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4"/>
    <p:sldMasterId id="2147483728" r:id="rId5"/>
  </p:sldMasterIdLst>
  <p:notesMasterIdLst>
    <p:notesMasterId r:id="rId15"/>
  </p:notesMasterIdLst>
  <p:handoutMasterIdLst>
    <p:handoutMasterId r:id="rId16"/>
  </p:handoutMasterIdLst>
  <p:sldIdLst>
    <p:sldId id="587" r:id="rId6"/>
    <p:sldId id="257" r:id="rId7"/>
    <p:sldId id="535" r:id="rId8"/>
    <p:sldId id="536" r:id="rId9"/>
    <p:sldId id="537" r:id="rId10"/>
    <p:sldId id="538" r:id="rId11"/>
    <p:sldId id="541" r:id="rId12"/>
    <p:sldId id="588" r:id="rId13"/>
    <p:sldId id="274" r:id="rId1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6939"/>
    <a:srgbClr val="FF9900"/>
    <a:srgbClr val="ABFFD7"/>
    <a:srgbClr val="0D2240"/>
    <a:srgbClr val="418FDE"/>
    <a:srgbClr val="FFB11C"/>
    <a:srgbClr val="FFC82F"/>
    <a:srgbClr val="FFC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10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876" y="10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91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BECE6E-C366-47A3-9DF5-CADB6E8F5F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9D3F1B-3C65-4DD4-86FD-B8EC770645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98C5B-9C8B-4D05-B5CD-5225643A22C1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AD125B-8576-4596-944C-CD00546E10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D17220-DE6D-4635-9763-B3EE5E4A24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8E5CF-66E5-4688-9975-981BDB165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49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 charset="0"/>
              </a:defRPr>
            </a:lvl1pPr>
          </a:lstStyle>
          <a:p>
            <a:fld id="{03DA174D-1BBF-6B43-B996-1F013472956F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 charset="0"/>
              </a:defRPr>
            </a:lvl1pPr>
          </a:lstStyle>
          <a:p>
            <a:fld id="{8BA364ED-84E6-0541-A389-E03ABDD87C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77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b="0" i="0" kern="1200">
        <a:solidFill>
          <a:schemeClr val="tx1"/>
        </a:solidFill>
        <a:latin typeface="Arial Regular" charset="0"/>
        <a:ea typeface="+mn-ea"/>
        <a:cs typeface="+mn-cs"/>
      </a:defRPr>
    </a:lvl1pPr>
    <a:lvl2pPr marL="342900" algn="l" defTabSz="685800" rtl="0" eaLnBrk="1" latinLnBrk="0" hangingPunct="1">
      <a:defRPr sz="900" b="0" i="0" kern="1200">
        <a:solidFill>
          <a:schemeClr val="tx1"/>
        </a:solidFill>
        <a:latin typeface="Arial Regular" charset="0"/>
        <a:ea typeface="+mn-ea"/>
        <a:cs typeface="+mn-cs"/>
      </a:defRPr>
    </a:lvl2pPr>
    <a:lvl3pPr marL="685800" algn="l" defTabSz="685800" rtl="0" eaLnBrk="1" latinLnBrk="0" hangingPunct="1">
      <a:defRPr sz="900" b="0" i="0" kern="1200">
        <a:solidFill>
          <a:schemeClr val="tx1"/>
        </a:solidFill>
        <a:latin typeface="Arial Regular" charset="0"/>
        <a:ea typeface="+mn-ea"/>
        <a:cs typeface="+mn-cs"/>
      </a:defRPr>
    </a:lvl3pPr>
    <a:lvl4pPr marL="1028700" algn="l" defTabSz="685800" rtl="0" eaLnBrk="1" latinLnBrk="0" hangingPunct="1">
      <a:defRPr sz="900" b="0" i="0" kern="1200">
        <a:solidFill>
          <a:schemeClr val="tx1"/>
        </a:solidFill>
        <a:latin typeface="Arial Regular" charset="0"/>
        <a:ea typeface="+mn-ea"/>
        <a:cs typeface="+mn-cs"/>
      </a:defRPr>
    </a:lvl4pPr>
    <a:lvl5pPr marL="1371600" algn="l" defTabSz="685800" rtl="0" eaLnBrk="1" latinLnBrk="0" hangingPunct="1">
      <a:defRPr sz="900" b="0" i="0" kern="1200">
        <a:solidFill>
          <a:schemeClr val="tx1"/>
        </a:solidFill>
        <a:latin typeface="Arial Regular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7882f3de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7882f3de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e7882f3de3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e7882f3de3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</p:spPr>
        <p:txBody>
          <a:bodyPr lIns="96644" tIns="48322" rIns="96644" bIns="48322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FD4A8-FB8D-41CE-A727-2AB98818499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400800" cy="360045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69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</p:spPr>
        <p:txBody>
          <a:bodyPr lIns="96644" tIns="48322" rIns="96644" bIns="48322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FD4A8-FB8D-41CE-A727-2AB98818499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400800" cy="360045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07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</p:spPr>
        <p:txBody>
          <a:bodyPr lIns="96644" tIns="48322" rIns="96644" bIns="48322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FD4A8-FB8D-41CE-A727-2AB98818499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400800" cy="360045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53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</p:spPr>
        <p:txBody>
          <a:bodyPr lIns="96644" tIns="48322" rIns="96644" bIns="48322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FD4A8-FB8D-41CE-A727-2AB98818499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400800" cy="360045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392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</p:spPr>
        <p:txBody>
          <a:bodyPr lIns="96644" tIns="48322" rIns="96644" bIns="48322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FD4A8-FB8D-41CE-A727-2AB98818499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400800" cy="360045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25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</p:spPr>
        <p:txBody>
          <a:bodyPr lIns="96644" tIns="48322" rIns="96644" bIns="48322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FD4A8-FB8D-41CE-A727-2AB98818499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400800" cy="360045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094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e55bf485f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e55bf485f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3121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682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3454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936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4214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568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0109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3383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1273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936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2057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374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783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467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0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rgbClr val="0D2240"/>
          </a:solidFill>
          <a:latin typeface="Arial" charset="0"/>
          <a:ea typeface="Arial" charset="0"/>
          <a:cs typeface="Arial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32053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5.jp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jpg"/><Relationship Id="rId12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6.jpg"/><Relationship Id="rId15" Type="http://schemas.openxmlformats.org/officeDocument/2006/relationships/image" Target="../media/image8.png"/><Relationship Id="rId10" Type="http://schemas.openxmlformats.org/officeDocument/2006/relationships/image" Target="../media/image11.e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5.jp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jpg"/><Relationship Id="rId12" Type="http://schemas.openxmlformats.org/officeDocument/2006/relationships/image" Target="../media/image14.jpeg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7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6.jpg"/><Relationship Id="rId15" Type="http://schemas.openxmlformats.org/officeDocument/2006/relationships/image" Target="../media/image17.png"/><Relationship Id="rId10" Type="http://schemas.openxmlformats.org/officeDocument/2006/relationships/image" Target="../media/image11.e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emf"/><Relationship Id="rId18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png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5.jpg"/><Relationship Id="rId20" Type="http://schemas.openxmlformats.org/officeDocument/2006/relationships/image" Target="../media/image20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png"/><Relationship Id="rId11" Type="http://schemas.openxmlformats.org/officeDocument/2006/relationships/image" Target="../media/image12.jpeg"/><Relationship Id="rId5" Type="http://schemas.openxmlformats.org/officeDocument/2006/relationships/image" Target="../media/image17.png"/><Relationship Id="rId15" Type="http://schemas.openxmlformats.org/officeDocument/2006/relationships/image" Target="../media/image14.jpeg"/><Relationship Id="rId10" Type="http://schemas.openxmlformats.org/officeDocument/2006/relationships/image" Target="../media/image10.jpg"/><Relationship Id="rId19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" y="0"/>
            <a:ext cx="91439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594665" y="388450"/>
            <a:ext cx="2733000" cy="3871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4145125" y="852941"/>
            <a:ext cx="39138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3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ublic Sans Thin"/>
                <a:ea typeface="Public Sans Thin"/>
                <a:cs typeface="Public Sans Thin"/>
                <a:sym typeface="Public Sans Thin"/>
              </a:rPr>
              <a:t>Palestrante</a:t>
            </a:r>
            <a:endParaRPr kumimoji="0" sz="33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ublic Sans Thin"/>
              <a:ea typeface="Public Sans Thin"/>
              <a:cs typeface="Public Sans Thin"/>
              <a:sym typeface="Public Sans Thin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4211780" y="1816006"/>
            <a:ext cx="4717473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Experienced in a wide variety of private security positions, including Wall Street Chief Information Security Officer, Financial Services Internal Audit, Global Bank Operational Risk Management, Academic, and Big 4 Information Systems Risk.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BS in Computer Science and Philosophy, MS in Computer Science, PhD in Systems Engineering.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ublic Sans"/>
                <a:ea typeface="Public Sans"/>
                <a:cs typeface="Public Sans"/>
                <a:sym typeface="Public Sans"/>
              </a:rPr>
              <a:t>Author of multiple textbooks and articles on security management topics.</a:t>
            </a:r>
          </a:p>
        </p:txBody>
      </p:sp>
      <p:pic>
        <p:nvPicPr>
          <p:cNvPr id="3" name="Picture 2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BFC2BDBF-46C5-4AA9-B4ED-2E6D3B601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792" y="379560"/>
            <a:ext cx="2806745" cy="39292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F605F22-040E-483D-90D3-994A0C14C434}"/>
              </a:ext>
            </a:extLst>
          </p:cNvPr>
          <p:cNvSpPr/>
          <p:nvPr/>
        </p:nvSpPr>
        <p:spPr>
          <a:xfrm>
            <a:off x="4743764" y="3610397"/>
            <a:ext cx="1850533" cy="513027"/>
          </a:xfrm>
          <a:custGeom>
            <a:avLst/>
            <a:gdLst>
              <a:gd name="connsiteX0" fmla="*/ 27437 w 2364237"/>
              <a:gd name="connsiteY0" fmla="*/ 218014 h 466124"/>
              <a:gd name="connsiteX1" fmla="*/ 114523 w 2364237"/>
              <a:gd name="connsiteY1" fmla="*/ 261557 h 466124"/>
              <a:gd name="connsiteX2" fmla="*/ 941837 w 2364237"/>
              <a:gd name="connsiteY2" fmla="*/ 464757 h 466124"/>
              <a:gd name="connsiteX3" fmla="*/ 1696580 w 2364237"/>
              <a:gd name="connsiteY3" fmla="*/ 334129 h 466124"/>
              <a:gd name="connsiteX4" fmla="*/ 2117494 w 2364237"/>
              <a:gd name="connsiteY4" fmla="*/ 29329 h 466124"/>
              <a:gd name="connsiteX5" fmla="*/ 2364237 w 2364237"/>
              <a:gd name="connsiteY5" fmla="*/ 29329 h 46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4237" h="466124">
                <a:moveTo>
                  <a:pt x="27437" y="218014"/>
                </a:moveTo>
                <a:cubicBezTo>
                  <a:pt x="-5220" y="219223"/>
                  <a:pt x="-37877" y="220433"/>
                  <a:pt x="114523" y="261557"/>
                </a:cubicBezTo>
                <a:cubicBezTo>
                  <a:pt x="266923" y="302681"/>
                  <a:pt x="678161" y="452662"/>
                  <a:pt x="941837" y="464757"/>
                </a:cubicBezTo>
                <a:cubicBezTo>
                  <a:pt x="1205513" y="476852"/>
                  <a:pt x="1500637" y="406700"/>
                  <a:pt x="1696580" y="334129"/>
                </a:cubicBezTo>
                <a:cubicBezTo>
                  <a:pt x="1892523" y="261558"/>
                  <a:pt x="2006218" y="80129"/>
                  <a:pt x="2117494" y="29329"/>
                </a:cubicBezTo>
                <a:cubicBezTo>
                  <a:pt x="2228770" y="-21471"/>
                  <a:pt x="2296503" y="3929"/>
                  <a:pt x="2364237" y="2932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3429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7" name="Freeform 154">
            <a:extLst>
              <a:ext uri="{FF2B5EF4-FFF2-40B4-BE49-F238E27FC236}">
                <a16:creationId xmlns:a16="http://schemas.microsoft.com/office/drawing/2014/main" id="{087125BA-9F84-4E39-BA21-6D0B1B39E721}"/>
              </a:ext>
            </a:extLst>
          </p:cNvPr>
          <p:cNvSpPr>
            <a:spLocks/>
          </p:cNvSpPr>
          <p:nvPr/>
        </p:nvSpPr>
        <p:spPr bwMode="auto">
          <a:xfrm rot="1800000" flipV="1">
            <a:off x="2688020" y="1700278"/>
            <a:ext cx="1947615" cy="306059"/>
          </a:xfrm>
          <a:custGeom>
            <a:avLst/>
            <a:gdLst>
              <a:gd name="T0" fmla="*/ 2147483647 w 536"/>
              <a:gd name="T1" fmla="*/ 2147483647 h 104"/>
              <a:gd name="T2" fmla="*/ 2147483647 w 536"/>
              <a:gd name="T3" fmla="*/ 0 h 104"/>
              <a:gd name="T4" fmla="*/ 2147483647 w 536"/>
              <a:gd name="T5" fmla="*/ 2147483647 h 104"/>
              <a:gd name="T6" fmla="*/ 2147483647 w 536"/>
              <a:gd name="T7" fmla="*/ 2147483647 h 104"/>
              <a:gd name="T8" fmla="*/ 0 w 536"/>
              <a:gd name="T9" fmla="*/ 2147483647 h 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6"/>
              <a:gd name="T16" fmla="*/ 0 h 104"/>
              <a:gd name="T17" fmla="*/ 536 w 536"/>
              <a:gd name="T18" fmla="*/ 104 h 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6" h="104">
                <a:moveTo>
                  <a:pt x="480" y="48"/>
                </a:moveTo>
                <a:cubicBezTo>
                  <a:pt x="508" y="24"/>
                  <a:pt x="536" y="0"/>
                  <a:pt x="480" y="0"/>
                </a:cubicBezTo>
                <a:cubicBezTo>
                  <a:pt x="424" y="0"/>
                  <a:pt x="200" y="32"/>
                  <a:pt x="144" y="48"/>
                </a:cubicBezTo>
                <a:cubicBezTo>
                  <a:pt x="88" y="64"/>
                  <a:pt x="168" y="88"/>
                  <a:pt x="144" y="96"/>
                </a:cubicBezTo>
                <a:cubicBezTo>
                  <a:pt x="120" y="104"/>
                  <a:pt x="60" y="100"/>
                  <a:pt x="0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68557" tIns="34278" rIns="68557" bIns="34278"/>
          <a:lstStyle/>
          <a:p>
            <a:pPr defTabSz="342900"/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07" name="Group 1706">
            <a:extLst>
              <a:ext uri="{FF2B5EF4-FFF2-40B4-BE49-F238E27FC236}">
                <a16:creationId xmlns:a16="http://schemas.microsoft.com/office/drawing/2014/main" id="{129584A6-0240-4CE4-8316-6D15F6C2F020}"/>
              </a:ext>
            </a:extLst>
          </p:cNvPr>
          <p:cNvGrpSpPr/>
          <p:nvPr/>
        </p:nvGrpSpPr>
        <p:grpSpPr>
          <a:xfrm>
            <a:off x="2454837" y="757832"/>
            <a:ext cx="724557" cy="1448354"/>
            <a:chOff x="676838" y="276457"/>
            <a:chExt cx="724557" cy="1448354"/>
          </a:xfrm>
        </p:grpSpPr>
        <p:sp>
          <p:nvSpPr>
            <p:cNvPr id="106608" name="Rectangle 112"/>
            <p:cNvSpPr>
              <a:spLocks noChangeArrowheads="1"/>
            </p:cNvSpPr>
            <p:nvPr/>
          </p:nvSpPr>
          <p:spPr bwMode="auto">
            <a:xfrm>
              <a:off x="772948" y="276457"/>
              <a:ext cx="521208" cy="124777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9804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68557" tIns="34278" rIns="68557" bIns="34278" anchor="ctr"/>
            <a:lstStyle/>
            <a:p>
              <a:pPr defTabSz="342900"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698" name="Group 1697">
              <a:extLst>
                <a:ext uri="{FF2B5EF4-FFF2-40B4-BE49-F238E27FC236}">
                  <a16:creationId xmlns:a16="http://schemas.microsoft.com/office/drawing/2014/main" id="{091192D8-3BCA-42E9-A51C-7D55B48E9BE9}"/>
                </a:ext>
              </a:extLst>
            </p:cNvPr>
            <p:cNvGrpSpPr/>
            <p:nvPr/>
          </p:nvGrpSpPr>
          <p:grpSpPr>
            <a:xfrm>
              <a:off x="813816" y="790807"/>
              <a:ext cx="438912" cy="182880"/>
              <a:chOff x="789618" y="790807"/>
              <a:chExt cx="461963" cy="182880"/>
            </a:xfrm>
          </p:grpSpPr>
          <p:sp>
            <p:nvSpPr>
              <p:cNvPr id="1595" name="Rectangle 122"/>
              <p:cNvSpPr>
                <a:spLocks noChangeArrowheads="1"/>
              </p:cNvSpPr>
              <p:nvPr/>
            </p:nvSpPr>
            <p:spPr bwMode="auto">
              <a:xfrm>
                <a:off x="789618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96" name="Rectangle 123"/>
              <p:cNvSpPr>
                <a:spLocks noChangeArrowheads="1"/>
              </p:cNvSpPr>
              <p:nvPr/>
            </p:nvSpPr>
            <p:spPr bwMode="auto">
              <a:xfrm>
                <a:off x="875343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97" name="Rectangle 124"/>
              <p:cNvSpPr>
                <a:spLocks noChangeArrowheads="1"/>
              </p:cNvSpPr>
              <p:nvPr/>
            </p:nvSpPr>
            <p:spPr bwMode="auto">
              <a:xfrm>
                <a:off x="961068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98" name="Rectangle 125"/>
              <p:cNvSpPr>
                <a:spLocks noChangeArrowheads="1"/>
              </p:cNvSpPr>
              <p:nvPr/>
            </p:nvSpPr>
            <p:spPr bwMode="auto">
              <a:xfrm>
                <a:off x="1046793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99" name="Rectangle 126"/>
              <p:cNvSpPr>
                <a:spLocks noChangeArrowheads="1"/>
              </p:cNvSpPr>
              <p:nvPr/>
            </p:nvSpPr>
            <p:spPr bwMode="auto">
              <a:xfrm>
                <a:off x="1132518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00" name="Rectangle 127"/>
              <p:cNvSpPr>
                <a:spLocks noChangeArrowheads="1"/>
              </p:cNvSpPr>
              <p:nvPr/>
            </p:nvSpPr>
            <p:spPr bwMode="auto">
              <a:xfrm>
                <a:off x="1218243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92" name="Rectangle 129"/>
            <p:cNvSpPr>
              <a:spLocks noChangeArrowheads="1"/>
            </p:cNvSpPr>
            <p:nvPr/>
          </p:nvSpPr>
          <p:spPr bwMode="auto">
            <a:xfrm>
              <a:off x="1008693" y="1264677"/>
              <a:ext cx="76200" cy="79772"/>
            </a:xfrm>
            <a:prstGeom prst="rect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3" name="Rectangle 130"/>
            <p:cNvSpPr>
              <a:spLocks noChangeArrowheads="1"/>
            </p:cNvSpPr>
            <p:nvPr/>
          </p:nvSpPr>
          <p:spPr bwMode="auto">
            <a:xfrm>
              <a:off x="1094418" y="1264677"/>
              <a:ext cx="76200" cy="79772"/>
            </a:xfrm>
            <a:prstGeom prst="rect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4" name="Rectangle 131"/>
            <p:cNvSpPr>
              <a:spLocks noChangeArrowheads="1"/>
            </p:cNvSpPr>
            <p:nvPr/>
          </p:nvSpPr>
          <p:spPr bwMode="auto">
            <a:xfrm>
              <a:off x="1180143" y="1264677"/>
              <a:ext cx="76200" cy="79772"/>
            </a:xfrm>
            <a:prstGeom prst="rect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0" name="Oval 133"/>
            <p:cNvSpPr>
              <a:spLocks noChangeArrowheads="1"/>
            </p:cNvSpPr>
            <p:nvPr/>
          </p:nvSpPr>
          <p:spPr bwMode="auto">
            <a:xfrm>
              <a:off x="865817" y="1411123"/>
              <a:ext cx="9525" cy="80963"/>
            </a:xfrm>
            <a:prstGeom prst="ellipse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1" name="Oval 134"/>
            <p:cNvSpPr>
              <a:spLocks noChangeArrowheads="1"/>
            </p:cNvSpPr>
            <p:nvPr/>
          </p:nvSpPr>
          <p:spPr bwMode="auto">
            <a:xfrm>
              <a:off x="951542" y="1411123"/>
              <a:ext cx="9525" cy="80963"/>
            </a:xfrm>
            <a:prstGeom prst="ellipse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7" name="Rectangle 136"/>
            <p:cNvSpPr>
              <a:spLocks noChangeArrowheads="1"/>
            </p:cNvSpPr>
            <p:nvPr/>
          </p:nvSpPr>
          <p:spPr bwMode="auto">
            <a:xfrm>
              <a:off x="837243" y="1264677"/>
              <a:ext cx="76200" cy="79772"/>
            </a:xfrm>
            <a:prstGeom prst="rect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8" name="Rectangle 137"/>
            <p:cNvSpPr>
              <a:spLocks noChangeArrowheads="1"/>
            </p:cNvSpPr>
            <p:nvPr/>
          </p:nvSpPr>
          <p:spPr bwMode="auto">
            <a:xfrm>
              <a:off x="922968" y="1264677"/>
              <a:ext cx="76200" cy="79772"/>
            </a:xfrm>
            <a:prstGeom prst="rect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9" name="Rectangle 138"/>
            <p:cNvSpPr>
              <a:spLocks noChangeArrowheads="1"/>
            </p:cNvSpPr>
            <p:nvPr/>
          </p:nvSpPr>
          <p:spPr bwMode="auto">
            <a:xfrm>
              <a:off x="1008693" y="1264677"/>
              <a:ext cx="76200" cy="79772"/>
            </a:xfrm>
            <a:prstGeom prst="rect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5" name="Oval 140"/>
            <p:cNvSpPr>
              <a:spLocks noChangeArrowheads="1"/>
            </p:cNvSpPr>
            <p:nvPr/>
          </p:nvSpPr>
          <p:spPr bwMode="auto">
            <a:xfrm>
              <a:off x="980117" y="1411123"/>
              <a:ext cx="9525" cy="80963"/>
            </a:xfrm>
            <a:prstGeom prst="ellipse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6" name="Oval 141"/>
            <p:cNvSpPr>
              <a:spLocks noChangeArrowheads="1"/>
            </p:cNvSpPr>
            <p:nvPr/>
          </p:nvSpPr>
          <p:spPr bwMode="auto">
            <a:xfrm>
              <a:off x="1065842" y="1411123"/>
              <a:ext cx="9525" cy="80963"/>
            </a:xfrm>
            <a:prstGeom prst="ellipse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3" name="Oval 143"/>
            <p:cNvSpPr>
              <a:spLocks noChangeArrowheads="1"/>
            </p:cNvSpPr>
            <p:nvPr/>
          </p:nvSpPr>
          <p:spPr bwMode="auto">
            <a:xfrm>
              <a:off x="1094417" y="1411123"/>
              <a:ext cx="9525" cy="80963"/>
            </a:xfrm>
            <a:prstGeom prst="ellipse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4" name="Oval 144"/>
            <p:cNvSpPr>
              <a:spLocks noChangeArrowheads="1"/>
            </p:cNvSpPr>
            <p:nvPr/>
          </p:nvSpPr>
          <p:spPr bwMode="auto">
            <a:xfrm>
              <a:off x="1180142" y="1411123"/>
              <a:ext cx="9525" cy="80963"/>
            </a:xfrm>
            <a:prstGeom prst="ellipse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649" name="Rectangle 153"/>
            <p:cNvSpPr>
              <a:spLocks noChangeArrowheads="1"/>
            </p:cNvSpPr>
            <p:nvPr/>
          </p:nvSpPr>
          <p:spPr bwMode="auto">
            <a:xfrm>
              <a:off x="676838" y="1540145"/>
              <a:ext cx="72455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342900" eaLnBrk="0" hangingPunct="0"/>
              <a:r>
                <a:rPr lang="en-US" sz="12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Mainframe</a:t>
              </a:r>
              <a:endParaRPr lang="en-US" sz="1200" b="1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grpSp>
          <p:nvGrpSpPr>
            <p:cNvPr id="809" name="Group 808">
              <a:extLst>
                <a:ext uri="{FF2B5EF4-FFF2-40B4-BE49-F238E27FC236}">
                  <a16:creationId xmlns:a16="http://schemas.microsoft.com/office/drawing/2014/main" id="{7814CAF8-F554-4E94-911C-1E265FB38812}"/>
                </a:ext>
              </a:extLst>
            </p:cNvPr>
            <p:cNvGrpSpPr/>
            <p:nvPr/>
          </p:nvGrpSpPr>
          <p:grpSpPr>
            <a:xfrm>
              <a:off x="813816" y="346432"/>
              <a:ext cx="438912" cy="365760"/>
              <a:chOff x="789618" y="790807"/>
              <a:chExt cx="461963" cy="182880"/>
            </a:xfrm>
          </p:grpSpPr>
          <p:sp>
            <p:nvSpPr>
              <p:cNvPr id="810" name="Rectangle 122">
                <a:extLst>
                  <a:ext uri="{FF2B5EF4-FFF2-40B4-BE49-F238E27FC236}">
                    <a16:creationId xmlns:a16="http://schemas.microsoft.com/office/drawing/2014/main" id="{5AA06E17-B198-4618-8BF1-4942DF2392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618" y="790807"/>
                <a:ext cx="33339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1" name="Rectangle 123">
                <a:extLst>
                  <a:ext uri="{FF2B5EF4-FFF2-40B4-BE49-F238E27FC236}">
                    <a16:creationId xmlns:a16="http://schemas.microsoft.com/office/drawing/2014/main" id="{6F0C57E0-FAE7-4EDF-9164-531C1CCA8E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5343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2" name="Rectangle 124">
                <a:extLst>
                  <a:ext uri="{FF2B5EF4-FFF2-40B4-BE49-F238E27FC236}">
                    <a16:creationId xmlns:a16="http://schemas.microsoft.com/office/drawing/2014/main" id="{4862CFFF-625D-4023-A2D6-01E44C1AE6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1068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3" name="Rectangle 125">
                <a:extLst>
                  <a:ext uri="{FF2B5EF4-FFF2-40B4-BE49-F238E27FC236}">
                    <a16:creationId xmlns:a16="http://schemas.microsoft.com/office/drawing/2014/main" id="{8C5DFCE6-E8A7-428B-A76F-EA9CEDFF66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6793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4" name="Rectangle 126">
                <a:extLst>
                  <a:ext uri="{FF2B5EF4-FFF2-40B4-BE49-F238E27FC236}">
                    <a16:creationId xmlns:a16="http://schemas.microsoft.com/office/drawing/2014/main" id="{8DFB0172-C1B4-42BC-89C2-7BEC6CA9B2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2518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5" name="Rectangle 127">
                <a:extLst>
                  <a:ext uri="{FF2B5EF4-FFF2-40B4-BE49-F238E27FC236}">
                    <a16:creationId xmlns:a16="http://schemas.microsoft.com/office/drawing/2014/main" id="{D6FA5D42-5FC9-4EE2-A2E0-3BFB9B964D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8243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683" name="Group 1682">
            <a:extLst>
              <a:ext uri="{FF2B5EF4-FFF2-40B4-BE49-F238E27FC236}">
                <a16:creationId xmlns:a16="http://schemas.microsoft.com/office/drawing/2014/main" id="{CF55D5A8-A214-47A1-BE8D-0C11FE12D095}"/>
              </a:ext>
            </a:extLst>
          </p:cNvPr>
          <p:cNvGrpSpPr/>
          <p:nvPr/>
        </p:nvGrpSpPr>
        <p:grpSpPr>
          <a:xfrm>
            <a:off x="2590749" y="1526129"/>
            <a:ext cx="438912" cy="182880"/>
            <a:chOff x="942018" y="943207"/>
            <a:chExt cx="461963" cy="182880"/>
          </a:xfrm>
        </p:grpSpPr>
        <p:sp>
          <p:nvSpPr>
            <p:cNvPr id="803" name="Rectangle 122">
              <a:extLst>
                <a:ext uri="{FF2B5EF4-FFF2-40B4-BE49-F238E27FC236}">
                  <a16:creationId xmlns:a16="http://schemas.microsoft.com/office/drawing/2014/main" id="{08E1AE77-43D3-4F3E-945D-61356A4AF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018" y="943207"/>
              <a:ext cx="33338" cy="182880"/>
            </a:xfrm>
            <a:prstGeom prst="rect">
              <a:avLst/>
            </a:prstGeom>
            <a:gradFill rotWithShape="0">
              <a:gsLst>
                <a:gs pos="0">
                  <a:srgbClr val="777777"/>
                </a:gs>
                <a:gs pos="100000">
                  <a:srgbClr val="535353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4" name="Rectangle 123">
              <a:extLst>
                <a:ext uri="{FF2B5EF4-FFF2-40B4-BE49-F238E27FC236}">
                  <a16:creationId xmlns:a16="http://schemas.microsoft.com/office/drawing/2014/main" id="{42312082-BA69-4D95-A48D-89F0F0A50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743" y="943207"/>
              <a:ext cx="33338" cy="182880"/>
            </a:xfrm>
            <a:prstGeom prst="rect">
              <a:avLst/>
            </a:prstGeom>
            <a:gradFill rotWithShape="0">
              <a:gsLst>
                <a:gs pos="0">
                  <a:srgbClr val="777777"/>
                </a:gs>
                <a:gs pos="100000">
                  <a:srgbClr val="535353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5" name="Rectangle 124">
              <a:extLst>
                <a:ext uri="{FF2B5EF4-FFF2-40B4-BE49-F238E27FC236}">
                  <a16:creationId xmlns:a16="http://schemas.microsoft.com/office/drawing/2014/main" id="{762DE0D3-BC94-4086-9EA7-996BD4A2A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3468" y="943207"/>
              <a:ext cx="33338" cy="182880"/>
            </a:xfrm>
            <a:prstGeom prst="rect">
              <a:avLst/>
            </a:prstGeom>
            <a:gradFill rotWithShape="0">
              <a:gsLst>
                <a:gs pos="0">
                  <a:srgbClr val="777777"/>
                </a:gs>
                <a:gs pos="100000">
                  <a:srgbClr val="535353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6" name="Rectangle 125">
              <a:extLst>
                <a:ext uri="{FF2B5EF4-FFF2-40B4-BE49-F238E27FC236}">
                  <a16:creationId xmlns:a16="http://schemas.microsoft.com/office/drawing/2014/main" id="{9E6FCC30-7FE5-461C-ABF4-4A6913D6C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9193" y="943207"/>
              <a:ext cx="33338" cy="182880"/>
            </a:xfrm>
            <a:prstGeom prst="rect">
              <a:avLst/>
            </a:prstGeom>
            <a:gradFill rotWithShape="0">
              <a:gsLst>
                <a:gs pos="0">
                  <a:srgbClr val="777777"/>
                </a:gs>
                <a:gs pos="100000">
                  <a:srgbClr val="535353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7" name="Rectangle 126">
              <a:extLst>
                <a:ext uri="{FF2B5EF4-FFF2-40B4-BE49-F238E27FC236}">
                  <a16:creationId xmlns:a16="http://schemas.microsoft.com/office/drawing/2014/main" id="{CFEE61DB-6CA8-4451-8323-0A7565645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4918" y="943207"/>
              <a:ext cx="33338" cy="182880"/>
            </a:xfrm>
            <a:prstGeom prst="rect">
              <a:avLst/>
            </a:prstGeom>
            <a:gradFill rotWithShape="0">
              <a:gsLst>
                <a:gs pos="0">
                  <a:srgbClr val="777777"/>
                </a:gs>
                <a:gs pos="100000">
                  <a:srgbClr val="535353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8" name="Rectangle 127">
              <a:extLst>
                <a:ext uri="{FF2B5EF4-FFF2-40B4-BE49-F238E27FC236}">
                  <a16:creationId xmlns:a16="http://schemas.microsoft.com/office/drawing/2014/main" id="{A6E9502C-E07F-4C64-9894-74C8118EE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0643" y="943207"/>
              <a:ext cx="33338" cy="182880"/>
            </a:xfrm>
            <a:prstGeom prst="rect">
              <a:avLst/>
            </a:prstGeom>
            <a:gradFill rotWithShape="0">
              <a:gsLst>
                <a:gs pos="0">
                  <a:srgbClr val="777777"/>
                </a:gs>
                <a:gs pos="100000">
                  <a:srgbClr val="535353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16" name="Group 815">
            <a:extLst>
              <a:ext uri="{FF2B5EF4-FFF2-40B4-BE49-F238E27FC236}">
                <a16:creationId xmlns:a16="http://schemas.microsoft.com/office/drawing/2014/main" id="{6DD10814-15FE-42EC-8F1C-AC699371E1C1}"/>
              </a:ext>
            </a:extLst>
          </p:cNvPr>
          <p:cNvGrpSpPr/>
          <p:nvPr/>
        </p:nvGrpSpPr>
        <p:grpSpPr>
          <a:xfrm>
            <a:off x="2275198" y="514823"/>
            <a:ext cx="1061126" cy="1990570"/>
            <a:chOff x="-82724" y="381000"/>
            <a:chExt cx="5791201" cy="3810000"/>
          </a:xfrm>
        </p:grpSpPr>
        <p:grpSp>
          <p:nvGrpSpPr>
            <p:cNvPr id="817" name="Group 347">
              <a:extLst>
                <a:ext uri="{FF2B5EF4-FFF2-40B4-BE49-F238E27FC236}">
                  <a16:creationId xmlns:a16="http://schemas.microsoft.com/office/drawing/2014/main" id="{16AC7CAA-F5A8-40C7-A3F7-DCA5ABAA0B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2876" y="381000"/>
              <a:ext cx="2895601" cy="3810001"/>
              <a:chOff x="2592" y="240"/>
              <a:chExt cx="1200" cy="3360"/>
            </a:xfrm>
          </p:grpSpPr>
          <p:sp>
            <p:nvSpPr>
              <p:cNvPr id="821" name="Arc 348">
                <a:extLst>
                  <a:ext uri="{FF2B5EF4-FFF2-40B4-BE49-F238E27FC236}">
                    <a16:creationId xmlns:a16="http://schemas.microsoft.com/office/drawing/2014/main" id="{F6F480C3-211F-4555-A682-36089A71D1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" y="240"/>
                <a:ext cx="1200" cy="17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822" name="Arc 349">
                <a:extLst>
                  <a:ext uri="{FF2B5EF4-FFF2-40B4-BE49-F238E27FC236}">
                    <a16:creationId xmlns:a16="http://schemas.microsoft.com/office/drawing/2014/main" id="{E3EC1DB8-4A82-4920-85DF-A6863AEA5813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92" y="1872"/>
                <a:ext cx="1200" cy="17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</p:grpSp>
        <p:grpSp>
          <p:nvGrpSpPr>
            <p:cNvPr id="818" name="Group 347">
              <a:extLst>
                <a:ext uri="{FF2B5EF4-FFF2-40B4-BE49-F238E27FC236}">
                  <a16:creationId xmlns:a16="http://schemas.microsoft.com/office/drawing/2014/main" id="{2F29B986-F4A4-4A18-8CC0-8F8277AB1D1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82724" y="381000"/>
              <a:ext cx="2895601" cy="3810001"/>
              <a:chOff x="2592" y="240"/>
              <a:chExt cx="1200" cy="3360"/>
            </a:xfrm>
          </p:grpSpPr>
          <p:sp>
            <p:nvSpPr>
              <p:cNvPr id="819" name="Arc 348">
                <a:extLst>
                  <a:ext uri="{FF2B5EF4-FFF2-40B4-BE49-F238E27FC236}">
                    <a16:creationId xmlns:a16="http://schemas.microsoft.com/office/drawing/2014/main" id="{C42ADB83-26CB-4EF3-96F6-2BE72F0B0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" y="240"/>
                <a:ext cx="1200" cy="17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 dirty="0"/>
              </a:p>
            </p:txBody>
          </p:sp>
          <p:sp>
            <p:nvSpPr>
              <p:cNvPr id="820" name="Arc 349">
                <a:extLst>
                  <a:ext uri="{FF2B5EF4-FFF2-40B4-BE49-F238E27FC236}">
                    <a16:creationId xmlns:a16="http://schemas.microsoft.com/office/drawing/2014/main" id="{FB9ABA84-E100-4028-A5DA-0AB76F79E67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92" y="1872"/>
                <a:ext cx="1200" cy="17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</p:grpSp>
      </p:grpSp>
      <p:sp>
        <p:nvSpPr>
          <p:cNvPr id="824" name="Freeform 152">
            <a:extLst>
              <a:ext uri="{FF2B5EF4-FFF2-40B4-BE49-F238E27FC236}">
                <a16:creationId xmlns:a16="http://schemas.microsoft.com/office/drawing/2014/main" id="{61D4C933-9F6E-4854-9C3A-F50B99F38A48}"/>
              </a:ext>
            </a:extLst>
          </p:cNvPr>
          <p:cNvSpPr>
            <a:spLocks/>
          </p:cNvSpPr>
          <p:nvPr/>
        </p:nvSpPr>
        <p:spPr bwMode="auto">
          <a:xfrm>
            <a:off x="3060575" y="858767"/>
            <a:ext cx="1066800" cy="457200"/>
          </a:xfrm>
          <a:custGeom>
            <a:avLst/>
            <a:gdLst>
              <a:gd name="T0" fmla="*/ 2147483647 w 576"/>
              <a:gd name="T1" fmla="*/ 0 h 336"/>
              <a:gd name="T2" fmla="*/ 2147483647 w 576"/>
              <a:gd name="T3" fmla="*/ 2147483647 h 336"/>
              <a:gd name="T4" fmla="*/ 2147483647 w 576"/>
              <a:gd name="T5" fmla="*/ 2147483647 h 336"/>
              <a:gd name="T6" fmla="*/ 0 w 576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336"/>
              <a:gd name="T14" fmla="*/ 576 w 576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336">
                <a:moveTo>
                  <a:pt x="576" y="0"/>
                </a:moveTo>
                <a:cubicBezTo>
                  <a:pt x="472" y="0"/>
                  <a:pt x="368" y="0"/>
                  <a:pt x="288" y="48"/>
                </a:cubicBezTo>
                <a:cubicBezTo>
                  <a:pt x="208" y="96"/>
                  <a:pt x="144" y="240"/>
                  <a:pt x="96" y="288"/>
                </a:cubicBezTo>
                <a:cubicBezTo>
                  <a:pt x="48" y="336"/>
                  <a:pt x="24" y="336"/>
                  <a:pt x="0" y="3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09" tIns="45704" rIns="91409" bIns="45704"/>
          <a:lstStyle/>
          <a:p>
            <a:pPr>
              <a:buNone/>
            </a:pPr>
            <a:endParaRPr lang="en-US"/>
          </a:p>
        </p:txBody>
      </p:sp>
      <p:grpSp>
        <p:nvGrpSpPr>
          <p:cNvPr id="1711" name="Group 1710">
            <a:extLst>
              <a:ext uri="{FF2B5EF4-FFF2-40B4-BE49-F238E27FC236}">
                <a16:creationId xmlns:a16="http://schemas.microsoft.com/office/drawing/2014/main" id="{9CD1FE8E-4979-46C1-981D-E5E41E8A0321}"/>
              </a:ext>
            </a:extLst>
          </p:cNvPr>
          <p:cNvGrpSpPr/>
          <p:nvPr/>
        </p:nvGrpSpPr>
        <p:grpSpPr>
          <a:xfrm>
            <a:off x="3915803" y="484876"/>
            <a:ext cx="723900" cy="586550"/>
            <a:chOff x="2191556" y="452662"/>
            <a:chExt cx="723900" cy="586550"/>
          </a:xfrm>
        </p:grpSpPr>
        <p:sp>
          <p:nvSpPr>
            <p:cNvPr id="829" name="Rectangle 150">
              <a:extLst>
                <a:ext uri="{FF2B5EF4-FFF2-40B4-BE49-F238E27FC236}">
                  <a16:creationId xmlns:a16="http://schemas.microsoft.com/office/drawing/2014/main" id="{98F290BB-09D5-4723-BCAF-F169C3898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1556" y="901099"/>
              <a:ext cx="723900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None/>
              </a:pPr>
              <a:r>
                <a:rPr lang="en-US" sz="9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User Terminal</a:t>
              </a:r>
              <a:endParaRPr lang="en-US" b="1" dirty="0">
                <a:cs typeface="Arial" charset="0"/>
              </a:endParaRPr>
            </a:p>
          </p:txBody>
        </p:sp>
        <p:pic>
          <p:nvPicPr>
            <p:cNvPr id="1710" name="Picture 1709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E5578922-9B70-464F-9A76-5F399D8BD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59288" y="452662"/>
              <a:ext cx="621000" cy="463163"/>
            </a:xfrm>
            <a:prstGeom prst="rect">
              <a:avLst/>
            </a:prstGeom>
          </p:spPr>
        </p:pic>
      </p:grpSp>
      <p:grpSp>
        <p:nvGrpSpPr>
          <p:cNvPr id="832" name="Group 831">
            <a:extLst>
              <a:ext uri="{FF2B5EF4-FFF2-40B4-BE49-F238E27FC236}">
                <a16:creationId xmlns:a16="http://schemas.microsoft.com/office/drawing/2014/main" id="{41FD355F-2989-4811-AFBF-7918A3D244EF}"/>
              </a:ext>
            </a:extLst>
          </p:cNvPr>
          <p:cNvGrpSpPr/>
          <p:nvPr/>
        </p:nvGrpSpPr>
        <p:grpSpPr>
          <a:xfrm>
            <a:off x="3832004" y="313166"/>
            <a:ext cx="891497" cy="983602"/>
            <a:chOff x="-82724" y="381000"/>
            <a:chExt cx="5791201" cy="3810000"/>
          </a:xfrm>
        </p:grpSpPr>
        <p:grpSp>
          <p:nvGrpSpPr>
            <p:cNvPr id="834" name="Group 347">
              <a:extLst>
                <a:ext uri="{FF2B5EF4-FFF2-40B4-BE49-F238E27FC236}">
                  <a16:creationId xmlns:a16="http://schemas.microsoft.com/office/drawing/2014/main" id="{3F219C62-B33A-4072-9FC7-305B400AA7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2876" y="381000"/>
              <a:ext cx="2895601" cy="3810001"/>
              <a:chOff x="2592" y="240"/>
              <a:chExt cx="1200" cy="3360"/>
            </a:xfrm>
          </p:grpSpPr>
          <p:sp>
            <p:nvSpPr>
              <p:cNvPr id="838" name="Arc 348">
                <a:extLst>
                  <a:ext uri="{FF2B5EF4-FFF2-40B4-BE49-F238E27FC236}">
                    <a16:creationId xmlns:a16="http://schemas.microsoft.com/office/drawing/2014/main" id="{0B85806A-8BDC-4EE2-8324-F4C2056AC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" y="240"/>
                <a:ext cx="1200" cy="17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839" name="Arc 349">
                <a:extLst>
                  <a:ext uri="{FF2B5EF4-FFF2-40B4-BE49-F238E27FC236}">
                    <a16:creationId xmlns:a16="http://schemas.microsoft.com/office/drawing/2014/main" id="{6B57C258-833E-45DD-9CF1-74E2942FCA1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92" y="1872"/>
                <a:ext cx="1200" cy="17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</p:grpSp>
        <p:grpSp>
          <p:nvGrpSpPr>
            <p:cNvPr id="835" name="Group 347">
              <a:extLst>
                <a:ext uri="{FF2B5EF4-FFF2-40B4-BE49-F238E27FC236}">
                  <a16:creationId xmlns:a16="http://schemas.microsoft.com/office/drawing/2014/main" id="{A47BEAFE-C783-46C0-B4A8-F3486F6F623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82724" y="381000"/>
              <a:ext cx="2895601" cy="3810001"/>
              <a:chOff x="2592" y="240"/>
              <a:chExt cx="1200" cy="3360"/>
            </a:xfrm>
          </p:grpSpPr>
          <p:sp>
            <p:nvSpPr>
              <p:cNvPr id="836" name="Arc 348">
                <a:extLst>
                  <a:ext uri="{FF2B5EF4-FFF2-40B4-BE49-F238E27FC236}">
                    <a16:creationId xmlns:a16="http://schemas.microsoft.com/office/drawing/2014/main" id="{E5D9116E-4C32-4C33-B85C-AAF1BED73B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" y="240"/>
                <a:ext cx="1200" cy="17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837" name="Arc 349">
                <a:extLst>
                  <a:ext uri="{FF2B5EF4-FFF2-40B4-BE49-F238E27FC236}">
                    <a16:creationId xmlns:a16="http://schemas.microsoft.com/office/drawing/2014/main" id="{34CAFAED-D381-49BE-9233-7C06D74E8D5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92" y="1872"/>
                <a:ext cx="1200" cy="17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</p:grpSp>
      </p:grpSp>
      <p:grpSp>
        <p:nvGrpSpPr>
          <p:cNvPr id="842" name="Group 101">
            <a:extLst>
              <a:ext uri="{FF2B5EF4-FFF2-40B4-BE49-F238E27FC236}">
                <a16:creationId xmlns:a16="http://schemas.microsoft.com/office/drawing/2014/main" id="{C87D1140-35D1-440E-8FF9-ABFFBD023448}"/>
              </a:ext>
            </a:extLst>
          </p:cNvPr>
          <p:cNvGrpSpPr>
            <a:grpSpLocks/>
          </p:cNvGrpSpPr>
          <p:nvPr/>
        </p:nvGrpSpPr>
        <p:grpSpPr bwMode="auto">
          <a:xfrm>
            <a:off x="5244380" y="1724274"/>
            <a:ext cx="976312" cy="685800"/>
            <a:chOff x="3209" y="856"/>
            <a:chExt cx="615" cy="432"/>
          </a:xfrm>
        </p:grpSpPr>
        <p:sp>
          <p:nvSpPr>
            <p:cNvPr id="843" name="Freeform 102">
              <a:extLst>
                <a:ext uri="{FF2B5EF4-FFF2-40B4-BE49-F238E27FC236}">
                  <a16:creationId xmlns:a16="http://schemas.microsoft.com/office/drawing/2014/main" id="{01FD25D7-9CC7-44F3-88D8-DE95410F9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" y="856"/>
              <a:ext cx="361" cy="309"/>
            </a:xfrm>
            <a:custGeom>
              <a:avLst/>
              <a:gdLst>
                <a:gd name="T0" fmla="*/ 77 w 361"/>
                <a:gd name="T1" fmla="*/ 202 h 309"/>
                <a:gd name="T2" fmla="*/ 0 w 361"/>
                <a:gd name="T3" fmla="*/ 202 h 309"/>
                <a:gd name="T4" fmla="*/ 0 w 361"/>
                <a:gd name="T5" fmla="*/ 309 h 309"/>
                <a:gd name="T6" fmla="*/ 361 w 361"/>
                <a:gd name="T7" fmla="*/ 309 h 309"/>
                <a:gd name="T8" fmla="*/ 361 w 361"/>
                <a:gd name="T9" fmla="*/ 202 h 309"/>
                <a:gd name="T10" fmla="*/ 281 w 361"/>
                <a:gd name="T11" fmla="*/ 202 h 309"/>
                <a:gd name="T12" fmla="*/ 281 w 361"/>
                <a:gd name="T13" fmla="*/ 188 h 309"/>
                <a:gd name="T14" fmla="*/ 315 w 361"/>
                <a:gd name="T15" fmla="*/ 188 h 309"/>
                <a:gd name="T16" fmla="*/ 315 w 361"/>
                <a:gd name="T17" fmla="*/ 0 h 309"/>
                <a:gd name="T18" fmla="*/ 44 w 361"/>
                <a:gd name="T19" fmla="*/ 0 h 309"/>
                <a:gd name="T20" fmla="*/ 44 w 361"/>
                <a:gd name="T21" fmla="*/ 188 h 309"/>
                <a:gd name="T22" fmla="*/ 77 w 361"/>
                <a:gd name="T23" fmla="*/ 188 h 309"/>
                <a:gd name="T24" fmla="*/ 77 w 361"/>
                <a:gd name="T25" fmla="*/ 202 h 3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1"/>
                <a:gd name="T40" fmla="*/ 0 h 309"/>
                <a:gd name="T41" fmla="*/ 361 w 361"/>
                <a:gd name="T42" fmla="*/ 309 h 3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1" h="309">
                  <a:moveTo>
                    <a:pt x="77" y="202"/>
                  </a:moveTo>
                  <a:lnTo>
                    <a:pt x="0" y="202"/>
                  </a:lnTo>
                  <a:lnTo>
                    <a:pt x="0" y="309"/>
                  </a:lnTo>
                  <a:lnTo>
                    <a:pt x="361" y="309"/>
                  </a:lnTo>
                  <a:lnTo>
                    <a:pt x="361" y="202"/>
                  </a:lnTo>
                  <a:lnTo>
                    <a:pt x="281" y="202"/>
                  </a:lnTo>
                  <a:lnTo>
                    <a:pt x="281" y="188"/>
                  </a:lnTo>
                  <a:lnTo>
                    <a:pt x="315" y="188"/>
                  </a:lnTo>
                  <a:lnTo>
                    <a:pt x="315" y="0"/>
                  </a:lnTo>
                  <a:lnTo>
                    <a:pt x="44" y="0"/>
                  </a:lnTo>
                  <a:lnTo>
                    <a:pt x="44" y="188"/>
                  </a:lnTo>
                  <a:lnTo>
                    <a:pt x="77" y="188"/>
                  </a:lnTo>
                  <a:lnTo>
                    <a:pt x="77" y="202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844" name="Freeform 103">
              <a:extLst>
                <a:ext uri="{FF2B5EF4-FFF2-40B4-BE49-F238E27FC236}">
                  <a16:creationId xmlns:a16="http://schemas.microsoft.com/office/drawing/2014/main" id="{6B04AD59-CC72-4C78-9076-7D4C2C9552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3" y="1044"/>
              <a:ext cx="204" cy="14"/>
            </a:xfrm>
            <a:custGeom>
              <a:avLst/>
              <a:gdLst>
                <a:gd name="T0" fmla="*/ 0 w 204"/>
                <a:gd name="T1" fmla="*/ 14 h 14"/>
                <a:gd name="T2" fmla="*/ 204 w 204"/>
                <a:gd name="T3" fmla="*/ 14 h 14"/>
                <a:gd name="T4" fmla="*/ 0 w 204"/>
                <a:gd name="T5" fmla="*/ 0 h 14"/>
                <a:gd name="T6" fmla="*/ 204 w 204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4"/>
                <a:gd name="T13" fmla="*/ 0 h 14"/>
                <a:gd name="T14" fmla="*/ 204 w 204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4" h="14">
                  <a:moveTo>
                    <a:pt x="0" y="14"/>
                  </a:moveTo>
                  <a:lnTo>
                    <a:pt x="204" y="14"/>
                  </a:lnTo>
                  <a:moveTo>
                    <a:pt x="0" y="0"/>
                  </a:moveTo>
                  <a:lnTo>
                    <a:pt x="204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845" name="Freeform 104">
              <a:extLst>
                <a:ext uri="{FF2B5EF4-FFF2-40B4-BE49-F238E27FC236}">
                  <a16:creationId xmlns:a16="http://schemas.microsoft.com/office/drawing/2014/main" id="{0D0D8DC7-470B-4087-9A26-F7018BE364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1068"/>
              <a:ext cx="147" cy="87"/>
            </a:xfrm>
            <a:custGeom>
              <a:avLst/>
              <a:gdLst>
                <a:gd name="T0" fmla="*/ 0 w 147"/>
                <a:gd name="T1" fmla="*/ 87 h 87"/>
                <a:gd name="T2" fmla="*/ 118 w 147"/>
                <a:gd name="T3" fmla="*/ 87 h 87"/>
                <a:gd name="T4" fmla="*/ 118 w 147"/>
                <a:gd name="T5" fmla="*/ 0 h 87"/>
                <a:gd name="T6" fmla="*/ 0 w 147"/>
                <a:gd name="T7" fmla="*/ 0 h 87"/>
                <a:gd name="T8" fmla="*/ 0 w 147"/>
                <a:gd name="T9" fmla="*/ 87 h 87"/>
                <a:gd name="T10" fmla="*/ 130 w 147"/>
                <a:gd name="T11" fmla="*/ 15 h 87"/>
                <a:gd name="T12" fmla="*/ 147 w 147"/>
                <a:gd name="T13" fmla="*/ 15 h 87"/>
                <a:gd name="T14" fmla="*/ 147 w 147"/>
                <a:gd name="T15" fmla="*/ 0 h 87"/>
                <a:gd name="T16" fmla="*/ 130 w 147"/>
                <a:gd name="T17" fmla="*/ 0 h 87"/>
                <a:gd name="T18" fmla="*/ 130 w 147"/>
                <a:gd name="T19" fmla="*/ 15 h 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7"/>
                <a:gd name="T31" fmla="*/ 0 h 87"/>
                <a:gd name="T32" fmla="*/ 147 w 147"/>
                <a:gd name="T33" fmla="*/ 87 h 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7" h="87">
                  <a:moveTo>
                    <a:pt x="0" y="87"/>
                  </a:moveTo>
                  <a:lnTo>
                    <a:pt x="118" y="87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0" y="87"/>
                  </a:lnTo>
                  <a:close/>
                  <a:moveTo>
                    <a:pt x="130" y="15"/>
                  </a:moveTo>
                  <a:lnTo>
                    <a:pt x="147" y="15"/>
                  </a:lnTo>
                  <a:lnTo>
                    <a:pt x="147" y="0"/>
                  </a:lnTo>
                  <a:lnTo>
                    <a:pt x="130" y="0"/>
                  </a:lnTo>
                  <a:lnTo>
                    <a:pt x="130" y="15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846" name="Freeform 105">
              <a:extLst>
                <a:ext uri="{FF2B5EF4-FFF2-40B4-BE49-F238E27FC236}">
                  <a16:creationId xmlns:a16="http://schemas.microsoft.com/office/drawing/2014/main" id="{E0073D1E-42C1-4182-BE4E-01108134E3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1097"/>
              <a:ext cx="118" cy="29"/>
            </a:xfrm>
            <a:custGeom>
              <a:avLst/>
              <a:gdLst>
                <a:gd name="T0" fmla="*/ 0 w 118"/>
                <a:gd name="T1" fmla="*/ 0 h 29"/>
                <a:gd name="T2" fmla="*/ 118 w 118"/>
                <a:gd name="T3" fmla="*/ 0 h 29"/>
                <a:gd name="T4" fmla="*/ 0 w 118"/>
                <a:gd name="T5" fmla="*/ 29 h 29"/>
                <a:gd name="T6" fmla="*/ 118 w 118"/>
                <a:gd name="T7" fmla="*/ 29 h 29"/>
                <a:gd name="T8" fmla="*/ 5 w 118"/>
                <a:gd name="T9" fmla="*/ 14 h 29"/>
                <a:gd name="T10" fmla="*/ 113 w 118"/>
                <a:gd name="T11" fmla="*/ 14 h 29"/>
                <a:gd name="T12" fmla="*/ 67 w 118"/>
                <a:gd name="T13" fmla="*/ 25 h 29"/>
                <a:gd name="T14" fmla="*/ 101 w 118"/>
                <a:gd name="T15" fmla="*/ 25 h 29"/>
                <a:gd name="T16" fmla="*/ 101 w 118"/>
                <a:gd name="T17" fmla="*/ 6 h 29"/>
                <a:gd name="T18" fmla="*/ 67 w 118"/>
                <a:gd name="T19" fmla="*/ 6 h 29"/>
                <a:gd name="T20" fmla="*/ 67 w 118"/>
                <a:gd name="T21" fmla="*/ 25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8"/>
                <a:gd name="T34" fmla="*/ 0 h 29"/>
                <a:gd name="T35" fmla="*/ 118 w 118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8" h="29">
                  <a:moveTo>
                    <a:pt x="0" y="0"/>
                  </a:moveTo>
                  <a:lnTo>
                    <a:pt x="118" y="0"/>
                  </a:lnTo>
                  <a:moveTo>
                    <a:pt x="0" y="29"/>
                  </a:moveTo>
                  <a:lnTo>
                    <a:pt x="118" y="29"/>
                  </a:lnTo>
                  <a:moveTo>
                    <a:pt x="5" y="14"/>
                  </a:moveTo>
                  <a:lnTo>
                    <a:pt x="113" y="14"/>
                  </a:lnTo>
                  <a:moveTo>
                    <a:pt x="67" y="25"/>
                  </a:moveTo>
                  <a:lnTo>
                    <a:pt x="101" y="25"/>
                  </a:lnTo>
                  <a:lnTo>
                    <a:pt x="101" y="6"/>
                  </a:lnTo>
                  <a:lnTo>
                    <a:pt x="67" y="6"/>
                  </a:lnTo>
                  <a:lnTo>
                    <a:pt x="67" y="2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847" name="Freeform 106">
              <a:extLst>
                <a:ext uri="{FF2B5EF4-FFF2-40B4-BE49-F238E27FC236}">
                  <a16:creationId xmlns:a16="http://schemas.microsoft.com/office/drawing/2014/main" id="{0CEE2A42-C2F1-4513-847E-3F5762C2F8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0" y="864"/>
              <a:ext cx="339" cy="206"/>
            </a:xfrm>
            <a:custGeom>
              <a:avLst/>
              <a:gdLst>
                <a:gd name="T0" fmla="*/ 283 w 339"/>
                <a:gd name="T1" fmla="*/ 148 h 206"/>
                <a:gd name="T2" fmla="*/ 295 w 339"/>
                <a:gd name="T3" fmla="*/ 148 h 206"/>
                <a:gd name="T4" fmla="*/ 295 w 339"/>
                <a:gd name="T5" fmla="*/ 144 h 206"/>
                <a:gd name="T6" fmla="*/ 283 w 339"/>
                <a:gd name="T7" fmla="*/ 144 h 206"/>
                <a:gd name="T8" fmla="*/ 283 w 339"/>
                <a:gd name="T9" fmla="*/ 148 h 206"/>
                <a:gd name="T10" fmla="*/ 77 w 339"/>
                <a:gd name="T11" fmla="*/ 121 h 206"/>
                <a:gd name="T12" fmla="*/ 77 w 339"/>
                <a:gd name="T13" fmla="*/ 14 h 206"/>
                <a:gd name="T14" fmla="*/ 262 w 339"/>
                <a:gd name="T15" fmla="*/ 14 h 206"/>
                <a:gd name="T16" fmla="*/ 262 w 339"/>
                <a:gd name="T17" fmla="*/ 121 h 206"/>
                <a:gd name="T18" fmla="*/ 77 w 339"/>
                <a:gd name="T19" fmla="*/ 121 h 206"/>
                <a:gd name="T20" fmla="*/ 67 w 339"/>
                <a:gd name="T21" fmla="*/ 130 h 206"/>
                <a:gd name="T22" fmla="*/ 271 w 339"/>
                <a:gd name="T23" fmla="*/ 130 h 206"/>
                <a:gd name="T24" fmla="*/ 271 w 339"/>
                <a:gd name="T25" fmla="*/ 6 h 206"/>
                <a:gd name="T26" fmla="*/ 279 w 339"/>
                <a:gd name="T27" fmla="*/ 6 h 206"/>
                <a:gd name="T28" fmla="*/ 279 w 339"/>
                <a:gd name="T29" fmla="*/ 0 h 206"/>
                <a:gd name="T30" fmla="*/ 60 w 339"/>
                <a:gd name="T31" fmla="*/ 0 h 206"/>
                <a:gd name="T32" fmla="*/ 60 w 339"/>
                <a:gd name="T33" fmla="*/ 136 h 206"/>
                <a:gd name="T34" fmla="*/ 67 w 339"/>
                <a:gd name="T35" fmla="*/ 136 h 206"/>
                <a:gd name="T36" fmla="*/ 67 w 339"/>
                <a:gd name="T37" fmla="*/ 130 h 206"/>
                <a:gd name="T38" fmla="*/ 0 w 339"/>
                <a:gd name="T39" fmla="*/ 199 h 206"/>
                <a:gd name="T40" fmla="*/ 34 w 339"/>
                <a:gd name="T41" fmla="*/ 199 h 206"/>
                <a:gd name="T42" fmla="*/ 34 w 339"/>
                <a:gd name="T43" fmla="*/ 189 h 206"/>
                <a:gd name="T44" fmla="*/ 0 w 339"/>
                <a:gd name="T45" fmla="*/ 189 h 206"/>
                <a:gd name="T46" fmla="*/ 0 w 339"/>
                <a:gd name="T47" fmla="*/ 199 h 206"/>
                <a:gd name="T48" fmla="*/ 197 w 339"/>
                <a:gd name="T49" fmla="*/ 206 h 206"/>
                <a:gd name="T50" fmla="*/ 271 w 339"/>
                <a:gd name="T51" fmla="*/ 206 h 206"/>
                <a:gd name="T52" fmla="*/ 271 w 339"/>
                <a:gd name="T53" fmla="*/ 202 h 206"/>
                <a:gd name="T54" fmla="*/ 197 w 339"/>
                <a:gd name="T55" fmla="*/ 202 h 206"/>
                <a:gd name="T56" fmla="*/ 197 w 339"/>
                <a:gd name="T57" fmla="*/ 206 h 206"/>
                <a:gd name="T58" fmla="*/ 327 w 339"/>
                <a:gd name="T59" fmla="*/ 193 h 206"/>
                <a:gd name="T60" fmla="*/ 339 w 339"/>
                <a:gd name="T61" fmla="*/ 193 h 206"/>
                <a:gd name="T62" fmla="*/ 339 w 339"/>
                <a:gd name="T63" fmla="*/ 189 h 206"/>
                <a:gd name="T64" fmla="*/ 327 w 339"/>
                <a:gd name="T65" fmla="*/ 189 h 206"/>
                <a:gd name="T66" fmla="*/ 327 w 339"/>
                <a:gd name="T67" fmla="*/ 193 h 206"/>
                <a:gd name="T68" fmla="*/ 327 w 339"/>
                <a:gd name="T69" fmla="*/ 204 h 206"/>
                <a:gd name="T70" fmla="*/ 339 w 339"/>
                <a:gd name="T71" fmla="*/ 204 h 206"/>
                <a:gd name="T72" fmla="*/ 339 w 339"/>
                <a:gd name="T73" fmla="*/ 199 h 206"/>
                <a:gd name="T74" fmla="*/ 327 w 339"/>
                <a:gd name="T75" fmla="*/ 199 h 206"/>
                <a:gd name="T76" fmla="*/ 327 w 339"/>
                <a:gd name="T77" fmla="*/ 204 h 2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9"/>
                <a:gd name="T118" fmla="*/ 0 h 206"/>
                <a:gd name="T119" fmla="*/ 339 w 339"/>
                <a:gd name="T120" fmla="*/ 206 h 2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9" h="206">
                  <a:moveTo>
                    <a:pt x="283" y="148"/>
                  </a:moveTo>
                  <a:lnTo>
                    <a:pt x="295" y="148"/>
                  </a:lnTo>
                  <a:lnTo>
                    <a:pt x="295" y="144"/>
                  </a:lnTo>
                  <a:lnTo>
                    <a:pt x="283" y="144"/>
                  </a:lnTo>
                  <a:lnTo>
                    <a:pt x="283" y="148"/>
                  </a:lnTo>
                  <a:close/>
                  <a:moveTo>
                    <a:pt x="77" y="121"/>
                  </a:moveTo>
                  <a:lnTo>
                    <a:pt x="77" y="14"/>
                  </a:lnTo>
                  <a:lnTo>
                    <a:pt x="262" y="14"/>
                  </a:lnTo>
                  <a:lnTo>
                    <a:pt x="262" y="121"/>
                  </a:lnTo>
                  <a:lnTo>
                    <a:pt x="77" y="121"/>
                  </a:lnTo>
                  <a:close/>
                  <a:moveTo>
                    <a:pt x="67" y="130"/>
                  </a:moveTo>
                  <a:lnTo>
                    <a:pt x="271" y="130"/>
                  </a:lnTo>
                  <a:lnTo>
                    <a:pt x="271" y="6"/>
                  </a:lnTo>
                  <a:lnTo>
                    <a:pt x="279" y="6"/>
                  </a:lnTo>
                  <a:lnTo>
                    <a:pt x="279" y="0"/>
                  </a:lnTo>
                  <a:lnTo>
                    <a:pt x="60" y="0"/>
                  </a:lnTo>
                  <a:lnTo>
                    <a:pt x="60" y="136"/>
                  </a:lnTo>
                  <a:lnTo>
                    <a:pt x="67" y="136"/>
                  </a:lnTo>
                  <a:lnTo>
                    <a:pt x="67" y="130"/>
                  </a:lnTo>
                  <a:close/>
                  <a:moveTo>
                    <a:pt x="0" y="199"/>
                  </a:moveTo>
                  <a:lnTo>
                    <a:pt x="34" y="199"/>
                  </a:lnTo>
                  <a:lnTo>
                    <a:pt x="34" y="189"/>
                  </a:lnTo>
                  <a:lnTo>
                    <a:pt x="0" y="189"/>
                  </a:lnTo>
                  <a:lnTo>
                    <a:pt x="0" y="199"/>
                  </a:lnTo>
                  <a:close/>
                  <a:moveTo>
                    <a:pt x="197" y="206"/>
                  </a:moveTo>
                  <a:lnTo>
                    <a:pt x="271" y="206"/>
                  </a:lnTo>
                  <a:lnTo>
                    <a:pt x="271" y="202"/>
                  </a:lnTo>
                  <a:lnTo>
                    <a:pt x="197" y="202"/>
                  </a:lnTo>
                  <a:lnTo>
                    <a:pt x="197" y="206"/>
                  </a:lnTo>
                  <a:close/>
                  <a:moveTo>
                    <a:pt x="327" y="193"/>
                  </a:moveTo>
                  <a:lnTo>
                    <a:pt x="339" y="193"/>
                  </a:lnTo>
                  <a:lnTo>
                    <a:pt x="339" y="189"/>
                  </a:lnTo>
                  <a:lnTo>
                    <a:pt x="327" y="189"/>
                  </a:lnTo>
                  <a:lnTo>
                    <a:pt x="327" y="193"/>
                  </a:lnTo>
                  <a:close/>
                  <a:moveTo>
                    <a:pt x="327" y="204"/>
                  </a:moveTo>
                  <a:lnTo>
                    <a:pt x="339" y="204"/>
                  </a:lnTo>
                  <a:lnTo>
                    <a:pt x="339" y="199"/>
                  </a:lnTo>
                  <a:lnTo>
                    <a:pt x="327" y="199"/>
                  </a:lnTo>
                  <a:lnTo>
                    <a:pt x="327" y="20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848" name="Freeform 107">
              <a:extLst>
                <a:ext uri="{FF2B5EF4-FFF2-40B4-BE49-F238E27FC236}">
                  <a16:creationId xmlns:a16="http://schemas.microsoft.com/office/drawing/2014/main" id="{29662A50-9DBE-4EB8-9C63-E6A055FA53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0" y="1033"/>
              <a:ext cx="271" cy="11"/>
            </a:xfrm>
            <a:custGeom>
              <a:avLst/>
              <a:gdLst>
                <a:gd name="T0" fmla="*/ 0 w 271"/>
                <a:gd name="T1" fmla="*/ 0 h 11"/>
                <a:gd name="T2" fmla="*/ 271 w 271"/>
                <a:gd name="T3" fmla="*/ 0 h 11"/>
                <a:gd name="T4" fmla="*/ 67 w 271"/>
                <a:gd name="T5" fmla="*/ 11 h 11"/>
                <a:gd name="T6" fmla="*/ 67 w 271"/>
                <a:gd name="T7" fmla="*/ 0 h 11"/>
                <a:gd name="T8" fmla="*/ 136 w 271"/>
                <a:gd name="T9" fmla="*/ 11 h 11"/>
                <a:gd name="T10" fmla="*/ 136 w 27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1"/>
                <a:gd name="T19" fmla="*/ 0 h 11"/>
                <a:gd name="T20" fmla="*/ 271 w 271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1" h="11">
                  <a:moveTo>
                    <a:pt x="0" y="0"/>
                  </a:moveTo>
                  <a:lnTo>
                    <a:pt x="271" y="0"/>
                  </a:lnTo>
                  <a:moveTo>
                    <a:pt x="67" y="11"/>
                  </a:moveTo>
                  <a:lnTo>
                    <a:pt x="67" y="0"/>
                  </a:lnTo>
                  <a:moveTo>
                    <a:pt x="136" y="11"/>
                  </a:moveTo>
                  <a:lnTo>
                    <a:pt x="136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849" name="Rectangle 108">
              <a:extLst>
                <a:ext uri="{FF2B5EF4-FFF2-40B4-BE49-F238E27FC236}">
                  <a16:creationId xmlns:a16="http://schemas.microsoft.com/office/drawing/2014/main" id="{FEFBD4AB-1EB3-4DC4-9F4B-0E3D088B8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9" y="1194"/>
              <a:ext cx="615" cy="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850" name="Rectangle 109">
              <a:extLst>
                <a:ext uri="{FF2B5EF4-FFF2-40B4-BE49-F238E27FC236}">
                  <a16:creationId xmlns:a16="http://schemas.microsoft.com/office/drawing/2014/main" id="{7B093CDD-8B99-4DE1-AFF8-47DC7D58D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200"/>
              <a:ext cx="557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None/>
              </a:pPr>
              <a:r>
                <a:rPr lang="en-US" sz="9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User Workstation</a:t>
              </a:r>
              <a:endParaRPr lang="en-US" b="1" dirty="0">
                <a:cs typeface="Arial" charset="0"/>
              </a:endParaRPr>
            </a:p>
          </p:txBody>
        </p:sp>
      </p:grpSp>
      <p:grpSp>
        <p:nvGrpSpPr>
          <p:cNvPr id="1714" name="Group 1713">
            <a:extLst>
              <a:ext uri="{FF2B5EF4-FFF2-40B4-BE49-F238E27FC236}">
                <a16:creationId xmlns:a16="http://schemas.microsoft.com/office/drawing/2014/main" id="{8CE70AEF-F72E-4C75-BECE-1776997EC633}"/>
              </a:ext>
            </a:extLst>
          </p:cNvPr>
          <p:cNvGrpSpPr/>
          <p:nvPr/>
        </p:nvGrpSpPr>
        <p:grpSpPr>
          <a:xfrm>
            <a:off x="118534" y="4950847"/>
            <a:ext cx="1456266" cy="192653"/>
            <a:chOff x="118534" y="4950847"/>
            <a:chExt cx="1456266" cy="192653"/>
          </a:xfrm>
        </p:grpSpPr>
        <p:sp>
          <p:nvSpPr>
            <p:cNvPr id="823" name="Rectangle 350">
              <a:extLst>
                <a:ext uri="{FF2B5EF4-FFF2-40B4-BE49-F238E27FC236}">
                  <a16:creationId xmlns:a16="http://schemas.microsoft.com/office/drawing/2014/main" id="{DC94A34B-0E5A-4E32-BBD4-841B9CD6BA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000" y="4950847"/>
              <a:ext cx="1066800" cy="192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None/>
              </a:pPr>
              <a:r>
                <a:rPr lang="en-US" sz="1200" b="1" dirty="0">
                  <a:solidFill>
                    <a:srgbClr val="FF3300"/>
                  </a:solidFill>
                  <a:cs typeface="Arial" charset="0"/>
                </a:rPr>
                <a:t>Physical Perimeter</a:t>
              </a:r>
            </a:p>
          </p:txBody>
        </p:sp>
        <p:cxnSp>
          <p:nvCxnSpPr>
            <p:cNvPr id="1713" name="Straight Connector 1712">
              <a:extLst>
                <a:ext uri="{FF2B5EF4-FFF2-40B4-BE49-F238E27FC236}">
                  <a16:creationId xmlns:a16="http://schemas.microsoft.com/office/drawing/2014/main" id="{5B0E3474-2E1E-4888-BF8C-7021A3913831}"/>
                </a:ext>
              </a:extLst>
            </p:cNvPr>
            <p:cNvCxnSpPr/>
            <p:nvPr/>
          </p:nvCxnSpPr>
          <p:spPr>
            <a:xfrm flipH="1">
              <a:off x="118534" y="5029200"/>
              <a:ext cx="33866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15" name="Rectangle: Rounded Corners 1714">
            <a:extLst>
              <a:ext uri="{FF2B5EF4-FFF2-40B4-BE49-F238E27FC236}">
                <a16:creationId xmlns:a16="http://schemas.microsoft.com/office/drawing/2014/main" id="{B35673E2-FCB1-4065-B701-809B28DE5797}"/>
              </a:ext>
            </a:extLst>
          </p:cNvPr>
          <p:cNvSpPr/>
          <p:nvPr/>
        </p:nvSpPr>
        <p:spPr>
          <a:xfrm>
            <a:off x="1913466" y="101599"/>
            <a:ext cx="5287579" cy="45270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2" name="Group 99">
            <a:extLst>
              <a:ext uri="{FF2B5EF4-FFF2-40B4-BE49-F238E27FC236}">
                <a16:creationId xmlns:a16="http://schemas.microsoft.com/office/drawing/2014/main" id="{E0D7FA2A-2650-4C0B-9EB9-DE2978DFAF9B}"/>
              </a:ext>
            </a:extLst>
          </p:cNvPr>
          <p:cNvGrpSpPr>
            <a:grpSpLocks/>
          </p:cNvGrpSpPr>
          <p:nvPr/>
        </p:nvGrpSpPr>
        <p:grpSpPr bwMode="auto">
          <a:xfrm>
            <a:off x="5026634" y="1675706"/>
            <a:ext cx="292895" cy="433584"/>
            <a:chOff x="1968" y="960"/>
            <a:chExt cx="951" cy="661"/>
          </a:xfrm>
        </p:grpSpPr>
        <p:sp>
          <p:nvSpPr>
            <p:cNvPr id="873" name="Freeform 100">
              <a:extLst>
                <a:ext uri="{FF2B5EF4-FFF2-40B4-BE49-F238E27FC236}">
                  <a16:creationId xmlns:a16="http://schemas.microsoft.com/office/drawing/2014/main" id="{E9367794-B80D-4FDC-8BBF-92E1CCACE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" y="1248"/>
              <a:ext cx="480" cy="56"/>
            </a:xfrm>
            <a:custGeom>
              <a:avLst/>
              <a:gdLst>
                <a:gd name="T0" fmla="*/ 938 w 384"/>
                <a:gd name="T1" fmla="*/ 0 h 56"/>
                <a:gd name="T2" fmla="*/ 235 w 384"/>
                <a:gd name="T3" fmla="*/ 48 h 56"/>
                <a:gd name="T4" fmla="*/ 0 w 384"/>
                <a:gd name="T5" fmla="*/ 48 h 56"/>
                <a:gd name="T6" fmla="*/ 0 60000 65536"/>
                <a:gd name="T7" fmla="*/ 0 60000 65536"/>
                <a:gd name="T8" fmla="*/ 0 60000 65536"/>
                <a:gd name="T9" fmla="*/ 0 w 384"/>
                <a:gd name="T10" fmla="*/ 0 h 56"/>
                <a:gd name="T11" fmla="*/ 384 w 384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56">
                  <a:moveTo>
                    <a:pt x="384" y="0"/>
                  </a:moveTo>
                  <a:cubicBezTo>
                    <a:pt x="272" y="20"/>
                    <a:pt x="160" y="40"/>
                    <a:pt x="96" y="48"/>
                  </a:cubicBezTo>
                  <a:cubicBezTo>
                    <a:pt x="32" y="56"/>
                    <a:pt x="16" y="52"/>
                    <a:pt x="0" y="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874" name="Group 101">
              <a:extLst>
                <a:ext uri="{FF2B5EF4-FFF2-40B4-BE49-F238E27FC236}">
                  <a16:creationId xmlns:a16="http://schemas.microsoft.com/office/drawing/2014/main" id="{C9318297-FACA-4A1B-B018-EF24E7BC94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" y="960"/>
              <a:ext cx="615" cy="661"/>
              <a:chOff x="3209" y="856"/>
              <a:chExt cx="615" cy="661"/>
            </a:xfrm>
          </p:grpSpPr>
          <p:sp>
            <p:nvSpPr>
              <p:cNvPr id="875" name="Freeform 102">
                <a:extLst>
                  <a:ext uri="{FF2B5EF4-FFF2-40B4-BE49-F238E27FC236}">
                    <a16:creationId xmlns:a16="http://schemas.microsoft.com/office/drawing/2014/main" id="{A5E74A03-FE7A-4179-9257-4429DC911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6" y="856"/>
                <a:ext cx="361" cy="309"/>
              </a:xfrm>
              <a:custGeom>
                <a:avLst/>
                <a:gdLst>
                  <a:gd name="T0" fmla="*/ 77 w 361"/>
                  <a:gd name="T1" fmla="*/ 202 h 309"/>
                  <a:gd name="T2" fmla="*/ 0 w 361"/>
                  <a:gd name="T3" fmla="*/ 202 h 309"/>
                  <a:gd name="T4" fmla="*/ 0 w 361"/>
                  <a:gd name="T5" fmla="*/ 309 h 309"/>
                  <a:gd name="T6" fmla="*/ 361 w 361"/>
                  <a:gd name="T7" fmla="*/ 309 h 309"/>
                  <a:gd name="T8" fmla="*/ 361 w 361"/>
                  <a:gd name="T9" fmla="*/ 202 h 309"/>
                  <a:gd name="T10" fmla="*/ 281 w 361"/>
                  <a:gd name="T11" fmla="*/ 202 h 309"/>
                  <a:gd name="T12" fmla="*/ 281 w 361"/>
                  <a:gd name="T13" fmla="*/ 188 h 309"/>
                  <a:gd name="T14" fmla="*/ 315 w 361"/>
                  <a:gd name="T15" fmla="*/ 188 h 309"/>
                  <a:gd name="T16" fmla="*/ 315 w 361"/>
                  <a:gd name="T17" fmla="*/ 0 h 309"/>
                  <a:gd name="T18" fmla="*/ 44 w 361"/>
                  <a:gd name="T19" fmla="*/ 0 h 309"/>
                  <a:gd name="T20" fmla="*/ 44 w 361"/>
                  <a:gd name="T21" fmla="*/ 188 h 309"/>
                  <a:gd name="T22" fmla="*/ 77 w 361"/>
                  <a:gd name="T23" fmla="*/ 188 h 309"/>
                  <a:gd name="T24" fmla="*/ 77 w 361"/>
                  <a:gd name="T25" fmla="*/ 202 h 30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1"/>
                  <a:gd name="T40" fmla="*/ 0 h 309"/>
                  <a:gd name="T41" fmla="*/ 361 w 361"/>
                  <a:gd name="T42" fmla="*/ 309 h 30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1" h="309">
                    <a:moveTo>
                      <a:pt x="77" y="202"/>
                    </a:moveTo>
                    <a:lnTo>
                      <a:pt x="0" y="202"/>
                    </a:lnTo>
                    <a:lnTo>
                      <a:pt x="0" y="309"/>
                    </a:lnTo>
                    <a:lnTo>
                      <a:pt x="361" y="309"/>
                    </a:lnTo>
                    <a:lnTo>
                      <a:pt x="361" y="202"/>
                    </a:lnTo>
                    <a:lnTo>
                      <a:pt x="281" y="202"/>
                    </a:lnTo>
                    <a:lnTo>
                      <a:pt x="281" y="188"/>
                    </a:lnTo>
                    <a:lnTo>
                      <a:pt x="315" y="188"/>
                    </a:lnTo>
                    <a:lnTo>
                      <a:pt x="315" y="0"/>
                    </a:lnTo>
                    <a:lnTo>
                      <a:pt x="44" y="0"/>
                    </a:lnTo>
                    <a:lnTo>
                      <a:pt x="44" y="188"/>
                    </a:lnTo>
                    <a:lnTo>
                      <a:pt x="77" y="188"/>
                    </a:lnTo>
                    <a:lnTo>
                      <a:pt x="77" y="202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76" name="Freeform 103">
                <a:extLst>
                  <a:ext uri="{FF2B5EF4-FFF2-40B4-BE49-F238E27FC236}">
                    <a16:creationId xmlns:a16="http://schemas.microsoft.com/office/drawing/2014/main" id="{C7C86B9E-15D6-4E33-A47D-ACD95E3F4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3" y="1044"/>
                <a:ext cx="204" cy="14"/>
              </a:xfrm>
              <a:custGeom>
                <a:avLst/>
                <a:gdLst>
                  <a:gd name="T0" fmla="*/ 0 w 204"/>
                  <a:gd name="T1" fmla="*/ 14 h 14"/>
                  <a:gd name="T2" fmla="*/ 204 w 204"/>
                  <a:gd name="T3" fmla="*/ 14 h 14"/>
                  <a:gd name="T4" fmla="*/ 0 w 204"/>
                  <a:gd name="T5" fmla="*/ 0 h 14"/>
                  <a:gd name="T6" fmla="*/ 204 w 204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4"/>
                  <a:gd name="T13" fmla="*/ 0 h 14"/>
                  <a:gd name="T14" fmla="*/ 204 w 20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4" h="14">
                    <a:moveTo>
                      <a:pt x="0" y="14"/>
                    </a:moveTo>
                    <a:lnTo>
                      <a:pt x="204" y="14"/>
                    </a:lnTo>
                    <a:moveTo>
                      <a:pt x="0" y="0"/>
                    </a:moveTo>
                    <a:lnTo>
                      <a:pt x="204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77" name="Freeform 104">
                <a:extLst>
                  <a:ext uri="{FF2B5EF4-FFF2-40B4-BE49-F238E27FC236}">
                    <a16:creationId xmlns:a16="http://schemas.microsoft.com/office/drawing/2014/main" id="{6288FE64-B431-4CCE-AAB7-C35F9D05E0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21" y="1068"/>
                <a:ext cx="147" cy="87"/>
              </a:xfrm>
              <a:custGeom>
                <a:avLst/>
                <a:gdLst>
                  <a:gd name="T0" fmla="*/ 0 w 147"/>
                  <a:gd name="T1" fmla="*/ 87 h 87"/>
                  <a:gd name="T2" fmla="*/ 118 w 147"/>
                  <a:gd name="T3" fmla="*/ 87 h 87"/>
                  <a:gd name="T4" fmla="*/ 118 w 147"/>
                  <a:gd name="T5" fmla="*/ 0 h 87"/>
                  <a:gd name="T6" fmla="*/ 0 w 147"/>
                  <a:gd name="T7" fmla="*/ 0 h 87"/>
                  <a:gd name="T8" fmla="*/ 0 w 147"/>
                  <a:gd name="T9" fmla="*/ 87 h 87"/>
                  <a:gd name="T10" fmla="*/ 130 w 147"/>
                  <a:gd name="T11" fmla="*/ 15 h 87"/>
                  <a:gd name="T12" fmla="*/ 147 w 147"/>
                  <a:gd name="T13" fmla="*/ 15 h 87"/>
                  <a:gd name="T14" fmla="*/ 147 w 147"/>
                  <a:gd name="T15" fmla="*/ 0 h 87"/>
                  <a:gd name="T16" fmla="*/ 130 w 147"/>
                  <a:gd name="T17" fmla="*/ 0 h 87"/>
                  <a:gd name="T18" fmla="*/ 130 w 147"/>
                  <a:gd name="T19" fmla="*/ 15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7"/>
                  <a:gd name="T31" fmla="*/ 0 h 87"/>
                  <a:gd name="T32" fmla="*/ 147 w 147"/>
                  <a:gd name="T33" fmla="*/ 87 h 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7" h="87">
                    <a:moveTo>
                      <a:pt x="0" y="87"/>
                    </a:moveTo>
                    <a:lnTo>
                      <a:pt x="118" y="87"/>
                    </a:lnTo>
                    <a:lnTo>
                      <a:pt x="118" y="0"/>
                    </a:lnTo>
                    <a:lnTo>
                      <a:pt x="0" y="0"/>
                    </a:lnTo>
                    <a:lnTo>
                      <a:pt x="0" y="87"/>
                    </a:lnTo>
                    <a:close/>
                    <a:moveTo>
                      <a:pt x="130" y="15"/>
                    </a:moveTo>
                    <a:lnTo>
                      <a:pt x="147" y="15"/>
                    </a:lnTo>
                    <a:lnTo>
                      <a:pt x="147" y="0"/>
                    </a:lnTo>
                    <a:lnTo>
                      <a:pt x="130" y="0"/>
                    </a:lnTo>
                    <a:lnTo>
                      <a:pt x="130" y="15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78" name="Freeform 105">
                <a:extLst>
                  <a:ext uri="{FF2B5EF4-FFF2-40B4-BE49-F238E27FC236}">
                    <a16:creationId xmlns:a16="http://schemas.microsoft.com/office/drawing/2014/main" id="{EDB5BF1A-88C6-46C3-98EA-2976C690A9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21" y="1097"/>
                <a:ext cx="118" cy="29"/>
              </a:xfrm>
              <a:custGeom>
                <a:avLst/>
                <a:gdLst>
                  <a:gd name="T0" fmla="*/ 0 w 118"/>
                  <a:gd name="T1" fmla="*/ 0 h 29"/>
                  <a:gd name="T2" fmla="*/ 118 w 118"/>
                  <a:gd name="T3" fmla="*/ 0 h 29"/>
                  <a:gd name="T4" fmla="*/ 0 w 118"/>
                  <a:gd name="T5" fmla="*/ 29 h 29"/>
                  <a:gd name="T6" fmla="*/ 118 w 118"/>
                  <a:gd name="T7" fmla="*/ 29 h 29"/>
                  <a:gd name="T8" fmla="*/ 5 w 118"/>
                  <a:gd name="T9" fmla="*/ 14 h 29"/>
                  <a:gd name="T10" fmla="*/ 113 w 118"/>
                  <a:gd name="T11" fmla="*/ 14 h 29"/>
                  <a:gd name="T12" fmla="*/ 67 w 118"/>
                  <a:gd name="T13" fmla="*/ 25 h 29"/>
                  <a:gd name="T14" fmla="*/ 101 w 118"/>
                  <a:gd name="T15" fmla="*/ 25 h 29"/>
                  <a:gd name="T16" fmla="*/ 101 w 118"/>
                  <a:gd name="T17" fmla="*/ 6 h 29"/>
                  <a:gd name="T18" fmla="*/ 67 w 118"/>
                  <a:gd name="T19" fmla="*/ 6 h 29"/>
                  <a:gd name="T20" fmla="*/ 67 w 118"/>
                  <a:gd name="T21" fmla="*/ 25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8"/>
                  <a:gd name="T34" fmla="*/ 0 h 29"/>
                  <a:gd name="T35" fmla="*/ 118 w 118"/>
                  <a:gd name="T36" fmla="*/ 29 h 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8" h="29">
                    <a:moveTo>
                      <a:pt x="0" y="0"/>
                    </a:moveTo>
                    <a:lnTo>
                      <a:pt x="118" y="0"/>
                    </a:lnTo>
                    <a:moveTo>
                      <a:pt x="0" y="29"/>
                    </a:moveTo>
                    <a:lnTo>
                      <a:pt x="118" y="29"/>
                    </a:lnTo>
                    <a:moveTo>
                      <a:pt x="5" y="14"/>
                    </a:moveTo>
                    <a:lnTo>
                      <a:pt x="113" y="14"/>
                    </a:lnTo>
                    <a:moveTo>
                      <a:pt x="67" y="25"/>
                    </a:moveTo>
                    <a:lnTo>
                      <a:pt x="101" y="25"/>
                    </a:lnTo>
                    <a:lnTo>
                      <a:pt x="101" y="6"/>
                    </a:lnTo>
                    <a:lnTo>
                      <a:pt x="67" y="6"/>
                    </a:lnTo>
                    <a:lnTo>
                      <a:pt x="67" y="2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79" name="Freeform 106">
                <a:extLst>
                  <a:ext uri="{FF2B5EF4-FFF2-40B4-BE49-F238E27FC236}">
                    <a16:creationId xmlns:a16="http://schemas.microsoft.com/office/drawing/2014/main" id="{FC9AB4D2-9550-47F1-8D1B-8AD785C89C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60" y="864"/>
                <a:ext cx="339" cy="206"/>
              </a:xfrm>
              <a:custGeom>
                <a:avLst/>
                <a:gdLst>
                  <a:gd name="T0" fmla="*/ 283 w 339"/>
                  <a:gd name="T1" fmla="*/ 148 h 206"/>
                  <a:gd name="T2" fmla="*/ 295 w 339"/>
                  <a:gd name="T3" fmla="*/ 148 h 206"/>
                  <a:gd name="T4" fmla="*/ 295 w 339"/>
                  <a:gd name="T5" fmla="*/ 144 h 206"/>
                  <a:gd name="T6" fmla="*/ 283 w 339"/>
                  <a:gd name="T7" fmla="*/ 144 h 206"/>
                  <a:gd name="T8" fmla="*/ 283 w 339"/>
                  <a:gd name="T9" fmla="*/ 148 h 206"/>
                  <a:gd name="T10" fmla="*/ 77 w 339"/>
                  <a:gd name="T11" fmla="*/ 121 h 206"/>
                  <a:gd name="T12" fmla="*/ 77 w 339"/>
                  <a:gd name="T13" fmla="*/ 14 h 206"/>
                  <a:gd name="T14" fmla="*/ 262 w 339"/>
                  <a:gd name="T15" fmla="*/ 14 h 206"/>
                  <a:gd name="T16" fmla="*/ 262 w 339"/>
                  <a:gd name="T17" fmla="*/ 121 h 206"/>
                  <a:gd name="T18" fmla="*/ 77 w 339"/>
                  <a:gd name="T19" fmla="*/ 121 h 206"/>
                  <a:gd name="T20" fmla="*/ 67 w 339"/>
                  <a:gd name="T21" fmla="*/ 130 h 206"/>
                  <a:gd name="T22" fmla="*/ 271 w 339"/>
                  <a:gd name="T23" fmla="*/ 130 h 206"/>
                  <a:gd name="T24" fmla="*/ 271 w 339"/>
                  <a:gd name="T25" fmla="*/ 6 h 206"/>
                  <a:gd name="T26" fmla="*/ 279 w 339"/>
                  <a:gd name="T27" fmla="*/ 6 h 206"/>
                  <a:gd name="T28" fmla="*/ 279 w 339"/>
                  <a:gd name="T29" fmla="*/ 0 h 206"/>
                  <a:gd name="T30" fmla="*/ 60 w 339"/>
                  <a:gd name="T31" fmla="*/ 0 h 206"/>
                  <a:gd name="T32" fmla="*/ 60 w 339"/>
                  <a:gd name="T33" fmla="*/ 136 h 206"/>
                  <a:gd name="T34" fmla="*/ 67 w 339"/>
                  <a:gd name="T35" fmla="*/ 136 h 206"/>
                  <a:gd name="T36" fmla="*/ 67 w 339"/>
                  <a:gd name="T37" fmla="*/ 130 h 206"/>
                  <a:gd name="T38" fmla="*/ 0 w 339"/>
                  <a:gd name="T39" fmla="*/ 199 h 206"/>
                  <a:gd name="T40" fmla="*/ 34 w 339"/>
                  <a:gd name="T41" fmla="*/ 199 h 206"/>
                  <a:gd name="T42" fmla="*/ 34 w 339"/>
                  <a:gd name="T43" fmla="*/ 189 h 206"/>
                  <a:gd name="T44" fmla="*/ 0 w 339"/>
                  <a:gd name="T45" fmla="*/ 189 h 206"/>
                  <a:gd name="T46" fmla="*/ 0 w 339"/>
                  <a:gd name="T47" fmla="*/ 199 h 206"/>
                  <a:gd name="T48" fmla="*/ 197 w 339"/>
                  <a:gd name="T49" fmla="*/ 206 h 206"/>
                  <a:gd name="T50" fmla="*/ 271 w 339"/>
                  <a:gd name="T51" fmla="*/ 206 h 206"/>
                  <a:gd name="T52" fmla="*/ 271 w 339"/>
                  <a:gd name="T53" fmla="*/ 202 h 206"/>
                  <a:gd name="T54" fmla="*/ 197 w 339"/>
                  <a:gd name="T55" fmla="*/ 202 h 206"/>
                  <a:gd name="T56" fmla="*/ 197 w 339"/>
                  <a:gd name="T57" fmla="*/ 206 h 206"/>
                  <a:gd name="T58" fmla="*/ 327 w 339"/>
                  <a:gd name="T59" fmla="*/ 193 h 206"/>
                  <a:gd name="T60" fmla="*/ 339 w 339"/>
                  <a:gd name="T61" fmla="*/ 193 h 206"/>
                  <a:gd name="T62" fmla="*/ 339 w 339"/>
                  <a:gd name="T63" fmla="*/ 189 h 206"/>
                  <a:gd name="T64" fmla="*/ 327 w 339"/>
                  <a:gd name="T65" fmla="*/ 189 h 206"/>
                  <a:gd name="T66" fmla="*/ 327 w 339"/>
                  <a:gd name="T67" fmla="*/ 193 h 206"/>
                  <a:gd name="T68" fmla="*/ 327 w 339"/>
                  <a:gd name="T69" fmla="*/ 204 h 206"/>
                  <a:gd name="T70" fmla="*/ 339 w 339"/>
                  <a:gd name="T71" fmla="*/ 204 h 206"/>
                  <a:gd name="T72" fmla="*/ 339 w 339"/>
                  <a:gd name="T73" fmla="*/ 199 h 206"/>
                  <a:gd name="T74" fmla="*/ 327 w 339"/>
                  <a:gd name="T75" fmla="*/ 199 h 206"/>
                  <a:gd name="T76" fmla="*/ 327 w 339"/>
                  <a:gd name="T77" fmla="*/ 204 h 20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39"/>
                  <a:gd name="T118" fmla="*/ 0 h 206"/>
                  <a:gd name="T119" fmla="*/ 339 w 339"/>
                  <a:gd name="T120" fmla="*/ 206 h 20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39" h="206">
                    <a:moveTo>
                      <a:pt x="283" y="148"/>
                    </a:moveTo>
                    <a:lnTo>
                      <a:pt x="295" y="148"/>
                    </a:lnTo>
                    <a:lnTo>
                      <a:pt x="295" y="144"/>
                    </a:lnTo>
                    <a:lnTo>
                      <a:pt x="283" y="144"/>
                    </a:lnTo>
                    <a:lnTo>
                      <a:pt x="283" y="148"/>
                    </a:lnTo>
                    <a:close/>
                    <a:moveTo>
                      <a:pt x="77" y="121"/>
                    </a:moveTo>
                    <a:lnTo>
                      <a:pt x="77" y="14"/>
                    </a:lnTo>
                    <a:lnTo>
                      <a:pt x="262" y="14"/>
                    </a:lnTo>
                    <a:lnTo>
                      <a:pt x="262" y="121"/>
                    </a:lnTo>
                    <a:lnTo>
                      <a:pt x="77" y="121"/>
                    </a:lnTo>
                    <a:close/>
                    <a:moveTo>
                      <a:pt x="67" y="130"/>
                    </a:moveTo>
                    <a:lnTo>
                      <a:pt x="271" y="130"/>
                    </a:lnTo>
                    <a:lnTo>
                      <a:pt x="271" y="6"/>
                    </a:lnTo>
                    <a:lnTo>
                      <a:pt x="279" y="6"/>
                    </a:lnTo>
                    <a:lnTo>
                      <a:pt x="279" y="0"/>
                    </a:lnTo>
                    <a:lnTo>
                      <a:pt x="60" y="0"/>
                    </a:lnTo>
                    <a:lnTo>
                      <a:pt x="60" y="136"/>
                    </a:lnTo>
                    <a:lnTo>
                      <a:pt x="67" y="136"/>
                    </a:lnTo>
                    <a:lnTo>
                      <a:pt x="67" y="130"/>
                    </a:lnTo>
                    <a:close/>
                    <a:moveTo>
                      <a:pt x="0" y="199"/>
                    </a:moveTo>
                    <a:lnTo>
                      <a:pt x="34" y="199"/>
                    </a:lnTo>
                    <a:lnTo>
                      <a:pt x="34" y="189"/>
                    </a:lnTo>
                    <a:lnTo>
                      <a:pt x="0" y="189"/>
                    </a:lnTo>
                    <a:lnTo>
                      <a:pt x="0" y="199"/>
                    </a:lnTo>
                    <a:close/>
                    <a:moveTo>
                      <a:pt x="197" y="206"/>
                    </a:moveTo>
                    <a:lnTo>
                      <a:pt x="271" y="206"/>
                    </a:lnTo>
                    <a:lnTo>
                      <a:pt x="271" y="202"/>
                    </a:lnTo>
                    <a:lnTo>
                      <a:pt x="197" y="202"/>
                    </a:lnTo>
                    <a:lnTo>
                      <a:pt x="197" y="206"/>
                    </a:lnTo>
                    <a:close/>
                    <a:moveTo>
                      <a:pt x="327" y="193"/>
                    </a:moveTo>
                    <a:lnTo>
                      <a:pt x="339" y="193"/>
                    </a:lnTo>
                    <a:lnTo>
                      <a:pt x="339" y="189"/>
                    </a:lnTo>
                    <a:lnTo>
                      <a:pt x="327" y="189"/>
                    </a:lnTo>
                    <a:lnTo>
                      <a:pt x="327" y="193"/>
                    </a:lnTo>
                    <a:close/>
                    <a:moveTo>
                      <a:pt x="327" y="204"/>
                    </a:moveTo>
                    <a:lnTo>
                      <a:pt x="339" y="204"/>
                    </a:lnTo>
                    <a:lnTo>
                      <a:pt x="339" y="199"/>
                    </a:lnTo>
                    <a:lnTo>
                      <a:pt x="327" y="199"/>
                    </a:lnTo>
                    <a:lnTo>
                      <a:pt x="327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80" name="Freeform 107">
                <a:extLst>
                  <a:ext uri="{FF2B5EF4-FFF2-40B4-BE49-F238E27FC236}">
                    <a16:creationId xmlns:a16="http://schemas.microsoft.com/office/drawing/2014/main" id="{AF29A8C9-798A-4660-AB8A-A37D1D17D3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80" y="1033"/>
                <a:ext cx="271" cy="11"/>
              </a:xfrm>
              <a:custGeom>
                <a:avLst/>
                <a:gdLst>
                  <a:gd name="T0" fmla="*/ 0 w 271"/>
                  <a:gd name="T1" fmla="*/ 0 h 11"/>
                  <a:gd name="T2" fmla="*/ 271 w 271"/>
                  <a:gd name="T3" fmla="*/ 0 h 11"/>
                  <a:gd name="T4" fmla="*/ 67 w 271"/>
                  <a:gd name="T5" fmla="*/ 11 h 11"/>
                  <a:gd name="T6" fmla="*/ 67 w 271"/>
                  <a:gd name="T7" fmla="*/ 0 h 11"/>
                  <a:gd name="T8" fmla="*/ 136 w 271"/>
                  <a:gd name="T9" fmla="*/ 11 h 11"/>
                  <a:gd name="T10" fmla="*/ 136 w 271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1"/>
                  <a:gd name="T19" fmla="*/ 0 h 11"/>
                  <a:gd name="T20" fmla="*/ 271 w 271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1" h="11">
                    <a:moveTo>
                      <a:pt x="0" y="0"/>
                    </a:moveTo>
                    <a:lnTo>
                      <a:pt x="271" y="0"/>
                    </a:lnTo>
                    <a:moveTo>
                      <a:pt x="67" y="11"/>
                    </a:moveTo>
                    <a:lnTo>
                      <a:pt x="67" y="0"/>
                    </a:lnTo>
                    <a:moveTo>
                      <a:pt x="136" y="11"/>
                    </a:moveTo>
                    <a:lnTo>
                      <a:pt x="13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81" name="Rectangle 108">
                <a:extLst>
                  <a:ext uri="{FF2B5EF4-FFF2-40B4-BE49-F238E27FC236}">
                    <a16:creationId xmlns:a16="http://schemas.microsoft.com/office/drawing/2014/main" id="{65FC8827-1A5C-475E-9403-B2C020F3E2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9" y="1194"/>
                <a:ext cx="615" cy="9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82" name="Rectangle 109">
                <a:extLst>
                  <a:ext uri="{FF2B5EF4-FFF2-40B4-BE49-F238E27FC236}">
                    <a16:creationId xmlns:a16="http://schemas.microsoft.com/office/drawing/2014/main" id="{1529BC60-0B4B-46F4-96D7-42B39C8EF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0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342900" eaLnBrk="0" hangingPunct="0"/>
                <a:endParaRPr lang="en-US" b="1" dirty="0">
                  <a:solidFill>
                    <a:prstClr val="black"/>
                  </a:solidFill>
                  <a:latin typeface="Calibri"/>
                  <a:cs typeface="Arial" charset="0"/>
                </a:endParaRPr>
              </a:p>
            </p:txBody>
          </p:sp>
        </p:grpSp>
      </p:grpSp>
      <p:sp>
        <p:nvSpPr>
          <p:cNvPr id="886" name="Freeform 152">
            <a:extLst>
              <a:ext uri="{FF2B5EF4-FFF2-40B4-BE49-F238E27FC236}">
                <a16:creationId xmlns:a16="http://schemas.microsoft.com/office/drawing/2014/main" id="{6AB8C232-A22D-461E-92B7-28EF35E427D7}"/>
              </a:ext>
            </a:extLst>
          </p:cNvPr>
          <p:cNvSpPr>
            <a:spLocks/>
          </p:cNvSpPr>
          <p:nvPr/>
        </p:nvSpPr>
        <p:spPr bwMode="auto">
          <a:xfrm>
            <a:off x="5114590" y="2113853"/>
            <a:ext cx="323092" cy="92333"/>
          </a:xfrm>
          <a:custGeom>
            <a:avLst/>
            <a:gdLst>
              <a:gd name="T0" fmla="*/ 2147483647 w 576"/>
              <a:gd name="T1" fmla="*/ 0 h 336"/>
              <a:gd name="T2" fmla="*/ 2147483647 w 576"/>
              <a:gd name="T3" fmla="*/ 2147483647 h 336"/>
              <a:gd name="T4" fmla="*/ 2147483647 w 576"/>
              <a:gd name="T5" fmla="*/ 2147483647 h 336"/>
              <a:gd name="T6" fmla="*/ 0 w 576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336"/>
              <a:gd name="T14" fmla="*/ 576 w 576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336">
                <a:moveTo>
                  <a:pt x="576" y="0"/>
                </a:moveTo>
                <a:cubicBezTo>
                  <a:pt x="472" y="0"/>
                  <a:pt x="368" y="0"/>
                  <a:pt x="288" y="48"/>
                </a:cubicBezTo>
                <a:cubicBezTo>
                  <a:pt x="208" y="96"/>
                  <a:pt x="144" y="240"/>
                  <a:pt x="96" y="288"/>
                </a:cubicBezTo>
                <a:cubicBezTo>
                  <a:pt x="48" y="336"/>
                  <a:pt x="24" y="336"/>
                  <a:pt x="0" y="3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09" tIns="45704" rIns="91409" bIns="45704"/>
          <a:lstStyle/>
          <a:p>
            <a:pPr>
              <a:buNone/>
            </a:pPr>
            <a:endParaRPr lang="en-US"/>
          </a:p>
        </p:txBody>
      </p:sp>
      <p:grpSp>
        <p:nvGrpSpPr>
          <p:cNvPr id="883" name="Group 155">
            <a:extLst>
              <a:ext uri="{FF2B5EF4-FFF2-40B4-BE49-F238E27FC236}">
                <a16:creationId xmlns:a16="http://schemas.microsoft.com/office/drawing/2014/main" id="{7DF277BF-4F9F-4C23-AEE7-234FE161C3A2}"/>
              </a:ext>
            </a:extLst>
          </p:cNvPr>
          <p:cNvGrpSpPr>
            <a:grpSpLocks/>
          </p:cNvGrpSpPr>
          <p:nvPr/>
        </p:nvGrpSpPr>
        <p:grpSpPr bwMode="auto">
          <a:xfrm>
            <a:off x="4310790" y="1724274"/>
            <a:ext cx="858441" cy="951310"/>
            <a:chOff x="1536" y="336"/>
            <a:chExt cx="721" cy="463"/>
          </a:xfrm>
        </p:grpSpPr>
        <p:sp>
          <p:nvSpPr>
            <p:cNvPr id="884" name="Freeform 156">
              <a:extLst>
                <a:ext uri="{FF2B5EF4-FFF2-40B4-BE49-F238E27FC236}">
                  <a16:creationId xmlns:a16="http://schemas.microsoft.com/office/drawing/2014/main" id="{435B9504-8365-46F0-91B1-53185E780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336"/>
              <a:ext cx="721" cy="463"/>
            </a:xfrm>
            <a:custGeom>
              <a:avLst/>
              <a:gdLst>
                <a:gd name="T0" fmla="*/ 123 w 721"/>
                <a:gd name="T1" fmla="*/ 377 h 463"/>
                <a:gd name="T2" fmla="*/ 166 w 721"/>
                <a:gd name="T3" fmla="*/ 430 h 463"/>
                <a:gd name="T4" fmla="*/ 221 w 721"/>
                <a:gd name="T5" fmla="*/ 459 h 463"/>
                <a:gd name="T6" fmla="*/ 281 w 721"/>
                <a:gd name="T7" fmla="*/ 461 h 463"/>
                <a:gd name="T8" fmla="*/ 337 w 721"/>
                <a:gd name="T9" fmla="*/ 434 h 463"/>
                <a:gd name="T10" fmla="*/ 385 w 721"/>
                <a:gd name="T11" fmla="*/ 434 h 463"/>
                <a:gd name="T12" fmla="*/ 440 w 721"/>
                <a:gd name="T13" fmla="*/ 461 h 463"/>
                <a:gd name="T14" fmla="*/ 500 w 721"/>
                <a:gd name="T15" fmla="*/ 459 h 463"/>
                <a:gd name="T16" fmla="*/ 555 w 721"/>
                <a:gd name="T17" fmla="*/ 430 h 463"/>
                <a:gd name="T18" fmla="*/ 598 w 721"/>
                <a:gd name="T19" fmla="*/ 377 h 463"/>
                <a:gd name="T20" fmla="*/ 637 w 721"/>
                <a:gd name="T21" fmla="*/ 348 h 463"/>
                <a:gd name="T22" fmla="*/ 680 w 721"/>
                <a:gd name="T23" fmla="*/ 331 h 463"/>
                <a:gd name="T24" fmla="*/ 709 w 721"/>
                <a:gd name="T25" fmla="*/ 288 h 463"/>
                <a:gd name="T26" fmla="*/ 721 w 721"/>
                <a:gd name="T27" fmla="*/ 233 h 463"/>
                <a:gd name="T28" fmla="*/ 709 w 721"/>
                <a:gd name="T29" fmla="*/ 175 h 463"/>
                <a:gd name="T30" fmla="*/ 680 w 721"/>
                <a:gd name="T31" fmla="*/ 132 h 463"/>
                <a:gd name="T32" fmla="*/ 637 w 721"/>
                <a:gd name="T33" fmla="*/ 115 h 463"/>
                <a:gd name="T34" fmla="*/ 598 w 721"/>
                <a:gd name="T35" fmla="*/ 87 h 463"/>
                <a:gd name="T36" fmla="*/ 555 w 721"/>
                <a:gd name="T37" fmla="*/ 33 h 463"/>
                <a:gd name="T38" fmla="*/ 500 w 721"/>
                <a:gd name="T39" fmla="*/ 4 h 463"/>
                <a:gd name="T40" fmla="*/ 440 w 721"/>
                <a:gd name="T41" fmla="*/ 2 h 463"/>
                <a:gd name="T42" fmla="*/ 385 w 721"/>
                <a:gd name="T43" fmla="*/ 29 h 463"/>
                <a:gd name="T44" fmla="*/ 337 w 721"/>
                <a:gd name="T45" fmla="*/ 29 h 463"/>
                <a:gd name="T46" fmla="*/ 281 w 721"/>
                <a:gd name="T47" fmla="*/ 2 h 463"/>
                <a:gd name="T48" fmla="*/ 221 w 721"/>
                <a:gd name="T49" fmla="*/ 4 h 463"/>
                <a:gd name="T50" fmla="*/ 166 w 721"/>
                <a:gd name="T51" fmla="*/ 33 h 463"/>
                <a:gd name="T52" fmla="*/ 123 w 721"/>
                <a:gd name="T53" fmla="*/ 87 h 463"/>
                <a:gd name="T54" fmla="*/ 84 w 721"/>
                <a:gd name="T55" fmla="*/ 115 h 463"/>
                <a:gd name="T56" fmla="*/ 41 w 721"/>
                <a:gd name="T57" fmla="*/ 132 h 463"/>
                <a:gd name="T58" fmla="*/ 12 w 721"/>
                <a:gd name="T59" fmla="*/ 175 h 463"/>
                <a:gd name="T60" fmla="*/ 0 w 721"/>
                <a:gd name="T61" fmla="*/ 233 h 463"/>
                <a:gd name="T62" fmla="*/ 12 w 721"/>
                <a:gd name="T63" fmla="*/ 288 h 463"/>
                <a:gd name="T64" fmla="*/ 41 w 721"/>
                <a:gd name="T65" fmla="*/ 331 h 463"/>
                <a:gd name="T66" fmla="*/ 84 w 721"/>
                <a:gd name="T67" fmla="*/ 348 h 4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1"/>
                <a:gd name="T103" fmla="*/ 0 h 463"/>
                <a:gd name="T104" fmla="*/ 721 w 721"/>
                <a:gd name="T105" fmla="*/ 463 h 4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1" h="463">
                  <a:moveTo>
                    <a:pt x="106" y="344"/>
                  </a:moveTo>
                  <a:lnTo>
                    <a:pt x="123" y="377"/>
                  </a:lnTo>
                  <a:lnTo>
                    <a:pt x="142" y="405"/>
                  </a:lnTo>
                  <a:lnTo>
                    <a:pt x="166" y="430"/>
                  </a:lnTo>
                  <a:lnTo>
                    <a:pt x="192" y="447"/>
                  </a:lnTo>
                  <a:lnTo>
                    <a:pt x="221" y="459"/>
                  </a:lnTo>
                  <a:lnTo>
                    <a:pt x="250" y="463"/>
                  </a:lnTo>
                  <a:lnTo>
                    <a:pt x="281" y="461"/>
                  </a:lnTo>
                  <a:lnTo>
                    <a:pt x="310" y="451"/>
                  </a:lnTo>
                  <a:lnTo>
                    <a:pt x="337" y="434"/>
                  </a:lnTo>
                  <a:lnTo>
                    <a:pt x="361" y="412"/>
                  </a:lnTo>
                  <a:lnTo>
                    <a:pt x="385" y="434"/>
                  </a:lnTo>
                  <a:lnTo>
                    <a:pt x="411" y="451"/>
                  </a:lnTo>
                  <a:lnTo>
                    <a:pt x="440" y="461"/>
                  </a:lnTo>
                  <a:lnTo>
                    <a:pt x="471" y="463"/>
                  </a:lnTo>
                  <a:lnTo>
                    <a:pt x="500" y="459"/>
                  </a:lnTo>
                  <a:lnTo>
                    <a:pt x="529" y="447"/>
                  </a:lnTo>
                  <a:lnTo>
                    <a:pt x="555" y="430"/>
                  </a:lnTo>
                  <a:lnTo>
                    <a:pt x="579" y="405"/>
                  </a:lnTo>
                  <a:lnTo>
                    <a:pt x="598" y="377"/>
                  </a:lnTo>
                  <a:lnTo>
                    <a:pt x="615" y="344"/>
                  </a:lnTo>
                  <a:lnTo>
                    <a:pt x="637" y="348"/>
                  </a:lnTo>
                  <a:lnTo>
                    <a:pt x="658" y="344"/>
                  </a:lnTo>
                  <a:lnTo>
                    <a:pt x="680" y="331"/>
                  </a:lnTo>
                  <a:lnTo>
                    <a:pt x="697" y="313"/>
                  </a:lnTo>
                  <a:lnTo>
                    <a:pt x="709" y="288"/>
                  </a:lnTo>
                  <a:lnTo>
                    <a:pt x="719" y="261"/>
                  </a:lnTo>
                  <a:lnTo>
                    <a:pt x="721" y="233"/>
                  </a:lnTo>
                  <a:lnTo>
                    <a:pt x="719" y="202"/>
                  </a:lnTo>
                  <a:lnTo>
                    <a:pt x="709" y="175"/>
                  </a:lnTo>
                  <a:lnTo>
                    <a:pt x="697" y="150"/>
                  </a:lnTo>
                  <a:lnTo>
                    <a:pt x="680" y="132"/>
                  </a:lnTo>
                  <a:lnTo>
                    <a:pt x="658" y="120"/>
                  </a:lnTo>
                  <a:lnTo>
                    <a:pt x="637" y="115"/>
                  </a:lnTo>
                  <a:lnTo>
                    <a:pt x="615" y="120"/>
                  </a:lnTo>
                  <a:lnTo>
                    <a:pt x="598" y="87"/>
                  </a:lnTo>
                  <a:lnTo>
                    <a:pt x="579" y="58"/>
                  </a:lnTo>
                  <a:lnTo>
                    <a:pt x="555" y="33"/>
                  </a:lnTo>
                  <a:lnTo>
                    <a:pt x="529" y="17"/>
                  </a:lnTo>
                  <a:lnTo>
                    <a:pt x="500" y="4"/>
                  </a:lnTo>
                  <a:lnTo>
                    <a:pt x="471" y="0"/>
                  </a:lnTo>
                  <a:lnTo>
                    <a:pt x="440" y="2"/>
                  </a:lnTo>
                  <a:lnTo>
                    <a:pt x="411" y="13"/>
                  </a:lnTo>
                  <a:lnTo>
                    <a:pt x="385" y="29"/>
                  </a:lnTo>
                  <a:lnTo>
                    <a:pt x="361" y="52"/>
                  </a:lnTo>
                  <a:lnTo>
                    <a:pt x="337" y="29"/>
                  </a:lnTo>
                  <a:lnTo>
                    <a:pt x="310" y="13"/>
                  </a:lnTo>
                  <a:lnTo>
                    <a:pt x="281" y="2"/>
                  </a:lnTo>
                  <a:lnTo>
                    <a:pt x="250" y="0"/>
                  </a:lnTo>
                  <a:lnTo>
                    <a:pt x="221" y="4"/>
                  </a:lnTo>
                  <a:lnTo>
                    <a:pt x="192" y="17"/>
                  </a:lnTo>
                  <a:lnTo>
                    <a:pt x="166" y="33"/>
                  </a:lnTo>
                  <a:lnTo>
                    <a:pt x="142" y="58"/>
                  </a:lnTo>
                  <a:lnTo>
                    <a:pt x="123" y="87"/>
                  </a:lnTo>
                  <a:lnTo>
                    <a:pt x="106" y="120"/>
                  </a:lnTo>
                  <a:lnTo>
                    <a:pt x="84" y="115"/>
                  </a:lnTo>
                  <a:lnTo>
                    <a:pt x="63" y="120"/>
                  </a:lnTo>
                  <a:lnTo>
                    <a:pt x="41" y="132"/>
                  </a:lnTo>
                  <a:lnTo>
                    <a:pt x="24" y="150"/>
                  </a:lnTo>
                  <a:lnTo>
                    <a:pt x="12" y="175"/>
                  </a:lnTo>
                  <a:lnTo>
                    <a:pt x="3" y="202"/>
                  </a:lnTo>
                  <a:lnTo>
                    <a:pt x="0" y="233"/>
                  </a:lnTo>
                  <a:lnTo>
                    <a:pt x="3" y="261"/>
                  </a:lnTo>
                  <a:lnTo>
                    <a:pt x="12" y="288"/>
                  </a:lnTo>
                  <a:lnTo>
                    <a:pt x="24" y="313"/>
                  </a:lnTo>
                  <a:lnTo>
                    <a:pt x="41" y="331"/>
                  </a:lnTo>
                  <a:lnTo>
                    <a:pt x="63" y="344"/>
                  </a:lnTo>
                  <a:lnTo>
                    <a:pt x="84" y="348"/>
                  </a:lnTo>
                  <a:lnTo>
                    <a:pt x="106" y="344"/>
                  </a:lnTo>
                  <a:close/>
                </a:path>
              </a:pathLst>
            </a:custGeom>
            <a:solidFill>
              <a:schemeClr val="bg1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5" name="Rectangle 157">
              <a:extLst>
                <a:ext uri="{FF2B5EF4-FFF2-40B4-BE49-F238E27FC236}">
                  <a16:creationId xmlns:a16="http://schemas.microsoft.com/office/drawing/2014/main" id="{B5F015B3-B127-42F0-890E-085D56D9D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528"/>
              <a:ext cx="141" cy="5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342900" eaLnBrk="0" hangingPunct="0"/>
              <a:r>
                <a:rPr lang="en-US" sz="675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LAN</a:t>
              </a:r>
              <a:endParaRPr lang="en-US" b="1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</p:grpSp>
      <p:sp>
        <p:nvSpPr>
          <p:cNvPr id="888" name="TextBox 661">
            <a:extLst>
              <a:ext uri="{FF2B5EF4-FFF2-40B4-BE49-F238E27FC236}">
                <a16:creationId xmlns:a16="http://schemas.microsoft.com/office/drawing/2014/main" id="{0932C974-FF19-4B73-9710-8527A5323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0065" y="1472989"/>
            <a:ext cx="628650" cy="30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57" tIns="34278" rIns="68557" bIns="34278">
            <a:spAutoFit/>
          </a:bodyPr>
          <a:lstStyle/>
          <a:p>
            <a:pPr defTabSz="342900"/>
            <a:r>
              <a:rPr lang="en-US" sz="1500" dirty="0">
                <a:solidFill>
                  <a:srgbClr val="FF0000"/>
                </a:solidFill>
                <a:latin typeface="Calibri"/>
              </a:rPr>
              <a:t>ACLs</a:t>
            </a:r>
          </a:p>
        </p:txBody>
      </p:sp>
      <p:grpSp>
        <p:nvGrpSpPr>
          <p:cNvPr id="1046" name="Group 353">
            <a:extLst>
              <a:ext uri="{FF2B5EF4-FFF2-40B4-BE49-F238E27FC236}">
                <a16:creationId xmlns:a16="http://schemas.microsoft.com/office/drawing/2014/main" id="{BEA9D1BD-1738-4C87-9A1C-A541A1252ED5}"/>
              </a:ext>
            </a:extLst>
          </p:cNvPr>
          <p:cNvGrpSpPr>
            <a:grpSpLocks/>
          </p:cNvGrpSpPr>
          <p:nvPr/>
        </p:nvGrpSpPr>
        <p:grpSpPr bwMode="auto">
          <a:xfrm>
            <a:off x="5735288" y="2838471"/>
            <a:ext cx="561442" cy="814871"/>
            <a:chOff x="1068" y="1872"/>
            <a:chExt cx="472" cy="568"/>
          </a:xfrm>
        </p:grpSpPr>
        <p:sp>
          <p:nvSpPr>
            <p:cNvPr id="1048" name="Line 354">
              <a:extLst>
                <a:ext uri="{FF2B5EF4-FFF2-40B4-BE49-F238E27FC236}">
                  <a16:creationId xmlns:a16="http://schemas.microsoft.com/office/drawing/2014/main" id="{F84FB2D6-2045-439D-A818-DAEE37FA2B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1" y="2267"/>
              <a:ext cx="0" cy="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9" name="Line 355">
              <a:extLst>
                <a:ext uri="{FF2B5EF4-FFF2-40B4-BE49-F238E27FC236}">
                  <a16:creationId xmlns:a16="http://schemas.microsoft.com/office/drawing/2014/main" id="{F593228D-D030-49B2-B1F6-98913701D8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255"/>
              <a:ext cx="4" cy="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0" name="Line 356">
              <a:extLst>
                <a:ext uri="{FF2B5EF4-FFF2-40B4-BE49-F238E27FC236}">
                  <a16:creationId xmlns:a16="http://schemas.microsoft.com/office/drawing/2014/main" id="{319E8262-FD23-4BAD-802C-D54FC5C165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7" y="1996"/>
              <a:ext cx="5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1" name="Line 357">
              <a:extLst>
                <a:ext uri="{FF2B5EF4-FFF2-40B4-BE49-F238E27FC236}">
                  <a16:creationId xmlns:a16="http://schemas.microsoft.com/office/drawing/2014/main" id="{66ADEA1F-DE90-46EE-A546-4375F5C427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9" y="1947"/>
              <a:ext cx="7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2" name="Rectangle 358">
              <a:extLst>
                <a:ext uri="{FF2B5EF4-FFF2-40B4-BE49-F238E27FC236}">
                  <a16:creationId xmlns:a16="http://schemas.microsoft.com/office/drawing/2014/main" id="{81B8BAFD-209D-47D1-A930-69F8B43E8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" y="1872"/>
              <a:ext cx="126" cy="26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3" name="Rectangle 359">
              <a:extLst>
                <a:ext uri="{FF2B5EF4-FFF2-40B4-BE49-F238E27FC236}">
                  <a16:creationId xmlns:a16="http://schemas.microsoft.com/office/drawing/2014/main" id="{A7080090-2FB2-4294-AB31-85A912722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1" y="1990"/>
              <a:ext cx="26" cy="10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4" name="Freeform 360">
              <a:extLst>
                <a:ext uri="{FF2B5EF4-FFF2-40B4-BE49-F238E27FC236}">
                  <a16:creationId xmlns:a16="http://schemas.microsoft.com/office/drawing/2014/main" id="{B36C61A0-71AE-4C54-83C9-A10C3A6BAE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5" y="2159"/>
              <a:ext cx="140" cy="128"/>
            </a:xfrm>
            <a:custGeom>
              <a:avLst/>
              <a:gdLst>
                <a:gd name="T0" fmla="*/ 40 w 90"/>
                <a:gd name="T1" fmla="*/ 331 h 79"/>
                <a:gd name="T2" fmla="*/ 0 w 90"/>
                <a:gd name="T3" fmla="*/ 0 h 79"/>
                <a:gd name="T4" fmla="*/ 75 w 90"/>
                <a:gd name="T5" fmla="*/ 331 h 79"/>
                <a:gd name="T6" fmla="*/ 123 w 90"/>
                <a:gd name="T7" fmla="*/ 0 h 79"/>
                <a:gd name="T8" fmla="*/ 75 w 90"/>
                <a:gd name="T9" fmla="*/ 331 h 79"/>
                <a:gd name="T10" fmla="*/ 199 w 90"/>
                <a:gd name="T11" fmla="*/ 331 h 79"/>
                <a:gd name="T12" fmla="*/ 165 w 90"/>
                <a:gd name="T13" fmla="*/ 0 h 79"/>
                <a:gd name="T14" fmla="*/ 244 w 90"/>
                <a:gd name="T15" fmla="*/ 331 h 79"/>
                <a:gd name="T16" fmla="*/ 283 w 90"/>
                <a:gd name="T17" fmla="*/ 0 h 79"/>
                <a:gd name="T18" fmla="*/ 244 w 90"/>
                <a:gd name="T19" fmla="*/ 331 h 79"/>
                <a:gd name="T20" fmla="*/ 367 w 90"/>
                <a:gd name="T21" fmla="*/ 331 h 79"/>
                <a:gd name="T22" fmla="*/ 324 w 90"/>
                <a:gd name="T23" fmla="*/ 0 h 79"/>
                <a:gd name="T24" fmla="*/ 401 w 90"/>
                <a:gd name="T25" fmla="*/ 331 h 79"/>
                <a:gd name="T26" fmla="*/ 445 w 90"/>
                <a:gd name="T27" fmla="*/ 0 h 79"/>
                <a:gd name="T28" fmla="*/ 401 w 90"/>
                <a:gd name="T29" fmla="*/ 331 h 79"/>
                <a:gd name="T30" fmla="*/ 527 w 90"/>
                <a:gd name="T31" fmla="*/ 331 h 79"/>
                <a:gd name="T32" fmla="*/ 482 w 90"/>
                <a:gd name="T33" fmla="*/ 0 h 79"/>
                <a:gd name="T34" fmla="*/ 482 w 90"/>
                <a:gd name="T35" fmla="*/ 543 h 79"/>
                <a:gd name="T36" fmla="*/ 527 w 90"/>
                <a:gd name="T37" fmla="*/ 369 h 79"/>
                <a:gd name="T38" fmla="*/ 482 w 90"/>
                <a:gd name="T39" fmla="*/ 543 h 79"/>
                <a:gd name="T40" fmla="*/ 445 w 90"/>
                <a:gd name="T41" fmla="*/ 543 h 79"/>
                <a:gd name="T42" fmla="*/ 401 w 90"/>
                <a:gd name="T43" fmla="*/ 369 h 79"/>
                <a:gd name="T44" fmla="*/ 324 w 90"/>
                <a:gd name="T45" fmla="*/ 543 h 79"/>
                <a:gd name="T46" fmla="*/ 367 w 90"/>
                <a:gd name="T47" fmla="*/ 369 h 79"/>
                <a:gd name="T48" fmla="*/ 324 w 90"/>
                <a:gd name="T49" fmla="*/ 543 h 79"/>
                <a:gd name="T50" fmla="*/ 283 w 90"/>
                <a:gd name="T51" fmla="*/ 543 h 79"/>
                <a:gd name="T52" fmla="*/ 244 w 90"/>
                <a:gd name="T53" fmla="*/ 369 h 79"/>
                <a:gd name="T54" fmla="*/ 165 w 90"/>
                <a:gd name="T55" fmla="*/ 543 h 79"/>
                <a:gd name="T56" fmla="*/ 199 w 90"/>
                <a:gd name="T57" fmla="*/ 369 h 79"/>
                <a:gd name="T58" fmla="*/ 165 w 90"/>
                <a:gd name="T59" fmla="*/ 543 h 79"/>
                <a:gd name="T60" fmla="*/ 123 w 90"/>
                <a:gd name="T61" fmla="*/ 543 h 79"/>
                <a:gd name="T62" fmla="*/ 75 w 90"/>
                <a:gd name="T63" fmla="*/ 369 h 79"/>
                <a:gd name="T64" fmla="*/ 0 w 90"/>
                <a:gd name="T65" fmla="*/ 543 h 79"/>
                <a:gd name="T66" fmla="*/ 40 w 90"/>
                <a:gd name="T67" fmla="*/ 369 h 79"/>
                <a:gd name="T68" fmla="*/ 0 w 90"/>
                <a:gd name="T69" fmla="*/ 543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0"/>
                <a:gd name="T106" fmla="*/ 0 h 79"/>
                <a:gd name="T107" fmla="*/ 90 w 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0" h="79">
                  <a:moveTo>
                    <a:pt x="0" y="48"/>
                  </a:moveTo>
                  <a:lnTo>
                    <a:pt x="7" y="48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8"/>
                  </a:lnTo>
                  <a:close/>
                  <a:moveTo>
                    <a:pt x="13" y="48"/>
                  </a:moveTo>
                  <a:lnTo>
                    <a:pt x="21" y="48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13" y="48"/>
                  </a:lnTo>
                  <a:close/>
                  <a:moveTo>
                    <a:pt x="28" y="48"/>
                  </a:moveTo>
                  <a:lnTo>
                    <a:pt x="34" y="48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8" y="48"/>
                  </a:lnTo>
                  <a:close/>
                  <a:moveTo>
                    <a:pt x="42" y="48"/>
                  </a:moveTo>
                  <a:lnTo>
                    <a:pt x="48" y="48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2" y="48"/>
                  </a:lnTo>
                  <a:close/>
                  <a:moveTo>
                    <a:pt x="55" y="48"/>
                  </a:moveTo>
                  <a:lnTo>
                    <a:pt x="63" y="48"/>
                  </a:lnTo>
                  <a:lnTo>
                    <a:pt x="63" y="0"/>
                  </a:lnTo>
                  <a:lnTo>
                    <a:pt x="55" y="0"/>
                  </a:lnTo>
                  <a:lnTo>
                    <a:pt x="55" y="48"/>
                  </a:lnTo>
                  <a:close/>
                  <a:moveTo>
                    <a:pt x="69" y="48"/>
                  </a:moveTo>
                  <a:lnTo>
                    <a:pt x="76" y="48"/>
                  </a:lnTo>
                  <a:lnTo>
                    <a:pt x="76" y="0"/>
                  </a:lnTo>
                  <a:lnTo>
                    <a:pt x="69" y="0"/>
                  </a:lnTo>
                  <a:lnTo>
                    <a:pt x="69" y="48"/>
                  </a:lnTo>
                  <a:close/>
                  <a:moveTo>
                    <a:pt x="82" y="48"/>
                  </a:moveTo>
                  <a:lnTo>
                    <a:pt x="90" y="48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82" y="48"/>
                  </a:lnTo>
                  <a:close/>
                  <a:moveTo>
                    <a:pt x="82" y="79"/>
                  </a:moveTo>
                  <a:lnTo>
                    <a:pt x="90" y="79"/>
                  </a:lnTo>
                  <a:lnTo>
                    <a:pt x="90" y="54"/>
                  </a:lnTo>
                  <a:lnTo>
                    <a:pt x="82" y="54"/>
                  </a:lnTo>
                  <a:lnTo>
                    <a:pt x="82" y="79"/>
                  </a:lnTo>
                  <a:close/>
                  <a:moveTo>
                    <a:pt x="69" y="79"/>
                  </a:moveTo>
                  <a:lnTo>
                    <a:pt x="76" y="79"/>
                  </a:lnTo>
                  <a:lnTo>
                    <a:pt x="76" y="54"/>
                  </a:lnTo>
                  <a:lnTo>
                    <a:pt x="69" y="54"/>
                  </a:lnTo>
                  <a:lnTo>
                    <a:pt x="69" y="79"/>
                  </a:lnTo>
                  <a:close/>
                  <a:moveTo>
                    <a:pt x="55" y="79"/>
                  </a:moveTo>
                  <a:lnTo>
                    <a:pt x="63" y="79"/>
                  </a:lnTo>
                  <a:lnTo>
                    <a:pt x="63" y="54"/>
                  </a:lnTo>
                  <a:lnTo>
                    <a:pt x="55" y="54"/>
                  </a:lnTo>
                  <a:lnTo>
                    <a:pt x="55" y="79"/>
                  </a:lnTo>
                  <a:close/>
                  <a:moveTo>
                    <a:pt x="42" y="79"/>
                  </a:moveTo>
                  <a:lnTo>
                    <a:pt x="48" y="79"/>
                  </a:lnTo>
                  <a:lnTo>
                    <a:pt x="48" y="54"/>
                  </a:lnTo>
                  <a:lnTo>
                    <a:pt x="42" y="54"/>
                  </a:lnTo>
                  <a:lnTo>
                    <a:pt x="42" y="79"/>
                  </a:lnTo>
                  <a:close/>
                  <a:moveTo>
                    <a:pt x="28" y="79"/>
                  </a:moveTo>
                  <a:lnTo>
                    <a:pt x="34" y="79"/>
                  </a:lnTo>
                  <a:lnTo>
                    <a:pt x="34" y="54"/>
                  </a:lnTo>
                  <a:lnTo>
                    <a:pt x="28" y="54"/>
                  </a:lnTo>
                  <a:lnTo>
                    <a:pt x="28" y="79"/>
                  </a:lnTo>
                  <a:close/>
                  <a:moveTo>
                    <a:pt x="13" y="79"/>
                  </a:moveTo>
                  <a:lnTo>
                    <a:pt x="21" y="79"/>
                  </a:lnTo>
                  <a:lnTo>
                    <a:pt x="21" y="54"/>
                  </a:lnTo>
                  <a:lnTo>
                    <a:pt x="13" y="54"/>
                  </a:lnTo>
                  <a:lnTo>
                    <a:pt x="13" y="79"/>
                  </a:lnTo>
                  <a:close/>
                  <a:moveTo>
                    <a:pt x="0" y="79"/>
                  </a:moveTo>
                  <a:lnTo>
                    <a:pt x="7" y="79"/>
                  </a:lnTo>
                  <a:lnTo>
                    <a:pt x="7" y="54"/>
                  </a:lnTo>
                  <a:lnTo>
                    <a:pt x="0" y="54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5" name="Rectangle 361">
              <a:extLst>
                <a:ext uri="{FF2B5EF4-FFF2-40B4-BE49-F238E27FC236}">
                  <a16:creationId xmlns:a16="http://schemas.microsoft.com/office/drawing/2014/main" id="{1B9601C7-207E-49F4-B7E6-E5F1FED23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" y="1887"/>
              <a:ext cx="107" cy="3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6" name="Rectangle 362">
              <a:extLst>
                <a:ext uri="{FF2B5EF4-FFF2-40B4-BE49-F238E27FC236}">
                  <a16:creationId xmlns:a16="http://schemas.microsoft.com/office/drawing/2014/main" id="{B63B4917-9696-4FD5-9475-5AE3E0087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" y="1927"/>
              <a:ext cx="107" cy="4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7" name="Rectangle 363">
              <a:extLst>
                <a:ext uri="{FF2B5EF4-FFF2-40B4-BE49-F238E27FC236}">
                  <a16:creationId xmlns:a16="http://schemas.microsoft.com/office/drawing/2014/main" id="{20520E1F-46E3-453E-BF56-11FEFC756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" y="2024"/>
              <a:ext cx="107" cy="4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8" name="Rectangle 364">
              <a:extLst>
                <a:ext uri="{FF2B5EF4-FFF2-40B4-BE49-F238E27FC236}">
                  <a16:creationId xmlns:a16="http://schemas.microsoft.com/office/drawing/2014/main" id="{760B88DE-C9FA-4FB6-BFE3-663BF4F91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" y="2089"/>
              <a:ext cx="107" cy="3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9" name="Line 365">
              <a:extLst>
                <a:ext uri="{FF2B5EF4-FFF2-40B4-BE49-F238E27FC236}">
                  <a16:creationId xmlns:a16="http://schemas.microsoft.com/office/drawing/2014/main" id="{D148BBD6-62AB-424E-96A9-98AD01BB76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51" y="1885"/>
              <a:ext cx="0" cy="3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0" name="Line 366">
              <a:extLst>
                <a:ext uri="{FF2B5EF4-FFF2-40B4-BE49-F238E27FC236}">
                  <a16:creationId xmlns:a16="http://schemas.microsoft.com/office/drawing/2014/main" id="{74D437AE-DBCF-47DA-A627-3403959194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7" y="1891"/>
              <a:ext cx="1" cy="3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1" name="Line 367">
              <a:extLst>
                <a:ext uri="{FF2B5EF4-FFF2-40B4-BE49-F238E27FC236}">
                  <a16:creationId xmlns:a16="http://schemas.microsoft.com/office/drawing/2014/main" id="{DF71ADAC-EF6B-421F-8124-8E3B8ADF8C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5" y="2058"/>
              <a:ext cx="7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2" name="Line 368">
              <a:extLst>
                <a:ext uri="{FF2B5EF4-FFF2-40B4-BE49-F238E27FC236}">
                  <a16:creationId xmlns:a16="http://schemas.microsoft.com/office/drawing/2014/main" id="{35D29CCD-6D3D-44E2-9844-288FB0AA44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5" y="2051"/>
              <a:ext cx="72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3" name="Line 369">
              <a:extLst>
                <a:ext uri="{FF2B5EF4-FFF2-40B4-BE49-F238E27FC236}">
                  <a16:creationId xmlns:a16="http://schemas.microsoft.com/office/drawing/2014/main" id="{2B224037-70F2-4497-8CB0-B0D7179435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5" y="2045"/>
              <a:ext cx="72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4" name="Line 370">
              <a:extLst>
                <a:ext uri="{FF2B5EF4-FFF2-40B4-BE49-F238E27FC236}">
                  <a16:creationId xmlns:a16="http://schemas.microsoft.com/office/drawing/2014/main" id="{B7EC7A2C-ED5D-4A61-9928-CB49ED3807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5" y="2036"/>
              <a:ext cx="72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5" name="Rectangle 371">
              <a:extLst>
                <a:ext uri="{FF2B5EF4-FFF2-40B4-BE49-F238E27FC236}">
                  <a16:creationId xmlns:a16="http://schemas.microsoft.com/office/drawing/2014/main" id="{092D64D5-FEE9-4328-884A-6CE7F3AD3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" y="1937"/>
              <a:ext cx="29" cy="1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6" name="Rectangle 372">
              <a:extLst>
                <a:ext uri="{FF2B5EF4-FFF2-40B4-BE49-F238E27FC236}">
                  <a16:creationId xmlns:a16="http://schemas.microsoft.com/office/drawing/2014/main" id="{6A052141-9DCC-4864-8004-93963E38A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" y="2003"/>
              <a:ext cx="16" cy="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7" name="Rectangle 373">
              <a:extLst>
                <a:ext uri="{FF2B5EF4-FFF2-40B4-BE49-F238E27FC236}">
                  <a16:creationId xmlns:a16="http://schemas.microsoft.com/office/drawing/2014/main" id="{EAF4B187-CD7A-4384-9026-305A9F554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" y="2030"/>
              <a:ext cx="16" cy="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8" name="Rectangle 374">
              <a:extLst>
                <a:ext uri="{FF2B5EF4-FFF2-40B4-BE49-F238E27FC236}">
                  <a16:creationId xmlns:a16="http://schemas.microsoft.com/office/drawing/2014/main" id="{A10C46A0-AA4A-43D2-AF69-CEAAFD731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" y="2039"/>
              <a:ext cx="16" cy="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9" name="Rectangle 375">
              <a:extLst>
                <a:ext uri="{FF2B5EF4-FFF2-40B4-BE49-F238E27FC236}">
                  <a16:creationId xmlns:a16="http://schemas.microsoft.com/office/drawing/2014/main" id="{3A5C1824-BFB7-4549-9878-C29B91CA0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" y="2311"/>
              <a:ext cx="472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342900" eaLnBrk="0" hangingPunct="0"/>
              <a:r>
                <a:rPr lang="en-US" sz="12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Email</a:t>
              </a:r>
              <a:endParaRPr lang="en-US" sz="1200" b="1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1071" name="Rectangle 376">
              <a:extLst>
                <a:ext uri="{FF2B5EF4-FFF2-40B4-BE49-F238E27FC236}">
                  <a16:creationId xmlns:a16="http://schemas.microsoft.com/office/drawing/2014/main" id="{C42BE326-7107-4EA2-82A7-8A68C5DE9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872"/>
              <a:ext cx="144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47" name="Freeform 377">
            <a:extLst>
              <a:ext uri="{FF2B5EF4-FFF2-40B4-BE49-F238E27FC236}">
                <a16:creationId xmlns:a16="http://schemas.microsoft.com/office/drawing/2014/main" id="{8CB09717-B5D8-4D1F-910E-20506792D2E1}"/>
              </a:ext>
            </a:extLst>
          </p:cNvPr>
          <p:cNvSpPr>
            <a:spLocks/>
          </p:cNvSpPr>
          <p:nvPr/>
        </p:nvSpPr>
        <p:spPr bwMode="auto">
          <a:xfrm rot="2700000">
            <a:off x="4936117" y="2627276"/>
            <a:ext cx="876825" cy="424410"/>
          </a:xfrm>
          <a:custGeom>
            <a:avLst/>
            <a:gdLst>
              <a:gd name="T0" fmla="*/ 288 w 288"/>
              <a:gd name="T1" fmla="*/ 0 h 144"/>
              <a:gd name="T2" fmla="*/ 192 w 288"/>
              <a:gd name="T3" fmla="*/ 96 h 144"/>
              <a:gd name="T4" fmla="*/ 96 w 288"/>
              <a:gd name="T5" fmla="*/ 96 h 144"/>
              <a:gd name="T6" fmla="*/ 0 w 288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144"/>
              <a:gd name="T14" fmla="*/ 288 w 288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144">
                <a:moveTo>
                  <a:pt x="288" y="0"/>
                </a:moveTo>
                <a:cubicBezTo>
                  <a:pt x="256" y="40"/>
                  <a:pt x="224" y="80"/>
                  <a:pt x="192" y="96"/>
                </a:cubicBezTo>
                <a:cubicBezTo>
                  <a:pt x="160" y="112"/>
                  <a:pt x="128" y="88"/>
                  <a:pt x="96" y="96"/>
                </a:cubicBezTo>
                <a:cubicBezTo>
                  <a:pt x="64" y="104"/>
                  <a:pt x="32" y="124"/>
                  <a:pt x="0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342900"/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22" name="Group 1721">
            <a:extLst>
              <a:ext uri="{FF2B5EF4-FFF2-40B4-BE49-F238E27FC236}">
                <a16:creationId xmlns:a16="http://schemas.microsoft.com/office/drawing/2014/main" id="{E9BD2B9C-E39E-488E-AC8F-79BE2BB68127}"/>
              </a:ext>
            </a:extLst>
          </p:cNvPr>
          <p:cNvGrpSpPr/>
          <p:nvPr/>
        </p:nvGrpSpPr>
        <p:grpSpPr>
          <a:xfrm>
            <a:off x="6019079" y="160508"/>
            <a:ext cx="2672271" cy="1856467"/>
            <a:chOff x="6019079" y="160508"/>
            <a:chExt cx="2672271" cy="1856467"/>
          </a:xfrm>
        </p:grpSpPr>
        <p:grpSp>
          <p:nvGrpSpPr>
            <p:cNvPr id="1716" name="Group 1715">
              <a:extLst>
                <a:ext uri="{FF2B5EF4-FFF2-40B4-BE49-F238E27FC236}">
                  <a16:creationId xmlns:a16="http://schemas.microsoft.com/office/drawing/2014/main" id="{5136DCE7-4562-4136-ABA3-DCD4B4713CD2}"/>
                </a:ext>
              </a:extLst>
            </p:cNvPr>
            <p:cNvGrpSpPr/>
            <p:nvPr/>
          </p:nvGrpSpPr>
          <p:grpSpPr>
            <a:xfrm>
              <a:off x="8167265" y="1009434"/>
              <a:ext cx="524085" cy="843975"/>
              <a:chOff x="7867650" y="1494999"/>
              <a:chExt cx="804863" cy="1245481"/>
            </a:xfrm>
          </p:grpSpPr>
          <p:grpSp>
            <p:nvGrpSpPr>
              <p:cNvPr id="889" name="Group 158">
                <a:extLst>
                  <a:ext uri="{FF2B5EF4-FFF2-40B4-BE49-F238E27FC236}">
                    <a16:creationId xmlns:a16="http://schemas.microsoft.com/office/drawing/2014/main" id="{09F92DB4-E53F-4A7F-BD41-FD6C9A8985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67650" y="1828801"/>
                <a:ext cx="804863" cy="911679"/>
                <a:chOff x="2519" y="2469"/>
                <a:chExt cx="759" cy="711"/>
              </a:xfrm>
            </p:grpSpPr>
            <p:grpSp>
              <p:nvGrpSpPr>
                <p:cNvPr id="890" name="Group 159">
                  <a:extLst>
                    <a:ext uri="{FF2B5EF4-FFF2-40B4-BE49-F238E27FC236}">
                      <a16:creationId xmlns:a16="http://schemas.microsoft.com/office/drawing/2014/main" id="{22715AC2-540E-46FF-A63F-AFF5016F03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05" y="2469"/>
                  <a:ext cx="373" cy="710"/>
                  <a:chOff x="2905" y="2469"/>
                  <a:chExt cx="373" cy="710"/>
                </a:xfrm>
              </p:grpSpPr>
              <p:sp>
                <p:nvSpPr>
                  <p:cNvPr id="901" name="Freeform 160">
                    <a:extLst>
                      <a:ext uri="{FF2B5EF4-FFF2-40B4-BE49-F238E27FC236}">
                        <a16:creationId xmlns:a16="http://schemas.microsoft.com/office/drawing/2014/main" id="{24AE7E34-21AD-4A0B-A45C-4700031943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05" y="2505"/>
                    <a:ext cx="373" cy="674"/>
                  </a:xfrm>
                  <a:custGeom>
                    <a:avLst/>
                    <a:gdLst>
                      <a:gd name="T0" fmla="*/ 0 w 373"/>
                      <a:gd name="T1" fmla="*/ 673 h 674"/>
                      <a:gd name="T2" fmla="*/ 22 w 373"/>
                      <a:gd name="T3" fmla="*/ 0 h 674"/>
                      <a:gd name="T4" fmla="*/ 308 w 373"/>
                      <a:gd name="T5" fmla="*/ 26 h 674"/>
                      <a:gd name="T6" fmla="*/ 372 w 373"/>
                      <a:gd name="T7" fmla="*/ 615 h 674"/>
                      <a:gd name="T8" fmla="*/ 0 w 373"/>
                      <a:gd name="T9" fmla="*/ 673 h 67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3"/>
                      <a:gd name="T16" fmla="*/ 0 h 674"/>
                      <a:gd name="T17" fmla="*/ 373 w 373"/>
                      <a:gd name="T18" fmla="*/ 674 h 67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3" h="674">
                        <a:moveTo>
                          <a:pt x="0" y="673"/>
                        </a:moveTo>
                        <a:lnTo>
                          <a:pt x="22" y="0"/>
                        </a:lnTo>
                        <a:lnTo>
                          <a:pt x="308" y="26"/>
                        </a:lnTo>
                        <a:lnTo>
                          <a:pt x="372" y="615"/>
                        </a:lnTo>
                        <a:lnTo>
                          <a:pt x="0" y="673"/>
                        </a:lnTo>
                      </a:path>
                    </a:pathLst>
                  </a:custGeom>
                  <a:solidFill>
                    <a:srgbClr val="BFBFD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02" name="Freeform 161">
                    <a:extLst>
                      <a:ext uri="{FF2B5EF4-FFF2-40B4-BE49-F238E27FC236}">
                        <a16:creationId xmlns:a16="http://schemas.microsoft.com/office/drawing/2014/main" id="{EA8614CF-FDA4-4D92-9A13-F57CBF37BE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29" y="2469"/>
                    <a:ext cx="284" cy="63"/>
                  </a:xfrm>
                  <a:custGeom>
                    <a:avLst/>
                    <a:gdLst>
                      <a:gd name="T0" fmla="*/ 0 w 284"/>
                      <a:gd name="T1" fmla="*/ 36 h 63"/>
                      <a:gd name="T2" fmla="*/ 0 w 284"/>
                      <a:gd name="T3" fmla="*/ 0 h 63"/>
                      <a:gd name="T4" fmla="*/ 279 w 284"/>
                      <a:gd name="T5" fmla="*/ 35 h 63"/>
                      <a:gd name="T6" fmla="*/ 283 w 284"/>
                      <a:gd name="T7" fmla="*/ 62 h 63"/>
                      <a:gd name="T8" fmla="*/ 0 w 284"/>
                      <a:gd name="T9" fmla="*/ 36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4"/>
                      <a:gd name="T16" fmla="*/ 0 h 63"/>
                      <a:gd name="T17" fmla="*/ 284 w 28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4" h="63">
                        <a:moveTo>
                          <a:pt x="0" y="36"/>
                        </a:moveTo>
                        <a:lnTo>
                          <a:pt x="0" y="0"/>
                        </a:lnTo>
                        <a:lnTo>
                          <a:pt x="279" y="35"/>
                        </a:lnTo>
                        <a:lnTo>
                          <a:pt x="283" y="62"/>
                        </a:lnTo>
                        <a:lnTo>
                          <a:pt x="0" y="36"/>
                        </a:lnTo>
                      </a:path>
                    </a:pathLst>
                  </a:custGeom>
                  <a:solidFill>
                    <a:srgbClr val="9F9FB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903" name="Group 162">
                    <a:extLst>
                      <a:ext uri="{FF2B5EF4-FFF2-40B4-BE49-F238E27FC236}">
                        <a16:creationId xmlns:a16="http://schemas.microsoft.com/office/drawing/2014/main" id="{0D429996-BC8D-43EC-9FEE-507A594C065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40" y="2945"/>
                    <a:ext cx="306" cy="197"/>
                    <a:chOff x="2940" y="2945"/>
                    <a:chExt cx="306" cy="197"/>
                  </a:xfrm>
                </p:grpSpPr>
                <p:sp>
                  <p:nvSpPr>
                    <p:cNvPr id="919" name="Freeform 163">
                      <a:extLst>
                        <a:ext uri="{FF2B5EF4-FFF2-40B4-BE49-F238E27FC236}">
                          <a16:creationId xmlns:a16="http://schemas.microsoft.com/office/drawing/2014/main" id="{105E6E53-D313-4FCD-8C84-6F5D092B70C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40" y="2945"/>
                      <a:ext cx="306" cy="197"/>
                    </a:xfrm>
                    <a:custGeom>
                      <a:avLst/>
                      <a:gdLst>
                        <a:gd name="T0" fmla="*/ 0 w 306"/>
                        <a:gd name="T1" fmla="*/ 196 h 197"/>
                        <a:gd name="T2" fmla="*/ 1 w 306"/>
                        <a:gd name="T3" fmla="*/ 10 h 197"/>
                        <a:gd name="T4" fmla="*/ 287 w 306"/>
                        <a:gd name="T5" fmla="*/ 0 h 197"/>
                        <a:gd name="T6" fmla="*/ 305 w 306"/>
                        <a:gd name="T7" fmla="*/ 151 h 197"/>
                        <a:gd name="T8" fmla="*/ 0 w 306"/>
                        <a:gd name="T9" fmla="*/ 196 h 19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06"/>
                        <a:gd name="T16" fmla="*/ 0 h 197"/>
                        <a:gd name="T17" fmla="*/ 306 w 306"/>
                        <a:gd name="T18" fmla="*/ 197 h 19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06" h="197">
                          <a:moveTo>
                            <a:pt x="0" y="196"/>
                          </a:moveTo>
                          <a:lnTo>
                            <a:pt x="1" y="10"/>
                          </a:lnTo>
                          <a:lnTo>
                            <a:pt x="287" y="0"/>
                          </a:lnTo>
                          <a:lnTo>
                            <a:pt x="305" y="151"/>
                          </a:lnTo>
                          <a:lnTo>
                            <a:pt x="0" y="196"/>
                          </a:lnTo>
                        </a:path>
                      </a:pathLst>
                    </a:custGeom>
                    <a:solidFill>
                      <a:srgbClr val="9F9FB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20" name="Freeform 164">
                      <a:extLst>
                        <a:ext uri="{FF2B5EF4-FFF2-40B4-BE49-F238E27FC236}">
                          <a16:creationId xmlns:a16="http://schemas.microsoft.com/office/drawing/2014/main" id="{E677E19F-8656-4347-9D43-5A5A5F5F770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26" y="2961"/>
                      <a:ext cx="91" cy="18"/>
                    </a:xfrm>
                    <a:custGeom>
                      <a:avLst/>
                      <a:gdLst>
                        <a:gd name="T0" fmla="*/ 0 w 91"/>
                        <a:gd name="T1" fmla="*/ 17 h 18"/>
                        <a:gd name="T2" fmla="*/ 90 w 91"/>
                        <a:gd name="T3" fmla="*/ 10 h 18"/>
                        <a:gd name="T4" fmla="*/ 90 w 91"/>
                        <a:gd name="T5" fmla="*/ 0 h 18"/>
                        <a:gd name="T6" fmla="*/ 0 w 91"/>
                        <a:gd name="T7" fmla="*/ 4 h 18"/>
                        <a:gd name="T8" fmla="*/ 0 w 91"/>
                        <a:gd name="T9" fmla="*/ 17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1"/>
                        <a:gd name="T16" fmla="*/ 0 h 18"/>
                        <a:gd name="T17" fmla="*/ 91 w 91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1" h="18">
                          <a:moveTo>
                            <a:pt x="0" y="17"/>
                          </a:moveTo>
                          <a:lnTo>
                            <a:pt x="90" y="10"/>
                          </a:lnTo>
                          <a:lnTo>
                            <a:pt x="90" y="0"/>
                          </a:lnTo>
                          <a:lnTo>
                            <a:pt x="0" y="4"/>
                          </a:lnTo>
                          <a:lnTo>
                            <a:pt x="0" y="17"/>
                          </a:lnTo>
                        </a:path>
                      </a:pathLst>
                    </a:custGeom>
                    <a:solidFill>
                      <a:srgbClr val="0000F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904" name="Freeform 165">
                    <a:extLst>
                      <a:ext uri="{FF2B5EF4-FFF2-40B4-BE49-F238E27FC236}">
                        <a16:creationId xmlns:a16="http://schemas.microsoft.com/office/drawing/2014/main" id="{5AD8CBE9-FE61-4B47-95CA-0514964206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47" y="2550"/>
                    <a:ext cx="281" cy="369"/>
                  </a:xfrm>
                  <a:custGeom>
                    <a:avLst/>
                    <a:gdLst>
                      <a:gd name="T0" fmla="*/ 0 w 281"/>
                      <a:gd name="T1" fmla="*/ 368 h 369"/>
                      <a:gd name="T2" fmla="*/ 6 w 281"/>
                      <a:gd name="T3" fmla="*/ 0 h 369"/>
                      <a:gd name="T4" fmla="*/ 245 w 281"/>
                      <a:gd name="T5" fmla="*/ 17 h 369"/>
                      <a:gd name="T6" fmla="*/ 280 w 281"/>
                      <a:gd name="T7" fmla="*/ 361 h 369"/>
                      <a:gd name="T8" fmla="*/ 0 w 281"/>
                      <a:gd name="T9" fmla="*/ 368 h 3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1"/>
                      <a:gd name="T16" fmla="*/ 0 h 369"/>
                      <a:gd name="T17" fmla="*/ 281 w 281"/>
                      <a:gd name="T18" fmla="*/ 369 h 36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1" h="369">
                        <a:moveTo>
                          <a:pt x="0" y="368"/>
                        </a:moveTo>
                        <a:lnTo>
                          <a:pt x="6" y="0"/>
                        </a:lnTo>
                        <a:lnTo>
                          <a:pt x="245" y="17"/>
                        </a:lnTo>
                        <a:lnTo>
                          <a:pt x="280" y="361"/>
                        </a:lnTo>
                        <a:lnTo>
                          <a:pt x="0" y="368"/>
                        </a:lnTo>
                      </a:path>
                    </a:pathLst>
                  </a:custGeom>
                  <a:solidFill>
                    <a:srgbClr val="BFBFD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05" name="Freeform 166">
                    <a:extLst>
                      <a:ext uri="{FF2B5EF4-FFF2-40B4-BE49-F238E27FC236}">
                        <a16:creationId xmlns:a16="http://schemas.microsoft.com/office/drawing/2014/main" id="{75D0F77B-0C3A-4A67-9A82-32379C7BE3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71" y="2564"/>
                    <a:ext cx="214" cy="49"/>
                  </a:xfrm>
                  <a:custGeom>
                    <a:avLst/>
                    <a:gdLst>
                      <a:gd name="T0" fmla="*/ 0 w 214"/>
                      <a:gd name="T1" fmla="*/ 38 h 49"/>
                      <a:gd name="T2" fmla="*/ 213 w 214"/>
                      <a:gd name="T3" fmla="*/ 48 h 49"/>
                      <a:gd name="T4" fmla="*/ 210 w 214"/>
                      <a:gd name="T5" fmla="*/ 12 h 49"/>
                      <a:gd name="T6" fmla="*/ 0 w 214"/>
                      <a:gd name="T7" fmla="*/ 0 h 49"/>
                      <a:gd name="T8" fmla="*/ 0 w 214"/>
                      <a:gd name="T9" fmla="*/ 38 h 4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4"/>
                      <a:gd name="T16" fmla="*/ 0 h 49"/>
                      <a:gd name="T17" fmla="*/ 214 w 214"/>
                      <a:gd name="T18" fmla="*/ 49 h 4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4" h="49">
                        <a:moveTo>
                          <a:pt x="0" y="38"/>
                        </a:moveTo>
                        <a:lnTo>
                          <a:pt x="213" y="48"/>
                        </a:lnTo>
                        <a:lnTo>
                          <a:pt x="210" y="12"/>
                        </a:lnTo>
                        <a:lnTo>
                          <a:pt x="0" y="0"/>
                        </a:lnTo>
                        <a:lnTo>
                          <a:pt x="0" y="38"/>
                        </a:lnTo>
                      </a:path>
                    </a:pathLst>
                  </a:custGeom>
                  <a:solidFill>
                    <a:srgbClr val="9F9FB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906" name="Group 167">
                    <a:extLst>
                      <a:ext uri="{FF2B5EF4-FFF2-40B4-BE49-F238E27FC236}">
                        <a16:creationId xmlns:a16="http://schemas.microsoft.com/office/drawing/2014/main" id="{A409399C-379F-42CB-9D00-10720DBEAF8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83" y="2622"/>
                    <a:ext cx="29" cy="172"/>
                    <a:chOff x="2983" y="2622"/>
                    <a:chExt cx="29" cy="172"/>
                  </a:xfrm>
                </p:grpSpPr>
                <p:grpSp>
                  <p:nvGrpSpPr>
                    <p:cNvPr id="907" name="Group 168">
                      <a:extLst>
                        <a:ext uri="{FF2B5EF4-FFF2-40B4-BE49-F238E27FC236}">
                          <a16:creationId xmlns:a16="http://schemas.microsoft.com/office/drawing/2014/main" id="{C837DBBF-E98E-466F-85EB-343C10DB6C0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83" y="2622"/>
                      <a:ext cx="25" cy="172"/>
                      <a:chOff x="2983" y="2622"/>
                      <a:chExt cx="25" cy="172"/>
                    </a:xfrm>
                  </p:grpSpPr>
                  <p:sp>
                    <p:nvSpPr>
                      <p:cNvPr id="914" name="Freeform 169">
                        <a:extLst>
                          <a:ext uri="{FF2B5EF4-FFF2-40B4-BE49-F238E27FC236}">
                            <a16:creationId xmlns:a16="http://schemas.microsoft.com/office/drawing/2014/main" id="{EEEE5262-CB13-4F3B-9CEA-F01AE433D83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3" y="2765"/>
                        <a:ext cx="21" cy="29"/>
                      </a:xfrm>
                      <a:custGeom>
                        <a:avLst/>
                        <a:gdLst>
                          <a:gd name="T0" fmla="*/ 0 w 21"/>
                          <a:gd name="T1" fmla="*/ 27 h 29"/>
                          <a:gd name="T2" fmla="*/ 1 w 21"/>
                          <a:gd name="T3" fmla="*/ 0 h 29"/>
                          <a:gd name="T4" fmla="*/ 18 w 21"/>
                          <a:gd name="T5" fmla="*/ 1 h 29"/>
                          <a:gd name="T6" fmla="*/ 20 w 21"/>
                          <a:gd name="T7" fmla="*/ 28 h 29"/>
                          <a:gd name="T8" fmla="*/ 0 w 21"/>
                          <a:gd name="T9" fmla="*/ 27 h 2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"/>
                          <a:gd name="T16" fmla="*/ 0 h 29"/>
                          <a:gd name="T17" fmla="*/ 21 w 21"/>
                          <a:gd name="T18" fmla="*/ 29 h 2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" h="29">
                            <a:moveTo>
                              <a:pt x="0" y="27"/>
                            </a:moveTo>
                            <a:lnTo>
                              <a:pt x="1" y="0"/>
                            </a:lnTo>
                            <a:lnTo>
                              <a:pt x="18" y="1"/>
                            </a:lnTo>
                            <a:lnTo>
                              <a:pt x="20" y="28"/>
                            </a:lnTo>
                            <a:lnTo>
                              <a:pt x="0" y="27"/>
                            </a:lnTo>
                          </a:path>
                        </a:pathLst>
                      </a:custGeom>
                      <a:solidFill>
                        <a:srgbClr val="80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15" name="Freeform 170">
                        <a:extLst>
                          <a:ext uri="{FF2B5EF4-FFF2-40B4-BE49-F238E27FC236}">
                            <a16:creationId xmlns:a16="http://schemas.microsoft.com/office/drawing/2014/main" id="{77EFB387-932E-47D5-96D1-1F50B5FF617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4" y="2729"/>
                        <a:ext cx="24" cy="30"/>
                      </a:xfrm>
                      <a:custGeom>
                        <a:avLst/>
                        <a:gdLst>
                          <a:gd name="T0" fmla="*/ 0 w 24"/>
                          <a:gd name="T1" fmla="*/ 28 h 30"/>
                          <a:gd name="T2" fmla="*/ 0 w 24"/>
                          <a:gd name="T3" fmla="*/ 0 h 30"/>
                          <a:gd name="T4" fmla="*/ 21 w 24"/>
                          <a:gd name="T5" fmla="*/ 1 h 30"/>
                          <a:gd name="T6" fmla="*/ 23 w 24"/>
                          <a:gd name="T7" fmla="*/ 29 h 30"/>
                          <a:gd name="T8" fmla="*/ 0 w 24"/>
                          <a:gd name="T9" fmla="*/ 28 h 3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"/>
                          <a:gd name="T16" fmla="*/ 0 h 30"/>
                          <a:gd name="T17" fmla="*/ 24 w 24"/>
                          <a:gd name="T18" fmla="*/ 30 h 3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" h="30">
                            <a:moveTo>
                              <a:pt x="0" y="28"/>
                            </a:moveTo>
                            <a:lnTo>
                              <a:pt x="0" y="0"/>
                            </a:lnTo>
                            <a:lnTo>
                              <a:pt x="21" y="1"/>
                            </a:lnTo>
                            <a:lnTo>
                              <a:pt x="23" y="29"/>
                            </a:lnTo>
                            <a:lnTo>
                              <a:pt x="0" y="28"/>
                            </a:lnTo>
                          </a:path>
                        </a:pathLst>
                      </a:custGeom>
                      <a:solidFill>
                        <a:srgbClr val="80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16" name="Freeform 171">
                        <a:extLst>
                          <a:ext uri="{FF2B5EF4-FFF2-40B4-BE49-F238E27FC236}">
                            <a16:creationId xmlns:a16="http://schemas.microsoft.com/office/drawing/2014/main" id="{6DAA9F8A-ACA3-4D9A-8CFB-3CFE361F94C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4" y="2693"/>
                        <a:ext cx="22" cy="32"/>
                      </a:xfrm>
                      <a:custGeom>
                        <a:avLst/>
                        <a:gdLst>
                          <a:gd name="T0" fmla="*/ 0 w 22"/>
                          <a:gd name="T1" fmla="*/ 28 h 32"/>
                          <a:gd name="T2" fmla="*/ 1 w 22"/>
                          <a:gd name="T3" fmla="*/ 0 h 32"/>
                          <a:gd name="T4" fmla="*/ 21 w 22"/>
                          <a:gd name="T5" fmla="*/ 1 h 32"/>
                          <a:gd name="T6" fmla="*/ 21 w 22"/>
                          <a:gd name="T7" fmla="*/ 31 h 32"/>
                          <a:gd name="T8" fmla="*/ 0 w 22"/>
                          <a:gd name="T9" fmla="*/ 28 h 3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32"/>
                          <a:gd name="T17" fmla="*/ 22 w 22"/>
                          <a:gd name="T18" fmla="*/ 32 h 3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32">
                            <a:moveTo>
                              <a:pt x="0" y="28"/>
                            </a:moveTo>
                            <a:lnTo>
                              <a:pt x="1" y="0"/>
                            </a:lnTo>
                            <a:lnTo>
                              <a:pt x="21" y="1"/>
                            </a:lnTo>
                            <a:lnTo>
                              <a:pt x="21" y="31"/>
                            </a:lnTo>
                            <a:lnTo>
                              <a:pt x="0" y="28"/>
                            </a:lnTo>
                          </a:path>
                        </a:pathLst>
                      </a:custGeom>
                      <a:solidFill>
                        <a:srgbClr val="80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17" name="Freeform 172">
                        <a:extLst>
                          <a:ext uri="{FF2B5EF4-FFF2-40B4-BE49-F238E27FC236}">
                            <a16:creationId xmlns:a16="http://schemas.microsoft.com/office/drawing/2014/main" id="{C504FA61-0592-4C74-9202-B005DD1B058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4" y="2658"/>
                        <a:ext cx="24" cy="30"/>
                      </a:xfrm>
                      <a:custGeom>
                        <a:avLst/>
                        <a:gdLst>
                          <a:gd name="T0" fmla="*/ 0 w 24"/>
                          <a:gd name="T1" fmla="*/ 27 h 30"/>
                          <a:gd name="T2" fmla="*/ 0 w 24"/>
                          <a:gd name="T3" fmla="*/ 0 h 30"/>
                          <a:gd name="T4" fmla="*/ 21 w 24"/>
                          <a:gd name="T5" fmla="*/ 0 h 30"/>
                          <a:gd name="T6" fmla="*/ 23 w 24"/>
                          <a:gd name="T7" fmla="*/ 29 h 30"/>
                          <a:gd name="T8" fmla="*/ 0 w 24"/>
                          <a:gd name="T9" fmla="*/ 27 h 3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"/>
                          <a:gd name="T16" fmla="*/ 0 h 30"/>
                          <a:gd name="T17" fmla="*/ 24 w 24"/>
                          <a:gd name="T18" fmla="*/ 30 h 3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" h="30">
                            <a:moveTo>
                              <a:pt x="0" y="27"/>
                            </a:moveTo>
                            <a:lnTo>
                              <a:pt x="0" y="0"/>
                            </a:lnTo>
                            <a:lnTo>
                              <a:pt x="21" y="0"/>
                            </a:lnTo>
                            <a:lnTo>
                              <a:pt x="23" y="29"/>
                            </a:lnTo>
                            <a:lnTo>
                              <a:pt x="0" y="27"/>
                            </a:lnTo>
                          </a:path>
                        </a:pathLst>
                      </a:custGeom>
                      <a:solidFill>
                        <a:srgbClr val="80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18" name="Freeform 173">
                        <a:extLst>
                          <a:ext uri="{FF2B5EF4-FFF2-40B4-BE49-F238E27FC236}">
                            <a16:creationId xmlns:a16="http://schemas.microsoft.com/office/drawing/2014/main" id="{89406455-4BD2-430A-8703-A6CBE9486E7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4" y="2622"/>
                        <a:ext cx="22" cy="32"/>
                      </a:xfrm>
                      <a:custGeom>
                        <a:avLst/>
                        <a:gdLst>
                          <a:gd name="T0" fmla="*/ 0 w 22"/>
                          <a:gd name="T1" fmla="*/ 28 h 32"/>
                          <a:gd name="T2" fmla="*/ 1 w 22"/>
                          <a:gd name="T3" fmla="*/ 0 h 32"/>
                          <a:gd name="T4" fmla="*/ 21 w 22"/>
                          <a:gd name="T5" fmla="*/ 1 h 32"/>
                          <a:gd name="T6" fmla="*/ 21 w 22"/>
                          <a:gd name="T7" fmla="*/ 31 h 32"/>
                          <a:gd name="T8" fmla="*/ 0 w 22"/>
                          <a:gd name="T9" fmla="*/ 28 h 3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32"/>
                          <a:gd name="T17" fmla="*/ 22 w 22"/>
                          <a:gd name="T18" fmla="*/ 32 h 3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32">
                            <a:moveTo>
                              <a:pt x="0" y="28"/>
                            </a:moveTo>
                            <a:lnTo>
                              <a:pt x="1" y="0"/>
                            </a:lnTo>
                            <a:lnTo>
                              <a:pt x="21" y="1"/>
                            </a:lnTo>
                            <a:lnTo>
                              <a:pt x="21" y="31"/>
                            </a:lnTo>
                            <a:lnTo>
                              <a:pt x="0" y="28"/>
                            </a:lnTo>
                          </a:path>
                        </a:pathLst>
                      </a:custGeom>
                      <a:solidFill>
                        <a:srgbClr val="80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908" name="Group 174">
                      <a:extLst>
                        <a:ext uri="{FF2B5EF4-FFF2-40B4-BE49-F238E27FC236}">
                          <a16:creationId xmlns:a16="http://schemas.microsoft.com/office/drawing/2014/main" id="{5C42B5AA-48AC-4378-862B-FEEFBD9BA38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89" y="2622"/>
                      <a:ext cx="23" cy="172"/>
                      <a:chOff x="2989" y="2622"/>
                      <a:chExt cx="23" cy="172"/>
                    </a:xfrm>
                  </p:grpSpPr>
                  <p:sp>
                    <p:nvSpPr>
                      <p:cNvPr id="909" name="Freeform 175">
                        <a:extLst>
                          <a:ext uri="{FF2B5EF4-FFF2-40B4-BE49-F238E27FC236}">
                            <a16:creationId xmlns:a16="http://schemas.microsoft.com/office/drawing/2014/main" id="{D751DCD2-8BD7-4385-89CA-91269581AAA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9" y="2765"/>
                        <a:ext cx="22" cy="29"/>
                      </a:xfrm>
                      <a:custGeom>
                        <a:avLst/>
                        <a:gdLst>
                          <a:gd name="T0" fmla="*/ 0 w 22"/>
                          <a:gd name="T1" fmla="*/ 27 h 29"/>
                          <a:gd name="T2" fmla="*/ 0 w 22"/>
                          <a:gd name="T3" fmla="*/ 0 h 29"/>
                          <a:gd name="T4" fmla="*/ 19 w 22"/>
                          <a:gd name="T5" fmla="*/ 1 h 29"/>
                          <a:gd name="T6" fmla="*/ 21 w 22"/>
                          <a:gd name="T7" fmla="*/ 28 h 29"/>
                          <a:gd name="T8" fmla="*/ 0 w 22"/>
                          <a:gd name="T9" fmla="*/ 27 h 2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29"/>
                          <a:gd name="T17" fmla="*/ 22 w 22"/>
                          <a:gd name="T18" fmla="*/ 29 h 2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29">
                            <a:moveTo>
                              <a:pt x="0" y="27"/>
                            </a:moveTo>
                            <a:lnTo>
                              <a:pt x="0" y="0"/>
                            </a:lnTo>
                            <a:lnTo>
                              <a:pt x="19" y="1"/>
                            </a:lnTo>
                            <a:lnTo>
                              <a:pt x="21" y="28"/>
                            </a:lnTo>
                            <a:lnTo>
                              <a:pt x="0" y="27"/>
                            </a:lnTo>
                          </a:path>
                        </a:pathLst>
                      </a:custGeom>
                      <a:solidFill>
                        <a:srgbClr val="FF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10" name="Freeform 176">
                        <a:extLst>
                          <a:ext uri="{FF2B5EF4-FFF2-40B4-BE49-F238E27FC236}">
                            <a16:creationId xmlns:a16="http://schemas.microsoft.com/office/drawing/2014/main" id="{4E82D771-D679-432A-BCB7-DB52218D882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91" y="2729"/>
                        <a:ext cx="21" cy="30"/>
                      </a:xfrm>
                      <a:custGeom>
                        <a:avLst/>
                        <a:gdLst>
                          <a:gd name="T0" fmla="*/ 0 w 21"/>
                          <a:gd name="T1" fmla="*/ 28 h 30"/>
                          <a:gd name="T2" fmla="*/ 0 w 21"/>
                          <a:gd name="T3" fmla="*/ 0 h 30"/>
                          <a:gd name="T4" fmla="*/ 18 w 21"/>
                          <a:gd name="T5" fmla="*/ 1 h 30"/>
                          <a:gd name="T6" fmla="*/ 20 w 21"/>
                          <a:gd name="T7" fmla="*/ 29 h 30"/>
                          <a:gd name="T8" fmla="*/ 0 w 21"/>
                          <a:gd name="T9" fmla="*/ 28 h 3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"/>
                          <a:gd name="T16" fmla="*/ 0 h 30"/>
                          <a:gd name="T17" fmla="*/ 21 w 21"/>
                          <a:gd name="T18" fmla="*/ 30 h 3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" h="30">
                            <a:moveTo>
                              <a:pt x="0" y="28"/>
                            </a:moveTo>
                            <a:lnTo>
                              <a:pt x="0" y="0"/>
                            </a:lnTo>
                            <a:lnTo>
                              <a:pt x="18" y="1"/>
                            </a:lnTo>
                            <a:lnTo>
                              <a:pt x="20" y="29"/>
                            </a:lnTo>
                            <a:lnTo>
                              <a:pt x="0" y="28"/>
                            </a:lnTo>
                          </a:path>
                        </a:pathLst>
                      </a:custGeom>
                      <a:solidFill>
                        <a:srgbClr val="FF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11" name="Freeform 177">
                        <a:extLst>
                          <a:ext uri="{FF2B5EF4-FFF2-40B4-BE49-F238E27FC236}">
                            <a16:creationId xmlns:a16="http://schemas.microsoft.com/office/drawing/2014/main" id="{C8A3A7C4-A15A-4473-8D4E-9AA3BDA1EB0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91" y="2693"/>
                        <a:ext cx="21" cy="32"/>
                      </a:xfrm>
                      <a:custGeom>
                        <a:avLst/>
                        <a:gdLst>
                          <a:gd name="T0" fmla="*/ 0 w 21"/>
                          <a:gd name="T1" fmla="*/ 28 h 32"/>
                          <a:gd name="T2" fmla="*/ 0 w 21"/>
                          <a:gd name="T3" fmla="*/ 0 h 32"/>
                          <a:gd name="T4" fmla="*/ 20 w 21"/>
                          <a:gd name="T5" fmla="*/ 1 h 32"/>
                          <a:gd name="T6" fmla="*/ 20 w 21"/>
                          <a:gd name="T7" fmla="*/ 31 h 32"/>
                          <a:gd name="T8" fmla="*/ 0 w 21"/>
                          <a:gd name="T9" fmla="*/ 28 h 3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"/>
                          <a:gd name="T16" fmla="*/ 0 h 32"/>
                          <a:gd name="T17" fmla="*/ 21 w 21"/>
                          <a:gd name="T18" fmla="*/ 32 h 3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" h="32">
                            <a:moveTo>
                              <a:pt x="0" y="28"/>
                            </a:moveTo>
                            <a:lnTo>
                              <a:pt x="0" y="0"/>
                            </a:lnTo>
                            <a:lnTo>
                              <a:pt x="20" y="1"/>
                            </a:lnTo>
                            <a:lnTo>
                              <a:pt x="20" y="31"/>
                            </a:lnTo>
                            <a:lnTo>
                              <a:pt x="0" y="28"/>
                            </a:lnTo>
                          </a:path>
                        </a:pathLst>
                      </a:custGeom>
                      <a:solidFill>
                        <a:srgbClr val="FF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12" name="Freeform 178">
                        <a:extLst>
                          <a:ext uri="{FF2B5EF4-FFF2-40B4-BE49-F238E27FC236}">
                            <a16:creationId xmlns:a16="http://schemas.microsoft.com/office/drawing/2014/main" id="{58976549-FC02-4F4E-8210-D9CA4B2CDF9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91" y="2658"/>
                        <a:ext cx="21" cy="30"/>
                      </a:xfrm>
                      <a:custGeom>
                        <a:avLst/>
                        <a:gdLst>
                          <a:gd name="T0" fmla="*/ 0 w 21"/>
                          <a:gd name="T1" fmla="*/ 27 h 30"/>
                          <a:gd name="T2" fmla="*/ 0 w 21"/>
                          <a:gd name="T3" fmla="*/ 0 h 30"/>
                          <a:gd name="T4" fmla="*/ 18 w 21"/>
                          <a:gd name="T5" fmla="*/ 0 h 30"/>
                          <a:gd name="T6" fmla="*/ 20 w 21"/>
                          <a:gd name="T7" fmla="*/ 29 h 30"/>
                          <a:gd name="T8" fmla="*/ 0 w 21"/>
                          <a:gd name="T9" fmla="*/ 27 h 3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"/>
                          <a:gd name="T16" fmla="*/ 0 h 30"/>
                          <a:gd name="T17" fmla="*/ 21 w 21"/>
                          <a:gd name="T18" fmla="*/ 30 h 3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" h="30">
                            <a:moveTo>
                              <a:pt x="0" y="27"/>
                            </a:moveTo>
                            <a:lnTo>
                              <a:pt x="0" y="0"/>
                            </a:lnTo>
                            <a:lnTo>
                              <a:pt x="18" y="0"/>
                            </a:lnTo>
                            <a:lnTo>
                              <a:pt x="20" y="29"/>
                            </a:lnTo>
                            <a:lnTo>
                              <a:pt x="0" y="27"/>
                            </a:lnTo>
                          </a:path>
                        </a:pathLst>
                      </a:custGeom>
                      <a:solidFill>
                        <a:srgbClr val="FF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13" name="Freeform 179">
                        <a:extLst>
                          <a:ext uri="{FF2B5EF4-FFF2-40B4-BE49-F238E27FC236}">
                            <a16:creationId xmlns:a16="http://schemas.microsoft.com/office/drawing/2014/main" id="{9EB5EB11-A64B-45F1-BC5A-E4EAB272434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91" y="2622"/>
                        <a:ext cx="21" cy="32"/>
                      </a:xfrm>
                      <a:custGeom>
                        <a:avLst/>
                        <a:gdLst>
                          <a:gd name="T0" fmla="*/ 0 w 21"/>
                          <a:gd name="T1" fmla="*/ 28 h 32"/>
                          <a:gd name="T2" fmla="*/ 0 w 21"/>
                          <a:gd name="T3" fmla="*/ 0 h 32"/>
                          <a:gd name="T4" fmla="*/ 20 w 21"/>
                          <a:gd name="T5" fmla="*/ 1 h 32"/>
                          <a:gd name="T6" fmla="*/ 20 w 21"/>
                          <a:gd name="T7" fmla="*/ 31 h 32"/>
                          <a:gd name="T8" fmla="*/ 0 w 21"/>
                          <a:gd name="T9" fmla="*/ 28 h 3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"/>
                          <a:gd name="T16" fmla="*/ 0 h 32"/>
                          <a:gd name="T17" fmla="*/ 21 w 21"/>
                          <a:gd name="T18" fmla="*/ 32 h 3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" h="32">
                            <a:moveTo>
                              <a:pt x="0" y="28"/>
                            </a:moveTo>
                            <a:lnTo>
                              <a:pt x="0" y="0"/>
                            </a:lnTo>
                            <a:lnTo>
                              <a:pt x="20" y="1"/>
                            </a:lnTo>
                            <a:lnTo>
                              <a:pt x="20" y="31"/>
                            </a:lnTo>
                            <a:lnTo>
                              <a:pt x="0" y="28"/>
                            </a:lnTo>
                          </a:path>
                        </a:pathLst>
                      </a:custGeom>
                      <a:solidFill>
                        <a:srgbClr val="FF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891" name="Group 180">
                  <a:extLst>
                    <a:ext uri="{FF2B5EF4-FFF2-40B4-BE49-F238E27FC236}">
                      <a16:creationId xmlns:a16="http://schemas.microsoft.com/office/drawing/2014/main" id="{3BD0E148-8D60-4205-8073-0C78ACDDAD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19" y="2469"/>
                  <a:ext cx="411" cy="711"/>
                  <a:chOff x="2519" y="2469"/>
                  <a:chExt cx="411" cy="711"/>
                </a:xfrm>
              </p:grpSpPr>
              <p:grpSp>
                <p:nvGrpSpPr>
                  <p:cNvPr id="892" name="Group 181">
                    <a:extLst>
                      <a:ext uri="{FF2B5EF4-FFF2-40B4-BE49-F238E27FC236}">
                        <a16:creationId xmlns:a16="http://schemas.microsoft.com/office/drawing/2014/main" id="{C840AEDF-E20E-4B3A-A765-9FF632932ED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519" y="2469"/>
                    <a:ext cx="411" cy="711"/>
                    <a:chOff x="2519" y="2469"/>
                    <a:chExt cx="411" cy="711"/>
                  </a:xfrm>
                </p:grpSpPr>
                <p:sp>
                  <p:nvSpPr>
                    <p:cNvPr id="899" name="Freeform 182">
                      <a:extLst>
                        <a:ext uri="{FF2B5EF4-FFF2-40B4-BE49-F238E27FC236}">
                          <a16:creationId xmlns:a16="http://schemas.microsoft.com/office/drawing/2014/main" id="{21193351-BEDD-41BC-8C40-A74C1C603E3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519" y="2506"/>
                      <a:ext cx="409" cy="674"/>
                    </a:xfrm>
                    <a:custGeom>
                      <a:avLst/>
                      <a:gdLst>
                        <a:gd name="T0" fmla="*/ 0 w 409"/>
                        <a:gd name="T1" fmla="*/ 663 h 674"/>
                        <a:gd name="T2" fmla="*/ 117 w 409"/>
                        <a:gd name="T3" fmla="*/ 7 h 674"/>
                        <a:gd name="T4" fmla="*/ 408 w 409"/>
                        <a:gd name="T5" fmla="*/ 0 h 674"/>
                        <a:gd name="T6" fmla="*/ 385 w 409"/>
                        <a:gd name="T7" fmla="*/ 673 h 674"/>
                        <a:gd name="T8" fmla="*/ 0 w 409"/>
                        <a:gd name="T9" fmla="*/ 663 h 67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09"/>
                        <a:gd name="T16" fmla="*/ 0 h 674"/>
                        <a:gd name="T17" fmla="*/ 409 w 409"/>
                        <a:gd name="T18" fmla="*/ 674 h 67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09" h="674">
                          <a:moveTo>
                            <a:pt x="0" y="663"/>
                          </a:moveTo>
                          <a:lnTo>
                            <a:pt x="117" y="7"/>
                          </a:lnTo>
                          <a:lnTo>
                            <a:pt x="408" y="0"/>
                          </a:lnTo>
                          <a:lnTo>
                            <a:pt x="385" y="673"/>
                          </a:lnTo>
                          <a:lnTo>
                            <a:pt x="0" y="663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0" name="Freeform 183">
                      <a:extLst>
                        <a:ext uri="{FF2B5EF4-FFF2-40B4-BE49-F238E27FC236}">
                          <a16:creationId xmlns:a16="http://schemas.microsoft.com/office/drawing/2014/main" id="{D9627604-1DAF-4330-9D0A-9DAFC8CBB3C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37" y="2469"/>
                      <a:ext cx="293" cy="48"/>
                    </a:xfrm>
                    <a:custGeom>
                      <a:avLst/>
                      <a:gdLst>
                        <a:gd name="T0" fmla="*/ 0 w 293"/>
                        <a:gd name="T1" fmla="*/ 47 h 48"/>
                        <a:gd name="T2" fmla="*/ 292 w 293"/>
                        <a:gd name="T3" fmla="*/ 36 h 48"/>
                        <a:gd name="T4" fmla="*/ 292 w 293"/>
                        <a:gd name="T5" fmla="*/ 0 h 48"/>
                        <a:gd name="T6" fmla="*/ 5 w 293"/>
                        <a:gd name="T7" fmla="*/ 10 h 48"/>
                        <a:gd name="T8" fmla="*/ 0 w 293"/>
                        <a:gd name="T9" fmla="*/ 47 h 4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93"/>
                        <a:gd name="T16" fmla="*/ 0 h 48"/>
                        <a:gd name="T17" fmla="*/ 293 w 293"/>
                        <a:gd name="T18" fmla="*/ 48 h 4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93" h="48">
                          <a:moveTo>
                            <a:pt x="0" y="47"/>
                          </a:moveTo>
                          <a:lnTo>
                            <a:pt x="292" y="36"/>
                          </a:lnTo>
                          <a:lnTo>
                            <a:pt x="292" y="0"/>
                          </a:lnTo>
                          <a:lnTo>
                            <a:pt x="5" y="10"/>
                          </a:lnTo>
                          <a:lnTo>
                            <a:pt x="0" y="47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93" name="Group 184">
                    <a:extLst>
                      <a:ext uri="{FF2B5EF4-FFF2-40B4-BE49-F238E27FC236}">
                        <a16:creationId xmlns:a16="http://schemas.microsoft.com/office/drawing/2014/main" id="{F024CBCA-7627-4D35-98C9-F5ADDCD3AFD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536" y="3146"/>
                    <a:ext cx="353" cy="25"/>
                    <a:chOff x="2536" y="3146"/>
                    <a:chExt cx="353" cy="25"/>
                  </a:xfrm>
                </p:grpSpPr>
                <p:sp>
                  <p:nvSpPr>
                    <p:cNvPr id="897" name="Oval 185">
                      <a:extLst>
                        <a:ext uri="{FF2B5EF4-FFF2-40B4-BE49-F238E27FC236}">
                          <a16:creationId xmlns:a16="http://schemas.microsoft.com/office/drawing/2014/main" id="{439678E4-9E7F-4209-A3AC-2C47F6D2EC1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36" y="3146"/>
                      <a:ext cx="21" cy="1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98" name="Oval 186">
                      <a:extLst>
                        <a:ext uri="{FF2B5EF4-FFF2-40B4-BE49-F238E27FC236}">
                          <a16:creationId xmlns:a16="http://schemas.microsoft.com/office/drawing/2014/main" id="{D983E25A-61D8-4C11-90A7-2ECF85BB1A9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68" y="3154"/>
                      <a:ext cx="21" cy="1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94" name="Group 187">
                    <a:extLst>
                      <a:ext uri="{FF2B5EF4-FFF2-40B4-BE49-F238E27FC236}">
                        <a16:creationId xmlns:a16="http://schemas.microsoft.com/office/drawing/2014/main" id="{FAEAF9CA-F538-4DE8-9078-1037CFB8CE0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46" y="2515"/>
                    <a:ext cx="270" cy="23"/>
                    <a:chOff x="2646" y="2515"/>
                    <a:chExt cx="270" cy="23"/>
                  </a:xfrm>
                </p:grpSpPr>
                <p:sp>
                  <p:nvSpPr>
                    <p:cNvPr id="895" name="Oval 188">
                      <a:extLst>
                        <a:ext uri="{FF2B5EF4-FFF2-40B4-BE49-F238E27FC236}">
                          <a16:creationId xmlns:a16="http://schemas.microsoft.com/office/drawing/2014/main" id="{11355323-279E-4A0C-981D-7B2845D42E7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46" y="2521"/>
                      <a:ext cx="22" cy="1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96" name="Oval 189">
                      <a:extLst>
                        <a:ext uri="{FF2B5EF4-FFF2-40B4-BE49-F238E27FC236}">
                          <a16:creationId xmlns:a16="http://schemas.microsoft.com/office/drawing/2014/main" id="{70F5BB75-0D5B-49F4-B50F-CD6580B3138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5" y="2515"/>
                      <a:ext cx="21" cy="1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921" name="Group 190">
                <a:extLst>
                  <a:ext uri="{FF2B5EF4-FFF2-40B4-BE49-F238E27FC236}">
                    <a16:creationId xmlns:a16="http://schemas.microsoft.com/office/drawing/2014/main" id="{82E8EF9A-9BB6-4B62-A330-53505C7457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43370" y="1494999"/>
                <a:ext cx="490538" cy="355600"/>
                <a:chOff x="2771" y="2267"/>
                <a:chExt cx="309" cy="224"/>
              </a:xfrm>
            </p:grpSpPr>
            <p:sp>
              <p:nvSpPr>
                <p:cNvPr id="922" name="Freeform 191">
                  <a:extLst>
                    <a:ext uri="{FF2B5EF4-FFF2-40B4-BE49-F238E27FC236}">
                      <a16:creationId xmlns:a16="http://schemas.microsoft.com/office/drawing/2014/main" id="{D61D111E-26FB-470A-8083-2514022EE8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8" y="2426"/>
                  <a:ext cx="254" cy="59"/>
                </a:xfrm>
                <a:custGeom>
                  <a:avLst/>
                  <a:gdLst>
                    <a:gd name="T0" fmla="*/ 126 w 254"/>
                    <a:gd name="T1" fmla="*/ 58 h 59"/>
                    <a:gd name="T2" fmla="*/ 152 w 254"/>
                    <a:gd name="T3" fmla="*/ 57 h 59"/>
                    <a:gd name="T4" fmla="*/ 176 w 254"/>
                    <a:gd name="T5" fmla="*/ 55 h 59"/>
                    <a:gd name="T6" fmla="*/ 197 w 254"/>
                    <a:gd name="T7" fmla="*/ 52 h 59"/>
                    <a:gd name="T8" fmla="*/ 216 w 254"/>
                    <a:gd name="T9" fmla="*/ 49 h 59"/>
                    <a:gd name="T10" fmla="*/ 232 w 254"/>
                    <a:gd name="T11" fmla="*/ 45 h 59"/>
                    <a:gd name="T12" fmla="*/ 243 w 254"/>
                    <a:gd name="T13" fmla="*/ 40 h 59"/>
                    <a:gd name="T14" fmla="*/ 251 w 254"/>
                    <a:gd name="T15" fmla="*/ 34 h 59"/>
                    <a:gd name="T16" fmla="*/ 253 w 254"/>
                    <a:gd name="T17" fmla="*/ 29 h 59"/>
                    <a:gd name="T18" fmla="*/ 251 w 254"/>
                    <a:gd name="T19" fmla="*/ 23 h 59"/>
                    <a:gd name="T20" fmla="*/ 243 w 254"/>
                    <a:gd name="T21" fmla="*/ 17 h 59"/>
                    <a:gd name="T22" fmla="*/ 232 w 254"/>
                    <a:gd name="T23" fmla="*/ 13 h 59"/>
                    <a:gd name="T24" fmla="*/ 216 w 254"/>
                    <a:gd name="T25" fmla="*/ 8 h 59"/>
                    <a:gd name="T26" fmla="*/ 197 w 254"/>
                    <a:gd name="T27" fmla="*/ 5 h 59"/>
                    <a:gd name="T28" fmla="*/ 176 w 254"/>
                    <a:gd name="T29" fmla="*/ 2 h 59"/>
                    <a:gd name="T30" fmla="*/ 152 w 254"/>
                    <a:gd name="T31" fmla="*/ 0 h 59"/>
                    <a:gd name="T32" fmla="*/ 126 w 254"/>
                    <a:gd name="T33" fmla="*/ 0 h 59"/>
                    <a:gd name="T34" fmla="*/ 101 w 254"/>
                    <a:gd name="T35" fmla="*/ 0 h 59"/>
                    <a:gd name="T36" fmla="*/ 76 w 254"/>
                    <a:gd name="T37" fmla="*/ 2 h 59"/>
                    <a:gd name="T38" fmla="*/ 56 w 254"/>
                    <a:gd name="T39" fmla="*/ 5 h 59"/>
                    <a:gd name="T40" fmla="*/ 36 w 254"/>
                    <a:gd name="T41" fmla="*/ 8 h 59"/>
                    <a:gd name="T42" fmla="*/ 20 w 254"/>
                    <a:gd name="T43" fmla="*/ 13 h 59"/>
                    <a:gd name="T44" fmla="*/ 9 w 254"/>
                    <a:gd name="T45" fmla="*/ 17 h 59"/>
                    <a:gd name="T46" fmla="*/ 2 w 254"/>
                    <a:gd name="T47" fmla="*/ 23 h 59"/>
                    <a:gd name="T48" fmla="*/ 0 w 254"/>
                    <a:gd name="T49" fmla="*/ 29 h 59"/>
                    <a:gd name="T50" fmla="*/ 2 w 254"/>
                    <a:gd name="T51" fmla="*/ 34 h 59"/>
                    <a:gd name="T52" fmla="*/ 9 w 254"/>
                    <a:gd name="T53" fmla="*/ 40 h 59"/>
                    <a:gd name="T54" fmla="*/ 20 w 254"/>
                    <a:gd name="T55" fmla="*/ 45 h 59"/>
                    <a:gd name="T56" fmla="*/ 36 w 254"/>
                    <a:gd name="T57" fmla="*/ 49 h 59"/>
                    <a:gd name="T58" fmla="*/ 56 w 254"/>
                    <a:gd name="T59" fmla="*/ 52 h 59"/>
                    <a:gd name="T60" fmla="*/ 76 w 254"/>
                    <a:gd name="T61" fmla="*/ 55 h 59"/>
                    <a:gd name="T62" fmla="*/ 101 w 254"/>
                    <a:gd name="T63" fmla="*/ 57 h 59"/>
                    <a:gd name="T64" fmla="*/ 126 w 254"/>
                    <a:gd name="T65" fmla="*/ 58 h 5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54"/>
                    <a:gd name="T100" fmla="*/ 0 h 59"/>
                    <a:gd name="T101" fmla="*/ 254 w 254"/>
                    <a:gd name="T102" fmla="*/ 59 h 5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54" h="59">
                      <a:moveTo>
                        <a:pt x="126" y="58"/>
                      </a:moveTo>
                      <a:lnTo>
                        <a:pt x="152" y="57"/>
                      </a:lnTo>
                      <a:lnTo>
                        <a:pt x="176" y="55"/>
                      </a:lnTo>
                      <a:lnTo>
                        <a:pt x="197" y="52"/>
                      </a:lnTo>
                      <a:lnTo>
                        <a:pt x="216" y="49"/>
                      </a:lnTo>
                      <a:lnTo>
                        <a:pt x="232" y="45"/>
                      </a:lnTo>
                      <a:lnTo>
                        <a:pt x="243" y="40"/>
                      </a:lnTo>
                      <a:lnTo>
                        <a:pt x="251" y="34"/>
                      </a:lnTo>
                      <a:lnTo>
                        <a:pt x="253" y="29"/>
                      </a:lnTo>
                      <a:lnTo>
                        <a:pt x="251" y="23"/>
                      </a:lnTo>
                      <a:lnTo>
                        <a:pt x="243" y="17"/>
                      </a:lnTo>
                      <a:lnTo>
                        <a:pt x="232" y="13"/>
                      </a:lnTo>
                      <a:lnTo>
                        <a:pt x="216" y="8"/>
                      </a:lnTo>
                      <a:lnTo>
                        <a:pt x="197" y="5"/>
                      </a:lnTo>
                      <a:lnTo>
                        <a:pt x="176" y="2"/>
                      </a:lnTo>
                      <a:lnTo>
                        <a:pt x="152" y="0"/>
                      </a:lnTo>
                      <a:lnTo>
                        <a:pt x="126" y="0"/>
                      </a:lnTo>
                      <a:lnTo>
                        <a:pt x="101" y="0"/>
                      </a:lnTo>
                      <a:lnTo>
                        <a:pt x="76" y="2"/>
                      </a:lnTo>
                      <a:lnTo>
                        <a:pt x="56" y="5"/>
                      </a:lnTo>
                      <a:lnTo>
                        <a:pt x="36" y="8"/>
                      </a:lnTo>
                      <a:lnTo>
                        <a:pt x="20" y="13"/>
                      </a:lnTo>
                      <a:lnTo>
                        <a:pt x="9" y="17"/>
                      </a:lnTo>
                      <a:lnTo>
                        <a:pt x="2" y="23"/>
                      </a:lnTo>
                      <a:lnTo>
                        <a:pt x="0" y="29"/>
                      </a:lnTo>
                      <a:lnTo>
                        <a:pt x="2" y="34"/>
                      </a:lnTo>
                      <a:lnTo>
                        <a:pt x="9" y="40"/>
                      </a:lnTo>
                      <a:lnTo>
                        <a:pt x="20" y="45"/>
                      </a:lnTo>
                      <a:lnTo>
                        <a:pt x="36" y="49"/>
                      </a:lnTo>
                      <a:lnTo>
                        <a:pt x="56" y="52"/>
                      </a:lnTo>
                      <a:lnTo>
                        <a:pt x="76" y="55"/>
                      </a:lnTo>
                      <a:lnTo>
                        <a:pt x="101" y="57"/>
                      </a:lnTo>
                      <a:lnTo>
                        <a:pt x="126" y="58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3" name="Freeform 192">
                  <a:extLst>
                    <a:ext uri="{FF2B5EF4-FFF2-40B4-BE49-F238E27FC236}">
                      <a16:creationId xmlns:a16="http://schemas.microsoft.com/office/drawing/2014/main" id="{F73A33AD-06A9-4EEF-90F5-567A5C0667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8" y="2426"/>
                  <a:ext cx="254" cy="59"/>
                </a:xfrm>
                <a:custGeom>
                  <a:avLst/>
                  <a:gdLst>
                    <a:gd name="T0" fmla="*/ 126 w 254"/>
                    <a:gd name="T1" fmla="*/ 58 h 59"/>
                    <a:gd name="T2" fmla="*/ 126 w 254"/>
                    <a:gd name="T3" fmla="*/ 58 h 59"/>
                    <a:gd name="T4" fmla="*/ 152 w 254"/>
                    <a:gd name="T5" fmla="*/ 57 h 59"/>
                    <a:gd name="T6" fmla="*/ 176 w 254"/>
                    <a:gd name="T7" fmla="*/ 55 h 59"/>
                    <a:gd name="T8" fmla="*/ 197 w 254"/>
                    <a:gd name="T9" fmla="*/ 52 h 59"/>
                    <a:gd name="T10" fmla="*/ 216 w 254"/>
                    <a:gd name="T11" fmla="*/ 49 h 59"/>
                    <a:gd name="T12" fmla="*/ 232 w 254"/>
                    <a:gd name="T13" fmla="*/ 45 h 59"/>
                    <a:gd name="T14" fmla="*/ 243 w 254"/>
                    <a:gd name="T15" fmla="*/ 40 h 59"/>
                    <a:gd name="T16" fmla="*/ 251 w 254"/>
                    <a:gd name="T17" fmla="*/ 34 h 59"/>
                    <a:gd name="T18" fmla="*/ 253 w 254"/>
                    <a:gd name="T19" fmla="*/ 29 h 59"/>
                    <a:gd name="T20" fmla="*/ 253 w 254"/>
                    <a:gd name="T21" fmla="*/ 29 h 59"/>
                    <a:gd name="T22" fmla="*/ 251 w 254"/>
                    <a:gd name="T23" fmla="*/ 23 h 59"/>
                    <a:gd name="T24" fmla="*/ 243 w 254"/>
                    <a:gd name="T25" fmla="*/ 17 h 59"/>
                    <a:gd name="T26" fmla="*/ 232 w 254"/>
                    <a:gd name="T27" fmla="*/ 13 h 59"/>
                    <a:gd name="T28" fmla="*/ 216 w 254"/>
                    <a:gd name="T29" fmla="*/ 8 h 59"/>
                    <a:gd name="T30" fmla="*/ 197 w 254"/>
                    <a:gd name="T31" fmla="*/ 5 h 59"/>
                    <a:gd name="T32" fmla="*/ 176 w 254"/>
                    <a:gd name="T33" fmla="*/ 2 h 59"/>
                    <a:gd name="T34" fmla="*/ 152 w 254"/>
                    <a:gd name="T35" fmla="*/ 0 h 59"/>
                    <a:gd name="T36" fmla="*/ 126 w 254"/>
                    <a:gd name="T37" fmla="*/ 0 h 59"/>
                    <a:gd name="T38" fmla="*/ 126 w 254"/>
                    <a:gd name="T39" fmla="*/ 0 h 59"/>
                    <a:gd name="T40" fmla="*/ 101 w 254"/>
                    <a:gd name="T41" fmla="*/ 0 h 59"/>
                    <a:gd name="T42" fmla="*/ 76 w 254"/>
                    <a:gd name="T43" fmla="*/ 2 h 59"/>
                    <a:gd name="T44" fmla="*/ 56 w 254"/>
                    <a:gd name="T45" fmla="*/ 5 h 59"/>
                    <a:gd name="T46" fmla="*/ 36 w 254"/>
                    <a:gd name="T47" fmla="*/ 8 h 59"/>
                    <a:gd name="T48" fmla="*/ 20 w 254"/>
                    <a:gd name="T49" fmla="*/ 13 h 59"/>
                    <a:gd name="T50" fmla="*/ 9 w 254"/>
                    <a:gd name="T51" fmla="*/ 17 h 59"/>
                    <a:gd name="T52" fmla="*/ 2 w 254"/>
                    <a:gd name="T53" fmla="*/ 23 h 59"/>
                    <a:gd name="T54" fmla="*/ 0 w 254"/>
                    <a:gd name="T55" fmla="*/ 29 h 59"/>
                    <a:gd name="T56" fmla="*/ 0 w 254"/>
                    <a:gd name="T57" fmla="*/ 29 h 59"/>
                    <a:gd name="T58" fmla="*/ 2 w 254"/>
                    <a:gd name="T59" fmla="*/ 34 h 59"/>
                    <a:gd name="T60" fmla="*/ 9 w 254"/>
                    <a:gd name="T61" fmla="*/ 40 h 59"/>
                    <a:gd name="T62" fmla="*/ 20 w 254"/>
                    <a:gd name="T63" fmla="*/ 45 h 59"/>
                    <a:gd name="T64" fmla="*/ 36 w 254"/>
                    <a:gd name="T65" fmla="*/ 49 h 59"/>
                    <a:gd name="T66" fmla="*/ 56 w 254"/>
                    <a:gd name="T67" fmla="*/ 52 h 59"/>
                    <a:gd name="T68" fmla="*/ 76 w 254"/>
                    <a:gd name="T69" fmla="*/ 55 h 59"/>
                    <a:gd name="T70" fmla="*/ 101 w 254"/>
                    <a:gd name="T71" fmla="*/ 57 h 59"/>
                    <a:gd name="T72" fmla="*/ 126 w 254"/>
                    <a:gd name="T73" fmla="*/ 58 h 5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54"/>
                    <a:gd name="T112" fmla="*/ 0 h 59"/>
                    <a:gd name="T113" fmla="*/ 254 w 254"/>
                    <a:gd name="T114" fmla="*/ 59 h 59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54" h="59">
                      <a:moveTo>
                        <a:pt x="126" y="58"/>
                      </a:moveTo>
                      <a:lnTo>
                        <a:pt x="126" y="58"/>
                      </a:lnTo>
                      <a:lnTo>
                        <a:pt x="152" y="57"/>
                      </a:lnTo>
                      <a:lnTo>
                        <a:pt x="176" y="55"/>
                      </a:lnTo>
                      <a:lnTo>
                        <a:pt x="197" y="52"/>
                      </a:lnTo>
                      <a:lnTo>
                        <a:pt x="216" y="49"/>
                      </a:lnTo>
                      <a:lnTo>
                        <a:pt x="232" y="45"/>
                      </a:lnTo>
                      <a:lnTo>
                        <a:pt x="243" y="40"/>
                      </a:lnTo>
                      <a:lnTo>
                        <a:pt x="251" y="34"/>
                      </a:lnTo>
                      <a:lnTo>
                        <a:pt x="253" y="29"/>
                      </a:lnTo>
                      <a:lnTo>
                        <a:pt x="251" y="23"/>
                      </a:lnTo>
                      <a:lnTo>
                        <a:pt x="243" y="17"/>
                      </a:lnTo>
                      <a:lnTo>
                        <a:pt x="232" y="13"/>
                      </a:lnTo>
                      <a:lnTo>
                        <a:pt x="216" y="8"/>
                      </a:lnTo>
                      <a:lnTo>
                        <a:pt x="197" y="5"/>
                      </a:lnTo>
                      <a:lnTo>
                        <a:pt x="176" y="2"/>
                      </a:lnTo>
                      <a:lnTo>
                        <a:pt x="152" y="0"/>
                      </a:lnTo>
                      <a:lnTo>
                        <a:pt x="126" y="0"/>
                      </a:lnTo>
                      <a:lnTo>
                        <a:pt x="101" y="0"/>
                      </a:lnTo>
                      <a:lnTo>
                        <a:pt x="76" y="2"/>
                      </a:lnTo>
                      <a:lnTo>
                        <a:pt x="56" y="5"/>
                      </a:lnTo>
                      <a:lnTo>
                        <a:pt x="36" y="8"/>
                      </a:lnTo>
                      <a:lnTo>
                        <a:pt x="20" y="13"/>
                      </a:lnTo>
                      <a:lnTo>
                        <a:pt x="9" y="17"/>
                      </a:lnTo>
                      <a:lnTo>
                        <a:pt x="2" y="23"/>
                      </a:lnTo>
                      <a:lnTo>
                        <a:pt x="0" y="29"/>
                      </a:lnTo>
                      <a:lnTo>
                        <a:pt x="2" y="34"/>
                      </a:lnTo>
                      <a:lnTo>
                        <a:pt x="9" y="40"/>
                      </a:lnTo>
                      <a:lnTo>
                        <a:pt x="20" y="45"/>
                      </a:lnTo>
                      <a:lnTo>
                        <a:pt x="36" y="49"/>
                      </a:lnTo>
                      <a:lnTo>
                        <a:pt x="56" y="52"/>
                      </a:lnTo>
                      <a:lnTo>
                        <a:pt x="76" y="55"/>
                      </a:lnTo>
                      <a:lnTo>
                        <a:pt x="101" y="57"/>
                      </a:lnTo>
                      <a:lnTo>
                        <a:pt x="126" y="58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4" name="Freeform 193">
                  <a:extLst>
                    <a:ext uri="{FF2B5EF4-FFF2-40B4-BE49-F238E27FC236}">
                      <a16:creationId xmlns:a16="http://schemas.microsoft.com/office/drawing/2014/main" id="{1B34C4EF-300C-46AF-AC81-089F1B6F67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8" y="2455"/>
                  <a:ext cx="254" cy="36"/>
                </a:xfrm>
                <a:custGeom>
                  <a:avLst/>
                  <a:gdLst>
                    <a:gd name="T0" fmla="*/ 0 w 254"/>
                    <a:gd name="T1" fmla="*/ 0 h 36"/>
                    <a:gd name="T2" fmla="*/ 2 w 254"/>
                    <a:gd name="T3" fmla="*/ 5 h 36"/>
                    <a:gd name="T4" fmla="*/ 9 w 254"/>
                    <a:gd name="T5" fmla="*/ 10 h 36"/>
                    <a:gd name="T6" fmla="*/ 20 w 254"/>
                    <a:gd name="T7" fmla="*/ 16 h 36"/>
                    <a:gd name="T8" fmla="*/ 36 w 254"/>
                    <a:gd name="T9" fmla="*/ 19 h 36"/>
                    <a:gd name="T10" fmla="*/ 56 w 254"/>
                    <a:gd name="T11" fmla="*/ 23 h 36"/>
                    <a:gd name="T12" fmla="*/ 76 w 254"/>
                    <a:gd name="T13" fmla="*/ 25 h 36"/>
                    <a:gd name="T14" fmla="*/ 101 w 254"/>
                    <a:gd name="T15" fmla="*/ 27 h 36"/>
                    <a:gd name="T16" fmla="*/ 126 w 254"/>
                    <a:gd name="T17" fmla="*/ 28 h 36"/>
                    <a:gd name="T18" fmla="*/ 152 w 254"/>
                    <a:gd name="T19" fmla="*/ 27 h 36"/>
                    <a:gd name="T20" fmla="*/ 176 w 254"/>
                    <a:gd name="T21" fmla="*/ 25 h 36"/>
                    <a:gd name="T22" fmla="*/ 197 w 254"/>
                    <a:gd name="T23" fmla="*/ 23 h 36"/>
                    <a:gd name="T24" fmla="*/ 216 w 254"/>
                    <a:gd name="T25" fmla="*/ 19 h 36"/>
                    <a:gd name="T26" fmla="*/ 232 w 254"/>
                    <a:gd name="T27" fmla="*/ 16 h 36"/>
                    <a:gd name="T28" fmla="*/ 243 w 254"/>
                    <a:gd name="T29" fmla="*/ 10 h 36"/>
                    <a:gd name="T30" fmla="*/ 251 w 254"/>
                    <a:gd name="T31" fmla="*/ 5 h 36"/>
                    <a:gd name="T32" fmla="*/ 253 w 254"/>
                    <a:gd name="T33" fmla="*/ 0 h 36"/>
                    <a:gd name="T34" fmla="*/ 253 w 254"/>
                    <a:gd name="T35" fmla="*/ 6 h 36"/>
                    <a:gd name="T36" fmla="*/ 251 w 254"/>
                    <a:gd name="T37" fmla="*/ 12 h 36"/>
                    <a:gd name="T38" fmla="*/ 243 w 254"/>
                    <a:gd name="T39" fmla="*/ 17 h 36"/>
                    <a:gd name="T40" fmla="*/ 232 w 254"/>
                    <a:gd name="T41" fmla="*/ 22 h 36"/>
                    <a:gd name="T42" fmla="*/ 216 w 254"/>
                    <a:gd name="T43" fmla="*/ 26 h 36"/>
                    <a:gd name="T44" fmla="*/ 197 w 254"/>
                    <a:gd name="T45" fmla="*/ 30 h 36"/>
                    <a:gd name="T46" fmla="*/ 176 w 254"/>
                    <a:gd name="T47" fmla="*/ 32 h 36"/>
                    <a:gd name="T48" fmla="*/ 152 w 254"/>
                    <a:gd name="T49" fmla="*/ 34 h 36"/>
                    <a:gd name="T50" fmla="*/ 126 w 254"/>
                    <a:gd name="T51" fmla="*/ 35 h 36"/>
                    <a:gd name="T52" fmla="*/ 101 w 254"/>
                    <a:gd name="T53" fmla="*/ 34 h 36"/>
                    <a:gd name="T54" fmla="*/ 76 w 254"/>
                    <a:gd name="T55" fmla="*/ 32 h 36"/>
                    <a:gd name="T56" fmla="*/ 56 w 254"/>
                    <a:gd name="T57" fmla="*/ 30 h 36"/>
                    <a:gd name="T58" fmla="*/ 36 w 254"/>
                    <a:gd name="T59" fmla="*/ 26 h 36"/>
                    <a:gd name="T60" fmla="*/ 20 w 254"/>
                    <a:gd name="T61" fmla="*/ 22 h 36"/>
                    <a:gd name="T62" fmla="*/ 9 w 254"/>
                    <a:gd name="T63" fmla="*/ 17 h 36"/>
                    <a:gd name="T64" fmla="*/ 2 w 254"/>
                    <a:gd name="T65" fmla="*/ 12 h 36"/>
                    <a:gd name="T66" fmla="*/ 0 w 254"/>
                    <a:gd name="T67" fmla="*/ 6 h 36"/>
                    <a:gd name="T68" fmla="*/ 0 w 254"/>
                    <a:gd name="T69" fmla="*/ 0 h 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4"/>
                    <a:gd name="T106" fmla="*/ 0 h 36"/>
                    <a:gd name="T107" fmla="*/ 254 w 254"/>
                    <a:gd name="T108" fmla="*/ 36 h 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4" h="36">
                      <a:moveTo>
                        <a:pt x="0" y="0"/>
                      </a:moveTo>
                      <a:lnTo>
                        <a:pt x="2" y="5"/>
                      </a:lnTo>
                      <a:lnTo>
                        <a:pt x="9" y="10"/>
                      </a:lnTo>
                      <a:lnTo>
                        <a:pt x="20" y="16"/>
                      </a:lnTo>
                      <a:lnTo>
                        <a:pt x="36" y="19"/>
                      </a:lnTo>
                      <a:lnTo>
                        <a:pt x="56" y="23"/>
                      </a:lnTo>
                      <a:lnTo>
                        <a:pt x="76" y="25"/>
                      </a:lnTo>
                      <a:lnTo>
                        <a:pt x="101" y="27"/>
                      </a:lnTo>
                      <a:lnTo>
                        <a:pt x="126" y="28"/>
                      </a:lnTo>
                      <a:lnTo>
                        <a:pt x="152" y="27"/>
                      </a:lnTo>
                      <a:lnTo>
                        <a:pt x="176" y="25"/>
                      </a:lnTo>
                      <a:lnTo>
                        <a:pt x="197" y="23"/>
                      </a:lnTo>
                      <a:lnTo>
                        <a:pt x="216" y="19"/>
                      </a:lnTo>
                      <a:lnTo>
                        <a:pt x="232" y="16"/>
                      </a:lnTo>
                      <a:lnTo>
                        <a:pt x="243" y="10"/>
                      </a:lnTo>
                      <a:lnTo>
                        <a:pt x="251" y="5"/>
                      </a:lnTo>
                      <a:lnTo>
                        <a:pt x="253" y="0"/>
                      </a:lnTo>
                      <a:lnTo>
                        <a:pt x="253" y="6"/>
                      </a:lnTo>
                      <a:lnTo>
                        <a:pt x="251" y="12"/>
                      </a:lnTo>
                      <a:lnTo>
                        <a:pt x="243" y="17"/>
                      </a:lnTo>
                      <a:lnTo>
                        <a:pt x="232" y="22"/>
                      </a:lnTo>
                      <a:lnTo>
                        <a:pt x="216" y="26"/>
                      </a:lnTo>
                      <a:lnTo>
                        <a:pt x="197" y="30"/>
                      </a:lnTo>
                      <a:lnTo>
                        <a:pt x="176" y="32"/>
                      </a:lnTo>
                      <a:lnTo>
                        <a:pt x="152" y="34"/>
                      </a:lnTo>
                      <a:lnTo>
                        <a:pt x="126" y="35"/>
                      </a:lnTo>
                      <a:lnTo>
                        <a:pt x="101" y="34"/>
                      </a:lnTo>
                      <a:lnTo>
                        <a:pt x="76" y="32"/>
                      </a:lnTo>
                      <a:lnTo>
                        <a:pt x="56" y="30"/>
                      </a:lnTo>
                      <a:lnTo>
                        <a:pt x="36" y="26"/>
                      </a:lnTo>
                      <a:lnTo>
                        <a:pt x="20" y="22"/>
                      </a:lnTo>
                      <a:lnTo>
                        <a:pt x="9" y="17"/>
                      </a:lnTo>
                      <a:lnTo>
                        <a:pt x="2" y="12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5" name="Freeform 194">
                  <a:extLst>
                    <a:ext uri="{FF2B5EF4-FFF2-40B4-BE49-F238E27FC236}">
                      <a16:creationId xmlns:a16="http://schemas.microsoft.com/office/drawing/2014/main" id="{3468933A-5412-4A75-BB85-5ED3726251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8" y="2455"/>
                  <a:ext cx="254" cy="36"/>
                </a:xfrm>
                <a:custGeom>
                  <a:avLst/>
                  <a:gdLst>
                    <a:gd name="T0" fmla="*/ 0 w 254"/>
                    <a:gd name="T1" fmla="*/ 0 h 36"/>
                    <a:gd name="T2" fmla="*/ 0 w 254"/>
                    <a:gd name="T3" fmla="*/ 0 h 36"/>
                    <a:gd name="T4" fmla="*/ 2 w 254"/>
                    <a:gd name="T5" fmla="*/ 5 h 36"/>
                    <a:gd name="T6" fmla="*/ 9 w 254"/>
                    <a:gd name="T7" fmla="*/ 10 h 36"/>
                    <a:gd name="T8" fmla="*/ 20 w 254"/>
                    <a:gd name="T9" fmla="*/ 16 h 36"/>
                    <a:gd name="T10" fmla="*/ 36 w 254"/>
                    <a:gd name="T11" fmla="*/ 19 h 36"/>
                    <a:gd name="T12" fmla="*/ 56 w 254"/>
                    <a:gd name="T13" fmla="*/ 23 h 36"/>
                    <a:gd name="T14" fmla="*/ 76 w 254"/>
                    <a:gd name="T15" fmla="*/ 25 h 36"/>
                    <a:gd name="T16" fmla="*/ 101 w 254"/>
                    <a:gd name="T17" fmla="*/ 27 h 36"/>
                    <a:gd name="T18" fmla="*/ 126 w 254"/>
                    <a:gd name="T19" fmla="*/ 28 h 36"/>
                    <a:gd name="T20" fmla="*/ 126 w 254"/>
                    <a:gd name="T21" fmla="*/ 28 h 36"/>
                    <a:gd name="T22" fmla="*/ 152 w 254"/>
                    <a:gd name="T23" fmla="*/ 27 h 36"/>
                    <a:gd name="T24" fmla="*/ 176 w 254"/>
                    <a:gd name="T25" fmla="*/ 25 h 36"/>
                    <a:gd name="T26" fmla="*/ 197 w 254"/>
                    <a:gd name="T27" fmla="*/ 23 h 36"/>
                    <a:gd name="T28" fmla="*/ 216 w 254"/>
                    <a:gd name="T29" fmla="*/ 19 h 36"/>
                    <a:gd name="T30" fmla="*/ 232 w 254"/>
                    <a:gd name="T31" fmla="*/ 16 h 36"/>
                    <a:gd name="T32" fmla="*/ 243 w 254"/>
                    <a:gd name="T33" fmla="*/ 10 h 36"/>
                    <a:gd name="T34" fmla="*/ 251 w 254"/>
                    <a:gd name="T35" fmla="*/ 5 h 36"/>
                    <a:gd name="T36" fmla="*/ 253 w 254"/>
                    <a:gd name="T37" fmla="*/ 0 h 36"/>
                    <a:gd name="T38" fmla="*/ 253 w 254"/>
                    <a:gd name="T39" fmla="*/ 6 h 36"/>
                    <a:gd name="T40" fmla="*/ 253 w 254"/>
                    <a:gd name="T41" fmla="*/ 6 h 36"/>
                    <a:gd name="T42" fmla="*/ 251 w 254"/>
                    <a:gd name="T43" fmla="*/ 12 h 36"/>
                    <a:gd name="T44" fmla="*/ 243 w 254"/>
                    <a:gd name="T45" fmla="*/ 17 h 36"/>
                    <a:gd name="T46" fmla="*/ 232 w 254"/>
                    <a:gd name="T47" fmla="*/ 22 h 36"/>
                    <a:gd name="T48" fmla="*/ 216 w 254"/>
                    <a:gd name="T49" fmla="*/ 26 h 36"/>
                    <a:gd name="T50" fmla="*/ 197 w 254"/>
                    <a:gd name="T51" fmla="*/ 30 h 36"/>
                    <a:gd name="T52" fmla="*/ 176 w 254"/>
                    <a:gd name="T53" fmla="*/ 32 h 36"/>
                    <a:gd name="T54" fmla="*/ 152 w 254"/>
                    <a:gd name="T55" fmla="*/ 34 h 36"/>
                    <a:gd name="T56" fmla="*/ 126 w 254"/>
                    <a:gd name="T57" fmla="*/ 35 h 36"/>
                    <a:gd name="T58" fmla="*/ 126 w 254"/>
                    <a:gd name="T59" fmla="*/ 35 h 36"/>
                    <a:gd name="T60" fmla="*/ 101 w 254"/>
                    <a:gd name="T61" fmla="*/ 34 h 36"/>
                    <a:gd name="T62" fmla="*/ 76 w 254"/>
                    <a:gd name="T63" fmla="*/ 32 h 36"/>
                    <a:gd name="T64" fmla="*/ 56 w 254"/>
                    <a:gd name="T65" fmla="*/ 30 h 36"/>
                    <a:gd name="T66" fmla="*/ 36 w 254"/>
                    <a:gd name="T67" fmla="*/ 26 h 36"/>
                    <a:gd name="T68" fmla="*/ 20 w 254"/>
                    <a:gd name="T69" fmla="*/ 22 h 36"/>
                    <a:gd name="T70" fmla="*/ 9 w 254"/>
                    <a:gd name="T71" fmla="*/ 17 h 36"/>
                    <a:gd name="T72" fmla="*/ 2 w 254"/>
                    <a:gd name="T73" fmla="*/ 12 h 36"/>
                    <a:gd name="T74" fmla="*/ 0 w 254"/>
                    <a:gd name="T75" fmla="*/ 6 h 36"/>
                    <a:gd name="T76" fmla="*/ 0 w 254"/>
                    <a:gd name="T77" fmla="*/ 0 h 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54"/>
                    <a:gd name="T118" fmla="*/ 0 h 36"/>
                    <a:gd name="T119" fmla="*/ 254 w 254"/>
                    <a:gd name="T120" fmla="*/ 36 h 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54" h="3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9" y="10"/>
                      </a:lnTo>
                      <a:lnTo>
                        <a:pt x="20" y="16"/>
                      </a:lnTo>
                      <a:lnTo>
                        <a:pt x="36" y="19"/>
                      </a:lnTo>
                      <a:lnTo>
                        <a:pt x="56" y="23"/>
                      </a:lnTo>
                      <a:lnTo>
                        <a:pt x="76" y="25"/>
                      </a:lnTo>
                      <a:lnTo>
                        <a:pt x="101" y="27"/>
                      </a:lnTo>
                      <a:lnTo>
                        <a:pt x="126" y="28"/>
                      </a:lnTo>
                      <a:lnTo>
                        <a:pt x="152" y="27"/>
                      </a:lnTo>
                      <a:lnTo>
                        <a:pt x="176" y="25"/>
                      </a:lnTo>
                      <a:lnTo>
                        <a:pt x="197" y="23"/>
                      </a:lnTo>
                      <a:lnTo>
                        <a:pt x="216" y="19"/>
                      </a:lnTo>
                      <a:lnTo>
                        <a:pt x="232" y="16"/>
                      </a:lnTo>
                      <a:lnTo>
                        <a:pt x="243" y="10"/>
                      </a:lnTo>
                      <a:lnTo>
                        <a:pt x="251" y="5"/>
                      </a:lnTo>
                      <a:lnTo>
                        <a:pt x="253" y="0"/>
                      </a:lnTo>
                      <a:lnTo>
                        <a:pt x="253" y="6"/>
                      </a:lnTo>
                      <a:lnTo>
                        <a:pt x="251" y="12"/>
                      </a:lnTo>
                      <a:lnTo>
                        <a:pt x="243" y="17"/>
                      </a:lnTo>
                      <a:lnTo>
                        <a:pt x="232" y="22"/>
                      </a:lnTo>
                      <a:lnTo>
                        <a:pt x="216" y="26"/>
                      </a:lnTo>
                      <a:lnTo>
                        <a:pt x="197" y="30"/>
                      </a:lnTo>
                      <a:lnTo>
                        <a:pt x="176" y="32"/>
                      </a:lnTo>
                      <a:lnTo>
                        <a:pt x="152" y="34"/>
                      </a:lnTo>
                      <a:lnTo>
                        <a:pt x="126" y="35"/>
                      </a:lnTo>
                      <a:lnTo>
                        <a:pt x="101" y="34"/>
                      </a:lnTo>
                      <a:lnTo>
                        <a:pt x="76" y="32"/>
                      </a:lnTo>
                      <a:lnTo>
                        <a:pt x="56" y="30"/>
                      </a:lnTo>
                      <a:lnTo>
                        <a:pt x="36" y="26"/>
                      </a:lnTo>
                      <a:lnTo>
                        <a:pt x="20" y="22"/>
                      </a:lnTo>
                      <a:lnTo>
                        <a:pt x="9" y="17"/>
                      </a:lnTo>
                      <a:lnTo>
                        <a:pt x="2" y="12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6" name="Freeform 195">
                  <a:extLst>
                    <a:ext uri="{FF2B5EF4-FFF2-40B4-BE49-F238E27FC236}">
                      <a16:creationId xmlns:a16="http://schemas.microsoft.com/office/drawing/2014/main" id="{43FE9CD1-0F5F-4348-8B0D-5926D421B4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9" y="2425"/>
                  <a:ext cx="152" cy="40"/>
                </a:xfrm>
                <a:custGeom>
                  <a:avLst/>
                  <a:gdLst>
                    <a:gd name="T0" fmla="*/ 0 w 152"/>
                    <a:gd name="T1" fmla="*/ 0 h 40"/>
                    <a:gd name="T2" fmla="*/ 0 w 152"/>
                    <a:gd name="T3" fmla="*/ 0 h 40"/>
                    <a:gd name="T4" fmla="*/ 0 w 152"/>
                    <a:gd name="T5" fmla="*/ 0 h 40"/>
                    <a:gd name="T6" fmla="*/ 0 w 152"/>
                    <a:gd name="T7" fmla="*/ 4 h 40"/>
                    <a:gd name="T8" fmla="*/ 0 w 152"/>
                    <a:gd name="T9" fmla="*/ 11 h 40"/>
                    <a:gd name="T10" fmla="*/ 0 w 152"/>
                    <a:gd name="T11" fmla="*/ 22 h 40"/>
                    <a:gd name="T12" fmla="*/ 0 w 152"/>
                    <a:gd name="T13" fmla="*/ 22 h 40"/>
                    <a:gd name="T14" fmla="*/ 2 w 152"/>
                    <a:gd name="T15" fmla="*/ 25 h 40"/>
                    <a:gd name="T16" fmla="*/ 6 w 152"/>
                    <a:gd name="T17" fmla="*/ 29 h 40"/>
                    <a:gd name="T18" fmla="*/ 13 w 152"/>
                    <a:gd name="T19" fmla="*/ 31 h 40"/>
                    <a:gd name="T20" fmla="*/ 23 w 152"/>
                    <a:gd name="T21" fmla="*/ 34 h 40"/>
                    <a:gd name="T22" fmla="*/ 33 w 152"/>
                    <a:gd name="T23" fmla="*/ 36 h 40"/>
                    <a:gd name="T24" fmla="*/ 45 w 152"/>
                    <a:gd name="T25" fmla="*/ 37 h 40"/>
                    <a:gd name="T26" fmla="*/ 60 w 152"/>
                    <a:gd name="T27" fmla="*/ 38 h 40"/>
                    <a:gd name="T28" fmla="*/ 75 w 152"/>
                    <a:gd name="T29" fmla="*/ 39 h 40"/>
                    <a:gd name="T30" fmla="*/ 75 w 152"/>
                    <a:gd name="T31" fmla="*/ 39 h 40"/>
                    <a:gd name="T32" fmla="*/ 89 w 152"/>
                    <a:gd name="T33" fmla="*/ 38 h 40"/>
                    <a:gd name="T34" fmla="*/ 104 w 152"/>
                    <a:gd name="T35" fmla="*/ 37 h 40"/>
                    <a:gd name="T36" fmla="*/ 117 w 152"/>
                    <a:gd name="T37" fmla="*/ 36 h 40"/>
                    <a:gd name="T38" fmla="*/ 128 w 152"/>
                    <a:gd name="T39" fmla="*/ 34 h 40"/>
                    <a:gd name="T40" fmla="*/ 137 w 152"/>
                    <a:gd name="T41" fmla="*/ 31 h 40"/>
                    <a:gd name="T42" fmla="*/ 144 w 152"/>
                    <a:gd name="T43" fmla="*/ 29 h 40"/>
                    <a:gd name="T44" fmla="*/ 149 w 152"/>
                    <a:gd name="T45" fmla="*/ 25 h 40"/>
                    <a:gd name="T46" fmla="*/ 151 w 152"/>
                    <a:gd name="T47" fmla="*/ 22 h 40"/>
                    <a:gd name="T48" fmla="*/ 151 w 152"/>
                    <a:gd name="T49" fmla="*/ 22 h 40"/>
                    <a:gd name="T50" fmla="*/ 151 w 152"/>
                    <a:gd name="T51" fmla="*/ 12 h 40"/>
                    <a:gd name="T52" fmla="*/ 151 w 152"/>
                    <a:gd name="T53" fmla="*/ 5 h 40"/>
                    <a:gd name="T54" fmla="*/ 151 w 152"/>
                    <a:gd name="T55" fmla="*/ 1 h 40"/>
                    <a:gd name="T56" fmla="*/ 151 w 152"/>
                    <a:gd name="T57" fmla="*/ 0 h 4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52"/>
                    <a:gd name="T88" fmla="*/ 0 h 40"/>
                    <a:gd name="T89" fmla="*/ 152 w 152"/>
                    <a:gd name="T90" fmla="*/ 40 h 4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52" h="4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11"/>
                      </a:lnTo>
                      <a:lnTo>
                        <a:pt x="0" y="22"/>
                      </a:lnTo>
                      <a:lnTo>
                        <a:pt x="2" y="25"/>
                      </a:lnTo>
                      <a:lnTo>
                        <a:pt x="6" y="29"/>
                      </a:lnTo>
                      <a:lnTo>
                        <a:pt x="13" y="31"/>
                      </a:lnTo>
                      <a:lnTo>
                        <a:pt x="23" y="34"/>
                      </a:lnTo>
                      <a:lnTo>
                        <a:pt x="33" y="36"/>
                      </a:lnTo>
                      <a:lnTo>
                        <a:pt x="45" y="37"/>
                      </a:lnTo>
                      <a:lnTo>
                        <a:pt x="60" y="38"/>
                      </a:lnTo>
                      <a:lnTo>
                        <a:pt x="75" y="39"/>
                      </a:lnTo>
                      <a:lnTo>
                        <a:pt x="89" y="38"/>
                      </a:lnTo>
                      <a:lnTo>
                        <a:pt x="104" y="37"/>
                      </a:lnTo>
                      <a:lnTo>
                        <a:pt x="117" y="36"/>
                      </a:lnTo>
                      <a:lnTo>
                        <a:pt x="128" y="34"/>
                      </a:lnTo>
                      <a:lnTo>
                        <a:pt x="137" y="31"/>
                      </a:lnTo>
                      <a:lnTo>
                        <a:pt x="144" y="29"/>
                      </a:lnTo>
                      <a:lnTo>
                        <a:pt x="149" y="25"/>
                      </a:lnTo>
                      <a:lnTo>
                        <a:pt x="151" y="22"/>
                      </a:lnTo>
                      <a:lnTo>
                        <a:pt x="151" y="12"/>
                      </a:lnTo>
                      <a:lnTo>
                        <a:pt x="151" y="5"/>
                      </a:lnTo>
                      <a:lnTo>
                        <a:pt x="151" y="1"/>
                      </a:lnTo>
                      <a:lnTo>
                        <a:pt x="151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7" name="Freeform 196">
                  <a:extLst>
                    <a:ext uri="{FF2B5EF4-FFF2-40B4-BE49-F238E27FC236}">
                      <a16:creationId xmlns:a16="http://schemas.microsoft.com/office/drawing/2014/main" id="{8F7B5CB2-291E-4C7F-9171-CEA24ABEC5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1" y="2290"/>
                  <a:ext cx="309" cy="152"/>
                </a:xfrm>
                <a:custGeom>
                  <a:avLst/>
                  <a:gdLst>
                    <a:gd name="T0" fmla="*/ 293 w 309"/>
                    <a:gd name="T1" fmla="*/ 142 h 152"/>
                    <a:gd name="T2" fmla="*/ 275 w 309"/>
                    <a:gd name="T3" fmla="*/ 144 h 152"/>
                    <a:gd name="T4" fmla="*/ 256 w 309"/>
                    <a:gd name="T5" fmla="*/ 146 h 152"/>
                    <a:gd name="T6" fmla="*/ 239 w 309"/>
                    <a:gd name="T7" fmla="*/ 147 h 152"/>
                    <a:gd name="T8" fmla="*/ 222 w 309"/>
                    <a:gd name="T9" fmla="*/ 149 h 152"/>
                    <a:gd name="T10" fmla="*/ 205 w 309"/>
                    <a:gd name="T11" fmla="*/ 149 h 152"/>
                    <a:gd name="T12" fmla="*/ 188 w 309"/>
                    <a:gd name="T13" fmla="*/ 150 h 152"/>
                    <a:gd name="T14" fmla="*/ 172 w 309"/>
                    <a:gd name="T15" fmla="*/ 151 h 152"/>
                    <a:gd name="T16" fmla="*/ 157 w 309"/>
                    <a:gd name="T17" fmla="*/ 151 h 152"/>
                    <a:gd name="T18" fmla="*/ 140 w 309"/>
                    <a:gd name="T19" fmla="*/ 151 h 152"/>
                    <a:gd name="T20" fmla="*/ 123 w 309"/>
                    <a:gd name="T21" fmla="*/ 151 h 152"/>
                    <a:gd name="T22" fmla="*/ 106 w 309"/>
                    <a:gd name="T23" fmla="*/ 150 h 152"/>
                    <a:gd name="T24" fmla="*/ 88 w 309"/>
                    <a:gd name="T25" fmla="*/ 149 h 152"/>
                    <a:gd name="T26" fmla="*/ 71 w 309"/>
                    <a:gd name="T27" fmla="*/ 149 h 152"/>
                    <a:gd name="T28" fmla="*/ 52 w 309"/>
                    <a:gd name="T29" fmla="*/ 147 h 152"/>
                    <a:gd name="T30" fmla="*/ 34 w 309"/>
                    <a:gd name="T31" fmla="*/ 144 h 152"/>
                    <a:gd name="T32" fmla="*/ 13 w 309"/>
                    <a:gd name="T33" fmla="*/ 142 h 152"/>
                    <a:gd name="T34" fmla="*/ 3 w 309"/>
                    <a:gd name="T35" fmla="*/ 114 h 152"/>
                    <a:gd name="T36" fmla="*/ 0 w 309"/>
                    <a:gd name="T37" fmla="*/ 74 h 152"/>
                    <a:gd name="T38" fmla="*/ 1 w 309"/>
                    <a:gd name="T39" fmla="*/ 35 h 152"/>
                    <a:gd name="T40" fmla="*/ 7 w 309"/>
                    <a:gd name="T41" fmla="*/ 8 h 152"/>
                    <a:gd name="T42" fmla="*/ 27 w 309"/>
                    <a:gd name="T43" fmla="*/ 6 h 152"/>
                    <a:gd name="T44" fmla="*/ 47 w 309"/>
                    <a:gd name="T45" fmla="*/ 4 h 152"/>
                    <a:gd name="T46" fmla="*/ 66 w 309"/>
                    <a:gd name="T47" fmla="*/ 2 h 152"/>
                    <a:gd name="T48" fmla="*/ 85 w 309"/>
                    <a:gd name="T49" fmla="*/ 0 h 152"/>
                    <a:gd name="T50" fmla="*/ 103 w 309"/>
                    <a:gd name="T51" fmla="*/ 0 h 152"/>
                    <a:gd name="T52" fmla="*/ 120 w 309"/>
                    <a:gd name="T53" fmla="*/ 0 h 152"/>
                    <a:gd name="T54" fmla="*/ 138 w 309"/>
                    <a:gd name="T55" fmla="*/ 0 h 152"/>
                    <a:gd name="T56" fmla="*/ 157 w 309"/>
                    <a:gd name="T57" fmla="*/ 0 h 152"/>
                    <a:gd name="T58" fmla="*/ 174 w 309"/>
                    <a:gd name="T59" fmla="*/ 0 h 152"/>
                    <a:gd name="T60" fmla="*/ 191 w 309"/>
                    <a:gd name="T61" fmla="*/ 0 h 152"/>
                    <a:gd name="T62" fmla="*/ 208 w 309"/>
                    <a:gd name="T63" fmla="*/ 0 h 152"/>
                    <a:gd name="T64" fmla="*/ 226 w 309"/>
                    <a:gd name="T65" fmla="*/ 2 h 152"/>
                    <a:gd name="T66" fmla="*/ 243 w 309"/>
                    <a:gd name="T67" fmla="*/ 3 h 152"/>
                    <a:gd name="T68" fmla="*/ 262 w 309"/>
                    <a:gd name="T69" fmla="*/ 5 h 152"/>
                    <a:gd name="T70" fmla="*/ 280 w 309"/>
                    <a:gd name="T71" fmla="*/ 6 h 152"/>
                    <a:gd name="T72" fmla="*/ 297 w 309"/>
                    <a:gd name="T73" fmla="*/ 8 h 152"/>
                    <a:gd name="T74" fmla="*/ 305 w 309"/>
                    <a:gd name="T75" fmla="*/ 35 h 152"/>
                    <a:gd name="T76" fmla="*/ 308 w 309"/>
                    <a:gd name="T77" fmla="*/ 74 h 152"/>
                    <a:gd name="T78" fmla="*/ 304 w 309"/>
                    <a:gd name="T79" fmla="*/ 114 h 152"/>
                    <a:gd name="T80" fmla="*/ 293 w 309"/>
                    <a:gd name="T81" fmla="*/ 142 h 15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09"/>
                    <a:gd name="T124" fmla="*/ 0 h 152"/>
                    <a:gd name="T125" fmla="*/ 309 w 309"/>
                    <a:gd name="T126" fmla="*/ 152 h 15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09" h="152">
                      <a:moveTo>
                        <a:pt x="293" y="142"/>
                      </a:moveTo>
                      <a:lnTo>
                        <a:pt x="275" y="144"/>
                      </a:lnTo>
                      <a:lnTo>
                        <a:pt x="256" y="146"/>
                      </a:lnTo>
                      <a:lnTo>
                        <a:pt x="239" y="147"/>
                      </a:lnTo>
                      <a:lnTo>
                        <a:pt x="222" y="149"/>
                      </a:lnTo>
                      <a:lnTo>
                        <a:pt x="205" y="149"/>
                      </a:lnTo>
                      <a:lnTo>
                        <a:pt x="188" y="150"/>
                      </a:lnTo>
                      <a:lnTo>
                        <a:pt x="172" y="151"/>
                      </a:lnTo>
                      <a:lnTo>
                        <a:pt x="157" y="151"/>
                      </a:lnTo>
                      <a:lnTo>
                        <a:pt x="140" y="151"/>
                      </a:lnTo>
                      <a:lnTo>
                        <a:pt x="123" y="151"/>
                      </a:lnTo>
                      <a:lnTo>
                        <a:pt x="106" y="150"/>
                      </a:lnTo>
                      <a:lnTo>
                        <a:pt x="88" y="149"/>
                      </a:lnTo>
                      <a:lnTo>
                        <a:pt x="71" y="149"/>
                      </a:lnTo>
                      <a:lnTo>
                        <a:pt x="52" y="147"/>
                      </a:lnTo>
                      <a:lnTo>
                        <a:pt x="34" y="144"/>
                      </a:lnTo>
                      <a:lnTo>
                        <a:pt x="13" y="142"/>
                      </a:lnTo>
                      <a:lnTo>
                        <a:pt x="3" y="114"/>
                      </a:lnTo>
                      <a:lnTo>
                        <a:pt x="0" y="74"/>
                      </a:lnTo>
                      <a:lnTo>
                        <a:pt x="1" y="35"/>
                      </a:lnTo>
                      <a:lnTo>
                        <a:pt x="7" y="8"/>
                      </a:lnTo>
                      <a:lnTo>
                        <a:pt x="27" y="6"/>
                      </a:lnTo>
                      <a:lnTo>
                        <a:pt x="47" y="4"/>
                      </a:lnTo>
                      <a:lnTo>
                        <a:pt x="66" y="2"/>
                      </a:lnTo>
                      <a:lnTo>
                        <a:pt x="85" y="0"/>
                      </a:lnTo>
                      <a:lnTo>
                        <a:pt x="103" y="0"/>
                      </a:lnTo>
                      <a:lnTo>
                        <a:pt x="120" y="0"/>
                      </a:lnTo>
                      <a:lnTo>
                        <a:pt x="138" y="0"/>
                      </a:lnTo>
                      <a:lnTo>
                        <a:pt x="157" y="0"/>
                      </a:lnTo>
                      <a:lnTo>
                        <a:pt x="174" y="0"/>
                      </a:lnTo>
                      <a:lnTo>
                        <a:pt x="191" y="0"/>
                      </a:lnTo>
                      <a:lnTo>
                        <a:pt x="208" y="0"/>
                      </a:lnTo>
                      <a:lnTo>
                        <a:pt x="226" y="2"/>
                      </a:lnTo>
                      <a:lnTo>
                        <a:pt x="243" y="3"/>
                      </a:lnTo>
                      <a:lnTo>
                        <a:pt x="262" y="5"/>
                      </a:lnTo>
                      <a:lnTo>
                        <a:pt x="280" y="6"/>
                      </a:lnTo>
                      <a:lnTo>
                        <a:pt x="297" y="8"/>
                      </a:lnTo>
                      <a:lnTo>
                        <a:pt x="305" y="35"/>
                      </a:lnTo>
                      <a:lnTo>
                        <a:pt x="308" y="74"/>
                      </a:lnTo>
                      <a:lnTo>
                        <a:pt x="304" y="114"/>
                      </a:lnTo>
                      <a:lnTo>
                        <a:pt x="293" y="142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8" name="Freeform 197">
                  <a:extLst>
                    <a:ext uri="{FF2B5EF4-FFF2-40B4-BE49-F238E27FC236}">
                      <a16:creationId xmlns:a16="http://schemas.microsoft.com/office/drawing/2014/main" id="{59E94957-D2C9-4C73-8AD4-60EF0C5546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1" y="2290"/>
                  <a:ext cx="309" cy="152"/>
                </a:xfrm>
                <a:custGeom>
                  <a:avLst/>
                  <a:gdLst>
                    <a:gd name="T0" fmla="*/ 293 w 309"/>
                    <a:gd name="T1" fmla="*/ 142 h 152"/>
                    <a:gd name="T2" fmla="*/ 293 w 309"/>
                    <a:gd name="T3" fmla="*/ 142 h 152"/>
                    <a:gd name="T4" fmla="*/ 275 w 309"/>
                    <a:gd name="T5" fmla="*/ 144 h 152"/>
                    <a:gd name="T6" fmla="*/ 256 w 309"/>
                    <a:gd name="T7" fmla="*/ 146 h 152"/>
                    <a:gd name="T8" fmla="*/ 239 w 309"/>
                    <a:gd name="T9" fmla="*/ 147 h 152"/>
                    <a:gd name="T10" fmla="*/ 222 w 309"/>
                    <a:gd name="T11" fmla="*/ 149 h 152"/>
                    <a:gd name="T12" fmla="*/ 205 w 309"/>
                    <a:gd name="T13" fmla="*/ 149 h 152"/>
                    <a:gd name="T14" fmla="*/ 188 w 309"/>
                    <a:gd name="T15" fmla="*/ 150 h 152"/>
                    <a:gd name="T16" fmla="*/ 172 w 309"/>
                    <a:gd name="T17" fmla="*/ 151 h 152"/>
                    <a:gd name="T18" fmla="*/ 157 w 309"/>
                    <a:gd name="T19" fmla="*/ 151 h 152"/>
                    <a:gd name="T20" fmla="*/ 140 w 309"/>
                    <a:gd name="T21" fmla="*/ 151 h 152"/>
                    <a:gd name="T22" fmla="*/ 123 w 309"/>
                    <a:gd name="T23" fmla="*/ 151 h 152"/>
                    <a:gd name="T24" fmla="*/ 106 w 309"/>
                    <a:gd name="T25" fmla="*/ 150 h 152"/>
                    <a:gd name="T26" fmla="*/ 88 w 309"/>
                    <a:gd name="T27" fmla="*/ 149 h 152"/>
                    <a:gd name="T28" fmla="*/ 71 w 309"/>
                    <a:gd name="T29" fmla="*/ 149 h 152"/>
                    <a:gd name="T30" fmla="*/ 52 w 309"/>
                    <a:gd name="T31" fmla="*/ 147 h 152"/>
                    <a:gd name="T32" fmla="*/ 34 w 309"/>
                    <a:gd name="T33" fmla="*/ 144 h 152"/>
                    <a:gd name="T34" fmla="*/ 13 w 309"/>
                    <a:gd name="T35" fmla="*/ 142 h 152"/>
                    <a:gd name="T36" fmla="*/ 13 w 309"/>
                    <a:gd name="T37" fmla="*/ 142 h 152"/>
                    <a:gd name="T38" fmla="*/ 3 w 309"/>
                    <a:gd name="T39" fmla="*/ 114 h 152"/>
                    <a:gd name="T40" fmla="*/ 0 w 309"/>
                    <a:gd name="T41" fmla="*/ 74 h 152"/>
                    <a:gd name="T42" fmla="*/ 1 w 309"/>
                    <a:gd name="T43" fmla="*/ 35 h 152"/>
                    <a:gd name="T44" fmla="*/ 7 w 309"/>
                    <a:gd name="T45" fmla="*/ 8 h 152"/>
                    <a:gd name="T46" fmla="*/ 7 w 309"/>
                    <a:gd name="T47" fmla="*/ 8 h 152"/>
                    <a:gd name="T48" fmla="*/ 27 w 309"/>
                    <a:gd name="T49" fmla="*/ 6 h 152"/>
                    <a:gd name="T50" fmla="*/ 47 w 309"/>
                    <a:gd name="T51" fmla="*/ 4 h 152"/>
                    <a:gd name="T52" fmla="*/ 66 w 309"/>
                    <a:gd name="T53" fmla="*/ 2 h 152"/>
                    <a:gd name="T54" fmla="*/ 85 w 309"/>
                    <a:gd name="T55" fmla="*/ 0 h 152"/>
                    <a:gd name="T56" fmla="*/ 103 w 309"/>
                    <a:gd name="T57" fmla="*/ 0 h 152"/>
                    <a:gd name="T58" fmla="*/ 120 w 309"/>
                    <a:gd name="T59" fmla="*/ 0 h 152"/>
                    <a:gd name="T60" fmla="*/ 138 w 309"/>
                    <a:gd name="T61" fmla="*/ 0 h 152"/>
                    <a:gd name="T62" fmla="*/ 157 w 309"/>
                    <a:gd name="T63" fmla="*/ 0 h 152"/>
                    <a:gd name="T64" fmla="*/ 174 w 309"/>
                    <a:gd name="T65" fmla="*/ 0 h 152"/>
                    <a:gd name="T66" fmla="*/ 191 w 309"/>
                    <a:gd name="T67" fmla="*/ 0 h 152"/>
                    <a:gd name="T68" fmla="*/ 208 w 309"/>
                    <a:gd name="T69" fmla="*/ 0 h 152"/>
                    <a:gd name="T70" fmla="*/ 226 w 309"/>
                    <a:gd name="T71" fmla="*/ 2 h 152"/>
                    <a:gd name="T72" fmla="*/ 243 w 309"/>
                    <a:gd name="T73" fmla="*/ 3 h 152"/>
                    <a:gd name="T74" fmla="*/ 262 w 309"/>
                    <a:gd name="T75" fmla="*/ 5 h 152"/>
                    <a:gd name="T76" fmla="*/ 280 w 309"/>
                    <a:gd name="T77" fmla="*/ 6 h 152"/>
                    <a:gd name="T78" fmla="*/ 297 w 309"/>
                    <a:gd name="T79" fmla="*/ 8 h 152"/>
                    <a:gd name="T80" fmla="*/ 297 w 309"/>
                    <a:gd name="T81" fmla="*/ 8 h 152"/>
                    <a:gd name="T82" fmla="*/ 305 w 309"/>
                    <a:gd name="T83" fmla="*/ 35 h 152"/>
                    <a:gd name="T84" fmla="*/ 308 w 309"/>
                    <a:gd name="T85" fmla="*/ 74 h 152"/>
                    <a:gd name="T86" fmla="*/ 304 w 309"/>
                    <a:gd name="T87" fmla="*/ 114 h 152"/>
                    <a:gd name="T88" fmla="*/ 293 w 309"/>
                    <a:gd name="T89" fmla="*/ 142 h 15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09"/>
                    <a:gd name="T136" fmla="*/ 0 h 152"/>
                    <a:gd name="T137" fmla="*/ 309 w 309"/>
                    <a:gd name="T138" fmla="*/ 152 h 152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09" h="152">
                      <a:moveTo>
                        <a:pt x="293" y="142"/>
                      </a:moveTo>
                      <a:lnTo>
                        <a:pt x="293" y="142"/>
                      </a:lnTo>
                      <a:lnTo>
                        <a:pt x="275" y="144"/>
                      </a:lnTo>
                      <a:lnTo>
                        <a:pt x="256" y="146"/>
                      </a:lnTo>
                      <a:lnTo>
                        <a:pt x="239" y="147"/>
                      </a:lnTo>
                      <a:lnTo>
                        <a:pt x="222" y="149"/>
                      </a:lnTo>
                      <a:lnTo>
                        <a:pt x="205" y="149"/>
                      </a:lnTo>
                      <a:lnTo>
                        <a:pt x="188" y="150"/>
                      </a:lnTo>
                      <a:lnTo>
                        <a:pt x="172" y="151"/>
                      </a:lnTo>
                      <a:lnTo>
                        <a:pt x="157" y="151"/>
                      </a:lnTo>
                      <a:lnTo>
                        <a:pt x="140" y="151"/>
                      </a:lnTo>
                      <a:lnTo>
                        <a:pt x="123" y="151"/>
                      </a:lnTo>
                      <a:lnTo>
                        <a:pt x="106" y="150"/>
                      </a:lnTo>
                      <a:lnTo>
                        <a:pt x="88" y="149"/>
                      </a:lnTo>
                      <a:lnTo>
                        <a:pt x="71" y="149"/>
                      </a:lnTo>
                      <a:lnTo>
                        <a:pt x="52" y="147"/>
                      </a:lnTo>
                      <a:lnTo>
                        <a:pt x="34" y="144"/>
                      </a:lnTo>
                      <a:lnTo>
                        <a:pt x="13" y="142"/>
                      </a:lnTo>
                      <a:lnTo>
                        <a:pt x="3" y="114"/>
                      </a:lnTo>
                      <a:lnTo>
                        <a:pt x="0" y="74"/>
                      </a:lnTo>
                      <a:lnTo>
                        <a:pt x="1" y="35"/>
                      </a:lnTo>
                      <a:lnTo>
                        <a:pt x="7" y="8"/>
                      </a:lnTo>
                      <a:lnTo>
                        <a:pt x="27" y="6"/>
                      </a:lnTo>
                      <a:lnTo>
                        <a:pt x="47" y="4"/>
                      </a:lnTo>
                      <a:lnTo>
                        <a:pt x="66" y="2"/>
                      </a:lnTo>
                      <a:lnTo>
                        <a:pt x="85" y="0"/>
                      </a:lnTo>
                      <a:lnTo>
                        <a:pt x="103" y="0"/>
                      </a:lnTo>
                      <a:lnTo>
                        <a:pt x="120" y="0"/>
                      </a:lnTo>
                      <a:lnTo>
                        <a:pt x="138" y="0"/>
                      </a:lnTo>
                      <a:lnTo>
                        <a:pt x="157" y="0"/>
                      </a:lnTo>
                      <a:lnTo>
                        <a:pt x="174" y="0"/>
                      </a:lnTo>
                      <a:lnTo>
                        <a:pt x="191" y="0"/>
                      </a:lnTo>
                      <a:lnTo>
                        <a:pt x="208" y="0"/>
                      </a:lnTo>
                      <a:lnTo>
                        <a:pt x="226" y="2"/>
                      </a:lnTo>
                      <a:lnTo>
                        <a:pt x="243" y="3"/>
                      </a:lnTo>
                      <a:lnTo>
                        <a:pt x="262" y="5"/>
                      </a:lnTo>
                      <a:lnTo>
                        <a:pt x="280" y="6"/>
                      </a:lnTo>
                      <a:lnTo>
                        <a:pt x="297" y="8"/>
                      </a:lnTo>
                      <a:lnTo>
                        <a:pt x="305" y="35"/>
                      </a:lnTo>
                      <a:lnTo>
                        <a:pt x="308" y="74"/>
                      </a:lnTo>
                      <a:lnTo>
                        <a:pt x="304" y="114"/>
                      </a:lnTo>
                      <a:lnTo>
                        <a:pt x="293" y="14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9" name="Freeform 198">
                  <a:extLst>
                    <a:ext uri="{FF2B5EF4-FFF2-40B4-BE49-F238E27FC236}">
                      <a16:creationId xmlns:a16="http://schemas.microsoft.com/office/drawing/2014/main" id="{91C98AF2-E76A-413F-A66C-1346FCABE9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0" y="2267"/>
                  <a:ext cx="290" cy="31"/>
                </a:xfrm>
                <a:custGeom>
                  <a:avLst/>
                  <a:gdLst>
                    <a:gd name="T0" fmla="*/ 253 w 290"/>
                    <a:gd name="T1" fmla="*/ 4 h 31"/>
                    <a:gd name="T2" fmla="*/ 238 w 290"/>
                    <a:gd name="T3" fmla="*/ 3 h 31"/>
                    <a:gd name="T4" fmla="*/ 225 w 290"/>
                    <a:gd name="T5" fmla="*/ 2 h 31"/>
                    <a:gd name="T6" fmla="*/ 211 w 290"/>
                    <a:gd name="T7" fmla="*/ 2 h 31"/>
                    <a:gd name="T8" fmla="*/ 198 w 290"/>
                    <a:gd name="T9" fmla="*/ 1 h 31"/>
                    <a:gd name="T10" fmla="*/ 185 w 290"/>
                    <a:gd name="T11" fmla="*/ 0 h 31"/>
                    <a:gd name="T12" fmla="*/ 172 w 290"/>
                    <a:gd name="T13" fmla="*/ 0 h 31"/>
                    <a:gd name="T14" fmla="*/ 158 w 290"/>
                    <a:gd name="T15" fmla="*/ 0 h 31"/>
                    <a:gd name="T16" fmla="*/ 147 w 290"/>
                    <a:gd name="T17" fmla="*/ 0 h 31"/>
                    <a:gd name="T18" fmla="*/ 133 w 290"/>
                    <a:gd name="T19" fmla="*/ 0 h 31"/>
                    <a:gd name="T20" fmla="*/ 120 w 290"/>
                    <a:gd name="T21" fmla="*/ 0 h 31"/>
                    <a:gd name="T22" fmla="*/ 107 w 290"/>
                    <a:gd name="T23" fmla="*/ 0 h 31"/>
                    <a:gd name="T24" fmla="*/ 94 w 290"/>
                    <a:gd name="T25" fmla="*/ 0 h 31"/>
                    <a:gd name="T26" fmla="*/ 79 w 290"/>
                    <a:gd name="T27" fmla="*/ 1 h 31"/>
                    <a:gd name="T28" fmla="*/ 64 w 290"/>
                    <a:gd name="T29" fmla="*/ 2 h 31"/>
                    <a:gd name="T30" fmla="*/ 50 w 290"/>
                    <a:gd name="T31" fmla="*/ 3 h 31"/>
                    <a:gd name="T32" fmla="*/ 35 w 290"/>
                    <a:gd name="T33" fmla="*/ 4 h 31"/>
                    <a:gd name="T34" fmla="*/ 0 w 290"/>
                    <a:gd name="T35" fmla="*/ 30 h 31"/>
                    <a:gd name="T36" fmla="*/ 20 w 290"/>
                    <a:gd name="T37" fmla="*/ 28 h 31"/>
                    <a:gd name="T38" fmla="*/ 39 w 290"/>
                    <a:gd name="T39" fmla="*/ 26 h 31"/>
                    <a:gd name="T40" fmla="*/ 58 w 290"/>
                    <a:gd name="T41" fmla="*/ 24 h 31"/>
                    <a:gd name="T42" fmla="*/ 77 w 290"/>
                    <a:gd name="T43" fmla="*/ 23 h 31"/>
                    <a:gd name="T44" fmla="*/ 95 w 290"/>
                    <a:gd name="T45" fmla="*/ 22 h 31"/>
                    <a:gd name="T46" fmla="*/ 112 w 290"/>
                    <a:gd name="T47" fmla="*/ 22 h 31"/>
                    <a:gd name="T48" fmla="*/ 130 w 290"/>
                    <a:gd name="T49" fmla="*/ 22 h 31"/>
                    <a:gd name="T50" fmla="*/ 148 w 290"/>
                    <a:gd name="T51" fmla="*/ 22 h 31"/>
                    <a:gd name="T52" fmla="*/ 166 w 290"/>
                    <a:gd name="T53" fmla="*/ 22 h 31"/>
                    <a:gd name="T54" fmla="*/ 183 w 290"/>
                    <a:gd name="T55" fmla="*/ 22 h 31"/>
                    <a:gd name="T56" fmla="*/ 200 w 290"/>
                    <a:gd name="T57" fmla="*/ 23 h 31"/>
                    <a:gd name="T58" fmla="*/ 218 w 290"/>
                    <a:gd name="T59" fmla="*/ 24 h 31"/>
                    <a:gd name="T60" fmla="*/ 235 w 290"/>
                    <a:gd name="T61" fmla="*/ 25 h 31"/>
                    <a:gd name="T62" fmla="*/ 253 w 290"/>
                    <a:gd name="T63" fmla="*/ 27 h 31"/>
                    <a:gd name="T64" fmla="*/ 272 w 290"/>
                    <a:gd name="T65" fmla="*/ 28 h 31"/>
                    <a:gd name="T66" fmla="*/ 289 w 290"/>
                    <a:gd name="T67" fmla="*/ 30 h 31"/>
                    <a:gd name="T68" fmla="*/ 253 w 290"/>
                    <a:gd name="T69" fmla="*/ 4 h 3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90"/>
                    <a:gd name="T106" fmla="*/ 0 h 31"/>
                    <a:gd name="T107" fmla="*/ 290 w 290"/>
                    <a:gd name="T108" fmla="*/ 31 h 3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90" h="31">
                      <a:moveTo>
                        <a:pt x="253" y="4"/>
                      </a:moveTo>
                      <a:lnTo>
                        <a:pt x="238" y="3"/>
                      </a:lnTo>
                      <a:lnTo>
                        <a:pt x="225" y="2"/>
                      </a:lnTo>
                      <a:lnTo>
                        <a:pt x="211" y="2"/>
                      </a:lnTo>
                      <a:lnTo>
                        <a:pt x="198" y="1"/>
                      </a:lnTo>
                      <a:lnTo>
                        <a:pt x="185" y="0"/>
                      </a:lnTo>
                      <a:lnTo>
                        <a:pt x="172" y="0"/>
                      </a:lnTo>
                      <a:lnTo>
                        <a:pt x="158" y="0"/>
                      </a:lnTo>
                      <a:lnTo>
                        <a:pt x="147" y="0"/>
                      </a:lnTo>
                      <a:lnTo>
                        <a:pt x="133" y="0"/>
                      </a:lnTo>
                      <a:lnTo>
                        <a:pt x="120" y="0"/>
                      </a:lnTo>
                      <a:lnTo>
                        <a:pt x="107" y="0"/>
                      </a:lnTo>
                      <a:lnTo>
                        <a:pt x="94" y="0"/>
                      </a:lnTo>
                      <a:lnTo>
                        <a:pt x="79" y="1"/>
                      </a:lnTo>
                      <a:lnTo>
                        <a:pt x="64" y="2"/>
                      </a:lnTo>
                      <a:lnTo>
                        <a:pt x="50" y="3"/>
                      </a:lnTo>
                      <a:lnTo>
                        <a:pt x="35" y="4"/>
                      </a:lnTo>
                      <a:lnTo>
                        <a:pt x="0" y="30"/>
                      </a:lnTo>
                      <a:lnTo>
                        <a:pt x="20" y="28"/>
                      </a:lnTo>
                      <a:lnTo>
                        <a:pt x="39" y="26"/>
                      </a:lnTo>
                      <a:lnTo>
                        <a:pt x="58" y="24"/>
                      </a:lnTo>
                      <a:lnTo>
                        <a:pt x="77" y="23"/>
                      </a:lnTo>
                      <a:lnTo>
                        <a:pt x="95" y="22"/>
                      </a:lnTo>
                      <a:lnTo>
                        <a:pt x="112" y="22"/>
                      </a:lnTo>
                      <a:lnTo>
                        <a:pt x="130" y="22"/>
                      </a:lnTo>
                      <a:lnTo>
                        <a:pt x="148" y="22"/>
                      </a:lnTo>
                      <a:lnTo>
                        <a:pt x="166" y="22"/>
                      </a:lnTo>
                      <a:lnTo>
                        <a:pt x="183" y="22"/>
                      </a:lnTo>
                      <a:lnTo>
                        <a:pt x="200" y="23"/>
                      </a:lnTo>
                      <a:lnTo>
                        <a:pt x="218" y="24"/>
                      </a:lnTo>
                      <a:lnTo>
                        <a:pt x="235" y="25"/>
                      </a:lnTo>
                      <a:lnTo>
                        <a:pt x="253" y="27"/>
                      </a:lnTo>
                      <a:lnTo>
                        <a:pt x="272" y="28"/>
                      </a:lnTo>
                      <a:lnTo>
                        <a:pt x="289" y="30"/>
                      </a:lnTo>
                      <a:lnTo>
                        <a:pt x="253" y="4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0" name="Freeform 199">
                  <a:extLst>
                    <a:ext uri="{FF2B5EF4-FFF2-40B4-BE49-F238E27FC236}">
                      <a16:creationId xmlns:a16="http://schemas.microsoft.com/office/drawing/2014/main" id="{1BF3BB98-274B-43DA-8946-8E947D9232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0" y="2267"/>
                  <a:ext cx="290" cy="31"/>
                </a:xfrm>
                <a:custGeom>
                  <a:avLst/>
                  <a:gdLst>
                    <a:gd name="T0" fmla="*/ 253 w 290"/>
                    <a:gd name="T1" fmla="*/ 4 h 31"/>
                    <a:gd name="T2" fmla="*/ 253 w 290"/>
                    <a:gd name="T3" fmla="*/ 4 h 31"/>
                    <a:gd name="T4" fmla="*/ 238 w 290"/>
                    <a:gd name="T5" fmla="*/ 3 h 31"/>
                    <a:gd name="T6" fmla="*/ 225 w 290"/>
                    <a:gd name="T7" fmla="*/ 2 h 31"/>
                    <a:gd name="T8" fmla="*/ 211 w 290"/>
                    <a:gd name="T9" fmla="*/ 2 h 31"/>
                    <a:gd name="T10" fmla="*/ 198 w 290"/>
                    <a:gd name="T11" fmla="*/ 1 h 31"/>
                    <a:gd name="T12" fmla="*/ 185 w 290"/>
                    <a:gd name="T13" fmla="*/ 0 h 31"/>
                    <a:gd name="T14" fmla="*/ 172 w 290"/>
                    <a:gd name="T15" fmla="*/ 0 h 31"/>
                    <a:gd name="T16" fmla="*/ 158 w 290"/>
                    <a:gd name="T17" fmla="*/ 0 h 31"/>
                    <a:gd name="T18" fmla="*/ 147 w 290"/>
                    <a:gd name="T19" fmla="*/ 0 h 31"/>
                    <a:gd name="T20" fmla="*/ 133 w 290"/>
                    <a:gd name="T21" fmla="*/ 0 h 31"/>
                    <a:gd name="T22" fmla="*/ 120 w 290"/>
                    <a:gd name="T23" fmla="*/ 0 h 31"/>
                    <a:gd name="T24" fmla="*/ 107 w 290"/>
                    <a:gd name="T25" fmla="*/ 0 h 31"/>
                    <a:gd name="T26" fmla="*/ 94 w 290"/>
                    <a:gd name="T27" fmla="*/ 0 h 31"/>
                    <a:gd name="T28" fmla="*/ 79 w 290"/>
                    <a:gd name="T29" fmla="*/ 1 h 31"/>
                    <a:gd name="T30" fmla="*/ 64 w 290"/>
                    <a:gd name="T31" fmla="*/ 2 h 31"/>
                    <a:gd name="T32" fmla="*/ 50 w 290"/>
                    <a:gd name="T33" fmla="*/ 3 h 31"/>
                    <a:gd name="T34" fmla="*/ 35 w 290"/>
                    <a:gd name="T35" fmla="*/ 4 h 31"/>
                    <a:gd name="T36" fmla="*/ 0 w 290"/>
                    <a:gd name="T37" fmla="*/ 30 h 31"/>
                    <a:gd name="T38" fmla="*/ 0 w 290"/>
                    <a:gd name="T39" fmla="*/ 30 h 31"/>
                    <a:gd name="T40" fmla="*/ 20 w 290"/>
                    <a:gd name="T41" fmla="*/ 28 h 31"/>
                    <a:gd name="T42" fmla="*/ 39 w 290"/>
                    <a:gd name="T43" fmla="*/ 26 h 31"/>
                    <a:gd name="T44" fmla="*/ 58 w 290"/>
                    <a:gd name="T45" fmla="*/ 24 h 31"/>
                    <a:gd name="T46" fmla="*/ 77 w 290"/>
                    <a:gd name="T47" fmla="*/ 23 h 31"/>
                    <a:gd name="T48" fmla="*/ 95 w 290"/>
                    <a:gd name="T49" fmla="*/ 22 h 31"/>
                    <a:gd name="T50" fmla="*/ 112 w 290"/>
                    <a:gd name="T51" fmla="*/ 22 h 31"/>
                    <a:gd name="T52" fmla="*/ 130 w 290"/>
                    <a:gd name="T53" fmla="*/ 22 h 31"/>
                    <a:gd name="T54" fmla="*/ 148 w 290"/>
                    <a:gd name="T55" fmla="*/ 22 h 31"/>
                    <a:gd name="T56" fmla="*/ 166 w 290"/>
                    <a:gd name="T57" fmla="*/ 22 h 31"/>
                    <a:gd name="T58" fmla="*/ 183 w 290"/>
                    <a:gd name="T59" fmla="*/ 22 h 31"/>
                    <a:gd name="T60" fmla="*/ 200 w 290"/>
                    <a:gd name="T61" fmla="*/ 23 h 31"/>
                    <a:gd name="T62" fmla="*/ 218 w 290"/>
                    <a:gd name="T63" fmla="*/ 24 h 31"/>
                    <a:gd name="T64" fmla="*/ 235 w 290"/>
                    <a:gd name="T65" fmla="*/ 25 h 31"/>
                    <a:gd name="T66" fmla="*/ 253 w 290"/>
                    <a:gd name="T67" fmla="*/ 27 h 31"/>
                    <a:gd name="T68" fmla="*/ 272 w 290"/>
                    <a:gd name="T69" fmla="*/ 28 h 31"/>
                    <a:gd name="T70" fmla="*/ 289 w 290"/>
                    <a:gd name="T71" fmla="*/ 30 h 31"/>
                    <a:gd name="T72" fmla="*/ 253 w 290"/>
                    <a:gd name="T73" fmla="*/ 4 h 3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90"/>
                    <a:gd name="T112" fmla="*/ 0 h 31"/>
                    <a:gd name="T113" fmla="*/ 290 w 290"/>
                    <a:gd name="T114" fmla="*/ 31 h 3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90" h="31">
                      <a:moveTo>
                        <a:pt x="253" y="4"/>
                      </a:moveTo>
                      <a:lnTo>
                        <a:pt x="253" y="4"/>
                      </a:lnTo>
                      <a:lnTo>
                        <a:pt x="238" y="3"/>
                      </a:lnTo>
                      <a:lnTo>
                        <a:pt x="225" y="2"/>
                      </a:lnTo>
                      <a:lnTo>
                        <a:pt x="211" y="2"/>
                      </a:lnTo>
                      <a:lnTo>
                        <a:pt x="198" y="1"/>
                      </a:lnTo>
                      <a:lnTo>
                        <a:pt x="185" y="0"/>
                      </a:lnTo>
                      <a:lnTo>
                        <a:pt x="172" y="0"/>
                      </a:lnTo>
                      <a:lnTo>
                        <a:pt x="158" y="0"/>
                      </a:lnTo>
                      <a:lnTo>
                        <a:pt x="147" y="0"/>
                      </a:lnTo>
                      <a:lnTo>
                        <a:pt x="133" y="0"/>
                      </a:lnTo>
                      <a:lnTo>
                        <a:pt x="120" y="0"/>
                      </a:lnTo>
                      <a:lnTo>
                        <a:pt x="107" y="0"/>
                      </a:lnTo>
                      <a:lnTo>
                        <a:pt x="94" y="0"/>
                      </a:lnTo>
                      <a:lnTo>
                        <a:pt x="79" y="1"/>
                      </a:lnTo>
                      <a:lnTo>
                        <a:pt x="64" y="2"/>
                      </a:lnTo>
                      <a:lnTo>
                        <a:pt x="50" y="3"/>
                      </a:lnTo>
                      <a:lnTo>
                        <a:pt x="35" y="4"/>
                      </a:lnTo>
                      <a:lnTo>
                        <a:pt x="0" y="30"/>
                      </a:lnTo>
                      <a:lnTo>
                        <a:pt x="20" y="28"/>
                      </a:lnTo>
                      <a:lnTo>
                        <a:pt x="39" y="26"/>
                      </a:lnTo>
                      <a:lnTo>
                        <a:pt x="58" y="24"/>
                      </a:lnTo>
                      <a:lnTo>
                        <a:pt x="77" y="23"/>
                      </a:lnTo>
                      <a:lnTo>
                        <a:pt x="95" y="22"/>
                      </a:lnTo>
                      <a:lnTo>
                        <a:pt x="112" y="22"/>
                      </a:lnTo>
                      <a:lnTo>
                        <a:pt x="130" y="22"/>
                      </a:lnTo>
                      <a:lnTo>
                        <a:pt x="148" y="22"/>
                      </a:lnTo>
                      <a:lnTo>
                        <a:pt x="166" y="22"/>
                      </a:lnTo>
                      <a:lnTo>
                        <a:pt x="183" y="22"/>
                      </a:lnTo>
                      <a:lnTo>
                        <a:pt x="200" y="23"/>
                      </a:lnTo>
                      <a:lnTo>
                        <a:pt x="218" y="24"/>
                      </a:lnTo>
                      <a:lnTo>
                        <a:pt x="235" y="25"/>
                      </a:lnTo>
                      <a:lnTo>
                        <a:pt x="253" y="27"/>
                      </a:lnTo>
                      <a:lnTo>
                        <a:pt x="272" y="28"/>
                      </a:lnTo>
                      <a:lnTo>
                        <a:pt x="289" y="30"/>
                      </a:lnTo>
                      <a:lnTo>
                        <a:pt x="253" y="4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1" name="Freeform 200">
                  <a:extLst>
                    <a:ext uri="{FF2B5EF4-FFF2-40B4-BE49-F238E27FC236}">
                      <a16:creationId xmlns:a16="http://schemas.microsoft.com/office/drawing/2014/main" id="{2B63A2AF-9A23-4EFD-B011-B8ABC44093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" y="2301"/>
                  <a:ext cx="262" cy="129"/>
                </a:xfrm>
                <a:custGeom>
                  <a:avLst/>
                  <a:gdLst>
                    <a:gd name="T0" fmla="*/ 247 w 262"/>
                    <a:gd name="T1" fmla="*/ 120 h 129"/>
                    <a:gd name="T2" fmla="*/ 232 w 262"/>
                    <a:gd name="T3" fmla="*/ 122 h 129"/>
                    <a:gd name="T4" fmla="*/ 217 w 262"/>
                    <a:gd name="T5" fmla="*/ 123 h 129"/>
                    <a:gd name="T6" fmla="*/ 202 w 262"/>
                    <a:gd name="T7" fmla="*/ 125 h 129"/>
                    <a:gd name="T8" fmla="*/ 188 w 262"/>
                    <a:gd name="T9" fmla="*/ 126 h 129"/>
                    <a:gd name="T10" fmla="*/ 174 w 262"/>
                    <a:gd name="T11" fmla="*/ 126 h 129"/>
                    <a:gd name="T12" fmla="*/ 161 w 262"/>
                    <a:gd name="T13" fmla="*/ 127 h 129"/>
                    <a:gd name="T14" fmla="*/ 146 w 262"/>
                    <a:gd name="T15" fmla="*/ 127 h 129"/>
                    <a:gd name="T16" fmla="*/ 133 w 262"/>
                    <a:gd name="T17" fmla="*/ 128 h 129"/>
                    <a:gd name="T18" fmla="*/ 119 w 262"/>
                    <a:gd name="T19" fmla="*/ 128 h 129"/>
                    <a:gd name="T20" fmla="*/ 106 w 262"/>
                    <a:gd name="T21" fmla="*/ 127 h 129"/>
                    <a:gd name="T22" fmla="*/ 91 w 262"/>
                    <a:gd name="T23" fmla="*/ 127 h 129"/>
                    <a:gd name="T24" fmla="*/ 77 w 262"/>
                    <a:gd name="T25" fmla="*/ 126 h 129"/>
                    <a:gd name="T26" fmla="*/ 61 w 262"/>
                    <a:gd name="T27" fmla="*/ 125 h 129"/>
                    <a:gd name="T28" fmla="*/ 45 w 262"/>
                    <a:gd name="T29" fmla="*/ 124 h 129"/>
                    <a:gd name="T30" fmla="*/ 29 w 262"/>
                    <a:gd name="T31" fmla="*/ 122 h 129"/>
                    <a:gd name="T32" fmla="*/ 13 w 262"/>
                    <a:gd name="T33" fmla="*/ 120 h 129"/>
                    <a:gd name="T34" fmla="*/ 3 w 262"/>
                    <a:gd name="T35" fmla="*/ 96 h 129"/>
                    <a:gd name="T36" fmla="*/ 0 w 262"/>
                    <a:gd name="T37" fmla="*/ 62 h 129"/>
                    <a:gd name="T38" fmla="*/ 2 w 262"/>
                    <a:gd name="T39" fmla="*/ 29 h 129"/>
                    <a:gd name="T40" fmla="*/ 7 w 262"/>
                    <a:gd name="T41" fmla="*/ 7 h 129"/>
                    <a:gd name="T42" fmla="*/ 24 w 262"/>
                    <a:gd name="T43" fmla="*/ 5 h 129"/>
                    <a:gd name="T44" fmla="*/ 41 w 262"/>
                    <a:gd name="T45" fmla="*/ 3 h 129"/>
                    <a:gd name="T46" fmla="*/ 58 w 262"/>
                    <a:gd name="T47" fmla="*/ 2 h 129"/>
                    <a:gd name="T48" fmla="*/ 72 w 262"/>
                    <a:gd name="T49" fmla="*/ 1 h 129"/>
                    <a:gd name="T50" fmla="*/ 88 w 262"/>
                    <a:gd name="T51" fmla="*/ 0 h 129"/>
                    <a:gd name="T52" fmla="*/ 103 w 262"/>
                    <a:gd name="T53" fmla="*/ 0 h 129"/>
                    <a:gd name="T54" fmla="*/ 117 w 262"/>
                    <a:gd name="T55" fmla="*/ 0 h 129"/>
                    <a:gd name="T56" fmla="*/ 133 w 262"/>
                    <a:gd name="T57" fmla="*/ 0 h 129"/>
                    <a:gd name="T58" fmla="*/ 147 w 262"/>
                    <a:gd name="T59" fmla="*/ 0 h 129"/>
                    <a:gd name="T60" fmla="*/ 161 w 262"/>
                    <a:gd name="T61" fmla="*/ 0 h 129"/>
                    <a:gd name="T62" fmla="*/ 177 w 262"/>
                    <a:gd name="T63" fmla="*/ 1 h 129"/>
                    <a:gd name="T64" fmla="*/ 192 w 262"/>
                    <a:gd name="T65" fmla="*/ 2 h 129"/>
                    <a:gd name="T66" fmla="*/ 206 w 262"/>
                    <a:gd name="T67" fmla="*/ 3 h 129"/>
                    <a:gd name="T68" fmla="*/ 221 w 262"/>
                    <a:gd name="T69" fmla="*/ 4 h 129"/>
                    <a:gd name="T70" fmla="*/ 237 w 262"/>
                    <a:gd name="T71" fmla="*/ 5 h 129"/>
                    <a:gd name="T72" fmla="*/ 254 w 262"/>
                    <a:gd name="T73" fmla="*/ 7 h 129"/>
                    <a:gd name="T74" fmla="*/ 258 w 262"/>
                    <a:gd name="T75" fmla="*/ 29 h 129"/>
                    <a:gd name="T76" fmla="*/ 261 w 262"/>
                    <a:gd name="T77" fmla="*/ 62 h 129"/>
                    <a:gd name="T78" fmla="*/ 257 w 262"/>
                    <a:gd name="T79" fmla="*/ 96 h 129"/>
                    <a:gd name="T80" fmla="*/ 247 w 262"/>
                    <a:gd name="T81" fmla="*/ 120 h 12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62"/>
                    <a:gd name="T124" fmla="*/ 0 h 129"/>
                    <a:gd name="T125" fmla="*/ 262 w 262"/>
                    <a:gd name="T126" fmla="*/ 129 h 12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62" h="129">
                      <a:moveTo>
                        <a:pt x="247" y="120"/>
                      </a:moveTo>
                      <a:lnTo>
                        <a:pt x="232" y="122"/>
                      </a:lnTo>
                      <a:lnTo>
                        <a:pt x="217" y="123"/>
                      </a:lnTo>
                      <a:lnTo>
                        <a:pt x="202" y="125"/>
                      </a:lnTo>
                      <a:lnTo>
                        <a:pt x="188" y="126"/>
                      </a:lnTo>
                      <a:lnTo>
                        <a:pt x="174" y="126"/>
                      </a:lnTo>
                      <a:lnTo>
                        <a:pt x="161" y="127"/>
                      </a:lnTo>
                      <a:lnTo>
                        <a:pt x="146" y="127"/>
                      </a:lnTo>
                      <a:lnTo>
                        <a:pt x="133" y="128"/>
                      </a:lnTo>
                      <a:lnTo>
                        <a:pt x="119" y="128"/>
                      </a:lnTo>
                      <a:lnTo>
                        <a:pt x="106" y="127"/>
                      </a:lnTo>
                      <a:lnTo>
                        <a:pt x="91" y="127"/>
                      </a:lnTo>
                      <a:lnTo>
                        <a:pt x="77" y="126"/>
                      </a:lnTo>
                      <a:lnTo>
                        <a:pt x="61" y="125"/>
                      </a:lnTo>
                      <a:lnTo>
                        <a:pt x="45" y="124"/>
                      </a:lnTo>
                      <a:lnTo>
                        <a:pt x="29" y="122"/>
                      </a:lnTo>
                      <a:lnTo>
                        <a:pt x="13" y="120"/>
                      </a:lnTo>
                      <a:lnTo>
                        <a:pt x="3" y="96"/>
                      </a:lnTo>
                      <a:lnTo>
                        <a:pt x="0" y="62"/>
                      </a:lnTo>
                      <a:lnTo>
                        <a:pt x="2" y="29"/>
                      </a:lnTo>
                      <a:lnTo>
                        <a:pt x="7" y="7"/>
                      </a:lnTo>
                      <a:lnTo>
                        <a:pt x="24" y="5"/>
                      </a:lnTo>
                      <a:lnTo>
                        <a:pt x="41" y="3"/>
                      </a:lnTo>
                      <a:lnTo>
                        <a:pt x="58" y="2"/>
                      </a:lnTo>
                      <a:lnTo>
                        <a:pt x="72" y="1"/>
                      </a:lnTo>
                      <a:lnTo>
                        <a:pt x="88" y="0"/>
                      </a:lnTo>
                      <a:lnTo>
                        <a:pt x="103" y="0"/>
                      </a:lnTo>
                      <a:lnTo>
                        <a:pt x="117" y="0"/>
                      </a:lnTo>
                      <a:lnTo>
                        <a:pt x="133" y="0"/>
                      </a:lnTo>
                      <a:lnTo>
                        <a:pt x="147" y="0"/>
                      </a:lnTo>
                      <a:lnTo>
                        <a:pt x="161" y="0"/>
                      </a:lnTo>
                      <a:lnTo>
                        <a:pt x="177" y="1"/>
                      </a:lnTo>
                      <a:lnTo>
                        <a:pt x="192" y="2"/>
                      </a:lnTo>
                      <a:lnTo>
                        <a:pt x="206" y="3"/>
                      </a:lnTo>
                      <a:lnTo>
                        <a:pt x="221" y="4"/>
                      </a:lnTo>
                      <a:lnTo>
                        <a:pt x="237" y="5"/>
                      </a:lnTo>
                      <a:lnTo>
                        <a:pt x="254" y="7"/>
                      </a:lnTo>
                      <a:lnTo>
                        <a:pt x="258" y="29"/>
                      </a:lnTo>
                      <a:lnTo>
                        <a:pt x="261" y="62"/>
                      </a:lnTo>
                      <a:lnTo>
                        <a:pt x="257" y="96"/>
                      </a:lnTo>
                      <a:lnTo>
                        <a:pt x="247" y="12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2" name="Freeform 201">
                  <a:extLst>
                    <a:ext uri="{FF2B5EF4-FFF2-40B4-BE49-F238E27FC236}">
                      <a16:creationId xmlns:a16="http://schemas.microsoft.com/office/drawing/2014/main" id="{0EE74E27-7FB9-4D90-832C-E1C371E2F0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6" y="2332"/>
                  <a:ext cx="162" cy="18"/>
                </a:xfrm>
                <a:custGeom>
                  <a:avLst/>
                  <a:gdLst>
                    <a:gd name="T0" fmla="*/ 161 w 162"/>
                    <a:gd name="T1" fmla="*/ 17 h 18"/>
                    <a:gd name="T2" fmla="*/ 161 w 162"/>
                    <a:gd name="T3" fmla="*/ 0 h 18"/>
                    <a:gd name="T4" fmla="*/ 0 w 162"/>
                    <a:gd name="T5" fmla="*/ 0 h 18"/>
                    <a:gd name="T6" fmla="*/ 0 w 162"/>
                    <a:gd name="T7" fmla="*/ 17 h 18"/>
                    <a:gd name="T8" fmla="*/ 161 w 162"/>
                    <a:gd name="T9" fmla="*/ 1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2"/>
                    <a:gd name="T16" fmla="*/ 0 h 18"/>
                    <a:gd name="T17" fmla="*/ 162 w 162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2" h="18">
                      <a:moveTo>
                        <a:pt x="161" y="17"/>
                      </a:moveTo>
                      <a:lnTo>
                        <a:pt x="161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161" y="17"/>
                      </a:lnTo>
                    </a:path>
                  </a:pathLst>
                </a:custGeom>
                <a:solidFill>
                  <a:srgbClr val="99999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3" name="Freeform 202">
                  <a:extLst>
                    <a:ext uri="{FF2B5EF4-FFF2-40B4-BE49-F238E27FC236}">
                      <a16:creationId xmlns:a16="http://schemas.microsoft.com/office/drawing/2014/main" id="{42D93EF4-0001-4B88-9EFE-7DBDC94C82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6" y="2351"/>
                  <a:ext cx="132" cy="18"/>
                </a:xfrm>
                <a:custGeom>
                  <a:avLst/>
                  <a:gdLst>
                    <a:gd name="T0" fmla="*/ 131 w 132"/>
                    <a:gd name="T1" fmla="*/ 17 h 18"/>
                    <a:gd name="T2" fmla="*/ 131 w 132"/>
                    <a:gd name="T3" fmla="*/ 0 h 18"/>
                    <a:gd name="T4" fmla="*/ 0 w 132"/>
                    <a:gd name="T5" fmla="*/ 0 h 18"/>
                    <a:gd name="T6" fmla="*/ 0 w 132"/>
                    <a:gd name="T7" fmla="*/ 17 h 18"/>
                    <a:gd name="T8" fmla="*/ 131 w 132"/>
                    <a:gd name="T9" fmla="*/ 1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2"/>
                    <a:gd name="T16" fmla="*/ 0 h 18"/>
                    <a:gd name="T17" fmla="*/ 132 w 132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2" h="18">
                      <a:moveTo>
                        <a:pt x="131" y="17"/>
                      </a:moveTo>
                      <a:lnTo>
                        <a:pt x="131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131" y="17"/>
                      </a:lnTo>
                    </a:path>
                  </a:pathLst>
                </a:custGeom>
                <a:solidFill>
                  <a:srgbClr val="99999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4" name="Freeform 203">
                  <a:extLst>
                    <a:ext uri="{FF2B5EF4-FFF2-40B4-BE49-F238E27FC236}">
                      <a16:creationId xmlns:a16="http://schemas.microsoft.com/office/drawing/2014/main" id="{FDFD3333-E4FF-4AE0-B26F-A746DD1A5D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6" y="2370"/>
                  <a:ext cx="90" cy="18"/>
                </a:xfrm>
                <a:custGeom>
                  <a:avLst/>
                  <a:gdLst>
                    <a:gd name="T0" fmla="*/ 89 w 90"/>
                    <a:gd name="T1" fmla="*/ 17 h 18"/>
                    <a:gd name="T2" fmla="*/ 89 w 90"/>
                    <a:gd name="T3" fmla="*/ 0 h 18"/>
                    <a:gd name="T4" fmla="*/ 0 w 90"/>
                    <a:gd name="T5" fmla="*/ 0 h 18"/>
                    <a:gd name="T6" fmla="*/ 0 w 90"/>
                    <a:gd name="T7" fmla="*/ 17 h 18"/>
                    <a:gd name="T8" fmla="*/ 89 w 90"/>
                    <a:gd name="T9" fmla="*/ 1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"/>
                    <a:gd name="T17" fmla="*/ 90 w 90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">
                      <a:moveTo>
                        <a:pt x="89" y="17"/>
                      </a:moveTo>
                      <a:lnTo>
                        <a:pt x="89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89" y="17"/>
                      </a:lnTo>
                    </a:path>
                  </a:pathLst>
                </a:custGeom>
                <a:solidFill>
                  <a:srgbClr val="99999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5" name="Freeform 204">
                  <a:extLst>
                    <a:ext uri="{FF2B5EF4-FFF2-40B4-BE49-F238E27FC236}">
                      <a16:creationId xmlns:a16="http://schemas.microsoft.com/office/drawing/2014/main" id="{36FA13F6-2D94-4533-A2D3-C3B91EE079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6" y="2389"/>
                  <a:ext cx="51" cy="18"/>
                </a:xfrm>
                <a:custGeom>
                  <a:avLst/>
                  <a:gdLst>
                    <a:gd name="T0" fmla="*/ 50 w 51"/>
                    <a:gd name="T1" fmla="*/ 17 h 18"/>
                    <a:gd name="T2" fmla="*/ 50 w 51"/>
                    <a:gd name="T3" fmla="*/ 0 h 18"/>
                    <a:gd name="T4" fmla="*/ 0 w 51"/>
                    <a:gd name="T5" fmla="*/ 0 h 18"/>
                    <a:gd name="T6" fmla="*/ 0 w 51"/>
                    <a:gd name="T7" fmla="*/ 17 h 18"/>
                    <a:gd name="T8" fmla="*/ 50 w 51"/>
                    <a:gd name="T9" fmla="*/ 1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18"/>
                    <a:gd name="T17" fmla="*/ 51 w 51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18">
                      <a:moveTo>
                        <a:pt x="50" y="17"/>
                      </a:moveTo>
                      <a:lnTo>
                        <a:pt x="50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50" y="17"/>
                      </a:lnTo>
                    </a:path>
                  </a:pathLst>
                </a:custGeom>
                <a:solidFill>
                  <a:srgbClr val="99999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936" name="Group 205">
              <a:extLst>
                <a:ext uri="{FF2B5EF4-FFF2-40B4-BE49-F238E27FC236}">
                  <a16:creationId xmlns:a16="http://schemas.microsoft.com/office/drawing/2014/main" id="{1E2D394E-7E17-461C-88B1-717A24437C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66672" y="160508"/>
              <a:ext cx="330139" cy="974042"/>
              <a:chOff x="964" y="1684"/>
              <a:chExt cx="424" cy="664"/>
            </a:xfrm>
          </p:grpSpPr>
          <p:sp>
            <p:nvSpPr>
              <p:cNvPr id="937" name="Rectangle 206" descr="Granite">
                <a:extLst>
                  <a:ext uri="{FF2B5EF4-FFF2-40B4-BE49-F238E27FC236}">
                    <a16:creationId xmlns:a16="http://schemas.microsoft.com/office/drawing/2014/main" id="{AD16F984-13F1-4AA7-A9DD-9933BC4C0B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4" y="1684"/>
                <a:ext cx="424" cy="664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938" name="Group 207">
                <a:extLst>
                  <a:ext uri="{FF2B5EF4-FFF2-40B4-BE49-F238E27FC236}">
                    <a16:creationId xmlns:a16="http://schemas.microsoft.com/office/drawing/2014/main" id="{A4655935-BA71-40F7-AA6D-F551610E58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82" y="1732"/>
                <a:ext cx="388" cy="184"/>
                <a:chOff x="982" y="1732"/>
                <a:chExt cx="388" cy="184"/>
              </a:xfrm>
            </p:grpSpPr>
            <p:sp>
              <p:nvSpPr>
                <p:cNvPr id="953" name="Rectangle 208">
                  <a:extLst>
                    <a:ext uri="{FF2B5EF4-FFF2-40B4-BE49-F238E27FC236}">
                      <a16:creationId xmlns:a16="http://schemas.microsoft.com/office/drawing/2014/main" id="{D4688970-93CD-4703-ADFE-E01716D3C2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2" y="173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4" name="Rectangle 209">
                  <a:extLst>
                    <a:ext uri="{FF2B5EF4-FFF2-40B4-BE49-F238E27FC236}">
                      <a16:creationId xmlns:a16="http://schemas.microsoft.com/office/drawing/2014/main" id="{5DBB4D63-0B46-43C0-AA05-3BB8A1C40B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4" y="173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5" name="Rectangle 210">
                  <a:extLst>
                    <a:ext uri="{FF2B5EF4-FFF2-40B4-BE49-F238E27FC236}">
                      <a16:creationId xmlns:a16="http://schemas.microsoft.com/office/drawing/2014/main" id="{DBF35C8F-8C88-469C-9856-5F7AA05564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6" y="173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6" name="Rectangle 211">
                  <a:extLst>
                    <a:ext uri="{FF2B5EF4-FFF2-40B4-BE49-F238E27FC236}">
                      <a16:creationId xmlns:a16="http://schemas.microsoft.com/office/drawing/2014/main" id="{E0A4C888-9DBF-4424-86EA-137FCFC481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98" y="173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7" name="Rectangle 212">
                  <a:extLst>
                    <a:ext uri="{FF2B5EF4-FFF2-40B4-BE49-F238E27FC236}">
                      <a16:creationId xmlns:a16="http://schemas.microsoft.com/office/drawing/2014/main" id="{63DEF87C-399B-4BAF-9138-5C4BB86BDD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0" y="173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8" name="Rectangle 213">
                  <a:extLst>
                    <a:ext uri="{FF2B5EF4-FFF2-40B4-BE49-F238E27FC236}">
                      <a16:creationId xmlns:a16="http://schemas.microsoft.com/office/drawing/2014/main" id="{11DB5982-6954-4503-AA0F-13322CE97B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2" y="173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39" name="Group 214">
                <a:extLst>
                  <a:ext uri="{FF2B5EF4-FFF2-40B4-BE49-F238E27FC236}">
                    <a16:creationId xmlns:a16="http://schemas.microsoft.com/office/drawing/2014/main" id="{7C450AF6-2979-4DFB-AA37-9625AAEE5D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82" y="1972"/>
                <a:ext cx="388" cy="184"/>
                <a:chOff x="982" y="1972"/>
                <a:chExt cx="388" cy="184"/>
              </a:xfrm>
            </p:grpSpPr>
            <p:sp>
              <p:nvSpPr>
                <p:cNvPr id="947" name="Rectangle 215">
                  <a:extLst>
                    <a:ext uri="{FF2B5EF4-FFF2-40B4-BE49-F238E27FC236}">
                      <a16:creationId xmlns:a16="http://schemas.microsoft.com/office/drawing/2014/main" id="{79C416EB-E486-4273-928D-FFE6DE12FF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2" y="197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48" name="Rectangle 216">
                  <a:extLst>
                    <a:ext uri="{FF2B5EF4-FFF2-40B4-BE49-F238E27FC236}">
                      <a16:creationId xmlns:a16="http://schemas.microsoft.com/office/drawing/2014/main" id="{83179EC0-F6A1-40EA-AEDB-99603E6CFB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4" y="197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49" name="Rectangle 217">
                  <a:extLst>
                    <a:ext uri="{FF2B5EF4-FFF2-40B4-BE49-F238E27FC236}">
                      <a16:creationId xmlns:a16="http://schemas.microsoft.com/office/drawing/2014/main" id="{ADF55EFA-EF94-4BE5-BCBE-87E0DB5AC3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6" y="197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0" name="Rectangle 218">
                  <a:extLst>
                    <a:ext uri="{FF2B5EF4-FFF2-40B4-BE49-F238E27FC236}">
                      <a16:creationId xmlns:a16="http://schemas.microsoft.com/office/drawing/2014/main" id="{5FFE0524-7B6C-4F71-9993-0833F356C2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98" y="197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1" name="Rectangle 219">
                  <a:extLst>
                    <a:ext uri="{FF2B5EF4-FFF2-40B4-BE49-F238E27FC236}">
                      <a16:creationId xmlns:a16="http://schemas.microsoft.com/office/drawing/2014/main" id="{052BEF9C-566E-4414-A926-BDBDFBDC9E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0" y="197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2" name="Rectangle 220">
                  <a:extLst>
                    <a:ext uri="{FF2B5EF4-FFF2-40B4-BE49-F238E27FC236}">
                      <a16:creationId xmlns:a16="http://schemas.microsoft.com/office/drawing/2014/main" id="{688AC50A-DE21-4F48-ABE5-979767410D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2" y="197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40" name="Group 221">
                <a:extLst>
                  <a:ext uri="{FF2B5EF4-FFF2-40B4-BE49-F238E27FC236}">
                    <a16:creationId xmlns:a16="http://schemas.microsoft.com/office/drawing/2014/main" id="{E13E50CC-A2AC-4144-817F-E4DC5695F8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44" y="2212"/>
                <a:ext cx="208" cy="40"/>
                <a:chOff x="1144" y="2212"/>
                <a:chExt cx="208" cy="40"/>
              </a:xfrm>
            </p:grpSpPr>
            <p:sp>
              <p:nvSpPr>
                <p:cNvPr id="944" name="Rectangle 222">
                  <a:extLst>
                    <a:ext uri="{FF2B5EF4-FFF2-40B4-BE49-F238E27FC236}">
                      <a16:creationId xmlns:a16="http://schemas.microsoft.com/office/drawing/2014/main" id="{A13AB8E6-B95B-4E91-8D05-03B654F601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4" y="2212"/>
                  <a:ext cx="64" cy="40"/>
                </a:xfrm>
                <a:prstGeom prst="rect">
                  <a:avLst/>
                </a:prstGeom>
                <a:solidFill>
                  <a:srgbClr val="77777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45" name="Rectangle 223">
                  <a:extLst>
                    <a:ext uri="{FF2B5EF4-FFF2-40B4-BE49-F238E27FC236}">
                      <a16:creationId xmlns:a16="http://schemas.microsoft.com/office/drawing/2014/main" id="{8AE9A23C-2DB3-4C57-993E-DC81CBAFCB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16" y="2212"/>
                  <a:ext cx="64" cy="40"/>
                </a:xfrm>
                <a:prstGeom prst="rect">
                  <a:avLst/>
                </a:prstGeom>
                <a:solidFill>
                  <a:srgbClr val="77777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46" name="Rectangle 224">
                  <a:extLst>
                    <a:ext uri="{FF2B5EF4-FFF2-40B4-BE49-F238E27FC236}">
                      <a16:creationId xmlns:a16="http://schemas.microsoft.com/office/drawing/2014/main" id="{57F138D5-57B5-4E78-AD07-1A4C9A3598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88" y="2212"/>
                  <a:ext cx="64" cy="40"/>
                </a:xfrm>
                <a:prstGeom prst="rect">
                  <a:avLst/>
                </a:prstGeom>
                <a:solidFill>
                  <a:srgbClr val="77777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41" name="Group 225">
                <a:extLst>
                  <a:ext uri="{FF2B5EF4-FFF2-40B4-BE49-F238E27FC236}">
                    <a16:creationId xmlns:a16="http://schemas.microsoft.com/office/drawing/2014/main" id="{6AC389E4-2C41-4927-BD52-0F65D53E2F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4" y="2260"/>
                <a:ext cx="80" cy="40"/>
                <a:chOff x="1024" y="2260"/>
                <a:chExt cx="80" cy="40"/>
              </a:xfrm>
            </p:grpSpPr>
            <p:sp>
              <p:nvSpPr>
                <p:cNvPr id="942" name="Oval 226">
                  <a:extLst>
                    <a:ext uri="{FF2B5EF4-FFF2-40B4-BE49-F238E27FC236}">
                      <a16:creationId xmlns:a16="http://schemas.microsoft.com/office/drawing/2014/main" id="{52A68D5E-BD0E-4995-843A-785579E49E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4" y="2260"/>
                  <a:ext cx="8" cy="40"/>
                </a:xfrm>
                <a:prstGeom prst="ellipse">
                  <a:avLst/>
                </a:prstGeom>
                <a:solidFill>
                  <a:srgbClr val="777777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43" name="Oval 227">
                  <a:extLst>
                    <a:ext uri="{FF2B5EF4-FFF2-40B4-BE49-F238E27FC236}">
                      <a16:creationId xmlns:a16="http://schemas.microsoft.com/office/drawing/2014/main" id="{E36FC624-8BA3-46A6-AD0C-CD52D59767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6" y="2260"/>
                  <a:ext cx="8" cy="40"/>
                </a:xfrm>
                <a:prstGeom prst="ellipse">
                  <a:avLst/>
                </a:prstGeom>
                <a:solidFill>
                  <a:srgbClr val="777777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959" name="Group 228">
              <a:extLst>
                <a:ext uri="{FF2B5EF4-FFF2-40B4-BE49-F238E27FC236}">
                  <a16:creationId xmlns:a16="http://schemas.microsoft.com/office/drawing/2014/main" id="{1C98C478-350A-425E-B1D6-EF62049F2D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89934" y="393390"/>
              <a:ext cx="987425" cy="1130300"/>
              <a:chOff x="196" y="3796"/>
              <a:chExt cx="1006" cy="856"/>
            </a:xfrm>
          </p:grpSpPr>
          <p:grpSp>
            <p:nvGrpSpPr>
              <p:cNvPr id="960" name="Group 229">
                <a:extLst>
                  <a:ext uri="{FF2B5EF4-FFF2-40B4-BE49-F238E27FC236}">
                    <a16:creationId xmlns:a16="http://schemas.microsoft.com/office/drawing/2014/main" id="{60725EA7-0192-4216-8CA6-926C58600A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6" y="3796"/>
                <a:ext cx="503" cy="658"/>
                <a:chOff x="196" y="3796"/>
                <a:chExt cx="503" cy="658"/>
              </a:xfrm>
            </p:grpSpPr>
            <p:sp>
              <p:nvSpPr>
                <p:cNvPr id="1009" name="Rectangle 230">
                  <a:extLst>
                    <a:ext uri="{FF2B5EF4-FFF2-40B4-BE49-F238E27FC236}">
                      <a16:creationId xmlns:a16="http://schemas.microsoft.com/office/drawing/2014/main" id="{10C584E1-7669-46A5-808F-5CFBBA32A6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0" y="3796"/>
                  <a:ext cx="37" cy="658"/>
                </a:xfrm>
                <a:prstGeom prst="rect">
                  <a:avLst/>
                </a:prstGeom>
                <a:solidFill>
                  <a:srgbClr val="AD6900"/>
                </a:solidFill>
                <a:ln w="12700">
                  <a:solidFill>
                    <a:srgbClr val="7144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0" name="Line 231">
                  <a:extLst>
                    <a:ext uri="{FF2B5EF4-FFF2-40B4-BE49-F238E27FC236}">
                      <a16:creationId xmlns:a16="http://schemas.microsoft.com/office/drawing/2014/main" id="{C38435BC-30C6-4BA3-A25A-5DA2DE6162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49" y="3846"/>
                  <a:ext cx="84" cy="57"/>
                </a:xfrm>
                <a:prstGeom prst="line">
                  <a:avLst/>
                </a:prstGeom>
                <a:noFill/>
                <a:ln w="12700">
                  <a:solidFill>
                    <a:srgbClr val="AD6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1" name="Line 232">
                  <a:extLst>
                    <a:ext uri="{FF2B5EF4-FFF2-40B4-BE49-F238E27FC236}">
                      <a16:creationId xmlns:a16="http://schemas.microsoft.com/office/drawing/2014/main" id="{B2E1F37A-6916-471E-AF0E-945DB0CF09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1" y="3846"/>
                  <a:ext cx="82" cy="55"/>
                </a:xfrm>
                <a:prstGeom prst="line">
                  <a:avLst/>
                </a:prstGeom>
                <a:noFill/>
                <a:ln w="12700">
                  <a:solidFill>
                    <a:srgbClr val="AD6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12" name="Group 233">
                  <a:extLst>
                    <a:ext uri="{FF2B5EF4-FFF2-40B4-BE49-F238E27FC236}">
                      <a16:creationId xmlns:a16="http://schemas.microsoft.com/office/drawing/2014/main" id="{B06C83FA-E2BA-4AAB-83C8-E0AB4690B6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9" y="3813"/>
                  <a:ext cx="28" cy="24"/>
                  <a:chOff x="219" y="3813"/>
                  <a:chExt cx="28" cy="24"/>
                </a:xfrm>
              </p:grpSpPr>
              <p:sp>
                <p:nvSpPr>
                  <p:cNvPr id="1033" name="Freeform 234">
                    <a:extLst>
                      <a:ext uri="{FF2B5EF4-FFF2-40B4-BE49-F238E27FC236}">
                        <a16:creationId xmlns:a16="http://schemas.microsoft.com/office/drawing/2014/main" id="{25D8CB80-A1A6-4A69-9A50-81F560B344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3" y="3815"/>
                    <a:ext cx="20" cy="18"/>
                  </a:xfrm>
                  <a:custGeom>
                    <a:avLst/>
                    <a:gdLst>
                      <a:gd name="T0" fmla="*/ 13 w 20"/>
                      <a:gd name="T1" fmla="*/ 0 h 18"/>
                      <a:gd name="T2" fmla="*/ 19 w 20"/>
                      <a:gd name="T3" fmla="*/ 17 h 18"/>
                      <a:gd name="T4" fmla="*/ 0 w 20"/>
                      <a:gd name="T5" fmla="*/ 17 h 18"/>
                      <a:gd name="T6" fmla="*/ 5 w 20"/>
                      <a:gd name="T7" fmla="*/ 0 h 18"/>
                      <a:gd name="T8" fmla="*/ 13 w 20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18"/>
                      <a:gd name="T17" fmla="*/ 20 w 20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18">
                        <a:moveTo>
                          <a:pt x="13" y="0"/>
                        </a:moveTo>
                        <a:lnTo>
                          <a:pt x="19" y="17"/>
                        </a:lnTo>
                        <a:lnTo>
                          <a:pt x="0" y="17"/>
                        </a:lnTo>
                        <a:lnTo>
                          <a:pt x="5" y="0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34" name="Freeform 235">
                    <a:extLst>
                      <a:ext uri="{FF2B5EF4-FFF2-40B4-BE49-F238E27FC236}">
                        <a16:creationId xmlns:a16="http://schemas.microsoft.com/office/drawing/2014/main" id="{8EDCD89F-3DFB-4658-8472-DC0CE2F3DC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9" y="3813"/>
                    <a:ext cx="28" cy="24"/>
                  </a:xfrm>
                  <a:custGeom>
                    <a:avLst/>
                    <a:gdLst>
                      <a:gd name="T0" fmla="*/ 19 w 28"/>
                      <a:gd name="T1" fmla="*/ 0 h 24"/>
                      <a:gd name="T2" fmla="*/ 27 w 28"/>
                      <a:gd name="T3" fmla="*/ 23 h 24"/>
                      <a:gd name="T4" fmla="*/ 0 w 28"/>
                      <a:gd name="T5" fmla="*/ 23 h 24"/>
                      <a:gd name="T6" fmla="*/ 6 w 28"/>
                      <a:gd name="T7" fmla="*/ 0 h 24"/>
                      <a:gd name="T8" fmla="*/ 19 w 28"/>
                      <a:gd name="T9" fmla="*/ 0 h 24"/>
                      <a:gd name="T10" fmla="*/ 14 w 28"/>
                      <a:gd name="T11" fmla="*/ 6 h 24"/>
                      <a:gd name="T12" fmla="*/ 11 w 28"/>
                      <a:gd name="T13" fmla="*/ 6 h 24"/>
                      <a:gd name="T14" fmla="*/ 9 w 28"/>
                      <a:gd name="T15" fmla="*/ 16 h 24"/>
                      <a:gd name="T16" fmla="*/ 18 w 28"/>
                      <a:gd name="T17" fmla="*/ 16 h 24"/>
                      <a:gd name="T18" fmla="*/ 14 w 28"/>
                      <a:gd name="T19" fmla="*/ 6 h 24"/>
                      <a:gd name="T20" fmla="*/ 19 w 28"/>
                      <a:gd name="T21" fmla="*/ 0 h 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8"/>
                      <a:gd name="T34" fmla="*/ 0 h 24"/>
                      <a:gd name="T35" fmla="*/ 28 w 28"/>
                      <a:gd name="T36" fmla="*/ 24 h 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8" h="24">
                        <a:moveTo>
                          <a:pt x="19" y="0"/>
                        </a:moveTo>
                        <a:lnTo>
                          <a:pt x="27" y="23"/>
                        </a:lnTo>
                        <a:lnTo>
                          <a:pt x="0" y="23"/>
                        </a:lnTo>
                        <a:lnTo>
                          <a:pt x="6" y="0"/>
                        </a:lnTo>
                        <a:lnTo>
                          <a:pt x="19" y="0"/>
                        </a:lnTo>
                        <a:lnTo>
                          <a:pt x="14" y="6"/>
                        </a:lnTo>
                        <a:lnTo>
                          <a:pt x="11" y="6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4" y="6"/>
                        </a:lnTo>
                        <a:lnTo>
                          <a:pt x="19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13" name="Group 236">
                  <a:extLst>
                    <a:ext uri="{FF2B5EF4-FFF2-40B4-BE49-F238E27FC236}">
                      <a16:creationId xmlns:a16="http://schemas.microsoft.com/office/drawing/2014/main" id="{D01841D3-C8DF-4F56-AEED-A9299031B0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3" y="3813"/>
                  <a:ext cx="28" cy="24"/>
                  <a:chOff x="263" y="3813"/>
                  <a:chExt cx="28" cy="24"/>
                </a:xfrm>
              </p:grpSpPr>
              <p:sp>
                <p:nvSpPr>
                  <p:cNvPr id="1031" name="Freeform 237">
                    <a:extLst>
                      <a:ext uri="{FF2B5EF4-FFF2-40B4-BE49-F238E27FC236}">
                        <a16:creationId xmlns:a16="http://schemas.microsoft.com/office/drawing/2014/main" id="{72B8A4AB-765F-4992-AB39-1CBC235348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9" y="3815"/>
                    <a:ext cx="20" cy="18"/>
                  </a:xfrm>
                  <a:custGeom>
                    <a:avLst/>
                    <a:gdLst>
                      <a:gd name="T0" fmla="*/ 14 w 20"/>
                      <a:gd name="T1" fmla="*/ 0 h 18"/>
                      <a:gd name="T2" fmla="*/ 19 w 20"/>
                      <a:gd name="T3" fmla="*/ 17 h 18"/>
                      <a:gd name="T4" fmla="*/ 0 w 20"/>
                      <a:gd name="T5" fmla="*/ 17 h 18"/>
                      <a:gd name="T6" fmla="*/ 5 w 20"/>
                      <a:gd name="T7" fmla="*/ 0 h 18"/>
                      <a:gd name="T8" fmla="*/ 14 w 20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18"/>
                      <a:gd name="T17" fmla="*/ 20 w 20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18">
                        <a:moveTo>
                          <a:pt x="14" y="0"/>
                        </a:moveTo>
                        <a:lnTo>
                          <a:pt x="19" y="17"/>
                        </a:lnTo>
                        <a:lnTo>
                          <a:pt x="0" y="17"/>
                        </a:lnTo>
                        <a:lnTo>
                          <a:pt x="5" y="0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32" name="Freeform 238">
                    <a:extLst>
                      <a:ext uri="{FF2B5EF4-FFF2-40B4-BE49-F238E27FC236}">
                        <a16:creationId xmlns:a16="http://schemas.microsoft.com/office/drawing/2014/main" id="{49E41C14-880C-4778-99B0-5C0DFA01B9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3" y="3813"/>
                    <a:ext cx="28" cy="24"/>
                  </a:xfrm>
                  <a:custGeom>
                    <a:avLst/>
                    <a:gdLst>
                      <a:gd name="T0" fmla="*/ 19 w 28"/>
                      <a:gd name="T1" fmla="*/ 0 h 24"/>
                      <a:gd name="T2" fmla="*/ 27 w 28"/>
                      <a:gd name="T3" fmla="*/ 23 h 24"/>
                      <a:gd name="T4" fmla="*/ 0 w 28"/>
                      <a:gd name="T5" fmla="*/ 23 h 24"/>
                      <a:gd name="T6" fmla="*/ 6 w 28"/>
                      <a:gd name="T7" fmla="*/ 0 h 24"/>
                      <a:gd name="T8" fmla="*/ 19 w 28"/>
                      <a:gd name="T9" fmla="*/ 0 h 24"/>
                      <a:gd name="T10" fmla="*/ 14 w 28"/>
                      <a:gd name="T11" fmla="*/ 6 h 24"/>
                      <a:gd name="T12" fmla="*/ 11 w 28"/>
                      <a:gd name="T13" fmla="*/ 6 h 24"/>
                      <a:gd name="T14" fmla="*/ 9 w 28"/>
                      <a:gd name="T15" fmla="*/ 16 h 24"/>
                      <a:gd name="T16" fmla="*/ 18 w 28"/>
                      <a:gd name="T17" fmla="*/ 16 h 24"/>
                      <a:gd name="T18" fmla="*/ 14 w 28"/>
                      <a:gd name="T19" fmla="*/ 6 h 24"/>
                      <a:gd name="T20" fmla="*/ 19 w 28"/>
                      <a:gd name="T21" fmla="*/ 0 h 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8"/>
                      <a:gd name="T34" fmla="*/ 0 h 24"/>
                      <a:gd name="T35" fmla="*/ 28 w 28"/>
                      <a:gd name="T36" fmla="*/ 24 h 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8" h="24">
                        <a:moveTo>
                          <a:pt x="19" y="0"/>
                        </a:moveTo>
                        <a:lnTo>
                          <a:pt x="27" y="23"/>
                        </a:lnTo>
                        <a:lnTo>
                          <a:pt x="0" y="23"/>
                        </a:lnTo>
                        <a:lnTo>
                          <a:pt x="6" y="0"/>
                        </a:lnTo>
                        <a:lnTo>
                          <a:pt x="19" y="0"/>
                        </a:lnTo>
                        <a:lnTo>
                          <a:pt x="14" y="6"/>
                        </a:lnTo>
                        <a:lnTo>
                          <a:pt x="11" y="6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4" y="6"/>
                        </a:lnTo>
                        <a:lnTo>
                          <a:pt x="19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14" name="Group 239">
                  <a:extLst>
                    <a:ext uri="{FF2B5EF4-FFF2-40B4-BE49-F238E27FC236}">
                      <a16:creationId xmlns:a16="http://schemas.microsoft.com/office/drawing/2014/main" id="{66E96A33-713E-4D16-9CF0-68B4C79AF1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6" y="3814"/>
                  <a:ext cx="28" cy="24"/>
                  <a:chOff x="396" y="3814"/>
                  <a:chExt cx="28" cy="24"/>
                </a:xfrm>
              </p:grpSpPr>
              <p:sp>
                <p:nvSpPr>
                  <p:cNvPr id="1029" name="Freeform 240">
                    <a:extLst>
                      <a:ext uri="{FF2B5EF4-FFF2-40B4-BE49-F238E27FC236}">
                        <a16:creationId xmlns:a16="http://schemas.microsoft.com/office/drawing/2014/main" id="{AEA9BFF1-A025-4687-960B-37BB04F04B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1" y="3817"/>
                    <a:ext cx="19" cy="18"/>
                  </a:xfrm>
                  <a:custGeom>
                    <a:avLst/>
                    <a:gdLst>
                      <a:gd name="T0" fmla="*/ 13 w 19"/>
                      <a:gd name="T1" fmla="*/ 0 h 18"/>
                      <a:gd name="T2" fmla="*/ 18 w 19"/>
                      <a:gd name="T3" fmla="*/ 17 h 18"/>
                      <a:gd name="T4" fmla="*/ 0 w 19"/>
                      <a:gd name="T5" fmla="*/ 17 h 18"/>
                      <a:gd name="T6" fmla="*/ 4 w 19"/>
                      <a:gd name="T7" fmla="*/ 0 h 18"/>
                      <a:gd name="T8" fmla="*/ 13 w 19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18"/>
                      <a:gd name="T17" fmla="*/ 19 w 19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18">
                        <a:moveTo>
                          <a:pt x="13" y="0"/>
                        </a:moveTo>
                        <a:lnTo>
                          <a:pt x="18" y="17"/>
                        </a:lnTo>
                        <a:lnTo>
                          <a:pt x="0" y="17"/>
                        </a:lnTo>
                        <a:lnTo>
                          <a:pt x="4" y="0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30" name="Freeform 241">
                    <a:extLst>
                      <a:ext uri="{FF2B5EF4-FFF2-40B4-BE49-F238E27FC236}">
                        <a16:creationId xmlns:a16="http://schemas.microsoft.com/office/drawing/2014/main" id="{3DABA630-266F-4254-AD90-4B1373B191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6" y="3814"/>
                    <a:ext cx="28" cy="24"/>
                  </a:xfrm>
                  <a:custGeom>
                    <a:avLst/>
                    <a:gdLst>
                      <a:gd name="T0" fmla="*/ 19 w 28"/>
                      <a:gd name="T1" fmla="*/ 0 h 24"/>
                      <a:gd name="T2" fmla="*/ 27 w 28"/>
                      <a:gd name="T3" fmla="*/ 23 h 24"/>
                      <a:gd name="T4" fmla="*/ 0 w 28"/>
                      <a:gd name="T5" fmla="*/ 23 h 24"/>
                      <a:gd name="T6" fmla="*/ 6 w 28"/>
                      <a:gd name="T7" fmla="*/ 0 h 24"/>
                      <a:gd name="T8" fmla="*/ 19 w 28"/>
                      <a:gd name="T9" fmla="*/ 0 h 24"/>
                      <a:gd name="T10" fmla="*/ 14 w 28"/>
                      <a:gd name="T11" fmla="*/ 6 h 24"/>
                      <a:gd name="T12" fmla="*/ 11 w 28"/>
                      <a:gd name="T13" fmla="*/ 6 h 24"/>
                      <a:gd name="T14" fmla="*/ 9 w 28"/>
                      <a:gd name="T15" fmla="*/ 16 h 24"/>
                      <a:gd name="T16" fmla="*/ 18 w 28"/>
                      <a:gd name="T17" fmla="*/ 16 h 24"/>
                      <a:gd name="T18" fmla="*/ 14 w 28"/>
                      <a:gd name="T19" fmla="*/ 6 h 24"/>
                      <a:gd name="T20" fmla="*/ 19 w 28"/>
                      <a:gd name="T21" fmla="*/ 0 h 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8"/>
                      <a:gd name="T34" fmla="*/ 0 h 24"/>
                      <a:gd name="T35" fmla="*/ 28 w 28"/>
                      <a:gd name="T36" fmla="*/ 24 h 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8" h="24">
                        <a:moveTo>
                          <a:pt x="19" y="0"/>
                        </a:moveTo>
                        <a:lnTo>
                          <a:pt x="27" y="23"/>
                        </a:lnTo>
                        <a:lnTo>
                          <a:pt x="0" y="23"/>
                        </a:lnTo>
                        <a:lnTo>
                          <a:pt x="6" y="0"/>
                        </a:lnTo>
                        <a:lnTo>
                          <a:pt x="19" y="0"/>
                        </a:lnTo>
                        <a:lnTo>
                          <a:pt x="14" y="6"/>
                        </a:lnTo>
                        <a:lnTo>
                          <a:pt x="11" y="6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4" y="6"/>
                        </a:lnTo>
                        <a:lnTo>
                          <a:pt x="19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15" name="Group 242">
                  <a:extLst>
                    <a:ext uri="{FF2B5EF4-FFF2-40B4-BE49-F238E27FC236}">
                      <a16:creationId xmlns:a16="http://schemas.microsoft.com/office/drawing/2014/main" id="{CD2E7CD9-0ADE-40AA-BCF6-A3C2E020438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7" y="3814"/>
                  <a:ext cx="29" cy="24"/>
                  <a:chOff x="437" y="3814"/>
                  <a:chExt cx="29" cy="24"/>
                </a:xfrm>
              </p:grpSpPr>
              <p:sp>
                <p:nvSpPr>
                  <p:cNvPr id="1024" name="Freeform 243">
                    <a:extLst>
                      <a:ext uri="{FF2B5EF4-FFF2-40B4-BE49-F238E27FC236}">
                        <a16:creationId xmlns:a16="http://schemas.microsoft.com/office/drawing/2014/main" id="{637FDCA1-7A03-457A-8880-166A786DC4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3" y="3817"/>
                    <a:ext cx="19" cy="18"/>
                  </a:xfrm>
                  <a:custGeom>
                    <a:avLst/>
                    <a:gdLst>
                      <a:gd name="T0" fmla="*/ 12 w 19"/>
                      <a:gd name="T1" fmla="*/ 0 h 18"/>
                      <a:gd name="T2" fmla="*/ 18 w 19"/>
                      <a:gd name="T3" fmla="*/ 17 h 18"/>
                      <a:gd name="T4" fmla="*/ 0 w 19"/>
                      <a:gd name="T5" fmla="*/ 17 h 18"/>
                      <a:gd name="T6" fmla="*/ 4 w 19"/>
                      <a:gd name="T7" fmla="*/ 0 h 18"/>
                      <a:gd name="T8" fmla="*/ 12 w 19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18"/>
                      <a:gd name="T17" fmla="*/ 19 w 19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18">
                        <a:moveTo>
                          <a:pt x="12" y="0"/>
                        </a:moveTo>
                        <a:lnTo>
                          <a:pt x="18" y="17"/>
                        </a:lnTo>
                        <a:lnTo>
                          <a:pt x="0" y="17"/>
                        </a:lnTo>
                        <a:lnTo>
                          <a:pt x="4" y="0"/>
                        </a:lnTo>
                        <a:lnTo>
                          <a:pt x="12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25" name="Freeform 244">
                    <a:extLst>
                      <a:ext uri="{FF2B5EF4-FFF2-40B4-BE49-F238E27FC236}">
                        <a16:creationId xmlns:a16="http://schemas.microsoft.com/office/drawing/2014/main" id="{11BFF77F-6CD8-408D-A0A6-F1E24A404B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7" y="3814"/>
                    <a:ext cx="29" cy="24"/>
                  </a:xfrm>
                  <a:custGeom>
                    <a:avLst/>
                    <a:gdLst>
                      <a:gd name="T0" fmla="*/ 20 w 29"/>
                      <a:gd name="T1" fmla="*/ 0 h 24"/>
                      <a:gd name="T2" fmla="*/ 28 w 29"/>
                      <a:gd name="T3" fmla="*/ 23 h 24"/>
                      <a:gd name="T4" fmla="*/ 0 w 29"/>
                      <a:gd name="T5" fmla="*/ 23 h 24"/>
                      <a:gd name="T6" fmla="*/ 5 w 29"/>
                      <a:gd name="T7" fmla="*/ 0 h 24"/>
                      <a:gd name="T8" fmla="*/ 20 w 29"/>
                      <a:gd name="T9" fmla="*/ 0 h 24"/>
                      <a:gd name="T10" fmla="*/ 15 w 29"/>
                      <a:gd name="T11" fmla="*/ 6 h 24"/>
                      <a:gd name="T12" fmla="*/ 11 w 29"/>
                      <a:gd name="T13" fmla="*/ 6 h 24"/>
                      <a:gd name="T14" fmla="*/ 9 w 29"/>
                      <a:gd name="T15" fmla="*/ 16 h 24"/>
                      <a:gd name="T16" fmla="*/ 18 w 29"/>
                      <a:gd name="T17" fmla="*/ 16 h 24"/>
                      <a:gd name="T18" fmla="*/ 15 w 29"/>
                      <a:gd name="T19" fmla="*/ 6 h 24"/>
                      <a:gd name="T20" fmla="*/ 20 w 29"/>
                      <a:gd name="T21" fmla="*/ 0 h 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"/>
                      <a:gd name="T34" fmla="*/ 0 h 24"/>
                      <a:gd name="T35" fmla="*/ 29 w 29"/>
                      <a:gd name="T36" fmla="*/ 24 h 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" h="24">
                        <a:moveTo>
                          <a:pt x="20" y="0"/>
                        </a:moveTo>
                        <a:lnTo>
                          <a:pt x="28" y="23"/>
                        </a:lnTo>
                        <a:lnTo>
                          <a:pt x="0" y="23"/>
                        </a:lnTo>
                        <a:lnTo>
                          <a:pt x="5" y="0"/>
                        </a:lnTo>
                        <a:lnTo>
                          <a:pt x="20" y="0"/>
                        </a:lnTo>
                        <a:lnTo>
                          <a:pt x="15" y="6"/>
                        </a:lnTo>
                        <a:lnTo>
                          <a:pt x="11" y="6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5" y="6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016" name="Rectangle 245">
                  <a:extLst>
                    <a:ext uri="{FF2B5EF4-FFF2-40B4-BE49-F238E27FC236}">
                      <a16:creationId xmlns:a16="http://schemas.microsoft.com/office/drawing/2014/main" id="{147DC7B1-2C09-47AC-AA19-BE031DBB81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" y="3836"/>
                  <a:ext cx="282" cy="19"/>
                </a:xfrm>
                <a:prstGeom prst="rect">
                  <a:avLst/>
                </a:prstGeom>
                <a:solidFill>
                  <a:srgbClr val="AD6900"/>
                </a:solidFill>
                <a:ln w="12700">
                  <a:solidFill>
                    <a:srgbClr val="AD6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7" name="Rectangle 246">
                  <a:extLst>
                    <a:ext uri="{FF2B5EF4-FFF2-40B4-BE49-F238E27FC236}">
                      <a16:creationId xmlns:a16="http://schemas.microsoft.com/office/drawing/2014/main" id="{B58B0003-713F-422C-9D62-5ADC8142A7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7" y="3859"/>
                  <a:ext cx="43" cy="16"/>
                </a:xfrm>
                <a:prstGeom prst="rect">
                  <a:avLst/>
                </a:prstGeom>
                <a:solidFill>
                  <a:srgbClr val="7144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8" name="Line 247">
                  <a:extLst>
                    <a:ext uri="{FF2B5EF4-FFF2-40B4-BE49-F238E27FC236}">
                      <a16:creationId xmlns:a16="http://schemas.microsoft.com/office/drawing/2014/main" id="{8254036B-B41C-4920-A5B4-7AA5DE3E7C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6" y="3831"/>
                  <a:ext cx="44" cy="0"/>
                </a:xfrm>
                <a:prstGeom prst="line">
                  <a:avLst/>
                </a:prstGeom>
                <a:noFill/>
                <a:ln w="12700">
                  <a:solidFill>
                    <a:srgbClr val="7144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9" name="Line 248">
                  <a:extLst>
                    <a:ext uri="{FF2B5EF4-FFF2-40B4-BE49-F238E27FC236}">
                      <a16:creationId xmlns:a16="http://schemas.microsoft.com/office/drawing/2014/main" id="{E57098EE-B9FD-496C-8203-6C491BAF7A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3883"/>
                  <a:ext cx="0" cy="30"/>
                </a:xfrm>
                <a:prstGeom prst="line">
                  <a:avLst/>
                </a:prstGeom>
                <a:noFill/>
                <a:ln w="12700">
                  <a:solidFill>
                    <a:srgbClr val="7144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0" name="Arc 249">
                  <a:extLst>
                    <a:ext uri="{FF2B5EF4-FFF2-40B4-BE49-F238E27FC236}">
                      <a16:creationId xmlns:a16="http://schemas.microsoft.com/office/drawing/2014/main" id="{0A05CAF9-26D3-49A4-B7CA-D755C282B7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" y="3818"/>
                  <a:ext cx="253" cy="109"/>
                </a:xfrm>
                <a:custGeom>
                  <a:avLst/>
                  <a:gdLst>
                    <a:gd name="T0" fmla="*/ 0 w 21600"/>
                    <a:gd name="T1" fmla="*/ 0 h 21799"/>
                    <a:gd name="T2" fmla="*/ 0 w 21600"/>
                    <a:gd name="T3" fmla="*/ 0 h 21799"/>
                    <a:gd name="T4" fmla="*/ 0 w 21600"/>
                    <a:gd name="T5" fmla="*/ 0 h 217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799"/>
                    <a:gd name="T11" fmla="*/ 21600 w 21600"/>
                    <a:gd name="T12" fmla="*/ 21799 h 217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799" fill="none" extrusionOk="0">
                      <a:moveTo>
                        <a:pt x="21514" y="21798"/>
                      </a:moveTo>
                      <a:cubicBezTo>
                        <a:pt x="9618" y="21751"/>
                        <a:pt x="0" y="12094"/>
                        <a:pt x="0" y="199"/>
                      </a:cubicBezTo>
                      <a:cubicBezTo>
                        <a:pt x="-1" y="132"/>
                        <a:pt x="0" y="66"/>
                        <a:pt x="0" y="-1"/>
                      </a:cubicBezTo>
                    </a:path>
                    <a:path w="21600" h="21799" stroke="0" extrusionOk="0">
                      <a:moveTo>
                        <a:pt x="21514" y="21798"/>
                      </a:moveTo>
                      <a:cubicBezTo>
                        <a:pt x="9618" y="21751"/>
                        <a:pt x="0" y="12094"/>
                        <a:pt x="0" y="199"/>
                      </a:cubicBezTo>
                      <a:cubicBezTo>
                        <a:pt x="-1" y="132"/>
                        <a:pt x="0" y="66"/>
                        <a:pt x="0" y="-1"/>
                      </a:cubicBezTo>
                      <a:lnTo>
                        <a:pt x="21600" y="1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1" name="Arc 250">
                  <a:extLst>
                    <a:ext uri="{FF2B5EF4-FFF2-40B4-BE49-F238E27FC236}">
                      <a16:creationId xmlns:a16="http://schemas.microsoft.com/office/drawing/2014/main" id="{93427FD4-34E2-4C53-9464-00EB0F8FF8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" y="3817"/>
                  <a:ext cx="254" cy="109"/>
                </a:xfrm>
                <a:custGeom>
                  <a:avLst/>
                  <a:gdLst>
                    <a:gd name="T0" fmla="*/ 0 w 21600"/>
                    <a:gd name="T1" fmla="*/ 0 h 21800"/>
                    <a:gd name="T2" fmla="*/ 0 w 21600"/>
                    <a:gd name="T3" fmla="*/ 0 h 21800"/>
                    <a:gd name="T4" fmla="*/ 0 w 21600"/>
                    <a:gd name="T5" fmla="*/ 0 h 218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800"/>
                    <a:gd name="T11" fmla="*/ 21600 w 21600"/>
                    <a:gd name="T12" fmla="*/ 21800 h 218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800" fill="none" extrusionOk="0">
                      <a:moveTo>
                        <a:pt x="21514" y="21799"/>
                      </a:moveTo>
                      <a:cubicBezTo>
                        <a:pt x="9618" y="21752"/>
                        <a:pt x="0" y="12095"/>
                        <a:pt x="0" y="200"/>
                      </a:cubicBezTo>
                      <a:cubicBezTo>
                        <a:pt x="-1" y="133"/>
                        <a:pt x="0" y="66"/>
                        <a:pt x="0" y="-1"/>
                      </a:cubicBezTo>
                    </a:path>
                    <a:path w="21600" h="21800" stroke="0" extrusionOk="0">
                      <a:moveTo>
                        <a:pt x="21514" y="21799"/>
                      </a:moveTo>
                      <a:cubicBezTo>
                        <a:pt x="9618" y="21752"/>
                        <a:pt x="0" y="12095"/>
                        <a:pt x="0" y="200"/>
                      </a:cubicBezTo>
                      <a:cubicBezTo>
                        <a:pt x="-1" y="133"/>
                        <a:pt x="0" y="66"/>
                        <a:pt x="0" y="-1"/>
                      </a:cubicBezTo>
                      <a:lnTo>
                        <a:pt x="21600" y="2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2" name="Arc 251">
                  <a:extLst>
                    <a:ext uri="{FF2B5EF4-FFF2-40B4-BE49-F238E27FC236}">
                      <a16:creationId xmlns:a16="http://schemas.microsoft.com/office/drawing/2014/main" id="{0E15AD64-39C6-4E99-B336-975121771D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" y="3817"/>
                  <a:ext cx="253" cy="10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21600" h="21600" stroke="0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3" name="Arc 252">
                  <a:extLst>
                    <a:ext uri="{FF2B5EF4-FFF2-40B4-BE49-F238E27FC236}">
                      <a16:creationId xmlns:a16="http://schemas.microsoft.com/office/drawing/2014/main" id="{9708CCC6-4453-48AB-B7BA-B7D8ABF18A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" y="3812"/>
                  <a:ext cx="253" cy="109"/>
                </a:xfrm>
                <a:custGeom>
                  <a:avLst/>
                  <a:gdLst>
                    <a:gd name="T0" fmla="*/ 0 w 21600"/>
                    <a:gd name="T1" fmla="*/ 0 h 21801"/>
                    <a:gd name="T2" fmla="*/ 0 w 21600"/>
                    <a:gd name="T3" fmla="*/ 0 h 21801"/>
                    <a:gd name="T4" fmla="*/ 0 w 21600"/>
                    <a:gd name="T5" fmla="*/ 0 h 2180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801"/>
                    <a:gd name="T11" fmla="*/ 21600 w 21600"/>
                    <a:gd name="T12" fmla="*/ 21801 h 2180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801" fill="none" extrusionOk="0">
                      <a:moveTo>
                        <a:pt x="21600" y="21801"/>
                      </a:moveTo>
                      <a:cubicBezTo>
                        <a:pt x="9670" y="21801"/>
                        <a:pt x="0" y="12130"/>
                        <a:pt x="0" y="201"/>
                      </a:cubicBezTo>
                      <a:cubicBezTo>
                        <a:pt x="-1" y="133"/>
                        <a:pt x="0" y="66"/>
                        <a:pt x="0" y="-1"/>
                      </a:cubicBezTo>
                    </a:path>
                    <a:path w="21600" h="21801" stroke="0" extrusionOk="0">
                      <a:moveTo>
                        <a:pt x="21600" y="21801"/>
                      </a:moveTo>
                      <a:cubicBezTo>
                        <a:pt x="9670" y="21801"/>
                        <a:pt x="0" y="12130"/>
                        <a:pt x="0" y="201"/>
                      </a:cubicBezTo>
                      <a:cubicBezTo>
                        <a:pt x="-1" y="133"/>
                        <a:pt x="0" y="66"/>
                        <a:pt x="0" y="-1"/>
                      </a:cubicBezTo>
                      <a:lnTo>
                        <a:pt x="21600" y="20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61" name="Group 253">
                <a:extLst>
                  <a:ext uri="{FF2B5EF4-FFF2-40B4-BE49-F238E27FC236}">
                    <a16:creationId xmlns:a16="http://schemas.microsoft.com/office/drawing/2014/main" id="{C84A07FA-C31C-4DF8-8144-C9B471C12E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7" y="3895"/>
                <a:ext cx="503" cy="658"/>
                <a:chOff x="447" y="3895"/>
                <a:chExt cx="503" cy="658"/>
              </a:xfrm>
            </p:grpSpPr>
            <p:sp>
              <p:nvSpPr>
                <p:cNvPr id="986" name="Rectangle 254">
                  <a:extLst>
                    <a:ext uri="{FF2B5EF4-FFF2-40B4-BE49-F238E27FC236}">
                      <a16:creationId xmlns:a16="http://schemas.microsoft.com/office/drawing/2014/main" id="{03C86BF7-7626-40F6-8D94-8F7765712A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9" y="3895"/>
                  <a:ext cx="39" cy="658"/>
                </a:xfrm>
                <a:prstGeom prst="rect">
                  <a:avLst/>
                </a:prstGeom>
                <a:solidFill>
                  <a:srgbClr val="AD6900"/>
                </a:solidFill>
                <a:ln w="12700">
                  <a:solidFill>
                    <a:srgbClr val="7144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87" name="Line 255">
                  <a:extLst>
                    <a:ext uri="{FF2B5EF4-FFF2-40B4-BE49-F238E27FC236}">
                      <a16:creationId xmlns:a16="http://schemas.microsoft.com/office/drawing/2014/main" id="{474FBCA6-CE91-4CEC-A1D8-AB5FD640FB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99" y="3945"/>
                  <a:ext cx="85" cy="57"/>
                </a:xfrm>
                <a:prstGeom prst="line">
                  <a:avLst/>
                </a:prstGeom>
                <a:noFill/>
                <a:ln w="12700">
                  <a:solidFill>
                    <a:srgbClr val="AD6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88" name="Line 256">
                  <a:extLst>
                    <a:ext uri="{FF2B5EF4-FFF2-40B4-BE49-F238E27FC236}">
                      <a16:creationId xmlns:a16="http://schemas.microsoft.com/office/drawing/2014/main" id="{B34548C7-90C3-4B7D-9C24-18FCA3E321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1" y="3945"/>
                  <a:ext cx="83" cy="56"/>
                </a:xfrm>
                <a:prstGeom prst="line">
                  <a:avLst/>
                </a:prstGeom>
                <a:noFill/>
                <a:ln w="12700">
                  <a:solidFill>
                    <a:srgbClr val="AD6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989" name="Group 257">
                  <a:extLst>
                    <a:ext uri="{FF2B5EF4-FFF2-40B4-BE49-F238E27FC236}">
                      <a16:creationId xmlns:a16="http://schemas.microsoft.com/office/drawing/2014/main" id="{9FC383D1-B483-4F34-BB12-352DBB056B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8" y="3912"/>
                  <a:ext cx="29" cy="25"/>
                  <a:chOff x="468" y="3912"/>
                  <a:chExt cx="29" cy="25"/>
                </a:xfrm>
              </p:grpSpPr>
              <p:sp>
                <p:nvSpPr>
                  <p:cNvPr id="1007" name="Freeform 258">
                    <a:extLst>
                      <a:ext uri="{FF2B5EF4-FFF2-40B4-BE49-F238E27FC236}">
                        <a16:creationId xmlns:a16="http://schemas.microsoft.com/office/drawing/2014/main" id="{47BF1FC3-5BE3-4F43-9CBB-48AA64A2AD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4" y="3916"/>
                    <a:ext cx="20" cy="17"/>
                  </a:xfrm>
                  <a:custGeom>
                    <a:avLst/>
                    <a:gdLst>
                      <a:gd name="T0" fmla="*/ 14 w 20"/>
                      <a:gd name="T1" fmla="*/ 0 h 17"/>
                      <a:gd name="T2" fmla="*/ 19 w 20"/>
                      <a:gd name="T3" fmla="*/ 16 h 17"/>
                      <a:gd name="T4" fmla="*/ 0 w 20"/>
                      <a:gd name="T5" fmla="*/ 16 h 17"/>
                      <a:gd name="T6" fmla="*/ 5 w 20"/>
                      <a:gd name="T7" fmla="*/ 0 h 17"/>
                      <a:gd name="T8" fmla="*/ 14 w 20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17"/>
                      <a:gd name="T17" fmla="*/ 20 w 20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17">
                        <a:moveTo>
                          <a:pt x="14" y="0"/>
                        </a:moveTo>
                        <a:lnTo>
                          <a:pt x="19" y="16"/>
                        </a:lnTo>
                        <a:lnTo>
                          <a:pt x="0" y="16"/>
                        </a:lnTo>
                        <a:lnTo>
                          <a:pt x="5" y="0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08" name="Freeform 259">
                    <a:extLst>
                      <a:ext uri="{FF2B5EF4-FFF2-40B4-BE49-F238E27FC236}">
                        <a16:creationId xmlns:a16="http://schemas.microsoft.com/office/drawing/2014/main" id="{38709FA2-74FF-4830-A24F-67E4F20393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8" y="3912"/>
                    <a:ext cx="29" cy="25"/>
                  </a:xfrm>
                  <a:custGeom>
                    <a:avLst/>
                    <a:gdLst>
                      <a:gd name="T0" fmla="*/ 20 w 29"/>
                      <a:gd name="T1" fmla="*/ 0 h 25"/>
                      <a:gd name="T2" fmla="*/ 28 w 29"/>
                      <a:gd name="T3" fmla="*/ 24 h 25"/>
                      <a:gd name="T4" fmla="*/ 0 w 29"/>
                      <a:gd name="T5" fmla="*/ 24 h 25"/>
                      <a:gd name="T6" fmla="*/ 6 w 29"/>
                      <a:gd name="T7" fmla="*/ 0 h 25"/>
                      <a:gd name="T8" fmla="*/ 20 w 29"/>
                      <a:gd name="T9" fmla="*/ 0 h 25"/>
                      <a:gd name="T10" fmla="*/ 16 w 29"/>
                      <a:gd name="T11" fmla="*/ 7 h 25"/>
                      <a:gd name="T12" fmla="*/ 11 w 29"/>
                      <a:gd name="T13" fmla="*/ 7 h 25"/>
                      <a:gd name="T14" fmla="*/ 9 w 29"/>
                      <a:gd name="T15" fmla="*/ 16 h 25"/>
                      <a:gd name="T16" fmla="*/ 18 w 29"/>
                      <a:gd name="T17" fmla="*/ 16 h 25"/>
                      <a:gd name="T18" fmla="*/ 16 w 29"/>
                      <a:gd name="T19" fmla="*/ 7 h 25"/>
                      <a:gd name="T20" fmla="*/ 20 w 29"/>
                      <a:gd name="T21" fmla="*/ 0 h 2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"/>
                      <a:gd name="T34" fmla="*/ 0 h 25"/>
                      <a:gd name="T35" fmla="*/ 29 w 29"/>
                      <a:gd name="T36" fmla="*/ 25 h 2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" h="25">
                        <a:moveTo>
                          <a:pt x="20" y="0"/>
                        </a:moveTo>
                        <a:lnTo>
                          <a:pt x="28" y="24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lnTo>
                          <a:pt x="20" y="0"/>
                        </a:lnTo>
                        <a:lnTo>
                          <a:pt x="16" y="7"/>
                        </a:lnTo>
                        <a:lnTo>
                          <a:pt x="11" y="7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6" y="7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90" name="Group 260">
                  <a:extLst>
                    <a:ext uri="{FF2B5EF4-FFF2-40B4-BE49-F238E27FC236}">
                      <a16:creationId xmlns:a16="http://schemas.microsoft.com/office/drawing/2014/main" id="{48F7ED63-4140-449B-8674-6DAA64A2ED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14" y="3912"/>
                  <a:ext cx="29" cy="25"/>
                  <a:chOff x="514" y="3912"/>
                  <a:chExt cx="29" cy="25"/>
                </a:xfrm>
              </p:grpSpPr>
              <p:sp>
                <p:nvSpPr>
                  <p:cNvPr id="1005" name="Freeform 261">
                    <a:extLst>
                      <a:ext uri="{FF2B5EF4-FFF2-40B4-BE49-F238E27FC236}">
                        <a16:creationId xmlns:a16="http://schemas.microsoft.com/office/drawing/2014/main" id="{FB1990CF-8FB2-433F-87EE-AF4993A607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0" y="3916"/>
                    <a:ext cx="19" cy="17"/>
                  </a:xfrm>
                  <a:custGeom>
                    <a:avLst/>
                    <a:gdLst>
                      <a:gd name="T0" fmla="*/ 12 w 19"/>
                      <a:gd name="T1" fmla="*/ 0 h 17"/>
                      <a:gd name="T2" fmla="*/ 18 w 19"/>
                      <a:gd name="T3" fmla="*/ 16 h 17"/>
                      <a:gd name="T4" fmla="*/ 0 w 19"/>
                      <a:gd name="T5" fmla="*/ 16 h 17"/>
                      <a:gd name="T6" fmla="*/ 4 w 19"/>
                      <a:gd name="T7" fmla="*/ 0 h 17"/>
                      <a:gd name="T8" fmla="*/ 12 w 19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17"/>
                      <a:gd name="T17" fmla="*/ 19 w 19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17">
                        <a:moveTo>
                          <a:pt x="12" y="0"/>
                        </a:moveTo>
                        <a:lnTo>
                          <a:pt x="18" y="16"/>
                        </a:lnTo>
                        <a:lnTo>
                          <a:pt x="0" y="16"/>
                        </a:lnTo>
                        <a:lnTo>
                          <a:pt x="4" y="0"/>
                        </a:lnTo>
                        <a:lnTo>
                          <a:pt x="12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06" name="Freeform 262">
                    <a:extLst>
                      <a:ext uri="{FF2B5EF4-FFF2-40B4-BE49-F238E27FC236}">
                        <a16:creationId xmlns:a16="http://schemas.microsoft.com/office/drawing/2014/main" id="{B8CA6E8D-BDD2-4850-B217-8D7AB876A2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4" y="3912"/>
                    <a:ext cx="29" cy="25"/>
                  </a:xfrm>
                  <a:custGeom>
                    <a:avLst/>
                    <a:gdLst>
                      <a:gd name="T0" fmla="*/ 20 w 29"/>
                      <a:gd name="T1" fmla="*/ 0 h 25"/>
                      <a:gd name="T2" fmla="*/ 28 w 29"/>
                      <a:gd name="T3" fmla="*/ 24 h 25"/>
                      <a:gd name="T4" fmla="*/ 0 w 29"/>
                      <a:gd name="T5" fmla="*/ 24 h 25"/>
                      <a:gd name="T6" fmla="*/ 5 w 29"/>
                      <a:gd name="T7" fmla="*/ 0 h 25"/>
                      <a:gd name="T8" fmla="*/ 20 w 29"/>
                      <a:gd name="T9" fmla="*/ 0 h 25"/>
                      <a:gd name="T10" fmla="*/ 14 w 29"/>
                      <a:gd name="T11" fmla="*/ 7 h 25"/>
                      <a:gd name="T12" fmla="*/ 11 w 29"/>
                      <a:gd name="T13" fmla="*/ 7 h 25"/>
                      <a:gd name="T14" fmla="*/ 9 w 29"/>
                      <a:gd name="T15" fmla="*/ 16 h 25"/>
                      <a:gd name="T16" fmla="*/ 18 w 29"/>
                      <a:gd name="T17" fmla="*/ 16 h 25"/>
                      <a:gd name="T18" fmla="*/ 14 w 29"/>
                      <a:gd name="T19" fmla="*/ 7 h 25"/>
                      <a:gd name="T20" fmla="*/ 20 w 29"/>
                      <a:gd name="T21" fmla="*/ 0 h 2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"/>
                      <a:gd name="T34" fmla="*/ 0 h 25"/>
                      <a:gd name="T35" fmla="*/ 29 w 29"/>
                      <a:gd name="T36" fmla="*/ 25 h 2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" h="25">
                        <a:moveTo>
                          <a:pt x="20" y="0"/>
                        </a:moveTo>
                        <a:lnTo>
                          <a:pt x="28" y="24"/>
                        </a:lnTo>
                        <a:lnTo>
                          <a:pt x="0" y="24"/>
                        </a:lnTo>
                        <a:lnTo>
                          <a:pt x="5" y="0"/>
                        </a:lnTo>
                        <a:lnTo>
                          <a:pt x="20" y="0"/>
                        </a:lnTo>
                        <a:lnTo>
                          <a:pt x="14" y="7"/>
                        </a:lnTo>
                        <a:lnTo>
                          <a:pt x="11" y="7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4" y="7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91" name="Group 263">
                  <a:extLst>
                    <a:ext uri="{FF2B5EF4-FFF2-40B4-BE49-F238E27FC236}">
                      <a16:creationId xmlns:a16="http://schemas.microsoft.com/office/drawing/2014/main" id="{E8244138-6FAE-494A-87C5-DEA773A9AC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7" y="3913"/>
                  <a:ext cx="28" cy="25"/>
                  <a:chOff x="647" y="3913"/>
                  <a:chExt cx="28" cy="25"/>
                </a:xfrm>
              </p:grpSpPr>
              <p:sp>
                <p:nvSpPr>
                  <p:cNvPr id="1003" name="Freeform 264">
                    <a:extLst>
                      <a:ext uri="{FF2B5EF4-FFF2-40B4-BE49-F238E27FC236}">
                        <a16:creationId xmlns:a16="http://schemas.microsoft.com/office/drawing/2014/main" id="{88047CAF-4F56-4BF5-A9D1-03B338B40A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2" y="3916"/>
                    <a:ext cx="19" cy="18"/>
                  </a:xfrm>
                  <a:custGeom>
                    <a:avLst/>
                    <a:gdLst>
                      <a:gd name="T0" fmla="*/ 13 w 19"/>
                      <a:gd name="T1" fmla="*/ 0 h 18"/>
                      <a:gd name="T2" fmla="*/ 18 w 19"/>
                      <a:gd name="T3" fmla="*/ 17 h 18"/>
                      <a:gd name="T4" fmla="*/ 0 w 19"/>
                      <a:gd name="T5" fmla="*/ 17 h 18"/>
                      <a:gd name="T6" fmla="*/ 4 w 19"/>
                      <a:gd name="T7" fmla="*/ 0 h 18"/>
                      <a:gd name="T8" fmla="*/ 13 w 19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18"/>
                      <a:gd name="T17" fmla="*/ 19 w 19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18">
                        <a:moveTo>
                          <a:pt x="13" y="0"/>
                        </a:moveTo>
                        <a:lnTo>
                          <a:pt x="18" y="17"/>
                        </a:lnTo>
                        <a:lnTo>
                          <a:pt x="0" y="17"/>
                        </a:lnTo>
                        <a:lnTo>
                          <a:pt x="4" y="0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04" name="Freeform 265">
                    <a:extLst>
                      <a:ext uri="{FF2B5EF4-FFF2-40B4-BE49-F238E27FC236}">
                        <a16:creationId xmlns:a16="http://schemas.microsoft.com/office/drawing/2014/main" id="{7403F330-B217-4AE2-B6CE-E9F7BBC39B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7" y="3913"/>
                    <a:ext cx="28" cy="25"/>
                  </a:xfrm>
                  <a:custGeom>
                    <a:avLst/>
                    <a:gdLst>
                      <a:gd name="T0" fmla="*/ 19 w 28"/>
                      <a:gd name="T1" fmla="*/ 0 h 25"/>
                      <a:gd name="T2" fmla="*/ 27 w 28"/>
                      <a:gd name="T3" fmla="*/ 24 h 25"/>
                      <a:gd name="T4" fmla="*/ 0 w 28"/>
                      <a:gd name="T5" fmla="*/ 24 h 25"/>
                      <a:gd name="T6" fmla="*/ 6 w 28"/>
                      <a:gd name="T7" fmla="*/ 0 h 25"/>
                      <a:gd name="T8" fmla="*/ 19 w 28"/>
                      <a:gd name="T9" fmla="*/ 0 h 25"/>
                      <a:gd name="T10" fmla="*/ 14 w 28"/>
                      <a:gd name="T11" fmla="*/ 7 h 25"/>
                      <a:gd name="T12" fmla="*/ 11 w 28"/>
                      <a:gd name="T13" fmla="*/ 7 h 25"/>
                      <a:gd name="T14" fmla="*/ 9 w 28"/>
                      <a:gd name="T15" fmla="*/ 16 h 25"/>
                      <a:gd name="T16" fmla="*/ 18 w 28"/>
                      <a:gd name="T17" fmla="*/ 16 h 25"/>
                      <a:gd name="T18" fmla="*/ 14 w 28"/>
                      <a:gd name="T19" fmla="*/ 7 h 25"/>
                      <a:gd name="T20" fmla="*/ 19 w 28"/>
                      <a:gd name="T21" fmla="*/ 0 h 2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8"/>
                      <a:gd name="T34" fmla="*/ 0 h 25"/>
                      <a:gd name="T35" fmla="*/ 28 w 28"/>
                      <a:gd name="T36" fmla="*/ 25 h 2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8" h="25">
                        <a:moveTo>
                          <a:pt x="19" y="0"/>
                        </a:moveTo>
                        <a:lnTo>
                          <a:pt x="27" y="24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lnTo>
                          <a:pt x="19" y="0"/>
                        </a:lnTo>
                        <a:lnTo>
                          <a:pt x="14" y="7"/>
                        </a:lnTo>
                        <a:lnTo>
                          <a:pt x="11" y="7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4" y="7"/>
                        </a:lnTo>
                        <a:lnTo>
                          <a:pt x="19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92" name="Group 266">
                  <a:extLst>
                    <a:ext uri="{FF2B5EF4-FFF2-40B4-BE49-F238E27FC236}">
                      <a16:creationId xmlns:a16="http://schemas.microsoft.com/office/drawing/2014/main" id="{8BA4CFEF-EABF-4F9D-B56F-A9BD29A1F4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88" y="3913"/>
                  <a:ext cx="29" cy="25"/>
                  <a:chOff x="688" y="3913"/>
                  <a:chExt cx="29" cy="25"/>
                </a:xfrm>
              </p:grpSpPr>
              <p:sp>
                <p:nvSpPr>
                  <p:cNvPr id="1001" name="Freeform 267">
                    <a:extLst>
                      <a:ext uri="{FF2B5EF4-FFF2-40B4-BE49-F238E27FC236}">
                        <a16:creationId xmlns:a16="http://schemas.microsoft.com/office/drawing/2014/main" id="{AE18861B-146E-4DFF-9591-5275EABE69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2" y="3916"/>
                    <a:ext cx="20" cy="18"/>
                  </a:xfrm>
                  <a:custGeom>
                    <a:avLst/>
                    <a:gdLst>
                      <a:gd name="T0" fmla="*/ 13 w 20"/>
                      <a:gd name="T1" fmla="*/ 0 h 18"/>
                      <a:gd name="T2" fmla="*/ 19 w 20"/>
                      <a:gd name="T3" fmla="*/ 17 h 18"/>
                      <a:gd name="T4" fmla="*/ 0 w 20"/>
                      <a:gd name="T5" fmla="*/ 17 h 18"/>
                      <a:gd name="T6" fmla="*/ 5 w 20"/>
                      <a:gd name="T7" fmla="*/ 0 h 18"/>
                      <a:gd name="T8" fmla="*/ 13 w 20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18"/>
                      <a:gd name="T17" fmla="*/ 20 w 20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18">
                        <a:moveTo>
                          <a:pt x="13" y="0"/>
                        </a:moveTo>
                        <a:lnTo>
                          <a:pt x="19" y="17"/>
                        </a:lnTo>
                        <a:lnTo>
                          <a:pt x="0" y="17"/>
                        </a:lnTo>
                        <a:lnTo>
                          <a:pt x="5" y="0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02" name="Freeform 268">
                    <a:extLst>
                      <a:ext uri="{FF2B5EF4-FFF2-40B4-BE49-F238E27FC236}">
                        <a16:creationId xmlns:a16="http://schemas.microsoft.com/office/drawing/2014/main" id="{E77E37C0-793B-46FB-B078-0D91CBF8CE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8" y="3913"/>
                    <a:ext cx="29" cy="25"/>
                  </a:xfrm>
                  <a:custGeom>
                    <a:avLst/>
                    <a:gdLst>
                      <a:gd name="T0" fmla="*/ 20 w 29"/>
                      <a:gd name="T1" fmla="*/ 0 h 25"/>
                      <a:gd name="T2" fmla="*/ 28 w 29"/>
                      <a:gd name="T3" fmla="*/ 24 h 25"/>
                      <a:gd name="T4" fmla="*/ 0 w 29"/>
                      <a:gd name="T5" fmla="*/ 24 h 25"/>
                      <a:gd name="T6" fmla="*/ 6 w 29"/>
                      <a:gd name="T7" fmla="*/ 0 h 25"/>
                      <a:gd name="T8" fmla="*/ 20 w 29"/>
                      <a:gd name="T9" fmla="*/ 0 h 25"/>
                      <a:gd name="T10" fmla="*/ 14 w 29"/>
                      <a:gd name="T11" fmla="*/ 7 h 25"/>
                      <a:gd name="T12" fmla="*/ 12 w 29"/>
                      <a:gd name="T13" fmla="*/ 7 h 25"/>
                      <a:gd name="T14" fmla="*/ 9 w 29"/>
                      <a:gd name="T15" fmla="*/ 16 h 25"/>
                      <a:gd name="T16" fmla="*/ 18 w 29"/>
                      <a:gd name="T17" fmla="*/ 16 h 25"/>
                      <a:gd name="T18" fmla="*/ 14 w 29"/>
                      <a:gd name="T19" fmla="*/ 7 h 25"/>
                      <a:gd name="T20" fmla="*/ 20 w 29"/>
                      <a:gd name="T21" fmla="*/ 0 h 2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"/>
                      <a:gd name="T34" fmla="*/ 0 h 25"/>
                      <a:gd name="T35" fmla="*/ 29 w 29"/>
                      <a:gd name="T36" fmla="*/ 25 h 2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" h="25">
                        <a:moveTo>
                          <a:pt x="20" y="0"/>
                        </a:moveTo>
                        <a:lnTo>
                          <a:pt x="28" y="24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lnTo>
                          <a:pt x="20" y="0"/>
                        </a:lnTo>
                        <a:lnTo>
                          <a:pt x="14" y="7"/>
                        </a:lnTo>
                        <a:lnTo>
                          <a:pt x="12" y="7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4" y="7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993" name="Rectangle 269">
                  <a:extLst>
                    <a:ext uri="{FF2B5EF4-FFF2-40B4-BE49-F238E27FC236}">
                      <a16:creationId xmlns:a16="http://schemas.microsoft.com/office/drawing/2014/main" id="{7201A180-4656-4DA7-97A6-698A025D0B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7" y="3936"/>
                  <a:ext cx="283" cy="19"/>
                </a:xfrm>
                <a:prstGeom prst="rect">
                  <a:avLst/>
                </a:prstGeom>
                <a:solidFill>
                  <a:srgbClr val="AD6900"/>
                </a:solidFill>
                <a:ln w="12700">
                  <a:solidFill>
                    <a:srgbClr val="AD6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94" name="Rectangle 270">
                  <a:extLst>
                    <a:ext uri="{FF2B5EF4-FFF2-40B4-BE49-F238E27FC236}">
                      <a16:creationId xmlns:a16="http://schemas.microsoft.com/office/drawing/2014/main" id="{5B285DA5-16EE-410D-8BAA-9736D3D0BB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6" y="3958"/>
                  <a:ext cx="44" cy="16"/>
                </a:xfrm>
                <a:prstGeom prst="rect">
                  <a:avLst/>
                </a:prstGeom>
                <a:solidFill>
                  <a:srgbClr val="7144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95" name="Line 271">
                  <a:extLst>
                    <a:ext uri="{FF2B5EF4-FFF2-40B4-BE49-F238E27FC236}">
                      <a16:creationId xmlns:a16="http://schemas.microsoft.com/office/drawing/2014/main" id="{749F139B-D3B6-4E49-863F-843DC67286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66" y="3932"/>
                  <a:ext cx="44" cy="0"/>
                </a:xfrm>
                <a:prstGeom prst="line">
                  <a:avLst/>
                </a:prstGeom>
                <a:noFill/>
                <a:ln w="12700">
                  <a:solidFill>
                    <a:srgbClr val="7144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96" name="Line 272">
                  <a:extLst>
                    <a:ext uri="{FF2B5EF4-FFF2-40B4-BE49-F238E27FC236}">
                      <a16:creationId xmlns:a16="http://schemas.microsoft.com/office/drawing/2014/main" id="{FA852D48-8C0C-4A80-8123-746570E797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8" y="3984"/>
                  <a:ext cx="0" cy="28"/>
                </a:xfrm>
                <a:prstGeom prst="line">
                  <a:avLst/>
                </a:prstGeom>
                <a:noFill/>
                <a:ln w="12700">
                  <a:solidFill>
                    <a:srgbClr val="7144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97" name="Arc 273">
                  <a:extLst>
                    <a:ext uri="{FF2B5EF4-FFF2-40B4-BE49-F238E27FC236}">
                      <a16:creationId xmlns:a16="http://schemas.microsoft.com/office/drawing/2014/main" id="{181EBE87-928D-40C6-8012-A51C490128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7" y="3917"/>
                  <a:ext cx="253" cy="109"/>
                </a:xfrm>
                <a:custGeom>
                  <a:avLst/>
                  <a:gdLst>
                    <a:gd name="T0" fmla="*/ 0 w 21600"/>
                    <a:gd name="T1" fmla="*/ 0 h 21801"/>
                    <a:gd name="T2" fmla="*/ 0 w 21600"/>
                    <a:gd name="T3" fmla="*/ 0 h 21801"/>
                    <a:gd name="T4" fmla="*/ 0 w 21600"/>
                    <a:gd name="T5" fmla="*/ 0 h 2180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801"/>
                    <a:gd name="T11" fmla="*/ 21600 w 21600"/>
                    <a:gd name="T12" fmla="*/ 21801 h 2180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801" fill="none" extrusionOk="0">
                      <a:moveTo>
                        <a:pt x="21513" y="21800"/>
                      </a:moveTo>
                      <a:cubicBezTo>
                        <a:pt x="9617" y="21752"/>
                        <a:pt x="0" y="12096"/>
                        <a:pt x="0" y="201"/>
                      </a:cubicBezTo>
                      <a:cubicBezTo>
                        <a:pt x="-1" y="133"/>
                        <a:pt x="0" y="66"/>
                        <a:pt x="0" y="-1"/>
                      </a:cubicBezTo>
                    </a:path>
                    <a:path w="21600" h="21801" stroke="0" extrusionOk="0">
                      <a:moveTo>
                        <a:pt x="21513" y="21800"/>
                      </a:moveTo>
                      <a:cubicBezTo>
                        <a:pt x="9617" y="21752"/>
                        <a:pt x="0" y="12096"/>
                        <a:pt x="0" y="201"/>
                      </a:cubicBezTo>
                      <a:cubicBezTo>
                        <a:pt x="-1" y="133"/>
                        <a:pt x="0" y="66"/>
                        <a:pt x="0" y="-1"/>
                      </a:cubicBezTo>
                      <a:lnTo>
                        <a:pt x="21600" y="20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98" name="Arc 274">
                  <a:extLst>
                    <a:ext uri="{FF2B5EF4-FFF2-40B4-BE49-F238E27FC236}">
                      <a16:creationId xmlns:a16="http://schemas.microsoft.com/office/drawing/2014/main" id="{C66944DD-AC65-4DC6-9DDC-80540425AA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7" y="3917"/>
                  <a:ext cx="254" cy="109"/>
                </a:xfrm>
                <a:custGeom>
                  <a:avLst/>
                  <a:gdLst>
                    <a:gd name="T0" fmla="*/ 0 w 21600"/>
                    <a:gd name="T1" fmla="*/ 0 h 21798"/>
                    <a:gd name="T2" fmla="*/ 0 w 21600"/>
                    <a:gd name="T3" fmla="*/ 0 h 21798"/>
                    <a:gd name="T4" fmla="*/ 0 w 21600"/>
                    <a:gd name="T5" fmla="*/ 0 h 2179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798"/>
                    <a:gd name="T11" fmla="*/ 21600 w 21600"/>
                    <a:gd name="T12" fmla="*/ 21798 h 217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798" fill="none" extrusionOk="0">
                      <a:moveTo>
                        <a:pt x="21426" y="21798"/>
                      </a:moveTo>
                      <a:cubicBezTo>
                        <a:pt x="9565" y="21703"/>
                        <a:pt x="0" y="12060"/>
                        <a:pt x="0" y="199"/>
                      </a:cubicBezTo>
                      <a:cubicBezTo>
                        <a:pt x="-1" y="132"/>
                        <a:pt x="0" y="66"/>
                        <a:pt x="0" y="-1"/>
                      </a:cubicBezTo>
                    </a:path>
                    <a:path w="21600" h="21798" stroke="0" extrusionOk="0">
                      <a:moveTo>
                        <a:pt x="21426" y="21798"/>
                      </a:moveTo>
                      <a:cubicBezTo>
                        <a:pt x="9565" y="21703"/>
                        <a:pt x="0" y="12060"/>
                        <a:pt x="0" y="199"/>
                      </a:cubicBezTo>
                      <a:cubicBezTo>
                        <a:pt x="-1" y="132"/>
                        <a:pt x="0" y="66"/>
                        <a:pt x="0" y="-1"/>
                      </a:cubicBezTo>
                      <a:lnTo>
                        <a:pt x="21600" y="1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99" name="Arc 275">
                  <a:extLst>
                    <a:ext uri="{FF2B5EF4-FFF2-40B4-BE49-F238E27FC236}">
                      <a16:creationId xmlns:a16="http://schemas.microsoft.com/office/drawing/2014/main" id="{44BAA668-9C0B-4F91-B30E-DCD5590380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8" y="3917"/>
                  <a:ext cx="253" cy="109"/>
                </a:xfrm>
                <a:custGeom>
                  <a:avLst/>
                  <a:gdLst>
                    <a:gd name="T0" fmla="*/ 0 w 21600"/>
                    <a:gd name="T1" fmla="*/ 0 h 21799"/>
                    <a:gd name="T2" fmla="*/ 0 w 21600"/>
                    <a:gd name="T3" fmla="*/ 0 h 21799"/>
                    <a:gd name="T4" fmla="*/ 0 w 21600"/>
                    <a:gd name="T5" fmla="*/ 0 h 217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799"/>
                    <a:gd name="T11" fmla="*/ 21600 w 21600"/>
                    <a:gd name="T12" fmla="*/ 21799 h 217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799" fill="none" extrusionOk="0">
                      <a:moveTo>
                        <a:pt x="21600" y="21799"/>
                      </a:moveTo>
                      <a:cubicBezTo>
                        <a:pt x="9670" y="21799"/>
                        <a:pt x="0" y="12128"/>
                        <a:pt x="0" y="199"/>
                      </a:cubicBezTo>
                      <a:cubicBezTo>
                        <a:pt x="-1" y="132"/>
                        <a:pt x="0" y="66"/>
                        <a:pt x="0" y="-1"/>
                      </a:cubicBezTo>
                    </a:path>
                    <a:path w="21600" h="21799" stroke="0" extrusionOk="0">
                      <a:moveTo>
                        <a:pt x="21600" y="21799"/>
                      </a:moveTo>
                      <a:cubicBezTo>
                        <a:pt x="9670" y="21799"/>
                        <a:pt x="0" y="12128"/>
                        <a:pt x="0" y="199"/>
                      </a:cubicBezTo>
                      <a:cubicBezTo>
                        <a:pt x="-1" y="132"/>
                        <a:pt x="0" y="66"/>
                        <a:pt x="0" y="-1"/>
                      </a:cubicBezTo>
                      <a:lnTo>
                        <a:pt x="21600" y="1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00" name="Arc 276">
                  <a:extLst>
                    <a:ext uri="{FF2B5EF4-FFF2-40B4-BE49-F238E27FC236}">
                      <a16:creationId xmlns:a16="http://schemas.microsoft.com/office/drawing/2014/main" id="{CD1A23ED-D0D8-483F-B3A9-E24FD673EC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4" y="3911"/>
                  <a:ext cx="253" cy="108"/>
                </a:xfrm>
                <a:custGeom>
                  <a:avLst/>
                  <a:gdLst>
                    <a:gd name="T0" fmla="*/ 0 w 21600"/>
                    <a:gd name="T1" fmla="*/ 0 h 21802"/>
                    <a:gd name="T2" fmla="*/ 0 w 21600"/>
                    <a:gd name="T3" fmla="*/ 0 h 21802"/>
                    <a:gd name="T4" fmla="*/ 0 w 21600"/>
                    <a:gd name="T5" fmla="*/ 0 h 21802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802"/>
                    <a:gd name="T11" fmla="*/ 21600 w 21600"/>
                    <a:gd name="T12" fmla="*/ 21802 h 2180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802" fill="none" extrusionOk="0">
                      <a:moveTo>
                        <a:pt x="21600" y="21802"/>
                      </a:moveTo>
                      <a:cubicBezTo>
                        <a:pt x="9670" y="21802"/>
                        <a:pt x="0" y="12131"/>
                        <a:pt x="0" y="202"/>
                      </a:cubicBezTo>
                      <a:cubicBezTo>
                        <a:pt x="-1" y="134"/>
                        <a:pt x="0" y="67"/>
                        <a:pt x="0" y="-1"/>
                      </a:cubicBezTo>
                    </a:path>
                    <a:path w="21600" h="21802" stroke="0" extrusionOk="0">
                      <a:moveTo>
                        <a:pt x="21600" y="21802"/>
                      </a:moveTo>
                      <a:cubicBezTo>
                        <a:pt x="9670" y="21802"/>
                        <a:pt x="0" y="12131"/>
                        <a:pt x="0" y="202"/>
                      </a:cubicBezTo>
                      <a:cubicBezTo>
                        <a:pt x="-1" y="134"/>
                        <a:pt x="0" y="67"/>
                        <a:pt x="0" y="-1"/>
                      </a:cubicBezTo>
                      <a:lnTo>
                        <a:pt x="21600" y="20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62" name="Group 277">
                <a:extLst>
                  <a:ext uri="{FF2B5EF4-FFF2-40B4-BE49-F238E27FC236}">
                    <a16:creationId xmlns:a16="http://schemas.microsoft.com/office/drawing/2014/main" id="{463FA15A-80A8-47D2-A04E-81783E5452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0" y="3993"/>
                <a:ext cx="502" cy="659"/>
                <a:chOff x="700" y="3993"/>
                <a:chExt cx="502" cy="659"/>
              </a:xfrm>
            </p:grpSpPr>
            <p:sp>
              <p:nvSpPr>
                <p:cNvPr id="963" name="Rectangle 278">
                  <a:extLst>
                    <a:ext uri="{FF2B5EF4-FFF2-40B4-BE49-F238E27FC236}">
                      <a16:creationId xmlns:a16="http://schemas.microsoft.com/office/drawing/2014/main" id="{ADE77247-AC9C-46B1-8347-0DC4F9B391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0" y="3993"/>
                  <a:ext cx="40" cy="659"/>
                </a:xfrm>
                <a:prstGeom prst="rect">
                  <a:avLst/>
                </a:prstGeom>
                <a:solidFill>
                  <a:srgbClr val="AD6900"/>
                </a:solidFill>
                <a:ln w="12700">
                  <a:solidFill>
                    <a:srgbClr val="7144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4" name="Line 279">
                  <a:extLst>
                    <a:ext uri="{FF2B5EF4-FFF2-40B4-BE49-F238E27FC236}">
                      <a16:creationId xmlns:a16="http://schemas.microsoft.com/office/drawing/2014/main" id="{09303B55-5192-4729-BE1A-F2C3AD04D0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1" y="4044"/>
                  <a:ext cx="84" cy="57"/>
                </a:xfrm>
                <a:prstGeom prst="line">
                  <a:avLst/>
                </a:prstGeom>
                <a:noFill/>
                <a:ln w="12700">
                  <a:solidFill>
                    <a:srgbClr val="AD6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5" name="Line 280">
                  <a:extLst>
                    <a:ext uri="{FF2B5EF4-FFF2-40B4-BE49-F238E27FC236}">
                      <a16:creationId xmlns:a16="http://schemas.microsoft.com/office/drawing/2014/main" id="{904D4451-1038-450E-8927-E1652CD54D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3" y="4044"/>
                  <a:ext cx="83" cy="55"/>
                </a:xfrm>
                <a:prstGeom prst="line">
                  <a:avLst/>
                </a:prstGeom>
                <a:noFill/>
                <a:ln w="12700">
                  <a:solidFill>
                    <a:srgbClr val="AD6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966" name="Group 281">
                  <a:extLst>
                    <a:ext uri="{FF2B5EF4-FFF2-40B4-BE49-F238E27FC236}">
                      <a16:creationId xmlns:a16="http://schemas.microsoft.com/office/drawing/2014/main" id="{2B374527-72B3-41C9-A040-A902C7AE10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20" y="4010"/>
                  <a:ext cx="29" cy="24"/>
                  <a:chOff x="720" y="4010"/>
                  <a:chExt cx="29" cy="24"/>
                </a:xfrm>
              </p:grpSpPr>
              <p:sp>
                <p:nvSpPr>
                  <p:cNvPr id="984" name="Freeform 282">
                    <a:extLst>
                      <a:ext uri="{FF2B5EF4-FFF2-40B4-BE49-F238E27FC236}">
                        <a16:creationId xmlns:a16="http://schemas.microsoft.com/office/drawing/2014/main" id="{455471EA-37F6-470A-AC82-5D4215ED6A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6" y="4013"/>
                    <a:ext cx="20" cy="18"/>
                  </a:xfrm>
                  <a:custGeom>
                    <a:avLst/>
                    <a:gdLst>
                      <a:gd name="T0" fmla="*/ 13 w 20"/>
                      <a:gd name="T1" fmla="*/ 0 h 18"/>
                      <a:gd name="T2" fmla="*/ 19 w 20"/>
                      <a:gd name="T3" fmla="*/ 17 h 18"/>
                      <a:gd name="T4" fmla="*/ 0 w 20"/>
                      <a:gd name="T5" fmla="*/ 17 h 18"/>
                      <a:gd name="T6" fmla="*/ 5 w 20"/>
                      <a:gd name="T7" fmla="*/ 0 h 18"/>
                      <a:gd name="T8" fmla="*/ 13 w 20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18"/>
                      <a:gd name="T17" fmla="*/ 20 w 20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18">
                        <a:moveTo>
                          <a:pt x="13" y="0"/>
                        </a:moveTo>
                        <a:lnTo>
                          <a:pt x="19" y="17"/>
                        </a:lnTo>
                        <a:lnTo>
                          <a:pt x="0" y="17"/>
                        </a:lnTo>
                        <a:lnTo>
                          <a:pt x="5" y="0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85" name="Freeform 283">
                    <a:extLst>
                      <a:ext uri="{FF2B5EF4-FFF2-40B4-BE49-F238E27FC236}">
                        <a16:creationId xmlns:a16="http://schemas.microsoft.com/office/drawing/2014/main" id="{02ABFD7E-BF38-4FBA-958A-B42B52FF08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0" y="4010"/>
                    <a:ext cx="29" cy="24"/>
                  </a:xfrm>
                  <a:custGeom>
                    <a:avLst/>
                    <a:gdLst>
                      <a:gd name="T0" fmla="*/ 21 w 29"/>
                      <a:gd name="T1" fmla="*/ 0 h 24"/>
                      <a:gd name="T2" fmla="*/ 28 w 29"/>
                      <a:gd name="T3" fmla="*/ 23 h 24"/>
                      <a:gd name="T4" fmla="*/ 0 w 29"/>
                      <a:gd name="T5" fmla="*/ 23 h 24"/>
                      <a:gd name="T6" fmla="*/ 6 w 29"/>
                      <a:gd name="T7" fmla="*/ 0 h 24"/>
                      <a:gd name="T8" fmla="*/ 21 w 29"/>
                      <a:gd name="T9" fmla="*/ 0 h 24"/>
                      <a:gd name="T10" fmla="*/ 16 w 29"/>
                      <a:gd name="T11" fmla="*/ 6 h 24"/>
                      <a:gd name="T12" fmla="*/ 12 w 29"/>
                      <a:gd name="T13" fmla="*/ 6 h 24"/>
                      <a:gd name="T14" fmla="*/ 9 w 29"/>
                      <a:gd name="T15" fmla="*/ 16 h 24"/>
                      <a:gd name="T16" fmla="*/ 18 w 29"/>
                      <a:gd name="T17" fmla="*/ 16 h 24"/>
                      <a:gd name="T18" fmla="*/ 16 w 29"/>
                      <a:gd name="T19" fmla="*/ 6 h 24"/>
                      <a:gd name="T20" fmla="*/ 21 w 29"/>
                      <a:gd name="T21" fmla="*/ 0 h 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"/>
                      <a:gd name="T34" fmla="*/ 0 h 24"/>
                      <a:gd name="T35" fmla="*/ 29 w 29"/>
                      <a:gd name="T36" fmla="*/ 24 h 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" h="24">
                        <a:moveTo>
                          <a:pt x="21" y="0"/>
                        </a:moveTo>
                        <a:lnTo>
                          <a:pt x="28" y="23"/>
                        </a:lnTo>
                        <a:lnTo>
                          <a:pt x="0" y="23"/>
                        </a:lnTo>
                        <a:lnTo>
                          <a:pt x="6" y="0"/>
                        </a:lnTo>
                        <a:lnTo>
                          <a:pt x="21" y="0"/>
                        </a:lnTo>
                        <a:lnTo>
                          <a:pt x="16" y="6"/>
                        </a:lnTo>
                        <a:lnTo>
                          <a:pt x="12" y="6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6" y="6"/>
                        </a:lnTo>
                        <a:lnTo>
                          <a:pt x="21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67" name="Group 284">
                  <a:extLst>
                    <a:ext uri="{FF2B5EF4-FFF2-40B4-BE49-F238E27FC236}">
                      <a16:creationId xmlns:a16="http://schemas.microsoft.com/office/drawing/2014/main" id="{7600E6F0-6D47-4057-81A3-81EE0F4A1C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67" y="4010"/>
                  <a:ext cx="28" cy="24"/>
                  <a:chOff x="767" y="4010"/>
                  <a:chExt cx="28" cy="24"/>
                </a:xfrm>
              </p:grpSpPr>
              <p:sp>
                <p:nvSpPr>
                  <p:cNvPr id="982" name="Freeform 285">
                    <a:extLst>
                      <a:ext uri="{FF2B5EF4-FFF2-40B4-BE49-F238E27FC236}">
                        <a16:creationId xmlns:a16="http://schemas.microsoft.com/office/drawing/2014/main" id="{FF1C9AFB-8EF9-45D6-BB8A-3CEAFCAB87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2" y="4013"/>
                    <a:ext cx="19" cy="18"/>
                  </a:xfrm>
                  <a:custGeom>
                    <a:avLst/>
                    <a:gdLst>
                      <a:gd name="T0" fmla="*/ 12 w 19"/>
                      <a:gd name="T1" fmla="*/ 0 h 18"/>
                      <a:gd name="T2" fmla="*/ 18 w 19"/>
                      <a:gd name="T3" fmla="*/ 17 h 18"/>
                      <a:gd name="T4" fmla="*/ 0 w 19"/>
                      <a:gd name="T5" fmla="*/ 17 h 18"/>
                      <a:gd name="T6" fmla="*/ 5 w 19"/>
                      <a:gd name="T7" fmla="*/ 0 h 18"/>
                      <a:gd name="T8" fmla="*/ 12 w 19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18"/>
                      <a:gd name="T17" fmla="*/ 19 w 19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18">
                        <a:moveTo>
                          <a:pt x="12" y="0"/>
                        </a:moveTo>
                        <a:lnTo>
                          <a:pt x="18" y="17"/>
                        </a:lnTo>
                        <a:lnTo>
                          <a:pt x="0" y="17"/>
                        </a:lnTo>
                        <a:lnTo>
                          <a:pt x="5" y="0"/>
                        </a:lnTo>
                        <a:lnTo>
                          <a:pt x="12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83" name="Freeform 286">
                    <a:extLst>
                      <a:ext uri="{FF2B5EF4-FFF2-40B4-BE49-F238E27FC236}">
                        <a16:creationId xmlns:a16="http://schemas.microsoft.com/office/drawing/2014/main" id="{377A88D7-1808-4C2A-933D-C2DCBB61A8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7" y="4010"/>
                    <a:ext cx="28" cy="24"/>
                  </a:xfrm>
                  <a:custGeom>
                    <a:avLst/>
                    <a:gdLst>
                      <a:gd name="T0" fmla="*/ 19 w 28"/>
                      <a:gd name="T1" fmla="*/ 0 h 24"/>
                      <a:gd name="T2" fmla="*/ 27 w 28"/>
                      <a:gd name="T3" fmla="*/ 23 h 24"/>
                      <a:gd name="T4" fmla="*/ 0 w 28"/>
                      <a:gd name="T5" fmla="*/ 23 h 24"/>
                      <a:gd name="T6" fmla="*/ 6 w 28"/>
                      <a:gd name="T7" fmla="*/ 0 h 24"/>
                      <a:gd name="T8" fmla="*/ 19 w 28"/>
                      <a:gd name="T9" fmla="*/ 0 h 24"/>
                      <a:gd name="T10" fmla="*/ 14 w 28"/>
                      <a:gd name="T11" fmla="*/ 6 h 24"/>
                      <a:gd name="T12" fmla="*/ 11 w 28"/>
                      <a:gd name="T13" fmla="*/ 6 h 24"/>
                      <a:gd name="T14" fmla="*/ 9 w 28"/>
                      <a:gd name="T15" fmla="*/ 16 h 24"/>
                      <a:gd name="T16" fmla="*/ 18 w 28"/>
                      <a:gd name="T17" fmla="*/ 16 h 24"/>
                      <a:gd name="T18" fmla="*/ 14 w 28"/>
                      <a:gd name="T19" fmla="*/ 6 h 24"/>
                      <a:gd name="T20" fmla="*/ 19 w 28"/>
                      <a:gd name="T21" fmla="*/ 0 h 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8"/>
                      <a:gd name="T34" fmla="*/ 0 h 24"/>
                      <a:gd name="T35" fmla="*/ 28 w 28"/>
                      <a:gd name="T36" fmla="*/ 24 h 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8" h="24">
                        <a:moveTo>
                          <a:pt x="19" y="0"/>
                        </a:moveTo>
                        <a:lnTo>
                          <a:pt x="27" y="23"/>
                        </a:lnTo>
                        <a:lnTo>
                          <a:pt x="0" y="23"/>
                        </a:lnTo>
                        <a:lnTo>
                          <a:pt x="6" y="0"/>
                        </a:lnTo>
                        <a:lnTo>
                          <a:pt x="19" y="0"/>
                        </a:lnTo>
                        <a:lnTo>
                          <a:pt x="14" y="6"/>
                        </a:lnTo>
                        <a:lnTo>
                          <a:pt x="11" y="6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4" y="6"/>
                        </a:lnTo>
                        <a:lnTo>
                          <a:pt x="19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68" name="Group 287">
                  <a:extLst>
                    <a:ext uri="{FF2B5EF4-FFF2-40B4-BE49-F238E27FC236}">
                      <a16:creationId xmlns:a16="http://schemas.microsoft.com/office/drawing/2014/main" id="{98E6014B-811B-49A3-9ABB-E162F5A9980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9" y="4012"/>
                  <a:ext cx="28" cy="24"/>
                  <a:chOff x="899" y="4012"/>
                  <a:chExt cx="28" cy="24"/>
                </a:xfrm>
              </p:grpSpPr>
              <p:sp>
                <p:nvSpPr>
                  <p:cNvPr id="980" name="Freeform 288">
                    <a:extLst>
                      <a:ext uri="{FF2B5EF4-FFF2-40B4-BE49-F238E27FC236}">
                        <a16:creationId xmlns:a16="http://schemas.microsoft.com/office/drawing/2014/main" id="{12C4BE36-0E81-4C07-9241-04DF0F78F5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04" y="4014"/>
                    <a:ext cx="19" cy="18"/>
                  </a:xfrm>
                  <a:custGeom>
                    <a:avLst/>
                    <a:gdLst>
                      <a:gd name="T0" fmla="*/ 12 w 19"/>
                      <a:gd name="T1" fmla="*/ 0 h 18"/>
                      <a:gd name="T2" fmla="*/ 18 w 19"/>
                      <a:gd name="T3" fmla="*/ 17 h 18"/>
                      <a:gd name="T4" fmla="*/ 0 w 19"/>
                      <a:gd name="T5" fmla="*/ 17 h 18"/>
                      <a:gd name="T6" fmla="*/ 4 w 19"/>
                      <a:gd name="T7" fmla="*/ 0 h 18"/>
                      <a:gd name="T8" fmla="*/ 12 w 19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18"/>
                      <a:gd name="T17" fmla="*/ 19 w 19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18">
                        <a:moveTo>
                          <a:pt x="12" y="0"/>
                        </a:moveTo>
                        <a:lnTo>
                          <a:pt x="18" y="17"/>
                        </a:lnTo>
                        <a:lnTo>
                          <a:pt x="0" y="17"/>
                        </a:lnTo>
                        <a:lnTo>
                          <a:pt x="4" y="0"/>
                        </a:lnTo>
                        <a:lnTo>
                          <a:pt x="12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81" name="Freeform 289">
                    <a:extLst>
                      <a:ext uri="{FF2B5EF4-FFF2-40B4-BE49-F238E27FC236}">
                        <a16:creationId xmlns:a16="http://schemas.microsoft.com/office/drawing/2014/main" id="{77D740C7-6876-43DF-A5BF-63CDAF9C55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99" y="4012"/>
                    <a:ext cx="28" cy="24"/>
                  </a:xfrm>
                  <a:custGeom>
                    <a:avLst/>
                    <a:gdLst>
                      <a:gd name="T0" fmla="*/ 19 w 28"/>
                      <a:gd name="T1" fmla="*/ 0 h 24"/>
                      <a:gd name="T2" fmla="*/ 27 w 28"/>
                      <a:gd name="T3" fmla="*/ 23 h 24"/>
                      <a:gd name="T4" fmla="*/ 0 w 28"/>
                      <a:gd name="T5" fmla="*/ 23 h 24"/>
                      <a:gd name="T6" fmla="*/ 5 w 28"/>
                      <a:gd name="T7" fmla="*/ 0 h 24"/>
                      <a:gd name="T8" fmla="*/ 19 w 28"/>
                      <a:gd name="T9" fmla="*/ 0 h 24"/>
                      <a:gd name="T10" fmla="*/ 14 w 28"/>
                      <a:gd name="T11" fmla="*/ 6 h 24"/>
                      <a:gd name="T12" fmla="*/ 11 w 28"/>
                      <a:gd name="T13" fmla="*/ 6 h 24"/>
                      <a:gd name="T14" fmla="*/ 9 w 28"/>
                      <a:gd name="T15" fmla="*/ 16 h 24"/>
                      <a:gd name="T16" fmla="*/ 18 w 28"/>
                      <a:gd name="T17" fmla="*/ 16 h 24"/>
                      <a:gd name="T18" fmla="*/ 14 w 28"/>
                      <a:gd name="T19" fmla="*/ 6 h 24"/>
                      <a:gd name="T20" fmla="*/ 19 w 28"/>
                      <a:gd name="T21" fmla="*/ 0 h 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8"/>
                      <a:gd name="T34" fmla="*/ 0 h 24"/>
                      <a:gd name="T35" fmla="*/ 28 w 28"/>
                      <a:gd name="T36" fmla="*/ 24 h 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8" h="24">
                        <a:moveTo>
                          <a:pt x="19" y="0"/>
                        </a:moveTo>
                        <a:lnTo>
                          <a:pt x="27" y="23"/>
                        </a:lnTo>
                        <a:lnTo>
                          <a:pt x="0" y="23"/>
                        </a:lnTo>
                        <a:lnTo>
                          <a:pt x="5" y="0"/>
                        </a:lnTo>
                        <a:lnTo>
                          <a:pt x="19" y="0"/>
                        </a:lnTo>
                        <a:lnTo>
                          <a:pt x="14" y="6"/>
                        </a:lnTo>
                        <a:lnTo>
                          <a:pt x="11" y="6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4" y="6"/>
                        </a:lnTo>
                        <a:lnTo>
                          <a:pt x="19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69" name="Group 290">
                  <a:extLst>
                    <a:ext uri="{FF2B5EF4-FFF2-40B4-BE49-F238E27FC236}">
                      <a16:creationId xmlns:a16="http://schemas.microsoft.com/office/drawing/2014/main" id="{8C470D3B-D2B6-45BF-ABF8-2244922E9A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40" y="4012"/>
                  <a:ext cx="28" cy="24"/>
                  <a:chOff x="940" y="4012"/>
                  <a:chExt cx="28" cy="24"/>
                </a:xfrm>
              </p:grpSpPr>
              <p:sp>
                <p:nvSpPr>
                  <p:cNvPr id="978" name="Freeform 291">
                    <a:extLst>
                      <a:ext uri="{FF2B5EF4-FFF2-40B4-BE49-F238E27FC236}">
                        <a16:creationId xmlns:a16="http://schemas.microsoft.com/office/drawing/2014/main" id="{36171E22-54E4-4191-A070-CD44E14B91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46" y="4014"/>
                    <a:ext cx="19" cy="18"/>
                  </a:xfrm>
                  <a:custGeom>
                    <a:avLst/>
                    <a:gdLst>
                      <a:gd name="T0" fmla="*/ 13 w 19"/>
                      <a:gd name="T1" fmla="*/ 0 h 18"/>
                      <a:gd name="T2" fmla="*/ 18 w 19"/>
                      <a:gd name="T3" fmla="*/ 17 h 18"/>
                      <a:gd name="T4" fmla="*/ 0 w 19"/>
                      <a:gd name="T5" fmla="*/ 17 h 18"/>
                      <a:gd name="T6" fmla="*/ 5 w 19"/>
                      <a:gd name="T7" fmla="*/ 0 h 18"/>
                      <a:gd name="T8" fmla="*/ 13 w 19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18"/>
                      <a:gd name="T17" fmla="*/ 19 w 19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18">
                        <a:moveTo>
                          <a:pt x="13" y="0"/>
                        </a:moveTo>
                        <a:lnTo>
                          <a:pt x="18" y="17"/>
                        </a:lnTo>
                        <a:lnTo>
                          <a:pt x="0" y="17"/>
                        </a:lnTo>
                        <a:lnTo>
                          <a:pt x="5" y="0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79" name="Freeform 292">
                    <a:extLst>
                      <a:ext uri="{FF2B5EF4-FFF2-40B4-BE49-F238E27FC236}">
                        <a16:creationId xmlns:a16="http://schemas.microsoft.com/office/drawing/2014/main" id="{52DDBA54-0D26-43E9-80B0-F840C00B8D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40" y="4012"/>
                    <a:ext cx="28" cy="24"/>
                  </a:xfrm>
                  <a:custGeom>
                    <a:avLst/>
                    <a:gdLst>
                      <a:gd name="T0" fmla="*/ 20 w 28"/>
                      <a:gd name="T1" fmla="*/ 0 h 24"/>
                      <a:gd name="T2" fmla="*/ 27 w 28"/>
                      <a:gd name="T3" fmla="*/ 23 h 24"/>
                      <a:gd name="T4" fmla="*/ 0 w 28"/>
                      <a:gd name="T5" fmla="*/ 23 h 24"/>
                      <a:gd name="T6" fmla="*/ 6 w 28"/>
                      <a:gd name="T7" fmla="*/ 0 h 24"/>
                      <a:gd name="T8" fmla="*/ 20 w 28"/>
                      <a:gd name="T9" fmla="*/ 0 h 24"/>
                      <a:gd name="T10" fmla="*/ 15 w 28"/>
                      <a:gd name="T11" fmla="*/ 6 h 24"/>
                      <a:gd name="T12" fmla="*/ 12 w 28"/>
                      <a:gd name="T13" fmla="*/ 6 h 24"/>
                      <a:gd name="T14" fmla="*/ 9 w 28"/>
                      <a:gd name="T15" fmla="*/ 16 h 24"/>
                      <a:gd name="T16" fmla="*/ 18 w 28"/>
                      <a:gd name="T17" fmla="*/ 16 h 24"/>
                      <a:gd name="T18" fmla="*/ 15 w 28"/>
                      <a:gd name="T19" fmla="*/ 6 h 24"/>
                      <a:gd name="T20" fmla="*/ 20 w 28"/>
                      <a:gd name="T21" fmla="*/ 0 h 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8"/>
                      <a:gd name="T34" fmla="*/ 0 h 24"/>
                      <a:gd name="T35" fmla="*/ 28 w 28"/>
                      <a:gd name="T36" fmla="*/ 24 h 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8" h="24">
                        <a:moveTo>
                          <a:pt x="20" y="0"/>
                        </a:moveTo>
                        <a:lnTo>
                          <a:pt x="27" y="23"/>
                        </a:lnTo>
                        <a:lnTo>
                          <a:pt x="0" y="23"/>
                        </a:lnTo>
                        <a:lnTo>
                          <a:pt x="6" y="0"/>
                        </a:lnTo>
                        <a:lnTo>
                          <a:pt x="20" y="0"/>
                        </a:lnTo>
                        <a:lnTo>
                          <a:pt x="15" y="6"/>
                        </a:lnTo>
                        <a:lnTo>
                          <a:pt x="12" y="6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5" y="6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970" name="Rectangle 293">
                  <a:extLst>
                    <a:ext uri="{FF2B5EF4-FFF2-40B4-BE49-F238E27FC236}">
                      <a16:creationId xmlns:a16="http://schemas.microsoft.com/office/drawing/2014/main" id="{A95E49F0-4560-45E6-8123-9F4CCDDC99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" y="4034"/>
                  <a:ext cx="281" cy="20"/>
                </a:xfrm>
                <a:prstGeom prst="rect">
                  <a:avLst/>
                </a:prstGeom>
                <a:solidFill>
                  <a:srgbClr val="AD6900"/>
                </a:solidFill>
                <a:ln w="12700">
                  <a:solidFill>
                    <a:srgbClr val="AD6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1" name="Rectangle 294">
                  <a:extLst>
                    <a:ext uri="{FF2B5EF4-FFF2-40B4-BE49-F238E27FC236}">
                      <a16:creationId xmlns:a16="http://schemas.microsoft.com/office/drawing/2014/main" id="{F40103D9-F7BF-4117-ABDF-F29ECE6B94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8" y="4056"/>
                  <a:ext cx="45" cy="16"/>
                </a:xfrm>
                <a:prstGeom prst="rect">
                  <a:avLst/>
                </a:prstGeom>
                <a:solidFill>
                  <a:srgbClr val="7144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2" name="Line 295">
                  <a:extLst>
                    <a:ext uri="{FF2B5EF4-FFF2-40B4-BE49-F238E27FC236}">
                      <a16:creationId xmlns:a16="http://schemas.microsoft.com/office/drawing/2014/main" id="{88A2FFA4-788C-4DF8-9C11-E3A81A574C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18" y="4029"/>
                  <a:ext cx="45" cy="0"/>
                </a:xfrm>
                <a:prstGeom prst="line">
                  <a:avLst/>
                </a:prstGeom>
                <a:noFill/>
                <a:ln w="12700">
                  <a:solidFill>
                    <a:srgbClr val="7144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3" name="Line 296">
                  <a:extLst>
                    <a:ext uri="{FF2B5EF4-FFF2-40B4-BE49-F238E27FC236}">
                      <a16:creationId xmlns:a16="http://schemas.microsoft.com/office/drawing/2014/main" id="{2D644A94-06CA-4088-BBFE-94124E9690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1" y="4082"/>
                  <a:ext cx="0" cy="28"/>
                </a:xfrm>
                <a:prstGeom prst="line">
                  <a:avLst/>
                </a:prstGeom>
                <a:noFill/>
                <a:ln w="12700">
                  <a:solidFill>
                    <a:srgbClr val="7144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4" name="Arc 297">
                  <a:extLst>
                    <a:ext uri="{FF2B5EF4-FFF2-40B4-BE49-F238E27FC236}">
                      <a16:creationId xmlns:a16="http://schemas.microsoft.com/office/drawing/2014/main" id="{2A56162D-7AAC-4860-AC04-B8F2447D78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8" y="4016"/>
                  <a:ext cx="254" cy="109"/>
                </a:xfrm>
                <a:custGeom>
                  <a:avLst/>
                  <a:gdLst>
                    <a:gd name="T0" fmla="*/ 0 w 21600"/>
                    <a:gd name="T1" fmla="*/ 0 h 21800"/>
                    <a:gd name="T2" fmla="*/ 0 w 21600"/>
                    <a:gd name="T3" fmla="*/ 0 h 21800"/>
                    <a:gd name="T4" fmla="*/ 0 w 21600"/>
                    <a:gd name="T5" fmla="*/ 0 h 218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800"/>
                    <a:gd name="T11" fmla="*/ 21600 w 21600"/>
                    <a:gd name="T12" fmla="*/ 21800 h 218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800" fill="none" extrusionOk="0">
                      <a:moveTo>
                        <a:pt x="21515" y="21799"/>
                      </a:moveTo>
                      <a:cubicBezTo>
                        <a:pt x="9618" y="21753"/>
                        <a:pt x="0" y="12096"/>
                        <a:pt x="0" y="200"/>
                      </a:cubicBezTo>
                      <a:cubicBezTo>
                        <a:pt x="-1" y="133"/>
                        <a:pt x="0" y="66"/>
                        <a:pt x="0" y="-1"/>
                      </a:cubicBezTo>
                    </a:path>
                    <a:path w="21600" h="21800" stroke="0" extrusionOk="0">
                      <a:moveTo>
                        <a:pt x="21515" y="21799"/>
                      </a:moveTo>
                      <a:cubicBezTo>
                        <a:pt x="9618" y="21753"/>
                        <a:pt x="0" y="12096"/>
                        <a:pt x="0" y="200"/>
                      </a:cubicBezTo>
                      <a:cubicBezTo>
                        <a:pt x="-1" y="133"/>
                        <a:pt x="0" y="66"/>
                        <a:pt x="0" y="-1"/>
                      </a:cubicBezTo>
                      <a:lnTo>
                        <a:pt x="21600" y="2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5" name="Arc 298">
                  <a:extLst>
                    <a:ext uri="{FF2B5EF4-FFF2-40B4-BE49-F238E27FC236}">
                      <a16:creationId xmlns:a16="http://schemas.microsoft.com/office/drawing/2014/main" id="{9D0E1807-1CBA-432F-8B4D-DB8B277A89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0" y="4015"/>
                  <a:ext cx="254" cy="108"/>
                </a:xfrm>
                <a:custGeom>
                  <a:avLst/>
                  <a:gdLst>
                    <a:gd name="T0" fmla="*/ 0 w 21600"/>
                    <a:gd name="T1" fmla="*/ 0 h 21599"/>
                    <a:gd name="T2" fmla="*/ 0 w 21600"/>
                    <a:gd name="T3" fmla="*/ 0 h 21599"/>
                    <a:gd name="T4" fmla="*/ 0 w 21600"/>
                    <a:gd name="T5" fmla="*/ 0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21427" y="21599"/>
                      </a:moveTo>
                      <a:cubicBezTo>
                        <a:pt x="9566" y="21504"/>
                        <a:pt x="0" y="11862"/>
                        <a:pt x="0" y="0"/>
                      </a:cubicBezTo>
                    </a:path>
                    <a:path w="21600" h="21599" stroke="0" extrusionOk="0">
                      <a:moveTo>
                        <a:pt x="21427" y="21599"/>
                      </a:moveTo>
                      <a:cubicBezTo>
                        <a:pt x="9566" y="21504"/>
                        <a:pt x="0" y="11862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6" name="Arc 299">
                  <a:extLst>
                    <a:ext uri="{FF2B5EF4-FFF2-40B4-BE49-F238E27FC236}">
                      <a16:creationId xmlns:a16="http://schemas.microsoft.com/office/drawing/2014/main" id="{529638E2-C81C-4D4E-9099-0FEABE6505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0" y="4015"/>
                  <a:ext cx="253" cy="10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21600" h="21600" stroke="0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7" name="Arc 300">
                  <a:extLst>
                    <a:ext uri="{FF2B5EF4-FFF2-40B4-BE49-F238E27FC236}">
                      <a16:creationId xmlns:a16="http://schemas.microsoft.com/office/drawing/2014/main" id="{2C927D6F-F30F-4C7A-917F-898EEEBED7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6" y="4011"/>
                  <a:ext cx="253" cy="10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21600" h="21600" stroke="0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038" name="Freeform 532">
              <a:extLst>
                <a:ext uri="{FF2B5EF4-FFF2-40B4-BE49-F238E27FC236}">
                  <a16:creationId xmlns:a16="http://schemas.microsoft.com/office/drawing/2014/main" id="{17CFC587-4941-4293-99F6-98022709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5519" y="469589"/>
              <a:ext cx="496299" cy="1322219"/>
            </a:xfrm>
            <a:custGeom>
              <a:avLst/>
              <a:gdLst>
                <a:gd name="T0" fmla="*/ 0 w 384"/>
                <a:gd name="T1" fmla="*/ 2147483647 h 672"/>
                <a:gd name="T2" fmla="*/ 2147483647 w 384"/>
                <a:gd name="T3" fmla="*/ 2147483647 h 672"/>
                <a:gd name="T4" fmla="*/ 2147483647 w 384"/>
                <a:gd name="T5" fmla="*/ 2147483647 h 672"/>
                <a:gd name="T6" fmla="*/ 2147483647 w 384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672"/>
                <a:gd name="T14" fmla="*/ 384 w 384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672">
                  <a:moveTo>
                    <a:pt x="0" y="672"/>
                  </a:moveTo>
                  <a:cubicBezTo>
                    <a:pt x="48" y="444"/>
                    <a:pt x="96" y="216"/>
                    <a:pt x="144" y="144"/>
                  </a:cubicBezTo>
                  <a:cubicBezTo>
                    <a:pt x="192" y="72"/>
                    <a:pt x="248" y="264"/>
                    <a:pt x="288" y="240"/>
                  </a:cubicBezTo>
                  <a:cubicBezTo>
                    <a:pt x="328" y="216"/>
                    <a:pt x="356" y="108"/>
                    <a:pt x="38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09" tIns="45704" rIns="91409" bIns="45704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9" name="Freeform 532">
              <a:extLst>
                <a:ext uri="{FF2B5EF4-FFF2-40B4-BE49-F238E27FC236}">
                  <a16:creationId xmlns:a16="http://schemas.microsoft.com/office/drawing/2014/main" id="{15916AB0-688E-4F02-87A4-14502605624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101015" y="1144185"/>
              <a:ext cx="111623" cy="446295"/>
            </a:xfrm>
            <a:custGeom>
              <a:avLst/>
              <a:gdLst>
                <a:gd name="T0" fmla="*/ 0 w 384"/>
                <a:gd name="T1" fmla="*/ 2147483647 h 672"/>
                <a:gd name="T2" fmla="*/ 2147483647 w 384"/>
                <a:gd name="T3" fmla="*/ 2147483647 h 672"/>
                <a:gd name="T4" fmla="*/ 2147483647 w 384"/>
                <a:gd name="T5" fmla="*/ 2147483647 h 672"/>
                <a:gd name="T6" fmla="*/ 2147483647 w 384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672"/>
                <a:gd name="T14" fmla="*/ 384 w 384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672">
                  <a:moveTo>
                    <a:pt x="0" y="672"/>
                  </a:moveTo>
                  <a:cubicBezTo>
                    <a:pt x="48" y="444"/>
                    <a:pt x="96" y="216"/>
                    <a:pt x="144" y="144"/>
                  </a:cubicBezTo>
                  <a:cubicBezTo>
                    <a:pt x="192" y="72"/>
                    <a:pt x="248" y="264"/>
                    <a:pt x="288" y="240"/>
                  </a:cubicBezTo>
                  <a:cubicBezTo>
                    <a:pt x="328" y="216"/>
                    <a:pt x="356" y="108"/>
                    <a:pt x="38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09" tIns="45704" rIns="91409" bIns="45704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0" name="Freeform 532">
              <a:extLst>
                <a:ext uri="{FF2B5EF4-FFF2-40B4-BE49-F238E27FC236}">
                  <a16:creationId xmlns:a16="http://schemas.microsoft.com/office/drawing/2014/main" id="{1F8DF96B-593D-4C27-88A0-1CD01C079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9079" y="1920188"/>
              <a:ext cx="119935" cy="96787"/>
            </a:xfrm>
            <a:custGeom>
              <a:avLst/>
              <a:gdLst>
                <a:gd name="T0" fmla="*/ 0 w 384"/>
                <a:gd name="T1" fmla="*/ 2147483647 h 672"/>
                <a:gd name="T2" fmla="*/ 2147483647 w 384"/>
                <a:gd name="T3" fmla="*/ 2147483647 h 672"/>
                <a:gd name="T4" fmla="*/ 2147483647 w 384"/>
                <a:gd name="T5" fmla="*/ 2147483647 h 672"/>
                <a:gd name="T6" fmla="*/ 2147483647 w 384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672"/>
                <a:gd name="T14" fmla="*/ 384 w 384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672">
                  <a:moveTo>
                    <a:pt x="0" y="672"/>
                  </a:moveTo>
                  <a:cubicBezTo>
                    <a:pt x="48" y="444"/>
                    <a:pt x="96" y="216"/>
                    <a:pt x="144" y="144"/>
                  </a:cubicBezTo>
                  <a:cubicBezTo>
                    <a:pt x="192" y="72"/>
                    <a:pt x="248" y="264"/>
                    <a:pt x="288" y="240"/>
                  </a:cubicBezTo>
                  <a:cubicBezTo>
                    <a:pt x="328" y="216"/>
                    <a:pt x="356" y="108"/>
                    <a:pt x="38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09" tIns="45704" rIns="91409" bIns="45704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35" name="Group 304">
              <a:extLst>
                <a:ext uri="{FF2B5EF4-FFF2-40B4-BE49-F238E27FC236}">
                  <a16:creationId xmlns:a16="http://schemas.microsoft.com/office/drawing/2014/main" id="{D4DFC010-F0D9-4367-AD2E-C5AE74519B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30772" y="1717796"/>
              <a:ext cx="457200" cy="228600"/>
              <a:chOff x="1728" y="2976"/>
              <a:chExt cx="432" cy="192"/>
            </a:xfrm>
          </p:grpSpPr>
          <p:sp>
            <p:nvSpPr>
              <p:cNvPr id="1036" name="AutoShape 305">
                <a:extLst>
                  <a:ext uri="{FF2B5EF4-FFF2-40B4-BE49-F238E27FC236}">
                    <a16:creationId xmlns:a16="http://schemas.microsoft.com/office/drawing/2014/main" id="{0A9F7C90-B00C-4992-804F-E1D903E071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3072"/>
                <a:ext cx="432" cy="96"/>
              </a:xfrm>
              <a:prstGeom prst="cube">
                <a:avLst>
                  <a:gd name="adj" fmla="val 24995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7" name="AutoShape 306">
                <a:extLst>
                  <a:ext uri="{FF2B5EF4-FFF2-40B4-BE49-F238E27FC236}">
                    <a16:creationId xmlns:a16="http://schemas.microsoft.com/office/drawing/2014/main" id="{AE121EA2-6DEC-4DEE-8FB9-A8D4F65FC3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2976"/>
                <a:ext cx="432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6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74" name="Group 533">
            <a:extLst>
              <a:ext uri="{FF2B5EF4-FFF2-40B4-BE49-F238E27FC236}">
                <a16:creationId xmlns:a16="http://schemas.microsoft.com/office/drawing/2014/main" id="{2356B674-BC04-49E3-9CF7-B6098E3AF00C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6023585" y="3139210"/>
            <a:ext cx="1043378" cy="660404"/>
            <a:chOff x="3715" y="3072"/>
            <a:chExt cx="125" cy="192"/>
          </a:xfrm>
        </p:grpSpPr>
        <p:sp>
          <p:nvSpPr>
            <p:cNvPr id="1176" name="Line 534">
              <a:extLst>
                <a:ext uri="{FF2B5EF4-FFF2-40B4-BE49-F238E27FC236}">
                  <a16:creationId xmlns:a16="http://schemas.microsoft.com/office/drawing/2014/main" id="{C4D27485-41A8-45E1-8150-335101592B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44" y="3072"/>
              <a:ext cx="96" cy="19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5" name="Line 535">
              <a:extLst>
                <a:ext uri="{FF2B5EF4-FFF2-40B4-BE49-F238E27FC236}">
                  <a16:creationId xmlns:a16="http://schemas.microsoft.com/office/drawing/2014/main" id="{CEF4FAA4-16BA-4EE6-8D79-D7E2F35FD9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15" y="3120"/>
              <a:ext cx="12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27" name="Group 1726">
            <a:extLst>
              <a:ext uri="{FF2B5EF4-FFF2-40B4-BE49-F238E27FC236}">
                <a16:creationId xmlns:a16="http://schemas.microsoft.com/office/drawing/2014/main" id="{9080F521-0F45-4C4F-B36B-35ADA634140C}"/>
              </a:ext>
            </a:extLst>
          </p:cNvPr>
          <p:cNvGrpSpPr/>
          <p:nvPr/>
        </p:nvGrpSpPr>
        <p:grpSpPr>
          <a:xfrm>
            <a:off x="7676720" y="3495751"/>
            <a:ext cx="1396722" cy="1276308"/>
            <a:chOff x="7676720" y="3495751"/>
            <a:chExt cx="1396722" cy="1276308"/>
          </a:xfrm>
        </p:grpSpPr>
        <p:grpSp>
          <p:nvGrpSpPr>
            <p:cNvPr id="1723" name="Group 1722">
              <a:extLst>
                <a:ext uri="{FF2B5EF4-FFF2-40B4-BE49-F238E27FC236}">
                  <a16:creationId xmlns:a16="http://schemas.microsoft.com/office/drawing/2014/main" id="{8E4057B6-3339-49F8-A284-B1941E0371DC}"/>
                </a:ext>
              </a:extLst>
            </p:cNvPr>
            <p:cNvGrpSpPr/>
            <p:nvPr/>
          </p:nvGrpSpPr>
          <p:grpSpPr>
            <a:xfrm>
              <a:off x="8281685" y="3495751"/>
              <a:ext cx="791757" cy="1276308"/>
              <a:chOff x="7628239" y="3552921"/>
              <a:chExt cx="1055360" cy="1276425"/>
            </a:xfrm>
          </p:grpSpPr>
          <p:grpSp>
            <p:nvGrpSpPr>
              <p:cNvPr id="1721" name="Group 1720">
                <a:extLst>
                  <a:ext uri="{FF2B5EF4-FFF2-40B4-BE49-F238E27FC236}">
                    <a16:creationId xmlns:a16="http://schemas.microsoft.com/office/drawing/2014/main" id="{512D5FCE-7412-40D3-929C-6923E212058C}"/>
                  </a:ext>
                </a:extLst>
              </p:cNvPr>
              <p:cNvGrpSpPr/>
              <p:nvPr/>
            </p:nvGrpSpPr>
            <p:grpSpPr>
              <a:xfrm>
                <a:off x="7628239" y="3552921"/>
                <a:ext cx="716717" cy="864236"/>
                <a:chOff x="7628239" y="3552921"/>
                <a:chExt cx="1182687" cy="925514"/>
              </a:xfrm>
            </p:grpSpPr>
            <p:sp>
              <p:nvSpPr>
                <p:cNvPr id="1073" name="Freeform 318">
                  <a:extLst>
                    <a:ext uri="{FF2B5EF4-FFF2-40B4-BE49-F238E27FC236}">
                      <a16:creationId xmlns:a16="http://schemas.microsoft.com/office/drawing/2014/main" id="{5F25C904-E4A7-442F-8082-083DA91674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28239" y="3552921"/>
                  <a:ext cx="1182687" cy="925513"/>
                </a:xfrm>
                <a:custGeom>
                  <a:avLst/>
                  <a:gdLst>
                    <a:gd name="T0" fmla="*/ 0 w 217"/>
                    <a:gd name="T1" fmla="*/ 4885 h 287"/>
                    <a:gd name="T2" fmla="*/ 0 w 217"/>
                    <a:gd name="T3" fmla="*/ 4737 h 287"/>
                    <a:gd name="T4" fmla="*/ 4720 w 217"/>
                    <a:gd name="T5" fmla="*/ 4428 h 287"/>
                    <a:gd name="T6" fmla="*/ 4720 w 217"/>
                    <a:gd name="T7" fmla="*/ 0 h 287"/>
                    <a:gd name="T8" fmla="*/ 13797 w 217"/>
                    <a:gd name="T9" fmla="*/ 0 h 287"/>
                    <a:gd name="T10" fmla="*/ 13797 w 217"/>
                    <a:gd name="T11" fmla="*/ 4428 h 287"/>
                    <a:gd name="T12" fmla="*/ 18233 w 217"/>
                    <a:gd name="T13" fmla="*/ 4737 h 287"/>
                    <a:gd name="T14" fmla="*/ 18233 w 217"/>
                    <a:gd name="T15" fmla="*/ 4885 h 287"/>
                    <a:gd name="T16" fmla="*/ 0 w 217"/>
                    <a:gd name="T17" fmla="*/ 4885 h 28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17"/>
                    <a:gd name="T28" fmla="*/ 0 h 287"/>
                    <a:gd name="T29" fmla="*/ 217 w 217"/>
                    <a:gd name="T30" fmla="*/ 287 h 28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17" h="287">
                      <a:moveTo>
                        <a:pt x="0" y="287"/>
                      </a:moveTo>
                      <a:lnTo>
                        <a:pt x="0" y="278"/>
                      </a:lnTo>
                      <a:lnTo>
                        <a:pt x="56" y="260"/>
                      </a:lnTo>
                      <a:lnTo>
                        <a:pt x="56" y="0"/>
                      </a:lnTo>
                      <a:lnTo>
                        <a:pt x="164" y="0"/>
                      </a:lnTo>
                      <a:lnTo>
                        <a:pt x="164" y="260"/>
                      </a:lnTo>
                      <a:lnTo>
                        <a:pt x="217" y="278"/>
                      </a:lnTo>
                      <a:lnTo>
                        <a:pt x="217" y="287"/>
                      </a:lnTo>
                      <a:lnTo>
                        <a:pt x="0" y="2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74" name="Line 319">
                  <a:extLst>
                    <a:ext uri="{FF2B5EF4-FFF2-40B4-BE49-F238E27FC236}">
                      <a16:creationId xmlns:a16="http://schemas.microsoft.com/office/drawing/2014/main" id="{D81DD2F0-BC9F-4D66-B032-98636C9AF2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934261" y="4391122"/>
                  <a:ext cx="5400" cy="873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75" name="Line 320">
                  <a:extLst>
                    <a:ext uri="{FF2B5EF4-FFF2-40B4-BE49-F238E27FC236}">
                      <a16:creationId xmlns:a16="http://schemas.microsoft.com/office/drawing/2014/main" id="{66B10742-D5AE-49E4-BDB7-0190FEB8C9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21105" y="4391122"/>
                  <a:ext cx="5400" cy="873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76" name="Line 321">
                  <a:extLst>
                    <a:ext uri="{FF2B5EF4-FFF2-40B4-BE49-F238E27FC236}">
                      <a16:creationId xmlns:a16="http://schemas.microsoft.com/office/drawing/2014/main" id="{953900B0-FBE4-45EA-BD3C-791496BE2C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25075" y="3843434"/>
                  <a:ext cx="194414" cy="31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77" name="Line 322">
                  <a:extLst>
                    <a:ext uri="{FF2B5EF4-FFF2-40B4-BE49-F238E27FC236}">
                      <a16:creationId xmlns:a16="http://schemas.microsoft.com/office/drawing/2014/main" id="{EB50B9AD-A57A-4677-ABE8-2544BAA90C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90873" y="3743421"/>
                  <a:ext cx="262819" cy="31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78" name="Rectangle 323">
                  <a:extLst>
                    <a:ext uri="{FF2B5EF4-FFF2-40B4-BE49-F238E27FC236}">
                      <a16:creationId xmlns:a16="http://schemas.microsoft.com/office/drawing/2014/main" id="{563FDBE3-F9CF-44DF-88EB-3014F2DC0B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04467" y="3594196"/>
                  <a:ext cx="441032" cy="538163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79" name="Rectangle 324">
                  <a:extLst>
                    <a:ext uri="{FF2B5EF4-FFF2-40B4-BE49-F238E27FC236}">
                      <a16:creationId xmlns:a16="http://schemas.microsoft.com/office/drawing/2014/main" id="{51C0DE67-C2CF-4219-BDDB-E92ECF817E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73679" y="3830734"/>
                  <a:ext cx="91807" cy="19050"/>
                </a:xfrm>
                <a:prstGeom prst="rect">
                  <a:avLst/>
                </a:prstGeom>
                <a:solidFill>
                  <a:srgbClr val="00000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0" name="Freeform 325">
                  <a:extLst>
                    <a:ext uri="{FF2B5EF4-FFF2-40B4-BE49-F238E27FC236}">
                      <a16:creationId xmlns:a16="http://schemas.microsoft.com/office/drawing/2014/main" id="{D2854B70-2BCF-4328-AE80-336A0EF5308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977465" y="4168872"/>
                  <a:ext cx="489636" cy="254000"/>
                </a:xfrm>
                <a:custGeom>
                  <a:avLst/>
                  <a:gdLst>
                    <a:gd name="T0" fmla="*/ 574 w 90"/>
                    <a:gd name="T1" fmla="*/ 804 h 79"/>
                    <a:gd name="T2" fmla="*/ 0 w 90"/>
                    <a:gd name="T3" fmla="*/ 0 h 79"/>
                    <a:gd name="T4" fmla="*/ 1079 w 90"/>
                    <a:gd name="T5" fmla="*/ 804 h 79"/>
                    <a:gd name="T6" fmla="*/ 1735 w 90"/>
                    <a:gd name="T7" fmla="*/ 0 h 79"/>
                    <a:gd name="T8" fmla="*/ 1079 w 90"/>
                    <a:gd name="T9" fmla="*/ 804 h 79"/>
                    <a:gd name="T10" fmla="*/ 2841 w 90"/>
                    <a:gd name="T11" fmla="*/ 804 h 79"/>
                    <a:gd name="T12" fmla="*/ 2348 w 90"/>
                    <a:gd name="T13" fmla="*/ 0 h 79"/>
                    <a:gd name="T14" fmla="*/ 3509 w 90"/>
                    <a:gd name="T15" fmla="*/ 804 h 79"/>
                    <a:gd name="T16" fmla="*/ 4001 w 90"/>
                    <a:gd name="T17" fmla="*/ 0 h 79"/>
                    <a:gd name="T18" fmla="*/ 3509 w 90"/>
                    <a:gd name="T19" fmla="*/ 804 h 79"/>
                    <a:gd name="T20" fmla="*/ 5244 w 90"/>
                    <a:gd name="T21" fmla="*/ 804 h 79"/>
                    <a:gd name="T22" fmla="*/ 4585 w 90"/>
                    <a:gd name="T23" fmla="*/ 0 h 79"/>
                    <a:gd name="T24" fmla="*/ 5772 w 90"/>
                    <a:gd name="T25" fmla="*/ 804 h 79"/>
                    <a:gd name="T26" fmla="*/ 6347 w 90"/>
                    <a:gd name="T27" fmla="*/ 0 h 79"/>
                    <a:gd name="T28" fmla="*/ 5772 w 90"/>
                    <a:gd name="T29" fmla="*/ 804 h 79"/>
                    <a:gd name="T30" fmla="*/ 7507 w 90"/>
                    <a:gd name="T31" fmla="*/ 804 h 79"/>
                    <a:gd name="T32" fmla="*/ 6851 w 90"/>
                    <a:gd name="T33" fmla="*/ 0 h 79"/>
                    <a:gd name="T34" fmla="*/ 6851 w 90"/>
                    <a:gd name="T35" fmla="*/ 1329 h 79"/>
                    <a:gd name="T36" fmla="*/ 7507 w 90"/>
                    <a:gd name="T37" fmla="*/ 907 h 79"/>
                    <a:gd name="T38" fmla="*/ 6851 w 90"/>
                    <a:gd name="T39" fmla="*/ 1329 h 79"/>
                    <a:gd name="T40" fmla="*/ 6347 w 90"/>
                    <a:gd name="T41" fmla="*/ 1329 h 79"/>
                    <a:gd name="T42" fmla="*/ 5772 w 90"/>
                    <a:gd name="T43" fmla="*/ 907 h 79"/>
                    <a:gd name="T44" fmla="*/ 4585 w 90"/>
                    <a:gd name="T45" fmla="*/ 1329 h 79"/>
                    <a:gd name="T46" fmla="*/ 5244 w 90"/>
                    <a:gd name="T47" fmla="*/ 907 h 79"/>
                    <a:gd name="T48" fmla="*/ 4585 w 90"/>
                    <a:gd name="T49" fmla="*/ 1329 h 79"/>
                    <a:gd name="T50" fmla="*/ 4001 w 90"/>
                    <a:gd name="T51" fmla="*/ 1329 h 79"/>
                    <a:gd name="T52" fmla="*/ 3509 w 90"/>
                    <a:gd name="T53" fmla="*/ 907 h 79"/>
                    <a:gd name="T54" fmla="*/ 2348 w 90"/>
                    <a:gd name="T55" fmla="*/ 1329 h 79"/>
                    <a:gd name="T56" fmla="*/ 2841 w 90"/>
                    <a:gd name="T57" fmla="*/ 907 h 79"/>
                    <a:gd name="T58" fmla="*/ 2348 w 90"/>
                    <a:gd name="T59" fmla="*/ 1329 h 79"/>
                    <a:gd name="T60" fmla="*/ 1735 w 90"/>
                    <a:gd name="T61" fmla="*/ 1329 h 79"/>
                    <a:gd name="T62" fmla="*/ 1079 w 90"/>
                    <a:gd name="T63" fmla="*/ 907 h 79"/>
                    <a:gd name="T64" fmla="*/ 0 w 90"/>
                    <a:gd name="T65" fmla="*/ 1329 h 79"/>
                    <a:gd name="T66" fmla="*/ 574 w 90"/>
                    <a:gd name="T67" fmla="*/ 907 h 79"/>
                    <a:gd name="T68" fmla="*/ 0 w 90"/>
                    <a:gd name="T69" fmla="*/ 1329 h 7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0"/>
                    <a:gd name="T106" fmla="*/ 0 h 79"/>
                    <a:gd name="T107" fmla="*/ 90 w 90"/>
                    <a:gd name="T108" fmla="*/ 79 h 7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0" h="79">
                      <a:moveTo>
                        <a:pt x="0" y="48"/>
                      </a:moveTo>
                      <a:lnTo>
                        <a:pt x="7" y="48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48"/>
                      </a:lnTo>
                      <a:close/>
                      <a:moveTo>
                        <a:pt x="13" y="48"/>
                      </a:moveTo>
                      <a:lnTo>
                        <a:pt x="21" y="48"/>
                      </a:lnTo>
                      <a:lnTo>
                        <a:pt x="21" y="0"/>
                      </a:lnTo>
                      <a:lnTo>
                        <a:pt x="13" y="0"/>
                      </a:lnTo>
                      <a:lnTo>
                        <a:pt x="13" y="48"/>
                      </a:lnTo>
                      <a:close/>
                      <a:moveTo>
                        <a:pt x="28" y="48"/>
                      </a:moveTo>
                      <a:lnTo>
                        <a:pt x="34" y="48"/>
                      </a:lnTo>
                      <a:lnTo>
                        <a:pt x="34" y="0"/>
                      </a:lnTo>
                      <a:lnTo>
                        <a:pt x="28" y="0"/>
                      </a:lnTo>
                      <a:lnTo>
                        <a:pt x="28" y="48"/>
                      </a:lnTo>
                      <a:close/>
                      <a:moveTo>
                        <a:pt x="42" y="48"/>
                      </a:moveTo>
                      <a:lnTo>
                        <a:pt x="48" y="48"/>
                      </a:lnTo>
                      <a:lnTo>
                        <a:pt x="48" y="0"/>
                      </a:lnTo>
                      <a:lnTo>
                        <a:pt x="42" y="0"/>
                      </a:lnTo>
                      <a:lnTo>
                        <a:pt x="42" y="48"/>
                      </a:lnTo>
                      <a:close/>
                      <a:moveTo>
                        <a:pt x="55" y="48"/>
                      </a:moveTo>
                      <a:lnTo>
                        <a:pt x="63" y="48"/>
                      </a:lnTo>
                      <a:lnTo>
                        <a:pt x="63" y="0"/>
                      </a:lnTo>
                      <a:lnTo>
                        <a:pt x="55" y="0"/>
                      </a:lnTo>
                      <a:lnTo>
                        <a:pt x="55" y="48"/>
                      </a:lnTo>
                      <a:close/>
                      <a:moveTo>
                        <a:pt x="69" y="48"/>
                      </a:moveTo>
                      <a:lnTo>
                        <a:pt x="76" y="48"/>
                      </a:lnTo>
                      <a:lnTo>
                        <a:pt x="76" y="0"/>
                      </a:lnTo>
                      <a:lnTo>
                        <a:pt x="69" y="0"/>
                      </a:lnTo>
                      <a:lnTo>
                        <a:pt x="69" y="48"/>
                      </a:lnTo>
                      <a:close/>
                      <a:moveTo>
                        <a:pt x="82" y="48"/>
                      </a:moveTo>
                      <a:lnTo>
                        <a:pt x="90" y="48"/>
                      </a:lnTo>
                      <a:lnTo>
                        <a:pt x="90" y="0"/>
                      </a:lnTo>
                      <a:lnTo>
                        <a:pt x="82" y="0"/>
                      </a:lnTo>
                      <a:lnTo>
                        <a:pt x="82" y="48"/>
                      </a:lnTo>
                      <a:close/>
                      <a:moveTo>
                        <a:pt x="82" y="79"/>
                      </a:moveTo>
                      <a:lnTo>
                        <a:pt x="90" y="79"/>
                      </a:lnTo>
                      <a:lnTo>
                        <a:pt x="90" y="54"/>
                      </a:lnTo>
                      <a:lnTo>
                        <a:pt x="82" y="54"/>
                      </a:lnTo>
                      <a:lnTo>
                        <a:pt x="82" y="79"/>
                      </a:lnTo>
                      <a:close/>
                      <a:moveTo>
                        <a:pt x="69" y="79"/>
                      </a:moveTo>
                      <a:lnTo>
                        <a:pt x="76" y="79"/>
                      </a:lnTo>
                      <a:lnTo>
                        <a:pt x="76" y="54"/>
                      </a:lnTo>
                      <a:lnTo>
                        <a:pt x="69" y="54"/>
                      </a:lnTo>
                      <a:lnTo>
                        <a:pt x="69" y="79"/>
                      </a:lnTo>
                      <a:close/>
                      <a:moveTo>
                        <a:pt x="55" y="79"/>
                      </a:moveTo>
                      <a:lnTo>
                        <a:pt x="63" y="79"/>
                      </a:lnTo>
                      <a:lnTo>
                        <a:pt x="63" y="54"/>
                      </a:lnTo>
                      <a:lnTo>
                        <a:pt x="55" y="54"/>
                      </a:lnTo>
                      <a:lnTo>
                        <a:pt x="55" y="79"/>
                      </a:lnTo>
                      <a:close/>
                      <a:moveTo>
                        <a:pt x="42" y="79"/>
                      </a:moveTo>
                      <a:lnTo>
                        <a:pt x="48" y="79"/>
                      </a:lnTo>
                      <a:lnTo>
                        <a:pt x="48" y="54"/>
                      </a:lnTo>
                      <a:lnTo>
                        <a:pt x="42" y="54"/>
                      </a:lnTo>
                      <a:lnTo>
                        <a:pt x="42" y="79"/>
                      </a:lnTo>
                      <a:close/>
                      <a:moveTo>
                        <a:pt x="28" y="79"/>
                      </a:moveTo>
                      <a:lnTo>
                        <a:pt x="34" y="79"/>
                      </a:lnTo>
                      <a:lnTo>
                        <a:pt x="34" y="54"/>
                      </a:lnTo>
                      <a:lnTo>
                        <a:pt x="28" y="54"/>
                      </a:lnTo>
                      <a:lnTo>
                        <a:pt x="28" y="79"/>
                      </a:lnTo>
                      <a:close/>
                      <a:moveTo>
                        <a:pt x="13" y="79"/>
                      </a:moveTo>
                      <a:lnTo>
                        <a:pt x="21" y="79"/>
                      </a:lnTo>
                      <a:lnTo>
                        <a:pt x="21" y="54"/>
                      </a:lnTo>
                      <a:lnTo>
                        <a:pt x="13" y="54"/>
                      </a:lnTo>
                      <a:lnTo>
                        <a:pt x="13" y="79"/>
                      </a:lnTo>
                      <a:close/>
                      <a:moveTo>
                        <a:pt x="0" y="79"/>
                      </a:moveTo>
                      <a:lnTo>
                        <a:pt x="7" y="79"/>
                      </a:lnTo>
                      <a:lnTo>
                        <a:pt x="7" y="54"/>
                      </a:lnTo>
                      <a:lnTo>
                        <a:pt x="0" y="54"/>
                      </a:lnTo>
                      <a:lnTo>
                        <a:pt x="0" y="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1" name="Rectangle 326">
                  <a:extLst>
                    <a:ext uri="{FF2B5EF4-FFF2-40B4-BE49-F238E27FC236}">
                      <a16:creationId xmlns:a16="http://schemas.microsoft.com/office/drawing/2014/main" id="{F675A60A-83F2-42DF-8827-2C6623B0EA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36869" y="3608484"/>
                  <a:ext cx="376228" cy="7937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2" name="Freeform 327">
                  <a:extLst>
                    <a:ext uri="{FF2B5EF4-FFF2-40B4-BE49-F238E27FC236}">
                      <a16:creationId xmlns:a16="http://schemas.microsoft.com/office/drawing/2014/main" id="{B58AABC6-6B19-4F66-B546-C33DD96E53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36869" y="3608484"/>
                  <a:ext cx="376228" cy="22225"/>
                </a:xfrm>
                <a:custGeom>
                  <a:avLst/>
                  <a:gdLst>
                    <a:gd name="T0" fmla="*/ 0 w 69"/>
                    <a:gd name="T1" fmla="*/ 0 h 7"/>
                    <a:gd name="T2" fmla="*/ 506 w 69"/>
                    <a:gd name="T3" fmla="*/ 112 h 7"/>
                    <a:gd name="T4" fmla="*/ 5219 w 69"/>
                    <a:gd name="T5" fmla="*/ 112 h 7"/>
                    <a:gd name="T6" fmla="*/ 5807 w 69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9"/>
                    <a:gd name="T13" fmla="*/ 0 h 7"/>
                    <a:gd name="T14" fmla="*/ 69 w 69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9" h="7">
                      <a:moveTo>
                        <a:pt x="0" y="0"/>
                      </a:moveTo>
                      <a:lnTo>
                        <a:pt x="6" y="7"/>
                      </a:lnTo>
                      <a:lnTo>
                        <a:pt x="62" y="7"/>
                      </a:lnTo>
                      <a:lnTo>
                        <a:pt x="69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3" name="Rectangle 328">
                  <a:extLst>
                    <a:ext uri="{FF2B5EF4-FFF2-40B4-BE49-F238E27FC236}">
                      <a16:creationId xmlns:a16="http://schemas.microsoft.com/office/drawing/2014/main" id="{22A536C4-C32C-43B8-9016-70B69B6E1A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36869" y="3703734"/>
                  <a:ext cx="376228" cy="80963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4" name="Rectangle 329">
                  <a:extLst>
                    <a:ext uri="{FF2B5EF4-FFF2-40B4-BE49-F238E27FC236}">
                      <a16:creationId xmlns:a16="http://schemas.microsoft.com/office/drawing/2014/main" id="{40BFEE48-B00B-4535-A9CE-538A094127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36867" y="3803746"/>
                  <a:ext cx="376229" cy="74614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5" name="Rectangle 330">
                  <a:extLst>
                    <a:ext uri="{FF2B5EF4-FFF2-40B4-BE49-F238E27FC236}">
                      <a16:creationId xmlns:a16="http://schemas.microsoft.com/office/drawing/2014/main" id="{6FE52962-D860-4B29-9C59-F238C19617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36869" y="3897409"/>
                  <a:ext cx="376228" cy="80963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6" name="Rectangle 331">
                  <a:extLst>
                    <a:ext uri="{FF2B5EF4-FFF2-40B4-BE49-F238E27FC236}">
                      <a16:creationId xmlns:a16="http://schemas.microsoft.com/office/drawing/2014/main" id="{3A4E9D00-2A3C-4BD0-A08A-2D94155FAA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36869" y="3997421"/>
                  <a:ext cx="376228" cy="74613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7" name="Line 332">
                  <a:extLst>
                    <a:ext uri="{FF2B5EF4-FFF2-40B4-BE49-F238E27FC236}">
                      <a16:creationId xmlns:a16="http://schemas.microsoft.com/office/drawing/2014/main" id="{0F45479A-6BFA-4C47-A0BF-CE7051FC89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036869" y="3630709"/>
                  <a:ext cx="32402" cy="5715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8" name="Line 333">
                  <a:extLst>
                    <a:ext uri="{FF2B5EF4-FFF2-40B4-BE49-F238E27FC236}">
                      <a16:creationId xmlns:a16="http://schemas.microsoft.com/office/drawing/2014/main" id="{0BF69B13-7435-4FDA-9D19-78E6B34223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75294" y="3630709"/>
                  <a:ext cx="37803" cy="5715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9" name="Line 334">
                  <a:extLst>
                    <a:ext uri="{FF2B5EF4-FFF2-40B4-BE49-F238E27FC236}">
                      <a16:creationId xmlns:a16="http://schemas.microsoft.com/office/drawing/2014/main" id="{F9C241F0-2FDC-4B2E-B61A-8BDC855397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47670" y="3965671"/>
                  <a:ext cx="250218" cy="317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0" name="Line 335">
                  <a:extLst>
                    <a:ext uri="{FF2B5EF4-FFF2-40B4-BE49-F238E27FC236}">
                      <a16:creationId xmlns:a16="http://schemas.microsoft.com/office/drawing/2014/main" id="{77E559AB-3D98-40CE-B2DF-D50A990C5F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47670" y="3952971"/>
                  <a:ext cx="250218" cy="317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1" name="Line 336">
                  <a:extLst>
                    <a:ext uri="{FF2B5EF4-FFF2-40B4-BE49-F238E27FC236}">
                      <a16:creationId xmlns:a16="http://schemas.microsoft.com/office/drawing/2014/main" id="{FF957AB0-0673-492F-980C-BCDAA7324C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47670" y="3940271"/>
                  <a:ext cx="250218" cy="317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2" name="Line 337">
                  <a:extLst>
                    <a:ext uri="{FF2B5EF4-FFF2-40B4-BE49-F238E27FC236}">
                      <a16:creationId xmlns:a16="http://schemas.microsoft.com/office/drawing/2014/main" id="{B7A63E31-7FD3-4171-847C-038C1840CE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47670" y="3922809"/>
                  <a:ext cx="250218" cy="317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3" name="Line 338">
                  <a:extLst>
                    <a:ext uri="{FF2B5EF4-FFF2-40B4-BE49-F238E27FC236}">
                      <a16:creationId xmlns:a16="http://schemas.microsoft.com/office/drawing/2014/main" id="{2B489501-B3F0-4FC5-90D3-52D2EA2F45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47670" y="3910109"/>
                  <a:ext cx="250218" cy="317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4" name="Rectangle 339">
                  <a:extLst>
                    <a:ext uri="{FF2B5EF4-FFF2-40B4-BE49-F238E27FC236}">
                      <a16:creationId xmlns:a16="http://schemas.microsoft.com/office/drawing/2014/main" id="{C2D09123-4192-4F0A-8CFA-70EB148C29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27683" y="3724371"/>
                  <a:ext cx="102608" cy="3810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5" name="Rectangle 340">
                  <a:extLst>
                    <a:ext uri="{FF2B5EF4-FFF2-40B4-BE49-F238E27FC236}">
                      <a16:creationId xmlns:a16="http://schemas.microsoft.com/office/drawing/2014/main" id="{6E2D825E-4ADA-4B84-B8DB-2D0DD18B96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0291" y="3856134"/>
                  <a:ext cx="55804" cy="952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6" name="Rectangle 341">
                  <a:extLst>
                    <a:ext uri="{FF2B5EF4-FFF2-40B4-BE49-F238E27FC236}">
                      <a16:creationId xmlns:a16="http://schemas.microsoft.com/office/drawing/2014/main" id="{1D852655-2EB1-4C08-A35F-AB7CCADBCF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0291" y="3910109"/>
                  <a:ext cx="55804" cy="635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7" name="Rectangle 342">
                  <a:extLst>
                    <a:ext uri="{FF2B5EF4-FFF2-40B4-BE49-F238E27FC236}">
                      <a16:creationId xmlns:a16="http://schemas.microsoft.com/office/drawing/2014/main" id="{3F61CC43-6313-4D6E-8467-0F56EC1F4C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0291" y="3929159"/>
                  <a:ext cx="55804" cy="11113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98" name="Rectangle 343">
                <a:extLst>
                  <a:ext uri="{FF2B5EF4-FFF2-40B4-BE49-F238E27FC236}">
                    <a16:creationId xmlns:a16="http://schemas.microsoft.com/office/drawing/2014/main" id="{6363440C-D85C-4BF6-ACB3-5C8991F48F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56962" y="4459980"/>
                <a:ext cx="1026637" cy="369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4572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External  Servers</a:t>
                </a:r>
              </a:p>
            </p:txBody>
          </p:sp>
        </p:grpSp>
        <p:sp>
          <p:nvSpPr>
            <p:cNvPr id="1105" name="Rectangle 309">
              <a:extLst>
                <a:ext uri="{FF2B5EF4-FFF2-40B4-BE49-F238E27FC236}">
                  <a16:creationId xmlns:a16="http://schemas.microsoft.com/office/drawing/2014/main" id="{2A51A081-8E9E-4548-AC0E-31A553367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3865" y="4042227"/>
              <a:ext cx="269081" cy="91678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8557" tIns="34278" rIns="68557" bIns="34278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7" name="Rectangle 310">
              <a:extLst>
                <a:ext uri="{FF2B5EF4-FFF2-40B4-BE49-F238E27FC236}">
                  <a16:creationId xmlns:a16="http://schemas.microsoft.com/office/drawing/2014/main" id="{64BE3CB4-B408-4F66-B28B-777E340DB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2946" y="4042227"/>
              <a:ext cx="159544" cy="91678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8557" tIns="34278" rIns="68557" bIns="34278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8" name="Freeform 311">
              <a:extLst>
                <a:ext uri="{FF2B5EF4-FFF2-40B4-BE49-F238E27FC236}">
                  <a16:creationId xmlns:a16="http://schemas.microsoft.com/office/drawing/2014/main" id="{C577A7CA-7FDB-4B9B-8357-3432BA0BFB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76720" y="4045799"/>
              <a:ext cx="428625" cy="60722"/>
            </a:xfrm>
            <a:custGeom>
              <a:avLst/>
              <a:gdLst>
                <a:gd name="T0" fmla="*/ 0 w 360"/>
                <a:gd name="T1" fmla="*/ 2147483647 h 51"/>
                <a:gd name="T2" fmla="*/ 2147483647 w 360"/>
                <a:gd name="T3" fmla="*/ 2147483647 h 51"/>
                <a:gd name="T4" fmla="*/ 2147483647 w 360"/>
                <a:gd name="T5" fmla="*/ 0 h 51"/>
                <a:gd name="T6" fmla="*/ 0 w 360"/>
                <a:gd name="T7" fmla="*/ 0 h 51"/>
                <a:gd name="T8" fmla="*/ 0 w 360"/>
                <a:gd name="T9" fmla="*/ 2147483647 h 51"/>
                <a:gd name="T10" fmla="*/ 2147483647 w 360"/>
                <a:gd name="T11" fmla="*/ 2147483647 h 51"/>
                <a:gd name="T12" fmla="*/ 2147483647 w 360"/>
                <a:gd name="T13" fmla="*/ 2147483647 h 51"/>
                <a:gd name="T14" fmla="*/ 2147483647 w 360"/>
                <a:gd name="T15" fmla="*/ 0 h 51"/>
                <a:gd name="T16" fmla="*/ 2147483647 w 360"/>
                <a:gd name="T17" fmla="*/ 0 h 51"/>
                <a:gd name="T18" fmla="*/ 2147483647 w 360"/>
                <a:gd name="T19" fmla="*/ 2147483647 h 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0"/>
                <a:gd name="T31" fmla="*/ 0 h 51"/>
                <a:gd name="T32" fmla="*/ 360 w 360"/>
                <a:gd name="T33" fmla="*/ 51 h 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0" h="51">
                  <a:moveTo>
                    <a:pt x="0" y="51"/>
                  </a:moveTo>
                  <a:lnTo>
                    <a:pt x="214" y="51"/>
                  </a:lnTo>
                  <a:lnTo>
                    <a:pt x="214" y="0"/>
                  </a:lnTo>
                  <a:lnTo>
                    <a:pt x="0" y="0"/>
                  </a:lnTo>
                  <a:lnTo>
                    <a:pt x="0" y="51"/>
                  </a:lnTo>
                  <a:close/>
                  <a:moveTo>
                    <a:pt x="238" y="51"/>
                  </a:moveTo>
                  <a:lnTo>
                    <a:pt x="360" y="51"/>
                  </a:lnTo>
                  <a:lnTo>
                    <a:pt x="360" y="0"/>
                  </a:lnTo>
                  <a:lnTo>
                    <a:pt x="238" y="0"/>
                  </a:lnTo>
                  <a:lnTo>
                    <a:pt x="238" y="51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68557" tIns="34278" rIns="68557" bIns="34278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0" name="Freeform 312">
              <a:extLst>
                <a:ext uri="{FF2B5EF4-FFF2-40B4-BE49-F238E27FC236}">
                  <a16:creationId xmlns:a16="http://schemas.microsoft.com/office/drawing/2014/main" id="{94B43A5C-5857-4AE7-A311-226DE9EC9E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8152" y="4044607"/>
              <a:ext cx="409575" cy="8334"/>
            </a:xfrm>
            <a:custGeom>
              <a:avLst/>
              <a:gdLst>
                <a:gd name="T0" fmla="*/ 2147483647 w 344"/>
                <a:gd name="T1" fmla="*/ 2147483647 h 7"/>
                <a:gd name="T2" fmla="*/ 2147483647 w 344"/>
                <a:gd name="T3" fmla="*/ 2147483647 h 7"/>
                <a:gd name="T4" fmla="*/ 2147483647 w 344"/>
                <a:gd name="T5" fmla="*/ 0 h 7"/>
                <a:gd name="T6" fmla="*/ 2147483647 w 344"/>
                <a:gd name="T7" fmla="*/ 0 h 7"/>
                <a:gd name="T8" fmla="*/ 2147483647 w 344"/>
                <a:gd name="T9" fmla="*/ 2147483647 h 7"/>
                <a:gd name="T10" fmla="*/ 2147483647 w 344"/>
                <a:gd name="T11" fmla="*/ 2147483647 h 7"/>
                <a:gd name="T12" fmla="*/ 2147483647 w 344"/>
                <a:gd name="T13" fmla="*/ 2147483647 h 7"/>
                <a:gd name="T14" fmla="*/ 2147483647 w 344"/>
                <a:gd name="T15" fmla="*/ 2147483647 h 7"/>
                <a:gd name="T16" fmla="*/ 2147483647 w 344"/>
                <a:gd name="T17" fmla="*/ 2147483647 h 7"/>
                <a:gd name="T18" fmla="*/ 2147483647 w 344"/>
                <a:gd name="T19" fmla="*/ 2147483647 h 7"/>
                <a:gd name="T20" fmla="*/ 2147483647 w 344"/>
                <a:gd name="T21" fmla="*/ 2147483647 h 7"/>
                <a:gd name="T22" fmla="*/ 2147483647 w 344"/>
                <a:gd name="T23" fmla="*/ 2147483647 h 7"/>
                <a:gd name="T24" fmla="*/ 2147483647 w 344"/>
                <a:gd name="T25" fmla="*/ 2147483647 h 7"/>
                <a:gd name="T26" fmla="*/ 2147483647 w 344"/>
                <a:gd name="T27" fmla="*/ 2147483647 h 7"/>
                <a:gd name="T28" fmla="*/ 2147483647 w 344"/>
                <a:gd name="T29" fmla="*/ 2147483647 h 7"/>
                <a:gd name="T30" fmla="*/ 0 w 344"/>
                <a:gd name="T31" fmla="*/ 2147483647 h 7"/>
                <a:gd name="T32" fmla="*/ 2147483647 w 344"/>
                <a:gd name="T33" fmla="*/ 2147483647 h 7"/>
                <a:gd name="T34" fmla="*/ 2147483647 w 344"/>
                <a:gd name="T35" fmla="*/ 2147483647 h 7"/>
                <a:gd name="T36" fmla="*/ 0 w 344"/>
                <a:gd name="T37" fmla="*/ 2147483647 h 7"/>
                <a:gd name="T38" fmla="*/ 0 w 344"/>
                <a:gd name="T39" fmla="*/ 2147483647 h 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44"/>
                <a:gd name="T61" fmla="*/ 0 h 7"/>
                <a:gd name="T62" fmla="*/ 344 w 344"/>
                <a:gd name="T63" fmla="*/ 7 h 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44" h="7">
                  <a:moveTo>
                    <a:pt x="332" y="7"/>
                  </a:moveTo>
                  <a:lnTo>
                    <a:pt x="344" y="7"/>
                  </a:lnTo>
                  <a:lnTo>
                    <a:pt x="344" y="0"/>
                  </a:lnTo>
                  <a:lnTo>
                    <a:pt x="332" y="0"/>
                  </a:lnTo>
                  <a:lnTo>
                    <a:pt x="332" y="7"/>
                  </a:lnTo>
                  <a:close/>
                  <a:moveTo>
                    <a:pt x="34" y="5"/>
                  </a:moveTo>
                  <a:lnTo>
                    <a:pt x="46" y="5"/>
                  </a:lnTo>
                  <a:lnTo>
                    <a:pt x="46" y="3"/>
                  </a:lnTo>
                  <a:lnTo>
                    <a:pt x="34" y="3"/>
                  </a:lnTo>
                  <a:lnTo>
                    <a:pt x="34" y="5"/>
                  </a:lnTo>
                  <a:close/>
                  <a:moveTo>
                    <a:pt x="17" y="5"/>
                  </a:moveTo>
                  <a:lnTo>
                    <a:pt x="29" y="5"/>
                  </a:lnTo>
                  <a:lnTo>
                    <a:pt x="29" y="3"/>
                  </a:lnTo>
                  <a:lnTo>
                    <a:pt x="17" y="3"/>
                  </a:lnTo>
                  <a:lnTo>
                    <a:pt x="17" y="5"/>
                  </a:lnTo>
                  <a:close/>
                  <a:moveTo>
                    <a:pt x="0" y="5"/>
                  </a:moveTo>
                  <a:lnTo>
                    <a:pt x="12" y="5"/>
                  </a:lnTo>
                  <a:lnTo>
                    <a:pt x="12" y="3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68557" tIns="34278" rIns="68557" bIns="34278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2" name="Rectangle 313">
              <a:extLst>
                <a:ext uri="{FF2B5EF4-FFF2-40B4-BE49-F238E27FC236}">
                  <a16:creationId xmlns:a16="http://schemas.microsoft.com/office/drawing/2014/main" id="{ED194BBD-9777-472A-9D49-C57E89CD2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8659" y="4042227"/>
              <a:ext cx="28575" cy="9167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8557" tIns="34278" rIns="68557" bIns="34278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9" name="Rectangle 314">
              <a:extLst>
                <a:ext uri="{FF2B5EF4-FFF2-40B4-BE49-F238E27FC236}">
                  <a16:creationId xmlns:a16="http://schemas.microsoft.com/office/drawing/2014/main" id="{DA0A4DC8-4662-41CA-8A2B-104B3E48C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9109" y="4167242"/>
              <a:ext cx="340519" cy="1131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68557" tIns="34278" rIns="68557" bIns="34278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2" name="Rectangle 315">
              <a:extLst>
                <a:ext uri="{FF2B5EF4-FFF2-40B4-BE49-F238E27FC236}">
                  <a16:creationId xmlns:a16="http://schemas.microsoft.com/office/drawing/2014/main" id="{3002AF92-6BD1-4A45-BF01-D90FA7A62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3871" y="4160099"/>
              <a:ext cx="259686" cy="10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342900" eaLnBrk="0" hangingPunct="0"/>
              <a:r>
                <a:rPr lang="en-US" sz="675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  <a:endParaRPr lang="en-US" b="1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1725" name="Freeform: Shape 1724">
              <a:extLst>
                <a:ext uri="{FF2B5EF4-FFF2-40B4-BE49-F238E27FC236}">
                  <a16:creationId xmlns:a16="http://schemas.microsoft.com/office/drawing/2014/main" id="{E79ADA31-7CC3-4DEE-9E6A-1FCFD9600592}"/>
                </a:ext>
              </a:extLst>
            </p:cNvPr>
            <p:cNvSpPr/>
            <p:nvPr/>
          </p:nvSpPr>
          <p:spPr>
            <a:xfrm>
              <a:off x="8013851" y="4076630"/>
              <a:ext cx="402055" cy="100094"/>
            </a:xfrm>
            <a:custGeom>
              <a:avLst/>
              <a:gdLst>
                <a:gd name="connsiteX0" fmla="*/ 449943 w 449943"/>
                <a:gd name="connsiteY0" fmla="*/ 89658 h 89658"/>
                <a:gd name="connsiteX1" fmla="*/ 174172 w 449943"/>
                <a:gd name="connsiteY1" fmla="*/ 2573 h 89658"/>
                <a:gd name="connsiteX2" fmla="*/ 0 w 449943"/>
                <a:gd name="connsiteY2" fmla="*/ 31601 h 8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9943" h="89658">
                  <a:moveTo>
                    <a:pt x="449943" y="89658"/>
                  </a:moveTo>
                  <a:cubicBezTo>
                    <a:pt x="349552" y="50953"/>
                    <a:pt x="249162" y="12249"/>
                    <a:pt x="174172" y="2573"/>
                  </a:cubicBezTo>
                  <a:cubicBezTo>
                    <a:pt x="99182" y="-7103"/>
                    <a:pt x="49591" y="12249"/>
                    <a:pt x="0" y="3160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9" name="Group 385">
            <a:extLst>
              <a:ext uri="{FF2B5EF4-FFF2-40B4-BE49-F238E27FC236}">
                <a16:creationId xmlns:a16="http://schemas.microsoft.com/office/drawing/2014/main" id="{520F4206-2C74-4F01-B320-5DBB51F9452E}"/>
              </a:ext>
            </a:extLst>
          </p:cNvPr>
          <p:cNvGrpSpPr>
            <a:grpSpLocks/>
          </p:cNvGrpSpPr>
          <p:nvPr/>
        </p:nvGrpSpPr>
        <p:grpSpPr bwMode="auto">
          <a:xfrm>
            <a:off x="6599432" y="3448634"/>
            <a:ext cx="514350" cy="395139"/>
            <a:chOff x="672" y="2112"/>
            <a:chExt cx="432" cy="295"/>
          </a:xfrm>
        </p:grpSpPr>
        <p:grpSp>
          <p:nvGrpSpPr>
            <p:cNvPr id="1232" name="Group 386">
              <a:extLst>
                <a:ext uri="{FF2B5EF4-FFF2-40B4-BE49-F238E27FC236}">
                  <a16:creationId xmlns:a16="http://schemas.microsoft.com/office/drawing/2014/main" id="{0A71C187-E8F0-4DA4-9769-DE6FC7FA21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2160"/>
              <a:ext cx="360" cy="124"/>
              <a:chOff x="2298" y="1938"/>
              <a:chExt cx="360" cy="154"/>
            </a:xfrm>
          </p:grpSpPr>
          <p:sp>
            <p:nvSpPr>
              <p:cNvPr id="1265" name="Rectangle 387">
                <a:extLst>
                  <a:ext uri="{FF2B5EF4-FFF2-40B4-BE49-F238E27FC236}">
                    <a16:creationId xmlns:a16="http://schemas.microsoft.com/office/drawing/2014/main" id="{C5E8C3FF-8CA3-4A1D-95D3-CC781F0EB9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1938"/>
                <a:ext cx="91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66" name="Rectangle 388">
                <a:extLst>
                  <a:ext uri="{FF2B5EF4-FFF2-40B4-BE49-F238E27FC236}">
                    <a16:creationId xmlns:a16="http://schemas.microsoft.com/office/drawing/2014/main" id="{ABAFB0CD-A52A-476A-89AA-6247FEAE07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1948"/>
                <a:ext cx="91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84" name="Rectangle 389">
                <a:extLst>
                  <a:ext uri="{FF2B5EF4-FFF2-40B4-BE49-F238E27FC236}">
                    <a16:creationId xmlns:a16="http://schemas.microsoft.com/office/drawing/2014/main" id="{D73ACA9B-E100-4ED0-80FF-0E0F8B6E30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086"/>
                <a:ext cx="91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85" name="Rectangle 390">
                <a:extLst>
                  <a:ext uri="{FF2B5EF4-FFF2-40B4-BE49-F238E27FC236}">
                    <a16:creationId xmlns:a16="http://schemas.microsoft.com/office/drawing/2014/main" id="{E74AD1D9-346E-48EF-A0E1-B7D67C36F8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9" y="1938"/>
                <a:ext cx="89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98" name="Rectangle 391">
                <a:extLst>
                  <a:ext uri="{FF2B5EF4-FFF2-40B4-BE49-F238E27FC236}">
                    <a16:creationId xmlns:a16="http://schemas.microsoft.com/office/drawing/2014/main" id="{EE443797-EDB2-4905-AEBE-4100922BBB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9" y="2086"/>
                <a:ext cx="89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99" name="Rectangle 392">
                <a:extLst>
                  <a:ext uri="{FF2B5EF4-FFF2-40B4-BE49-F238E27FC236}">
                    <a16:creationId xmlns:a16="http://schemas.microsoft.com/office/drawing/2014/main" id="{696358B2-B870-4A2C-8F07-DA8828C41D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" y="1938"/>
                <a:ext cx="91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28" name="Rectangle 393">
                <a:extLst>
                  <a:ext uri="{FF2B5EF4-FFF2-40B4-BE49-F238E27FC236}">
                    <a16:creationId xmlns:a16="http://schemas.microsoft.com/office/drawing/2014/main" id="{873DCD4E-F37C-497D-B12F-7A0C799A0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" y="2086"/>
                <a:ext cx="91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29" name="Rectangle 394">
                <a:extLst>
                  <a:ext uri="{FF2B5EF4-FFF2-40B4-BE49-F238E27FC236}">
                    <a16:creationId xmlns:a16="http://schemas.microsoft.com/office/drawing/2014/main" id="{DFD9D64F-D407-4EEA-AF4C-7B394A8B07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9" y="1938"/>
                <a:ext cx="89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0" name="Rectangle 395">
                <a:extLst>
                  <a:ext uri="{FF2B5EF4-FFF2-40B4-BE49-F238E27FC236}">
                    <a16:creationId xmlns:a16="http://schemas.microsoft.com/office/drawing/2014/main" id="{06F69C85-CE20-4770-ADD0-B1D0FD2B9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9" y="2086"/>
                <a:ext cx="89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1" name="Rectangle 396">
                <a:extLst>
                  <a:ext uri="{FF2B5EF4-FFF2-40B4-BE49-F238E27FC236}">
                    <a16:creationId xmlns:a16="http://schemas.microsoft.com/office/drawing/2014/main" id="{8F0F08A7-C441-401D-8122-4A1ED5B2C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5" y="1952"/>
                <a:ext cx="9" cy="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2" name="Rectangle 397">
                <a:extLst>
                  <a:ext uri="{FF2B5EF4-FFF2-40B4-BE49-F238E27FC236}">
                    <a16:creationId xmlns:a16="http://schemas.microsoft.com/office/drawing/2014/main" id="{520B07F8-6652-4ADE-842E-162F39915A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9" y="1948"/>
                <a:ext cx="89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3" name="Rectangle 398">
                <a:extLst>
                  <a:ext uri="{FF2B5EF4-FFF2-40B4-BE49-F238E27FC236}">
                    <a16:creationId xmlns:a16="http://schemas.microsoft.com/office/drawing/2014/main" id="{CE6495E9-8FD2-4013-A65A-A934855389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" y="1948"/>
                <a:ext cx="91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4" name="Rectangle 399">
                <a:extLst>
                  <a:ext uri="{FF2B5EF4-FFF2-40B4-BE49-F238E27FC236}">
                    <a16:creationId xmlns:a16="http://schemas.microsoft.com/office/drawing/2014/main" id="{CB3912B6-A27E-4A7E-8530-79DE05FEDF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9" y="1948"/>
                <a:ext cx="89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240" name="Rectangle 400">
              <a:extLst>
                <a:ext uri="{FF2B5EF4-FFF2-40B4-BE49-F238E27FC236}">
                  <a16:creationId xmlns:a16="http://schemas.microsoft.com/office/drawing/2014/main" id="{32A51E43-9F04-4455-8BFC-47DAE5748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" y="2208"/>
              <a:ext cx="48" cy="48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342900"/>
              <a:endParaRPr lang="en-US">
                <a:solidFill>
                  <a:srgbClr val="FF33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4" name="Text Box 401">
              <a:extLst>
                <a:ext uri="{FF2B5EF4-FFF2-40B4-BE49-F238E27FC236}">
                  <a16:creationId xmlns:a16="http://schemas.microsoft.com/office/drawing/2014/main" id="{9F728C50-AF47-4CDD-9A44-9C0FF8C067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112"/>
              <a:ext cx="384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342900"/>
              <a:r>
                <a:rPr lang="en-US" sz="1050" dirty="0">
                  <a:solidFill>
                    <a:srgbClr val="FF3300"/>
                  </a:solidFill>
                  <a:latin typeface="Arial Black" pitchFamily="34" charset="0"/>
                  <a:cs typeface="Arial" charset="0"/>
                </a:rPr>
                <a:t>::::::</a:t>
              </a:r>
            </a:p>
          </p:txBody>
        </p:sp>
        <p:sp>
          <p:nvSpPr>
            <p:cNvPr id="1251" name="Rectangle 402">
              <a:extLst>
                <a:ext uri="{FF2B5EF4-FFF2-40B4-BE49-F238E27FC236}">
                  <a16:creationId xmlns:a16="http://schemas.microsoft.com/office/drawing/2014/main" id="{389EE462-5917-4C03-963B-CDCC32761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305"/>
              <a:ext cx="276" cy="9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6" name="Rectangle 403">
              <a:extLst>
                <a:ext uri="{FF2B5EF4-FFF2-40B4-BE49-F238E27FC236}">
                  <a16:creationId xmlns:a16="http://schemas.microsoft.com/office/drawing/2014/main" id="{5905D1D5-CC9C-4633-A68A-10CC24BB3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304"/>
              <a:ext cx="386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342900" eaLnBrk="0" hangingPunct="0"/>
              <a:r>
                <a:rPr lang="en-US" sz="900" b="1" dirty="0">
                  <a:solidFill>
                    <a:srgbClr val="FF3300"/>
                  </a:solidFill>
                  <a:latin typeface="Calibri"/>
                  <a:cs typeface="Arial" charset="0"/>
                </a:rPr>
                <a:t>Firewall  </a:t>
              </a:r>
            </a:p>
          </p:txBody>
        </p:sp>
      </p:grpSp>
      <p:sp>
        <p:nvSpPr>
          <p:cNvPr id="329" name="Freeform 405">
            <a:extLst>
              <a:ext uri="{FF2B5EF4-FFF2-40B4-BE49-F238E27FC236}">
                <a16:creationId xmlns:a16="http://schemas.microsoft.com/office/drawing/2014/main" id="{5C6E7B04-303C-4537-9468-0382E9960BD6}"/>
              </a:ext>
            </a:extLst>
          </p:cNvPr>
          <p:cNvSpPr>
            <a:spLocks/>
          </p:cNvSpPr>
          <p:nvPr/>
        </p:nvSpPr>
        <p:spPr bwMode="auto">
          <a:xfrm>
            <a:off x="4549083" y="2674138"/>
            <a:ext cx="397854" cy="714265"/>
          </a:xfrm>
          <a:custGeom>
            <a:avLst/>
            <a:gdLst>
              <a:gd name="T0" fmla="*/ 67 w 224"/>
              <a:gd name="T1" fmla="*/ 576 h 576"/>
              <a:gd name="T2" fmla="*/ 67 w 224"/>
              <a:gd name="T3" fmla="*/ 528 h 576"/>
              <a:gd name="T4" fmla="*/ 467 w 224"/>
              <a:gd name="T5" fmla="*/ 384 h 576"/>
              <a:gd name="T6" fmla="*/ 467 w 224"/>
              <a:gd name="T7" fmla="*/ 192 h 576"/>
              <a:gd name="T8" fmla="*/ 866 w 224"/>
              <a:gd name="T9" fmla="*/ 48 h 576"/>
              <a:gd name="T10" fmla="*/ 866 w 224"/>
              <a:gd name="T11" fmla="*/ 0 h 5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4"/>
              <a:gd name="T19" fmla="*/ 0 h 576"/>
              <a:gd name="T20" fmla="*/ 224 w 224"/>
              <a:gd name="T21" fmla="*/ 576 h 5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4" h="576">
                <a:moveTo>
                  <a:pt x="16" y="576"/>
                </a:moveTo>
                <a:cubicBezTo>
                  <a:pt x="8" y="568"/>
                  <a:pt x="0" y="560"/>
                  <a:pt x="16" y="528"/>
                </a:cubicBezTo>
                <a:cubicBezTo>
                  <a:pt x="32" y="496"/>
                  <a:pt x="96" y="440"/>
                  <a:pt x="112" y="384"/>
                </a:cubicBezTo>
                <a:cubicBezTo>
                  <a:pt x="128" y="328"/>
                  <a:pt x="96" y="248"/>
                  <a:pt x="112" y="192"/>
                </a:cubicBezTo>
                <a:cubicBezTo>
                  <a:pt x="128" y="136"/>
                  <a:pt x="192" y="80"/>
                  <a:pt x="208" y="48"/>
                </a:cubicBezTo>
                <a:cubicBezTo>
                  <a:pt x="224" y="16"/>
                  <a:pt x="208" y="16"/>
                  <a:pt x="20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9A9F597-A671-4E2C-BBCC-DFED39DC607C}"/>
              </a:ext>
            </a:extLst>
          </p:cNvPr>
          <p:cNvGrpSpPr/>
          <p:nvPr/>
        </p:nvGrpSpPr>
        <p:grpSpPr>
          <a:xfrm>
            <a:off x="4235182" y="3210086"/>
            <a:ext cx="571104" cy="996932"/>
            <a:chOff x="4250692" y="3209838"/>
            <a:chExt cx="571104" cy="996932"/>
          </a:xfrm>
        </p:grpSpPr>
        <p:sp>
          <p:nvSpPr>
            <p:cNvPr id="330" name="Freeform 406">
              <a:extLst>
                <a:ext uri="{FF2B5EF4-FFF2-40B4-BE49-F238E27FC236}">
                  <a16:creationId xmlns:a16="http://schemas.microsoft.com/office/drawing/2014/main" id="{E441B590-CBCD-42BC-AE01-EF8D3BA7C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692" y="3209838"/>
              <a:ext cx="537103" cy="673344"/>
            </a:xfrm>
            <a:custGeom>
              <a:avLst/>
              <a:gdLst>
                <a:gd name="T0" fmla="*/ 0 w 217"/>
                <a:gd name="T1" fmla="*/ 3676 h 287"/>
                <a:gd name="T2" fmla="*/ 0 w 217"/>
                <a:gd name="T3" fmla="*/ 3563 h 287"/>
                <a:gd name="T4" fmla="*/ 876 w 217"/>
                <a:gd name="T5" fmla="*/ 3332 h 287"/>
                <a:gd name="T6" fmla="*/ 876 w 217"/>
                <a:gd name="T7" fmla="*/ 0 h 287"/>
                <a:gd name="T8" fmla="*/ 2572 w 217"/>
                <a:gd name="T9" fmla="*/ 0 h 287"/>
                <a:gd name="T10" fmla="*/ 2572 w 217"/>
                <a:gd name="T11" fmla="*/ 3332 h 287"/>
                <a:gd name="T12" fmla="*/ 3408 w 217"/>
                <a:gd name="T13" fmla="*/ 3563 h 287"/>
                <a:gd name="T14" fmla="*/ 3408 w 217"/>
                <a:gd name="T15" fmla="*/ 3676 h 287"/>
                <a:gd name="T16" fmla="*/ 0 w 217"/>
                <a:gd name="T17" fmla="*/ 3676 h 2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7"/>
                <a:gd name="T28" fmla="*/ 0 h 287"/>
                <a:gd name="T29" fmla="*/ 217 w 217"/>
                <a:gd name="T30" fmla="*/ 287 h 2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7" h="287">
                  <a:moveTo>
                    <a:pt x="0" y="287"/>
                  </a:moveTo>
                  <a:lnTo>
                    <a:pt x="0" y="278"/>
                  </a:lnTo>
                  <a:lnTo>
                    <a:pt x="56" y="260"/>
                  </a:lnTo>
                  <a:lnTo>
                    <a:pt x="56" y="0"/>
                  </a:lnTo>
                  <a:lnTo>
                    <a:pt x="164" y="0"/>
                  </a:lnTo>
                  <a:lnTo>
                    <a:pt x="164" y="260"/>
                  </a:lnTo>
                  <a:lnTo>
                    <a:pt x="217" y="278"/>
                  </a:lnTo>
                  <a:lnTo>
                    <a:pt x="217" y="287"/>
                  </a:lnTo>
                  <a:lnTo>
                    <a:pt x="0" y="2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1" name="Line 407">
              <a:extLst>
                <a:ext uri="{FF2B5EF4-FFF2-40B4-BE49-F238E27FC236}">
                  <a16:creationId xmlns:a16="http://schemas.microsoft.com/office/drawing/2014/main" id="{9110E828-F8BC-466D-BA03-798E2A8743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9941" y="3819939"/>
              <a:ext cx="2487" cy="632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2" name="Line 408">
              <a:extLst>
                <a:ext uri="{FF2B5EF4-FFF2-40B4-BE49-F238E27FC236}">
                  <a16:creationId xmlns:a16="http://schemas.microsoft.com/office/drawing/2014/main" id="{4C882175-3B67-4342-938A-2BF2238FDA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006" y="3819939"/>
              <a:ext cx="2487" cy="632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3" name="Line 409">
              <a:extLst>
                <a:ext uri="{FF2B5EF4-FFF2-40B4-BE49-F238E27FC236}">
                  <a16:creationId xmlns:a16="http://schemas.microsoft.com/office/drawing/2014/main" id="{370A1C1A-9BC8-4E4A-B4A9-34CFA6AD58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5728" y="3421885"/>
              <a:ext cx="88275" cy="12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4" name="Line 410">
              <a:extLst>
                <a:ext uri="{FF2B5EF4-FFF2-40B4-BE49-F238E27FC236}">
                  <a16:creationId xmlns:a16="http://schemas.microsoft.com/office/drawing/2014/main" id="{D9D4D2CA-6B9F-4D39-90E8-63DB6F2B28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0809" y="3348723"/>
              <a:ext cx="119356" cy="2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5" name="Rectangle 411">
              <a:extLst>
                <a:ext uri="{FF2B5EF4-FFF2-40B4-BE49-F238E27FC236}">
                  <a16:creationId xmlns:a16="http://schemas.microsoft.com/office/drawing/2014/main" id="{E691087A-4E63-40A5-9581-6640D063D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1024" y="3239599"/>
              <a:ext cx="200170" cy="39185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6" name="Rectangle 412">
              <a:extLst>
                <a:ext uri="{FF2B5EF4-FFF2-40B4-BE49-F238E27FC236}">
                  <a16:creationId xmlns:a16="http://schemas.microsoft.com/office/drawing/2014/main" id="{0A4C7A26-4BC6-4E10-BCAA-9C452793D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8107" y="3411966"/>
              <a:ext cx="42272" cy="13641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7" name="Freeform 413">
              <a:extLst>
                <a:ext uri="{FF2B5EF4-FFF2-40B4-BE49-F238E27FC236}">
                  <a16:creationId xmlns:a16="http://schemas.microsoft.com/office/drawing/2014/main" id="{6C107487-BBA8-4D0A-A653-6D2083D0CD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9834" y="3658734"/>
              <a:ext cx="221306" cy="184767"/>
            </a:xfrm>
            <a:custGeom>
              <a:avLst/>
              <a:gdLst>
                <a:gd name="T0" fmla="*/ 109 w 90"/>
                <a:gd name="T1" fmla="*/ 611 h 79"/>
                <a:gd name="T2" fmla="*/ 0 w 90"/>
                <a:gd name="T3" fmla="*/ 0 h 79"/>
                <a:gd name="T4" fmla="*/ 200 w 90"/>
                <a:gd name="T5" fmla="*/ 611 h 79"/>
                <a:gd name="T6" fmla="*/ 324 w 90"/>
                <a:gd name="T7" fmla="*/ 0 h 79"/>
                <a:gd name="T8" fmla="*/ 200 w 90"/>
                <a:gd name="T9" fmla="*/ 611 h 79"/>
                <a:gd name="T10" fmla="*/ 520 w 90"/>
                <a:gd name="T11" fmla="*/ 611 h 79"/>
                <a:gd name="T12" fmla="*/ 427 w 90"/>
                <a:gd name="T13" fmla="*/ 0 h 79"/>
                <a:gd name="T14" fmla="*/ 641 w 90"/>
                <a:gd name="T15" fmla="*/ 611 h 79"/>
                <a:gd name="T16" fmla="*/ 736 w 90"/>
                <a:gd name="T17" fmla="*/ 0 h 79"/>
                <a:gd name="T18" fmla="*/ 641 w 90"/>
                <a:gd name="T19" fmla="*/ 611 h 79"/>
                <a:gd name="T20" fmla="*/ 967 w 90"/>
                <a:gd name="T21" fmla="*/ 611 h 79"/>
                <a:gd name="T22" fmla="*/ 845 w 90"/>
                <a:gd name="T23" fmla="*/ 0 h 79"/>
                <a:gd name="T24" fmla="*/ 1052 w 90"/>
                <a:gd name="T25" fmla="*/ 611 h 79"/>
                <a:gd name="T26" fmla="*/ 1161 w 90"/>
                <a:gd name="T27" fmla="*/ 0 h 79"/>
                <a:gd name="T28" fmla="*/ 1052 w 90"/>
                <a:gd name="T29" fmla="*/ 611 h 79"/>
                <a:gd name="T30" fmla="*/ 1377 w 90"/>
                <a:gd name="T31" fmla="*/ 611 h 79"/>
                <a:gd name="T32" fmla="*/ 1252 w 90"/>
                <a:gd name="T33" fmla="*/ 0 h 79"/>
                <a:gd name="T34" fmla="*/ 1252 w 90"/>
                <a:gd name="T35" fmla="*/ 1000 h 79"/>
                <a:gd name="T36" fmla="*/ 1377 w 90"/>
                <a:gd name="T37" fmla="*/ 683 h 79"/>
                <a:gd name="T38" fmla="*/ 1252 w 90"/>
                <a:gd name="T39" fmla="*/ 1000 h 79"/>
                <a:gd name="T40" fmla="*/ 1161 w 90"/>
                <a:gd name="T41" fmla="*/ 1000 h 79"/>
                <a:gd name="T42" fmla="*/ 1052 w 90"/>
                <a:gd name="T43" fmla="*/ 683 h 79"/>
                <a:gd name="T44" fmla="*/ 845 w 90"/>
                <a:gd name="T45" fmla="*/ 1000 h 79"/>
                <a:gd name="T46" fmla="*/ 967 w 90"/>
                <a:gd name="T47" fmla="*/ 683 h 79"/>
                <a:gd name="T48" fmla="*/ 845 w 90"/>
                <a:gd name="T49" fmla="*/ 1000 h 79"/>
                <a:gd name="T50" fmla="*/ 736 w 90"/>
                <a:gd name="T51" fmla="*/ 1000 h 79"/>
                <a:gd name="T52" fmla="*/ 641 w 90"/>
                <a:gd name="T53" fmla="*/ 683 h 79"/>
                <a:gd name="T54" fmla="*/ 427 w 90"/>
                <a:gd name="T55" fmla="*/ 1000 h 79"/>
                <a:gd name="T56" fmla="*/ 520 w 90"/>
                <a:gd name="T57" fmla="*/ 683 h 79"/>
                <a:gd name="T58" fmla="*/ 427 w 90"/>
                <a:gd name="T59" fmla="*/ 1000 h 79"/>
                <a:gd name="T60" fmla="*/ 324 w 90"/>
                <a:gd name="T61" fmla="*/ 1000 h 79"/>
                <a:gd name="T62" fmla="*/ 200 w 90"/>
                <a:gd name="T63" fmla="*/ 683 h 79"/>
                <a:gd name="T64" fmla="*/ 0 w 90"/>
                <a:gd name="T65" fmla="*/ 1000 h 79"/>
                <a:gd name="T66" fmla="*/ 109 w 90"/>
                <a:gd name="T67" fmla="*/ 683 h 79"/>
                <a:gd name="T68" fmla="*/ 0 w 90"/>
                <a:gd name="T69" fmla="*/ 100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0"/>
                <a:gd name="T106" fmla="*/ 0 h 79"/>
                <a:gd name="T107" fmla="*/ 90 w 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0" h="79">
                  <a:moveTo>
                    <a:pt x="0" y="48"/>
                  </a:moveTo>
                  <a:lnTo>
                    <a:pt x="7" y="48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8"/>
                  </a:lnTo>
                  <a:close/>
                  <a:moveTo>
                    <a:pt x="13" y="48"/>
                  </a:moveTo>
                  <a:lnTo>
                    <a:pt x="21" y="48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13" y="48"/>
                  </a:lnTo>
                  <a:close/>
                  <a:moveTo>
                    <a:pt x="28" y="48"/>
                  </a:moveTo>
                  <a:lnTo>
                    <a:pt x="34" y="48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8" y="48"/>
                  </a:lnTo>
                  <a:close/>
                  <a:moveTo>
                    <a:pt x="42" y="48"/>
                  </a:moveTo>
                  <a:lnTo>
                    <a:pt x="48" y="48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2" y="48"/>
                  </a:lnTo>
                  <a:close/>
                  <a:moveTo>
                    <a:pt x="55" y="48"/>
                  </a:moveTo>
                  <a:lnTo>
                    <a:pt x="63" y="48"/>
                  </a:lnTo>
                  <a:lnTo>
                    <a:pt x="63" y="0"/>
                  </a:lnTo>
                  <a:lnTo>
                    <a:pt x="55" y="0"/>
                  </a:lnTo>
                  <a:lnTo>
                    <a:pt x="55" y="48"/>
                  </a:lnTo>
                  <a:close/>
                  <a:moveTo>
                    <a:pt x="69" y="48"/>
                  </a:moveTo>
                  <a:lnTo>
                    <a:pt x="76" y="48"/>
                  </a:lnTo>
                  <a:lnTo>
                    <a:pt x="76" y="0"/>
                  </a:lnTo>
                  <a:lnTo>
                    <a:pt x="69" y="0"/>
                  </a:lnTo>
                  <a:lnTo>
                    <a:pt x="69" y="48"/>
                  </a:lnTo>
                  <a:close/>
                  <a:moveTo>
                    <a:pt x="82" y="48"/>
                  </a:moveTo>
                  <a:lnTo>
                    <a:pt x="90" y="48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82" y="48"/>
                  </a:lnTo>
                  <a:close/>
                  <a:moveTo>
                    <a:pt x="82" y="79"/>
                  </a:moveTo>
                  <a:lnTo>
                    <a:pt x="90" y="79"/>
                  </a:lnTo>
                  <a:lnTo>
                    <a:pt x="90" y="54"/>
                  </a:lnTo>
                  <a:lnTo>
                    <a:pt x="82" y="54"/>
                  </a:lnTo>
                  <a:lnTo>
                    <a:pt x="82" y="79"/>
                  </a:lnTo>
                  <a:close/>
                  <a:moveTo>
                    <a:pt x="69" y="79"/>
                  </a:moveTo>
                  <a:lnTo>
                    <a:pt x="76" y="79"/>
                  </a:lnTo>
                  <a:lnTo>
                    <a:pt x="76" y="54"/>
                  </a:lnTo>
                  <a:lnTo>
                    <a:pt x="69" y="54"/>
                  </a:lnTo>
                  <a:lnTo>
                    <a:pt x="69" y="79"/>
                  </a:lnTo>
                  <a:close/>
                  <a:moveTo>
                    <a:pt x="55" y="79"/>
                  </a:moveTo>
                  <a:lnTo>
                    <a:pt x="63" y="79"/>
                  </a:lnTo>
                  <a:lnTo>
                    <a:pt x="63" y="54"/>
                  </a:lnTo>
                  <a:lnTo>
                    <a:pt x="55" y="54"/>
                  </a:lnTo>
                  <a:lnTo>
                    <a:pt x="55" y="79"/>
                  </a:lnTo>
                  <a:close/>
                  <a:moveTo>
                    <a:pt x="42" y="79"/>
                  </a:moveTo>
                  <a:lnTo>
                    <a:pt x="48" y="79"/>
                  </a:lnTo>
                  <a:lnTo>
                    <a:pt x="48" y="54"/>
                  </a:lnTo>
                  <a:lnTo>
                    <a:pt x="42" y="54"/>
                  </a:lnTo>
                  <a:lnTo>
                    <a:pt x="42" y="79"/>
                  </a:lnTo>
                  <a:close/>
                  <a:moveTo>
                    <a:pt x="28" y="79"/>
                  </a:moveTo>
                  <a:lnTo>
                    <a:pt x="34" y="79"/>
                  </a:lnTo>
                  <a:lnTo>
                    <a:pt x="34" y="54"/>
                  </a:lnTo>
                  <a:lnTo>
                    <a:pt x="28" y="54"/>
                  </a:lnTo>
                  <a:lnTo>
                    <a:pt x="28" y="79"/>
                  </a:lnTo>
                  <a:close/>
                  <a:moveTo>
                    <a:pt x="13" y="79"/>
                  </a:moveTo>
                  <a:lnTo>
                    <a:pt x="21" y="79"/>
                  </a:lnTo>
                  <a:lnTo>
                    <a:pt x="21" y="54"/>
                  </a:lnTo>
                  <a:lnTo>
                    <a:pt x="13" y="54"/>
                  </a:lnTo>
                  <a:lnTo>
                    <a:pt x="13" y="79"/>
                  </a:lnTo>
                  <a:close/>
                  <a:moveTo>
                    <a:pt x="0" y="79"/>
                  </a:moveTo>
                  <a:lnTo>
                    <a:pt x="7" y="79"/>
                  </a:lnTo>
                  <a:lnTo>
                    <a:pt x="7" y="54"/>
                  </a:lnTo>
                  <a:lnTo>
                    <a:pt x="0" y="54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" name="Rectangle 414">
              <a:extLst>
                <a:ext uri="{FF2B5EF4-FFF2-40B4-BE49-F238E27FC236}">
                  <a16:creationId xmlns:a16="http://schemas.microsoft.com/office/drawing/2014/main" id="{38401844-FCFC-4738-B500-B27188C8F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5942" y="3250759"/>
              <a:ext cx="171575" cy="5704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9" name="Freeform 415">
              <a:extLst>
                <a:ext uri="{FF2B5EF4-FFF2-40B4-BE49-F238E27FC236}">
                  <a16:creationId xmlns:a16="http://schemas.microsoft.com/office/drawing/2014/main" id="{7BCA63CE-E744-4ED6-ACCB-03E3ED0E2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5942" y="3250759"/>
              <a:ext cx="171575" cy="16121"/>
            </a:xfrm>
            <a:custGeom>
              <a:avLst/>
              <a:gdLst>
                <a:gd name="T0" fmla="*/ 0 w 69"/>
                <a:gd name="T1" fmla="*/ 0 h 7"/>
                <a:gd name="T2" fmla="*/ 96 w 69"/>
                <a:gd name="T3" fmla="*/ 84 h 7"/>
                <a:gd name="T4" fmla="*/ 992 w 69"/>
                <a:gd name="T5" fmla="*/ 84 h 7"/>
                <a:gd name="T6" fmla="*/ 1104 w 69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7"/>
                <a:gd name="T14" fmla="*/ 69 w 69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7">
                  <a:moveTo>
                    <a:pt x="0" y="0"/>
                  </a:moveTo>
                  <a:lnTo>
                    <a:pt x="6" y="7"/>
                  </a:lnTo>
                  <a:lnTo>
                    <a:pt x="62" y="7"/>
                  </a:lnTo>
                  <a:lnTo>
                    <a:pt x="6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0" name="Rectangle 416">
              <a:extLst>
                <a:ext uri="{FF2B5EF4-FFF2-40B4-BE49-F238E27FC236}">
                  <a16:creationId xmlns:a16="http://schemas.microsoft.com/office/drawing/2014/main" id="{0B54C338-01BF-440B-B656-BE2DC68AB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5942" y="3320202"/>
              <a:ext cx="171575" cy="5828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1" name="Rectangle 417">
              <a:extLst>
                <a:ext uri="{FF2B5EF4-FFF2-40B4-BE49-F238E27FC236}">
                  <a16:creationId xmlns:a16="http://schemas.microsoft.com/office/drawing/2014/main" id="{AB181623-B8D7-4684-8707-7DB428FE5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5942" y="3392125"/>
              <a:ext cx="171575" cy="5456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2" name="Rectangle 418">
              <a:extLst>
                <a:ext uri="{FF2B5EF4-FFF2-40B4-BE49-F238E27FC236}">
                  <a16:creationId xmlns:a16="http://schemas.microsoft.com/office/drawing/2014/main" id="{2A977F2F-F6A5-4EE7-A526-45FBDB43B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5942" y="3460326"/>
              <a:ext cx="171575" cy="5952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3" name="Rectangle 419">
              <a:extLst>
                <a:ext uri="{FF2B5EF4-FFF2-40B4-BE49-F238E27FC236}">
                  <a16:creationId xmlns:a16="http://schemas.microsoft.com/office/drawing/2014/main" id="{66FAF415-B3DD-4747-8530-03284008D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5942" y="3533490"/>
              <a:ext cx="171575" cy="5456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4" name="Line 420">
              <a:extLst>
                <a:ext uri="{FF2B5EF4-FFF2-40B4-BE49-F238E27FC236}">
                  <a16:creationId xmlns:a16="http://schemas.microsoft.com/office/drawing/2014/main" id="{FC4DC7BF-C852-4CA7-B0C1-6C377D93F2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35942" y="3266880"/>
              <a:ext cx="14920" cy="4092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5" name="Line 421">
              <a:extLst>
                <a:ext uri="{FF2B5EF4-FFF2-40B4-BE49-F238E27FC236}">
                  <a16:creationId xmlns:a16="http://schemas.microsoft.com/office/drawing/2014/main" id="{FC6AB00F-7EEC-4C09-A697-8DA30FE088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0112" y="3266880"/>
              <a:ext cx="17407" cy="4092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6" name="Line 422">
              <a:extLst>
                <a:ext uri="{FF2B5EF4-FFF2-40B4-BE49-F238E27FC236}">
                  <a16:creationId xmlns:a16="http://schemas.microsoft.com/office/drawing/2014/main" id="{585332EB-223A-49C7-952E-FE0EAE61C4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0916" y="3509928"/>
              <a:ext cx="113139" cy="24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7" name="Line 423">
              <a:extLst>
                <a:ext uri="{FF2B5EF4-FFF2-40B4-BE49-F238E27FC236}">
                  <a16:creationId xmlns:a16="http://schemas.microsoft.com/office/drawing/2014/main" id="{864BCC97-94A5-4478-8DA4-B6E452FAEA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0916" y="3501248"/>
              <a:ext cx="113139" cy="24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8" name="Line 424">
              <a:extLst>
                <a:ext uri="{FF2B5EF4-FFF2-40B4-BE49-F238E27FC236}">
                  <a16:creationId xmlns:a16="http://schemas.microsoft.com/office/drawing/2014/main" id="{5E02F73B-531E-45AF-9CC7-B05B8298AD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0916" y="3491328"/>
              <a:ext cx="113139" cy="24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9" name="Line 425">
              <a:extLst>
                <a:ext uri="{FF2B5EF4-FFF2-40B4-BE49-F238E27FC236}">
                  <a16:creationId xmlns:a16="http://schemas.microsoft.com/office/drawing/2014/main" id="{43EE82F0-DD20-42E8-B4C6-6B2F00DB82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0916" y="3478928"/>
              <a:ext cx="113139" cy="24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0" name="Line 426">
              <a:extLst>
                <a:ext uri="{FF2B5EF4-FFF2-40B4-BE49-F238E27FC236}">
                  <a16:creationId xmlns:a16="http://schemas.microsoft.com/office/drawing/2014/main" id="{F5BD601A-B09D-4809-B879-02DDD931FF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0916" y="3470248"/>
              <a:ext cx="113139" cy="24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1" name="Rectangle 427">
              <a:extLst>
                <a:ext uri="{FF2B5EF4-FFF2-40B4-BE49-F238E27FC236}">
                  <a16:creationId xmlns:a16="http://schemas.microsoft.com/office/drawing/2014/main" id="{8245696F-F97E-4BE3-AF32-9C42AACA9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2974" y="3335082"/>
              <a:ext cx="46001" cy="2728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2" name="Rectangle 428">
              <a:extLst>
                <a:ext uri="{FF2B5EF4-FFF2-40B4-BE49-F238E27FC236}">
                  <a16:creationId xmlns:a16="http://schemas.microsoft.com/office/drawing/2014/main" id="{49740F4A-EA1A-426E-BACB-24F018445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8975" y="3430566"/>
              <a:ext cx="26109" cy="744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3" name="Rectangle 429">
              <a:extLst>
                <a:ext uri="{FF2B5EF4-FFF2-40B4-BE49-F238E27FC236}">
                  <a16:creationId xmlns:a16="http://schemas.microsoft.com/office/drawing/2014/main" id="{C4999F0D-E603-4962-B629-E5513F831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8975" y="3470248"/>
              <a:ext cx="26109" cy="372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4" name="Rectangle 430">
              <a:extLst>
                <a:ext uri="{FF2B5EF4-FFF2-40B4-BE49-F238E27FC236}">
                  <a16:creationId xmlns:a16="http://schemas.microsoft.com/office/drawing/2014/main" id="{E5D8EF05-5997-486A-BF7B-10FD62121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8975" y="3483887"/>
              <a:ext cx="26109" cy="744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5" name="Rectangle 431">
              <a:extLst>
                <a:ext uri="{FF2B5EF4-FFF2-40B4-BE49-F238E27FC236}">
                  <a16:creationId xmlns:a16="http://schemas.microsoft.com/office/drawing/2014/main" id="{6E8A0AE1-296B-43EF-9711-625482225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7752" y="3908803"/>
              <a:ext cx="544044" cy="297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457200" rtl="0" eaLnBrk="0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Web</a:t>
              </a:r>
            </a:p>
            <a:p>
              <a:pPr marL="0" marR="0" lvl="0" indent="0" algn="ctr" defTabSz="457200" rtl="0" eaLnBrk="0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Servers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562F8EE4-D963-4BC3-8310-DFCF3F18AF54}"/>
              </a:ext>
            </a:extLst>
          </p:cNvPr>
          <p:cNvGrpSpPr/>
          <p:nvPr/>
        </p:nvGrpSpPr>
        <p:grpSpPr>
          <a:xfrm>
            <a:off x="3521250" y="2665169"/>
            <a:ext cx="1137749" cy="826407"/>
            <a:chOff x="2057400" y="5835107"/>
            <a:chExt cx="806514" cy="517437"/>
          </a:xfrm>
        </p:grpSpPr>
        <p:sp>
          <p:nvSpPr>
            <p:cNvPr id="358" name="Freeform 405">
              <a:extLst>
                <a:ext uri="{FF2B5EF4-FFF2-40B4-BE49-F238E27FC236}">
                  <a16:creationId xmlns:a16="http://schemas.microsoft.com/office/drawing/2014/main" id="{CBBB9892-4C36-4FDB-971A-539D7DE96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8919" y="5835107"/>
              <a:ext cx="594995" cy="207642"/>
            </a:xfrm>
            <a:custGeom>
              <a:avLst/>
              <a:gdLst>
                <a:gd name="T0" fmla="*/ 67 w 224"/>
                <a:gd name="T1" fmla="*/ 576 h 576"/>
                <a:gd name="T2" fmla="*/ 67 w 224"/>
                <a:gd name="T3" fmla="*/ 528 h 576"/>
                <a:gd name="T4" fmla="*/ 467 w 224"/>
                <a:gd name="T5" fmla="*/ 384 h 576"/>
                <a:gd name="T6" fmla="*/ 467 w 224"/>
                <a:gd name="T7" fmla="*/ 192 h 576"/>
                <a:gd name="T8" fmla="*/ 866 w 224"/>
                <a:gd name="T9" fmla="*/ 48 h 576"/>
                <a:gd name="T10" fmla="*/ 866 w 224"/>
                <a:gd name="T11" fmla="*/ 0 h 5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4"/>
                <a:gd name="T19" fmla="*/ 0 h 576"/>
                <a:gd name="T20" fmla="*/ 224 w 224"/>
                <a:gd name="T21" fmla="*/ 576 h 5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4" h="576">
                  <a:moveTo>
                    <a:pt x="16" y="576"/>
                  </a:moveTo>
                  <a:cubicBezTo>
                    <a:pt x="8" y="568"/>
                    <a:pt x="0" y="560"/>
                    <a:pt x="16" y="528"/>
                  </a:cubicBezTo>
                  <a:cubicBezTo>
                    <a:pt x="32" y="496"/>
                    <a:pt x="96" y="440"/>
                    <a:pt x="112" y="384"/>
                  </a:cubicBezTo>
                  <a:cubicBezTo>
                    <a:pt x="128" y="328"/>
                    <a:pt x="96" y="248"/>
                    <a:pt x="112" y="192"/>
                  </a:cubicBezTo>
                  <a:cubicBezTo>
                    <a:pt x="128" y="136"/>
                    <a:pt x="192" y="80"/>
                    <a:pt x="208" y="48"/>
                  </a:cubicBezTo>
                  <a:cubicBezTo>
                    <a:pt x="224" y="16"/>
                    <a:pt x="208" y="16"/>
                    <a:pt x="20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9" name="Freeform 406">
              <a:extLst>
                <a:ext uri="{FF2B5EF4-FFF2-40B4-BE49-F238E27FC236}">
                  <a16:creationId xmlns:a16="http://schemas.microsoft.com/office/drawing/2014/main" id="{238AA98F-F6EA-4EF8-BF7D-205EE9C95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400" y="5930944"/>
              <a:ext cx="380735" cy="421600"/>
            </a:xfrm>
            <a:custGeom>
              <a:avLst/>
              <a:gdLst>
                <a:gd name="T0" fmla="*/ 0 w 217"/>
                <a:gd name="T1" fmla="*/ 3676 h 287"/>
                <a:gd name="T2" fmla="*/ 0 w 217"/>
                <a:gd name="T3" fmla="*/ 3563 h 287"/>
                <a:gd name="T4" fmla="*/ 876 w 217"/>
                <a:gd name="T5" fmla="*/ 3332 h 287"/>
                <a:gd name="T6" fmla="*/ 876 w 217"/>
                <a:gd name="T7" fmla="*/ 0 h 287"/>
                <a:gd name="T8" fmla="*/ 2572 w 217"/>
                <a:gd name="T9" fmla="*/ 0 h 287"/>
                <a:gd name="T10" fmla="*/ 2572 w 217"/>
                <a:gd name="T11" fmla="*/ 3332 h 287"/>
                <a:gd name="T12" fmla="*/ 3408 w 217"/>
                <a:gd name="T13" fmla="*/ 3563 h 287"/>
                <a:gd name="T14" fmla="*/ 3408 w 217"/>
                <a:gd name="T15" fmla="*/ 3676 h 287"/>
                <a:gd name="T16" fmla="*/ 0 w 217"/>
                <a:gd name="T17" fmla="*/ 3676 h 2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7"/>
                <a:gd name="T28" fmla="*/ 0 h 287"/>
                <a:gd name="T29" fmla="*/ 217 w 217"/>
                <a:gd name="T30" fmla="*/ 287 h 2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7" h="287">
                  <a:moveTo>
                    <a:pt x="0" y="287"/>
                  </a:moveTo>
                  <a:lnTo>
                    <a:pt x="0" y="278"/>
                  </a:lnTo>
                  <a:lnTo>
                    <a:pt x="56" y="260"/>
                  </a:lnTo>
                  <a:lnTo>
                    <a:pt x="56" y="0"/>
                  </a:lnTo>
                  <a:lnTo>
                    <a:pt x="164" y="0"/>
                  </a:lnTo>
                  <a:lnTo>
                    <a:pt x="164" y="260"/>
                  </a:lnTo>
                  <a:lnTo>
                    <a:pt x="217" y="278"/>
                  </a:lnTo>
                  <a:lnTo>
                    <a:pt x="217" y="287"/>
                  </a:lnTo>
                  <a:lnTo>
                    <a:pt x="0" y="2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0" name="Line 407">
              <a:extLst>
                <a:ext uri="{FF2B5EF4-FFF2-40B4-BE49-F238E27FC236}">
                  <a16:creationId xmlns:a16="http://schemas.microsoft.com/office/drawing/2014/main" id="{EB4EEAC5-F0C2-4AE4-96CA-16D95413F4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6109" y="6312946"/>
              <a:ext cx="1763" cy="395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1" name="Line 408">
              <a:extLst>
                <a:ext uri="{FF2B5EF4-FFF2-40B4-BE49-F238E27FC236}">
                  <a16:creationId xmlns:a16="http://schemas.microsoft.com/office/drawing/2014/main" id="{E0DA1E6A-CC4E-46D4-A71E-D4D498DFBC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4714" y="6312946"/>
              <a:ext cx="1763" cy="395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2" name="Line 409">
              <a:extLst>
                <a:ext uri="{FF2B5EF4-FFF2-40B4-BE49-F238E27FC236}">
                  <a16:creationId xmlns:a16="http://schemas.microsoft.com/office/drawing/2014/main" id="{F5D1B402-21A6-4B7D-90E4-D63D3BAC90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6921" y="6063713"/>
              <a:ext cx="62575" cy="7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3" name="Line 410">
              <a:extLst>
                <a:ext uri="{FF2B5EF4-FFF2-40B4-BE49-F238E27FC236}">
                  <a16:creationId xmlns:a16="http://schemas.microsoft.com/office/drawing/2014/main" id="{4EE726E4-C963-4FC3-9F18-FDFD20C472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6345" y="6017904"/>
              <a:ext cx="84608" cy="15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4" name="Rectangle 411">
              <a:extLst>
                <a:ext uri="{FF2B5EF4-FFF2-40B4-BE49-F238E27FC236}">
                  <a16:creationId xmlns:a16="http://schemas.microsoft.com/office/drawing/2014/main" id="{A3928F4E-7326-4C2C-9B9D-4D341BD07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8143" y="5949578"/>
              <a:ext cx="141894" cy="24535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5" name="Rectangle 412">
              <a:extLst>
                <a:ext uri="{FF2B5EF4-FFF2-40B4-BE49-F238E27FC236}">
                  <a16:creationId xmlns:a16="http://schemas.microsoft.com/office/drawing/2014/main" id="{052063CD-46B0-4D97-B4E7-EED871B4F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785" y="6057502"/>
              <a:ext cx="29965" cy="8541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6" name="Freeform 413">
              <a:extLst>
                <a:ext uri="{FF2B5EF4-FFF2-40B4-BE49-F238E27FC236}">
                  <a16:creationId xmlns:a16="http://schemas.microsoft.com/office/drawing/2014/main" id="{6DF51052-F988-44AC-8D00-A09E7A47E3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0211" y="6212011"/>
              <a:ext cx="156877" cy="115688"/>
            </a:xfrm>
            <a:custGeom>
              <a:avLst/>
              <a:gdLst>
                <a:gd name="T0" fmla="*/ 109 w 90"/>
                <a:gd name="T1" fmla="*/ 611 h 79"/>
                <a:gd name="T2" fmla="*/ 0 w 90"/>
                <a:gd name="T3" fmla="*/ 0 h 79"/>
                <a:gd name="T4" fmla="*/ 200 w 90"/>
                <a:gd name="T5" fmla="*/ 611 h 79"/>
                <a:gd name="T6" fmla="*/ 324 w 90"/>
                <a:gd name="T7" fmla="*/ 0 h 79"/>
                <a:gd name="T8" fmla="*/ 200 w 90"/>
                <a:gd name="T9" fmla="*/ 611 h 79"/>
                <a:gd name="T10" fmla="*/ 520 w 90"/>
                <a:gd name="T11" fmla="*/ 611 h 79"/>
                <a:gd name="T12" fmla="*/ 427 w 90"/>
                <a:gd name="T13" fmla="*/ 0 h 79"/>
                <a:gd name="T14" fmla="*/ 641 w 90"/>
                <a:gd name="T15" fmla="*/ 611 h 79"/>
                <a:gd name="T16" fmla="*/ 736 w 90"/>
                <a:gd name="T17" fmla="*/ 0 h 79"/>
                <a:gd name="T18" fmla="*/ 641 w 90"/>
                <a:gd name="T19" fmla="*/ 611 h 79"/>
                <a:gd name="T20" fmla="*/ 967 w 90"/>
                <a:gd name="T21" fmla="*/ 611 h 79"/>
                <a:gd name="T22" fmla="*/ 845 w 90"/>
                <a:gd name="T23" fmla="*/ 0 h 79"/>
                <a:gd name="T24" fmla="*/ 1052 w 90"/>
                <a:gd name="T25" fmla="*/ 611 h 79"/>
                <a:gd name="T26" fmla="*/ 1161 w 90"/>
                <a:gd name="T27" fmla="*/ 0 h 79"/>
                <a:gd name="T28" fmla="*/ 1052 w 90"/>
                <a:gd name="T29" fmla="*/ 611 h 79"/>
                <a:gd name="T30" fmla="*/ 1377 w 90"/>
                <a:gd name="T31" fmla="*/ 611 h 79"/>
                <a:gd name="T32" fmla="*/ 1252 w 90"/>
                <a:gd name="T33" fmla="*/ 0 h 79"/>
                <a:gd name="T34" fmla="*/ 1252 w 90"/>
                <a:gd name="T35" fmla="*/ 1000 h 79"/>
                <a:gd name="T36" fmla="*/ 1377 w 90"/>
                <a:gd name="T37" fmla="*/ 683 h 79"/>
                <a:gd name="T38" fmla="*/ 1252 w 90"/>
                <a:gd name="T39" fmla="*/ 1000 h 79"/>
                <a:gd name="T40" fmla="*/ 1161 w 90"/>
                <a:gd name="T41" fmla="*/ 1000 h 79"/>
                <a:gd name="T42" fmla="*/ 1052 w 90"/>
                <a:gd name="T43" fmla="*/ 683 h 79"/>
                <a:gd name="T44" fmla="*/ 845 w 90"/>
                <a:gd name="T45" fmla="*/ 1000 h 79"/>
                <a:gd name="T46" fmla="*/ 967 w 90"/>
                <a:gd name="T47" fmla="*/ 683 h 79"/>
                <a:gd name="T48" fmla="*/ 845 w 90"/>
                <a:gd name="T49" fmla="*/ 1000 h 79"/>
                <a:gd name="T50" fmla="*/ 736 w 90"/>
                <a:gd name="T51" fmla="*/ 1000 h 79"/>
                <a:gd name="T52" fmla="*/ 641 w 90"/>
                <a:gd name="T53" fmla="*/ 683 h 79"/>
                <a:gd name="T54" fmla="*/ 427 w 90"/>
                <a:gd name="T55" fmla="*/ 1000 h 79"/>
                <a:gd name="T56" fmla="*/ 520 w 90"/>
                <a:gd name="T57" fmla="*/ 683 h 79"/>
                <a:gd name="T58" fmla="*/ 427 w 90"/>
                <a:gd name="T59" fmla="*/ 1000 h 79"/>
                <a:gd name="T60" fmla="*/ 324 w 90"/>
                <a:gd name="T61" fmla="*/ 1000 h 79"/>
                <a:gd name="T62" fmla="*/ 200 w 90"/>
                <a:gd name="T63" fmla="*/ 683 h 79"/>
                <a:gd name="T64" fmla="*/ 0 w 90"/>
                <a:gd name="T65" fmla="*/ 1000 h 79"/>
                <a:gd name="T66" fmla="*/ 109 w 90"/>
                <a:gd name="T67" fmla="*/ 683 h 79"/>
                <a:gd name="T68" fmla="*/ 0 w 90"/>
                <a:gd name="T69" fmla="*/ 100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0"/>
                <a:gd name="T106" fmla="*/ 0 h 79"/>
                <a:gd name="T107" fmla="*/ 90 w 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0" h="79">
                  <a:moveTo>
                    <a:pt x="0" y="48"/>
                  </a:moveTo>
                  <a:lnTo>
                    <a:pt x="7" y="48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8"/>
                  </a:lnTo>
                  <a:close/>
                  <a:moveTo>
                    <a:pt x="13" y="48"/>
                  </a:moveTo>
                  <a:lnTo>
                    <a:pt x="21" y="48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13" y="48"/>
                  </a:lnTo>
                  <a:close/>
                  <a:moveTo>
                    <a:pt x="28" y="48"/>
                  </a:moveTo>
                  <a:lnTo>
                    <a:pt x="34" y="48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8" y="48"/>
                  </a:lnTo>
                  <a:close/>
                  <a:moveTo>
                    <a:pt x="42" y="48"/>
                  </a:moveTo>
                  <a:lnTo>
                    <a:pt x="48" y="48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2" y="48"/>
                  </a:lnTo>
                  <a:close/>
                  <a:moveTo>
                    <a:pt x="55" y="48"/>
                  </a:moveTo>
                  <a:lnTo>
                    <a:pt x="63" y="48"/>
                  </a:lnTo>
                  <a:lnTo>
                    <a:pt x="63" y="0"/>
                  </a:lnTo>
                  <a:lnTo>
                    <a:pt x="55" y="0"/>
                  </a:lnTo>
                  <a:lnTo>
                    <a:pt x="55" y="48"/>
                  </a:lnTo>
                  <a:close/>
                  <a:moveTo>
                    <a:pt x="69" y="48"/>
                  </a:moveTo>
                  <a:lnTo>
                    <a:pt x="76" y="48"/>
                  </a:lnTo>
                  <a:lnTo>
                    <a:pt x="76" y="0"/>
                  </a:lnTo>
                  <a:lnTo>
                    <a:pt x="69" y="0"/>
                  </a:lnTo>
                  <a:lnTo>
                    <a:pt x="69" y="48"/>
                  </a:lnTo>
                  <a:close/>
                  <a:moveTo>
                    <a:pt x="82" y="48"/>
                  </a:moveTo>
                  <a:lnTo>
                    <a:pt x="90" y="48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82" y="48"/>
                  </a:lnTo>
                  <a:close/>
                  <a:moveTo>
                    <a:pt x="82" y="79"/>
                  </a:moveTo>
                  <a:lnTo>
                    <a:pt x="90" y="79"/>
                  </a:lnTo>
                  <a:lnTo>
                    <a:pt x="90" y="54"/>
                  </a:lnTo>
                  <a:lnTo>
                    <a:pt x="82" y="54"/>
                  </a:lnTo>
                  <a:lnTo>
                    <a:pt x="82" y="79"/>
                  </a:lnTo>
                  <a:close/>
                  <a:moveTo>
                    <a:pt x="69" y="79"/>
                  </a:moveTo>
                  <a:lnTo>
                    <a:pt x="76" y="79"/>
                  </a:lnTo>
                  <a:lnTo>
                    <a:pt x="76" y="54"/>
                  </a:lnTo>
                  <a:lnTo>
                    <a:pt x="69" y="54"/>
                  </a:lnTo>
                  <a:lnTo>
                    <a:pt x="69" y="79"/>
                  </a:lnTo>
                  <a:close/>
                  <a:moveTo>
                    <a:pt x="55" y="79"/>
                  </a:moveTo>
                  <a:lnTo>
                    <a:pt x="63" y="79"/>
                  </a:lnTo>
                  <a:lnTo>
                    <a:pt x="63" y="54"/>
                  </a:lnTo>
                  <a:lnTo>
                    <a:pt x="55" y="54"/>
                  </a:lnTo>
                  <a:lnTo>
                    <a:pt x="55" y="79"/>
                  </a:lnTo>
                  <a:close/>
                  <a:moveTo>
                    <a:pt x="42" y="79"/>
                  </a:moveTo>
                  <a:lnTo>
                    <a:pt x="48" y="79"/>
                  </a:lnTo>
                  <a:lnTo>
                    <a:pt x="48" y="54"/>
                  </a:lnTo>
                  <a:lnTo>
                    <a:pt x="42" y="54"/>
                  </a:lnTo>
                  <a:lnTo>
                    <a:pt x="42" y="79"/>
                  </a:lnTo>
                  <a:close/>
                  <a:moveTo>
                    <a:pt x="28" y="79"/>
                  </a:moveTo>
                  <a:lnTo>
                    <a:pt x="34" y="79"/>
                  </a:lnTo>
                  <a:lnTo>
                    <a:pt x="34" y="54"/>
                  </a:lnTo>
                  <a:lnTo>
                    <a:pt x="28" y="54"/>
                  </a:lnTo>
                  <a:lnTo>
                    <a:pt x="28" y="79"/>
                  </a:lnTo>
                  <a:close/>
                  <a:moveTo>
                    <a:pt x="13" y="79"/>
                  </a:moveTo>
                  <a:lnTo>
                    <a:pt x="21" y="79"/>
                  </a:lnTo>
                  <a:lnTo>
                    <a:pt x="21" y="54"/>
                  </a:lnTo>
                  <a:lnTo>
                    <a:pt x="13" y="54"/>
                  </a:lnTo>
                  <a:lnTo>
                    <a:pt x="13" y="79"/>
                  </a:lnTo>
                  <a:close/>
                  <a:moveTo>
                    <a:pt x="0" y="79"/>
                  </a:moveTo>
                  <a:lnTo>
                    <a:pt x="7" y="79"/>
                  </a:lnTo>
                  <a:lnTo>
                    <a:pt x="7" y="54"/>
                  </a:lnTo>
                  <a:lnTo>
                    <a:pt x="0" y="54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7" name="Rectangle 414">
              <a:extLst>
                <a:ext uri="{FF2B5EF4-FFF2-40B4-BE49-F238E27FC236}">
                  <a16:creationId xmlns:a16="http://schemas.microsoft.com/office/drawing/2014/main" id="{474BBEB9-2BBB-4E82-8B33-24CBB98F9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718" y="5956566"/>
              <a:ext cx="121624" cy="3571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8" name="Freeform 415">
              <a:extLst>
                <a:ext uri="{FF2B5EF4-FFF2-40B4-BE49-F238E27FC236}">
                  <a16:creationId xmlns:a16="http://schemas.microsoft.com/office/drawing/2014/main" id="{7D097C45-8B96-4B34-87D3-B313933F6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718" y="5956566"/>
              <a:ext cx="121624" cy="10094"/>
            </a:xfrm>
            <a:custGeom>
              <a:avLst/>
              <a:gdLst>
                <a:gd name="T0" fmla="*/ 0 w 69"/>
                <a:gd name="T1" fmla="*/ 0 h 7"/>
                <a:gd name="T2" fmla="*/ 96 w 69"/>
                <a:gd name="T3" fmla="*/ 84 h 7"/>
                <a:gd name="T4" fmla="*/ 992 w 69"/>
                <a:gd name="T5" fmla="*/ 84 h 7"/>
                <a:gd name="T6" fmla="*/ 1104 w 69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7"/>
                <a:gd name="T14" fmla="*/ 69 w 69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7">
                  <a:moveTo>
                    <a:pt x="0" y="0"/>
                  </a:moveTo>
                  <a:lnTo>
                    <a:pt x="6" y="7"/>
                  </a:lnTo>
                  <a:lnTo>
                    <a:pt x="62" y="7"/>
                  </a:lnTo>
                  <a:lnTo>
                    <a:pt x="6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9" name="Rectangle 416">
              <a:extLst>
                <a:ext uri="{FF2B5EF4-FFF2-40B4-BE49-F238E27FC236}">
                  <a16:creationId xmlns:a16="http://schemas.microsoft.com/office/drawing/2014/main" id="{E5DFC3C6-E5EC-426D-865D-5FD53DA95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718" y="6000046"/>
              <a:ext cx="121624" cy="3649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0" name="Rectangle 417">
              <a:extLst>
                <a:ext uri="{FF2B5EF4-FFF2-40B4-BE49-F238E27FC236}">
                  <a16:creationId xmlns:a16="http://schemas.microsoft.com/office/drawing/2014/main" id="{4D10651B-64E9-4390-A646-CCE9392BF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718" y="6045079"/>
              <a:ext cx="121624" cy="3416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1" name="Rectangle 418">
              <a:extLst>
                <a:ext uri="{FF2B5EF4-FFF2-40B4-BE49-F238E27FC236}">
                  <a16:creationId xmlns:a16="http://schemas.microsoft.com/office/drawing/2014/main" id="{5484C19E-E4C3-44D0-ADD4-7C72A91D1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718" y="6087782"/>
              <a:ext cx="121624" cy="3726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2" name="Rectangle 419">
              <a:extLst>
                <a:ext uri="{FF2B5EF4-FFF2-40B4-BE49-F238E27FC236}">
                  <a16:creationId xmlns:a16="http://schemas.microsoft.com/office/drawing/2014/main" id="{32A5FCD2-C13F-499A-9816-CF5CB04B8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718" y="6133592"/>
              <a:ext cx="121624" cy="3416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3" name="Line 420">
              <a:extLst>
                <a:ext uri="{FF2B5EF4-FFF2-40B4-BE49-F238E27FC236}">
                  <a16:creationId xmlns:a16="http://schemas.microsoft.com/office/drawing/2014/main" id="{486EEE38-A67D-41D9-BA79-C50A41C9F8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8718" y="5966660"/>
              <a:ext cx="10576" cy="256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4" name="Line 421">
              <a:extLst>
                <a:ext uri="{FF2B5EF4-FFF2-40B4-BE49-F238E27FC236}">
                  <a16:creationId xmlns:a16="http://schemas.microsoft.com/office/drawing/2014/main" id="{4937B7E5-7231-438B-B901-37F20DE884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8004" y="5966660"/>
              <a:ext cx="12339" cy="256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5" name="Line 422">
              <a:extLst>
                <a:ext uri="{FF2B5EF4-FFF2-40B4-BE49-F238E27FC236}">
                  <a16:creationId xmlns:a16="http://schemas.microsoft.com/office/drawing/2014/main" id="{79B54A85-64CB-4A10-896F-06610C6344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2244" y="6118839"/>
              <a:ext cx="80201" cy="155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6" name="Line 423">
              <a:extLst>
                <a:ext uri="{FF2B5EF4-FFF2-40B4-BE49-F238E27FC236}">
                  <a16:creationId xmlns:a16="http://schemas.microsoft.com/office/drawing/2014/main" id="{50AB010F-5DE2-4123-AC04-67E3329A31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2244" y="6113404"/>
              <a:ext cx="80201" cy="155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7" name="Line 424">
              <a:extLst>
                <a:ext uri="{FF2B5EF4-FFF2-40B4-BE49-F238E27FC236}">
                  <a16:creationId xmlns:a16="http://schemas.microsoft.com/office/drawing/2014/main" id="{8679558A-7094-4E9A-A029-8D4420BC32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2244" y="6107193"/>
              <a:ext cx="80201" cy="155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8" name="Line 425">
              <a:extLst>
                <a:ext uri="{FF2B5EF4-FFF2-40B4-BE49-F238E27FC236}">
                  <a16:creationId xmlns:a16="http://schemas.microsoft.com/office/drawing/2014/main" id="{62ABC806-7A81-4AA3-8E97-7D08AFCA2E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2244" y="6099429"/>
              <a:ext cx="80201" cy="155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9" name="Line 426">
              <a:extLst>
                <a:ext uri="{FF2B5EF4-FFF2-40B4-BE49-F238E27FC236}">
                  <a16:creationId xmlns:a16="http://schemas.microsoft.com/office/drawing/2014/main" id="{003EC5E1-E823-4B57-A4FF-533CCB32D4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2244" y="6093994"/>
              <a:ext cx="80201" cy="155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0" name="Rectangle 427">
              <a:extLst>
                <a:ext uri="{FF2B5EF4-FFF2-40B4-BE49-F238E27FC236}">
                  <a16:creationId xmlns:a16="http://schemas.microsoft.com/office/drawing/2014/main" id="{FE7C7B3B-6FE7-4003-8FFE-A4EDDA163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0412" y="6009363"/>
              <a:ext cx="32609" cy="1708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1" name="Rectangle 428">
              <a:extLst>
                <a:ext uri="{FF2B5EF4-FFF2-40B4-BE49-F238E27FC236}">
                  <a16:creationId xmlns:a16="http://schemas.microsoft.com/office/drawing/2014/main" id="{5210ADDF-9968-4DFA-AB64-7E19B2BE0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3021" y="6069148"/>
              <a:ext cx="18508" cy="465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2" name="Rectangle 429">
              <a:extLst>
                <a:ext uri="{FF2B5EF4-FFF2-40B4-BE49-F238E27FC236}">
                  <a16:creationId xmlns:a16="http://schemas.microsoft.com/office/drawing/2014/main" id="{5BE30DBA-6274-4457-B17F-A18FB58AA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3021" y="6093994"/>
              <a:ext cx="18508" cy="232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3" name="Rectangle 430">
              <a:extLst>
                <a:ext uri="{FF2B5EF4-FFF2-40B4-BE49-F238E27FC236}">
                  <a16:creationId xmlns:a16="http://schemas.microsoft.com/office/drawing/2014/main" id="{DFC9E8D0-0264-45D3-8BCE-A0C3B43CB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3021" y="6102534"/>
              <a:ext cx="18508" cy="465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84" name="Rectangle 431">
            <a:extLst>
              <a:ext uri="{FF2B5EF4-FFF2-40B4-BE49-F238E27FC236}">
                <a16:creationId xmlns:a16="http://schemas.microsoft.com/office/drawing/2014/main" id="{2C881A0B-FCC2-4CA6-9801-D52C9A57D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924" y="3515465"/>
            <a:ext cx="544044" cy="29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App</a:t>
            </a:r>
          </a:p>
          <a:p>
            <a:pPr marL="0" marR="0" lvl="0" indent="0" algn="ctr" defTabSz="457200" rtl="0" eaLnBrk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Servers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F4E741-D939-49A3-8932-11E6FF251E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1632" y="676875"/>
            <a:ext cx="557811" cy="15494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B1DCEBE-0A3E-4F05-B896-C9A99C0AAA39}"/>
              </a:ext>
            </a:extLst>
          </p:cNvPr>
          <p:cNvGrpSpPr/>
          <p:nvPr/>
        </p:nvGrpSpPr>
        <p:grpSpPr>
          <a:xfrm>
            <a:off x="4636060" y="2599607"/>
            <a:ext cx="1190381" cy="1309444"/>
            <a:chOff x="4636060" y="2599607"/>
            <a:chExt cx="1190381" cy="1309444"/>
          </a:xfrm>
        </p:grpSpPr>
        <p:sp>
          <p:nvSpPr>
            <p:cNvPr id="389" name="Freeform 152">
              <a:extLst>
                <a:ext uri="{FF2B5EF4-FFF2-40B4-BE49-F238E27FC236}">
                  <a16:creationId xmlns:a16="http://schemas.microsoft.com/office/drawing/2014/main" id="{F10CC978-454E-457F-A90C-53E8D6C8F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6290" y="3412371"/>
              <a:ext cx="240151" cy="92333"/>
            </a:xfrm>
            <a:custGeom>
              <a:avLst/>
              <a:gdLst>
                <a:gd name="T0" fmla="*/ 2147483647 w 576"/>
                <a:gd name="T1" fmla="*/ 0 h 336"/>
                <a:gd name="T2" fmla="*/ 2147483647 w 576"/>
                <a:gd name="T3" fmla="*/ 2147483647 h 336"/>
                <a:gd name="T4" fmla="*/ 2147483647 w 576"/>
                <a:gd name="T5" fmla="*/ 2147483647 h 336"/>
                <a:gd name="T6" fmla="*/ 0 w 576"/>
                <a:gd name="T7" fmla="*/ 2147483647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336"/>
                <a:gd name="T14" fmla="*/ 576 w 576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336">
                  <a:moveTo>
                    <a:pt x="576" y="0"/>
                  </a:moveTo>
                  <a:cubicBezTo>
                    <a:pt x="472" y="0"/>
                    <a:pt x="368" y="0"/>
                    <a:pt x="288" y="48"/>
                  </a:cubicBezTo>
                  <a:cubicBezTo>
                    <a:pt x="208" y="96"/>
                    <a:pt x="144" y="240"/>
                    <a:pt x="96" y="288"/>
                  </a:cubicBezTo>
                  <a:cubicBezTo>
                    <a:pt x="48" y="336"/>
                    <a:pt x="24" y="336"/>
                    <a:pt x="0" y="33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91409" tIns="45704" rIns="91409" bIns="45704"/>
            <a:lstStyle/>
            <a:p>
              <a:pPr>
                <a:buNone/>
              </a:pPr>
              <a:endParaRPr lang="en-US"/>
            </a:p>
          </p:txBody>
        </p:sp>
        <p:grpSp>
          <p:nvGrpSpPr>
            <p:cNvPr id="386" name="Group 378">
              <a:extLst>
                <a:ext uri="{FF2B5EF4-FFF2-40B4-BE49-F238E27FC236}">
                  <a16:creationId xmlns:a16="http://schemas.microsoft.com/office/drawing/2014/main" id="{F71915DF-5E68-4F44-B138-5BE3750D90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8975" y="3180482"/>
              <a:ext cx="948029" cy="728569"/>
              <a:chOff x="912" y="2880"/>
              <a:chExt cx="797" cy="504"/>
            </a:xfrm>
          </p:grpSpPr>
          <p:sp>
            <p:nvSpPr>
              <p:cNvPr id="387" name="Freeform 379">
                <a:extLst>
                  <a:ext uri="{FF2B5EF4-FFF2-40B4-BE49-F238E27FC236}">
                    <a16:creationId xmlns:a16="http://schemas.microsoft.com/office/drawing/2014/main" id="{F2CCA9A8-B913-40B5-A73E-00F93D2A1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" y="2880"/>
                <a:ext cx="787" cy="504"/>
              </a:xfrm>
              <a:custGeom>
                <a:avLst/>
                <a:gdLst>
                  <a:gd name="T0" fmla="*/ 123 w 721"/>
                  <a:gd name="T1" fmla="*/ 105 h 463"/>
                  <a:gd name="T2" fmla="*/ 166 w 721"/>
                  <a:gd name="T3" fmla="*/ 119 h 463"/>
                  <a:gd name="T4" fmla="*/ 221 w 721"/>
                  <a:gd name="T5" fmla="*/ 128 h 463"/>
                  <a:gd name="T6" fmla="*/ 281 w 721"/>
                  <a:gd name="T7" fmla="*/ 128 h 463"/>
                  <a:gd name="T8" fmla="*/ 337 w 721"/>
                  <a:gd name="T9" fmla="*/ 120 h 463"/>
                  <a:gd name="T10" fmla="*/ 385 w 721"/>
                  <a:gd name="T11" fmla="*/ 120 h 463"/>
                  <a:gd name="T12" fmla="*/ 440 w 721"/>
                  <a:gd name="T13" fmla="*/ 128 h 463"/>
                  <a:gd name="T14" fmla="*/ 500 w 721"/>
                  <a:gd name="T15" fmla="*/ 128 h 463"/>
                  <a:gd name="T16" fmla="*/ 555 w 721"/>
                  <a:gd name="T17" fmla="*/ 119 h 463"/>
                  <a:gd name="T18" fmla="*/ 598 w 721"/>
                  <a:gd name="T19" fmla="*/ 105 h 463"/>
                  <a:gd name="T20" fmla="*/ 637 w 721"/>
                  <a:gd name="T21" fmla="*/ 97 h 463"/>
                  <a:gd name="T22" fmla="*/ 680 w 721"/>
                  <a:gd name="T23" fmla="*/ 91 h 463"/>
                  <a:gd name="T24" fmla="*/ 709 w 721"/>
                  <a:gd name="T25" fmla="*/ 80 h 463"/>
                  <a:gd name="T26" fmla="*/ 721 w 721"/>
                  <a:gd name="T27" fmla="*/ 65 h 463"/>
                  <a:gd name="T28" fmla="*/ 709 w 721"/>
                  <a:gd name="T29" fmla="*/ 49 h 463"/>
                  <a:gd name="T30" fmla="*/ 680 w 721"/>
                  <a:gd name="T31" fmla="*/ 37 h 463"/>
                  <a:gd name="T32" fmla="*/ 637 w 721"/>
                  <a:gd name="T33" fmla="*/ 32 h 463"/>
                  <a:gd name="T34" fmla="*/ 598 w 721"/>
                  <a:gd name="T35" fmla="*/ 24 h 463"/>
                  <a:gd name="T36" fmla="*/ 555 w 721"/>
                  <a:gd name="T37" fmla="*/ 9 h 463"/>
                  <a:gd name="T38" fmla="*/ 500 w 721"/>
                  <a:gd name="T39" fmla="*/ 1 h 463"/>
                  <a:gd name="T40" fmla="*/ 440 w 721"/>
                  <a:gd name="T41" fmla="*/ 1 h 463"/>
                  <a:gd name="T42" fmla="*/ 385 w 721"/>
                  <a:gd name="T43" fmla="*/ 8 h 463"/>
                  <a:gd name="T44" fmla="*/ 337 w 721"/>
                  <a:gd name="T45" fmla="*/ 8 h 463"/>
                  <a:gd name="T46" fmla="*/ 281 w 721"/>
                  <a:gd name="T47" fmla="*/ 1 h 463"/>
                  <a:gd name="T48" fmla="*/ 221 w 721"/>
                  <a:gd name="T49" fmla="*/ 1 h 463"/>
                  <a:gd name="T50" fmla="*/ 166 w 721"/>
                  <a:gd name="T51" fmla="*/ 9 h 463"/>
                  <a:gd name="T52" fmla="*/ 123 w 721"/>
                  <a:gd name="T53" fmla="*/ 24 h 463"/>
                  <a:gd name="T54" fmla="*/ 84 w 721"/>
                  <a:gd name="T55" fmla="*/ 32 h 463"/>
                  <a:gd name="T56" fmla="*/ 41 w 721"/>
                  <a:gd name="T57" fmla="*/ 37 h 463"/>
                  <a:gd name="T58" fmla="*/ 12 w 721"/>
                  <a:gd name="T59" fmla="*/ 49 h 463"/>
                  <a:gd name="T60" fmla="*/ 0 w 721"/>
                  <a:gd name="T61" fmla="*/ 65 h 463"/>
                  <a:gd name="T62" fmla="*/ 12 w 721"/>
                  <a:gd name="T63" fmla="*/ 80 h 463"/>
                  <a:gd name="T64" fmla="*/ 41 w 721"/>
                  <a:gd name="T65" fmla="*/ 91 h 463"/>
                  <a:gd name="T66" fmla="*/ 84 w 721"/>
                  <a:gd name="T67" fmla="*/ 97 h 46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21"/>
                  <a:gd name="T103" fmla="*/ 0 h 463"/>
                  <a:gd name="T104" fmla="*/ 721 w 721"/>
                  <a:gd name="T105" fmla="*/ 463 h 46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21" h="463">
                    <a:moveTo>
                      <a:pt x="106" y="344"/>
                    </a:moveTo>
                    <a:lnTo>
                      <a:pt x="123" y="377"/>
                    </a:lnTo>
                    <a:lnTo>
                      <a:pt x="142" y="405"/>
                    </a:lnTo>
                    <a:lnTo>
                      <a:pt x="166" y="430"/>
                    </a:lnTo>
                    <a:lnTo>
                      <a:pt x="192" y="447"/>
                    </a:lnTo>
                    <a:lnTo>
                      <a:pt x="221" y="459"/>
                    </a:lnTo>
                    <a:lnTo>
                      <a:pt x="250" y="463"/>
                    </a:lnTo>
                    <a:lnTo>
                      <a:pt x="281" y="461"/>
                    </a:lnTo>
                    <a:lnTo>
                      <a:pt x="310" y="451"/>
                    </a:lnTo>
                    <a:lnTo>
                      <a:pt x="337" y="434"/>
                    </a:lnTo>
                    <a:lnTo>
                      <a:pt x="361" y="412"/>
                    </a:lnTo>
                    <a:lnTo>
                      <a:pt x="385" y="434"/>
                    </a:lnTo>
                    <a:lnTo>
                      <a:pt x="411" y="451"/>
                    </a:lnTo>
                    <a:lnTo>
                      <a:pt x="440" y="461"/>
                    </a:lnTo>
                    <a:lnTo>
                      <a:pt x="471" y="463"/>
                    </a:lnTo>
                    <a:lnTo>
                      <a:pt x="500" y="459"/>
                    </a:lnTo>
                    <a:lnTo>
                      <a:pt x="529" y="447"/>
                    </a:lnTo>
                    <a:lnTo>
                      <a:pt x="555" y="430"/>
                    </a:lnTo>
                    <a:lnTo>
                      <a:pt x="579" y="405"/>
                    </a:lnTo>
                    <a:lnTo>
                      <a:pt x="598" y="377"/>
                    </a:lnTo>
                    <a:lnTo>
                      <a:pt x="615" y="344"/>
                    </a:lnTo>
                    <a:lnTo>
                      <a:pt x="637" y="348"/>
                    </a:lnTo>
                    <a:lnTo>
                      <a:pt x="658" y="344"/>
                    </a:lnTo>
                    <a:lnTo>
                      <a:pt x="680" y="331"/>
                    </a:lnTo>
                    <a:lnTo>
                      <a:pt x="697" y="313"/>
                    </a:lnTo>
                    <a:lnTo>
                      <a:pt x="709" y="288"/>
                    </a:lnTo>
                    <a:lnTo>
                      <a:pt x="719" y="261"/>
                    </a:lnTo>
                    <a:lnTo>
                      <a:pt x="721" y="233"/>
                    </a:lnTo>
                    <a:lnTo>
                      <a:pt x="719" y="202"/>
                    </a:lnTo>
                    <a:lnTo>
                      <a:pt x="709" y="175"/>
                    </a:lnTo>
                    <a:lnTo>
                      <a:pt x="697" y="150"/>
                    </a:lnTo>
                    <a:lnTo>
                      <a:pt x="680" y="132"/>
                    </a:lnTo>
                    <a:lnTo>
                      <a:pt x="658" y="120"/>
                    </a:lnTo>
                    <a:lnTo>
                      <a:pt x="637" y="115"/>
                    </a:lnTo>
                    <a:lnTo>
                      <a:pt x="615" y="120"/>
                    </a:lnTo>
                    <a:lnTo>
                      <a:pt x="598" y="87"/>
                    </a:lnTo>
                    <a:lnTo>
                      <a:pt x="579" y="58"/>
                    </a:lnTo>
                    <a:lnTo>
                      <a:pt x="555" y="33"/>
                    </a:lnTo>
                    <a:lnTo>
                      <a:pt x="529" y="17"/>
                    </a:lnTo>
                    <a:lnTo>
                      <a:pt x="500" y="4"/>
                    </a:lnTo>
                    <a:lnTo>
                      <a:pt x="471" y="0"/>
                    </a:lnTo>
                    <a:lnTo>
                      <a:pt x="440" y="2"/>
                    </a:lnTo>
                    <a:lnTo>
                      <a:pt x="411" y="13"/>
                    </a:lnTo>
                    <a:lnTo>
                      <a:pt x="385" y="29"/>
                    </a:lnTo>
                    <a:lnTo>
                      <a:pt x="361" y="52"/>
                    </a:lnTo>
                    <a:lnTo>
                      <a:pt x="337" y="29"/>
                    </a:lnTo>
                    <a:lnTo>
                      <a:pt x="310" y="13"/>
                    </a:lnTo>
                    <a:lnTo>
                      <a:pt x="281" y="2"/>
                    </a:lnTo>
                    <a:lnTo>
                      <a:pt x="250" y="0"/>
                    </a:lnTo>
                    <a:lnTo>
                      <a:pt x="221" y="4"/>
                    </a:lnTo>
                    <a:lnTo>
                      <a:pt x="192" y="17"/>
                    </a:lnTo>
                    <a:lnTo>
                      <a:pt x="166" y="33"/>
                    </a:lnTo>
                    <a:lnTo>
                      <a:pt x="142" y="58"/>
                    </a:lnTo>
                    <a:lnTo>
                      <a:pt x="123" y="87"/>
                    </a:lnTo>
                    <a:lnTo>
                      <a:pt x="106" y="120"/>
                    </a:lnTo>
                    <a:lnTo>
                      <a:pt x="84" y="115"/>
                    </a:lnTo>
                    <a:lnTo>
                      <a:pt x="63" y="120"/>
                    </a:lnTo>
                    <a:lnTo>
                      <a:pt x="41" y="132"/>
                    </a:lnTo>
                    <a:lnTo>
                      <a:pt x="24" y="150"/>
                    </a:lnTo>
                    <a:lnTo>
                      <a:pt x="12" y="175"/>
                    </a:lnTo>
                    <a:lnTo>
                      <a:pt x="3" y="202"/>
                    </a:lnTo>
                    <a:lnTo>
                      <a:pt x="0" y="233"/>
                    </a:lnTo>
                    <a:lnTo>
                      <a:pt x="3" y="261"/>
                    </a:lnTo>
                    <a:lnTo>
                      <a:pt x="12" y="288"/>
                    </a:lnTo>
                    <a:lnTo>
                      <a:pt x="24" y="313"/>
                    </a:lnTo>
                    <a:lnTo>
                      <a:pt x="41" y="331"/>
                    </a:lnTo>
                    <a:lnTo>
                      <a:pt x="63" y="344"/>
                    </a:lnTo>
                    <a:lnTo>
                      <a:pt x="84" y="348"/>
                    </a:lnTo>
                    <a:lnTo>
                      <a:pt x="106" y="344"/>
                    </a:lnTo>
                    <a:close/>
                  </a:path>
                </a:pathLst>
              </a:custGeom>
              <a:solidFill>
                <a:schemeClr val="bg1"/>
              </a:solidFill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 sz="11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8" name="Rectangle 380">
                <a:extLst>
                  <a:ext uri="{FF2B5EF4-FFF2-40B4-BE49-F238E27FC236}">
                    <a16:creationId xmlns:a16="http://schemas.microsoft.com/office/drawing/2014/main" id="{4C120314-25FC-4D2D-B5DB-1CFF72397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" y="2980"/>
                <a:ext cx="791" cy="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defTabSz="342900" eaLnBrk="0" hangingPunct="0"/>
                <a:r>
                  <a:rPr lang="en-US" sz="11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Hardened</a:t>
                </a:r>
              </a:p>
              <a:p>
                <a:pPr algn="ctr" defTabSz="342900" eaLnBrk="0" hangingPunct="0"/>
                <a:r>
                  <a:rPr lang="en-US" sz="11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Server</a:t>
                </a:r>
              </a:p>
              <a:p>
                <a:pPr algn="ctr" defTabSz="342900" eaLnBrk="0" hangingPunct="0"/>
                <a:r>
                  <a:rPr lang="en-US" sz="11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Farm</a:t>
                </a:r>
                <a:endParaRPr lang="en-US" sz="1100" b="1" dirty="0">
                  <a:solidFill>
                    <a:srgbClr val="FF0000"/>
                  </a:solidFill>
                  <a:latin typeface="Calibri"/>
                  <a:cs typeface="Arial" charset="0"/>
                </a:endParaRPr>
              </a:p>
            </p:txBody>
          </p:sp>
        </p:grpSp>
        <p:sp>
          <p:nvSpPr>
            <p:cNvPr id="390" name="Freeform 152">
              <a:extLst>
                <a:ext uri="{FF2B5EF4-FFF2-40B4-BE49-F238E27FC236}">
                  <a16:creationId xmlns:a16="http://schemas.microsoft.com/office/drawing/2014/main" id="{B444DC4F-B2B3-4E6C-A2E0-DD9933571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060" y="3557931"/>
              <a:ext cx="127678" cy="67517"/>
            </a:xfrm>
            <a:custGeom>
              <a:avLst/>
              <a:gdLst>
                <a:gd name="T0" fmla="*/ 2147483647 w 576"/>
                <a:gd name="T1" fmla="*/ 0 h 336"/>
                <a:gd name="T2" fmla="*/ 2147483647 w 576"/>
                <a:gd name="T3" fmla="*/ 2147483647 h 336"/>
                <a:gd name="T4" fmla="*/ 2147483647 w 576"/>
                <a:gd name="T5" fmla="*/ 2147483647 h 336"/>
                <a:gd name="T6" fmla="*/ 0 w 576"/>
                <a:gd name="T7" fmla="*/ 2147483647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336"/>
                <a:gd name="T14" fmla="*/ 576 w 576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336">
                  <a:moveTo>
                    <a:pt x="576" y="0"/>
                  </a:moveTo>
                  <a:cubicBezTo>
                    <a:pt x="472" y="0"/>
                    <a:pt x="368" y="0"/>
                    <a:pt x="288" y="48"/>
                  </a:cubicBezTo>
                  <a:cubicBezTo>
                    <a:pt x="208" y="96"/>
                    <a:pt x="144" y="240"/>
                    <a:pt x="96" y="288"/>
                  </a:cubicBezTo>
                  <a:cubicBezTo>
                    <a:pt x="48" y="336"/>
                    <a:pt x="24" y="336"/>
                    <a:pt x="0" y="33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91409" tIns="45704" rIns="91409" bIns="45704"/>
            <a:lstStyle/>
            <a:p>
              <a:pPr>
                <a:buNone/>
              </a:pPr>
              <a:endParaRPr lang="en-US"/>
            </a:p>
          </p:txBody>
        </p:sp>
        <p:grpSp>
          <p:nvGrpSpPr>
            <p:cNvPr id="391" name="Group 385">
              <a:extLst>
                <a:ext uri="{FF2B5EF4-FFF2-40B4-BE49-F238E27FC236}">
                  <a16:creationId xmlns:a16="http://schemas.microsoft.com/office/drawing/2014/main" id="{CF602B31-3236-4531-8A3B-AF1B2F377C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92706" y="2599607"/>
              <a:ext cx="514350" cy="385763"/>
              <a:chOff x="672" y="2112"/>
              <a:chExt cx="432" cy="288"/>
            </a:xfrm>
          </p:grpSpPr>
          <p:grpSp>
            <p:nvGrpSpPr>
              <p:cNvPr id="392" name="Group 386">
                <a:extLst>
                  <a:ext uri="{FF2B5EF4-FFF2-40B4-BE49-F238E27FC236}">
                    <a16:creationId xmlns:a16="http://schemas.microsoft.com/office/drawing/2014/main" id="{0BC0BC0F-0A02-49E0-B14A-A4F5D1C043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2160"/>
                <a:ext cx="360" cy="124"/>
                <a:chOff x="2298" y="1938"/>
                <a:chExt cx="360" cy="154"/>
              </a:xfrm>
            </p:grpSpPr>
            <p:sp>
              <p:nvSpPr>
                <p:cNvPr id="397" name="Rectangle 387">
                  <a:extLst>
                    <a:ext uri="{FF2B5EF4-FFF2-40B4-BE49-F238E27FC236}">
                      <a16:creationId xmlns:a16="http://schemas.microsoft.com/office/drawing/2014/main" id="{ADD9907F-75CC-4961-89C8-B1A6E95F9A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98" y="1938"/>
                  <a:ext cx="91" cy="148"/>
                </a:xfrm>
                <a:prstGeom prst="rect">
                  <a:avLst/>
                </a:prstGeom>
                <a:solidFill>
                  <a:srgbClr val="FFFFFF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8" name="Rectangle 388">
                  <a:extLst>
                    <a:ext uri="{FF2B5EF4-FFF2-40B4-BE49-F238E27FC236}">
                      <a16:creationId xmlns:a16="http://schemas.microsoft.com/office/drawing/2014/main" id="{FABF1804-0122-4A4A-B81B-EABDAC5EB1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98" y="1948"/>
                  <a:ext cx="91" cy="13"/>
                </a:xfrm>
                <a:prstGeom prst="rect">
                  <a:avLst/>
                </a:prstGeom>
                <a:solidFill>
                  <a:srgbClr val="C0C0C0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9" name="Rectangle 389">
                  <a:extLst>
                    <a:ext uri="{FF2B5EF4-FFF2-40B4-BE49-F238E27FC236}">
                      <a16:creationId xmlns:a16="http://schemas.microsoft.com/office/drawing/2014/main" id="{D94435D2-5206-45F0-AC61-0F05CDED25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98" y="2086"/>
                  <a:ext cx="91" cy="6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0" name="Rectangle 390">
                  <a:extLst>
                    <a:ext uri="{FF2B5EF4-FFF2-40B4-BE49-F238E27FC236}">
                      <a16:creationId xmlns:a16="http://schemas.microsoft.com/office/drawing/2014/main" id="{84C85DB8-942B-46D9-B2EB-634829DD78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9" y="1938"/>
                  <a:ext cx="89" cy="148"/>
                </a:xfrm>
                <a:prstGeom prst="rect">
                  <a:avLst/>
                </a:prstGeom>
                <a:solidFill>
                  <a:srgbClr val="FFFFFF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1" name="Rectangle 391">
                  <a:extLst>
                    <a:ext uri="{FF2B5EF4-FFF2-40B4-BE49-F238E27FC236}">
                      <a16:creationId xmlns:a16="http://schemas.microsoft.com/office/drawing/2014/main" id="{754D692A-D2F6-4724-B604-BE87934B63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9" y="2086"/>
                  <a:ext cx="89" cy="6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2" name="Rectangle 392">
                  <a:extLst>
                    <a:ext uri="{FF2B5EF4-FFF2-40B4-BE49-F238E27FC236}">
                      <a16:creationId xmlns:a16="http://schemas.microsoft.com/office/drawing/2014/main" id="{25B99E3E-6AFA-4B5F-9982-E9713C8B33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78" y="1938"/>
                  <a:ext cx="91" cy="148"/>
                </a:xfrm>
                <a:prstGeom prst="rect">
                  <a:avLst/>
                </a:prstGeom>
                <a:solidFill>
                  <a:srgbClr val="FFFFFF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3" name="Rectangle 393">
                  <a:extLst>
                    <a:ext uri="{FF2B5EF4-FFF2-40B4-BE49-F238E27FC236}">
                      <a16:creationId xmlns:a16="http://schemas.microsoft.com/office/drawing/2014/main" id="{0133054A-6CB9-47A6-A860-0B0936A74A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78" y="2086"/>
                  <a:ext cx="91" cy="6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4" name="Rectangle 394">
                  <a:extLst>
                    <a:ext uri="{FF2B5EF4-FFF2-40B4-BE49-F238E27FC236}">
                      <a16:creationId xmlns:a16="http://schemas.microsoft.com/office/drawing/2014/main" id="{B48C8F6A-C91A-4A56-BAFF-ADF681E780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9" y="1938"/>
                  <a:ext cx="89" cy="148"/>
                </a:xfrm>
                <a:prstGeom prst="rect">
                  <a:avLst/>
                </a:prstGeom>
                <a:solidFill>
                  <a:srgbClr val="FFFFFF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5" name="Rectangle 395">
                  <a:extLst>
                    <a:ext uri="{FF2B5EF4-FFF2-40B4-BE49-F238E27FC236}">
                      <a16:creationId xmlns:a16="http://schemas.microsoft.com/office/drawing/2014/main" id="{EAA0528A-6798-4D28-B9C0-741FD220C6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9" y="2086"/>
                  <a:ext cx="89" cy="6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6" name="Rectangle 396">
                  <a:extLst>
                    <a:ext uri="{FF2B5EF4-FFF2-40B4-BE49-F238E27FC236}">
                      <a16:creationId xmlns:a16="http://schemas.microsoft.com/office/drawing/2014/main" id="{6022E278-6F8E-4C37-B354-1C4FBE544F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05" y="1952"/>
                  <a:ext cx="9" cy="6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7" name="Rectangle 397">
                  <a:extLst>
                    <a:ext uri="{FF2B5EF4-FFF2-40B4-BE49-F238E27FC236}">
                      <a16:creationId xmlns:a16="http://schemas.microsoft.com/office/drawing/2014/main" id="{3A54365C-5CE1-4F82-B86D-CA71DA2184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9" y="1948"/>
                  <a:ext cx="89" cy="13"/>
                </a:xfrm>
                <a:prstGeom prst="rect">
                  <a:avLst/>
                </a:prstGeom>
                <a:solidFill>
                  <a:srgbClr val="C0C0C0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8" name="Rectangle 398">
                  <a:extLst>
                    <a:ext uri="{FF2B5EF4-FFF2-40B4-BE49-F238E27FC236}">
                      <a16:creationId xmlns:a16="http://schemas.microsoft.com/office/drawing/2014/main" id="{27D5B34D-444A-498C-B146-B945A91B48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78" y="1948"/>
                  <a:ext cx="91" cy="13"/>
                </a:xfrm>
                <a:prstGeom prst="rect">
                  <a:avLst/>
                </a:prstGeom>
                <a:solidFill>
                  <a:srgbClr val="C0C0C0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9" name="Rectangle 399">
                  <a:extLst>
                    <a:ext uri="{FF2B5EF4-FFF2-40B4-BE49-F238E27FC236}">
                      <a16:creationId xmlns:a16="http://schemas.microsoft.com/office/drawing/2014/main" id="{60A760F1-51ED-484A-AE3C-5AC025C589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9" y="1948"/>
                  <a:ext cx="89" cy="13"/>
                </a:xfrm>
                <a:prstGeom prst="rect">
                  <a:avLst/>
                </a:prstGeom>
                <a:solidFill>
                  <a:srgbClr val="C0C0C0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93" name="Rectangle 400">
                <a:extLst>
                  <a:ext uri="{FF2B5EF4-FFF2-40B4-BE49-F238E27FC236}">
                    <a16:creationId xmlns:a16="http://schemas.microsoft.com/office/drawing/2014/main" id="{C5146200-77EB-45D6-9484-D38C576C9F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" y="2208"/>
                <a:ext cx="48" cy="48"/>
              </a:xfrm>
              <a:prstGeom prst="rect">
                <a:avLst/>
              </a:prstGeom>
              <a:noFill/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342900"/>
                <a:endParaRPr lang="en-US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94" name="Text Box 401">
                <a:extLst>
                  <a:ext uri="{FF2B5EF4-FFF2-40B4-BE49-F238E27FC236}">
                    <a16:creationId xmlns:a16="http://schemas.microsoft.com/office/drawing/2014/main" id="{356C578C-BF68-4829-89DF-6069A076CA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" y="2112"/>
                <a:ext cx="384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342900"/>
                <a:r>
                  <a:rPr lang="en-US" sz="1050" dirty="0">
                    <a:solidFill>
                      <a:srgbClr val="FF3300"/>
                    </a:solidFill>
                    <a:latin typeface="Arial Black" pitchFamily="34" charset="0"/>
                    <a:cs typeface="Arial" charset="0"/>
                  </a:rPr>
                  <a:t>::::::</a:t>
                </a:r>
              </a:p>
            </p:txBody>
          </p:sp>
          <p:sp>
            <p:nvSpPr>
              <p:cNvPr id="395" name="Rectangle 402">
                <a:extLst>
                  <a:ext uri="{FF2B5EF4-FFF2-40B4-BE49-F238E27FC236}">
                    <a16:creationId xmlns:a16="http://schemas.microsoft.com/office/drawing/2014/main" id="{47AEEF88-5D71-4FBB-886F-3235833F7A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2305"/>
                <a:ext cx="276" cy="9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6" name="Rectangle 403">
                <a:extLst>
                  <a:ext uri="{FF2B5EF4-FFF2-40B4-BE49-F238E27FC236}">
                    <a16:creationId xmlns:a16="http://schemas.microsoft.com/office/drawing/2014/main" id="{0EABB2B6-EDC7-46DB-8AAB-5146E31C69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2276"/>
                <a:ext cx="386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342900" eaLnBrk="0" hangingPunct="0"/>
                <a:r>
                  <a:rPr lang="en-US" sz="900" b="1" dirty="0">
                    <a:solidFill>
                      <a:srgbClr val="FF3300"/>
                    </a:solidFill>
                    <a:latin typeface="Calibri"/>
                    <a:cs typeface="Arial" charset="0"/>
                  </a:rPr>
                  <a:t>Firewall  </a:t>
                </a:r>
              </a:p>
            </p:txBody>
          </p:sp>
        </p:grpSp>
        <p:sp>
          <p:nvSpPr>
            <p:cNvPr id="410" name="Freeform 405">
              <a:extLst>
                <a:ext uri="{FF2B5EF4-FFF2-40B4-BE49-F238E27FC236}">
                  <a16:creationId xmlns:a16="http://schemas.microsoft.com/office/drawing/2014/main" id="{DA5D86AD-4343-498C-9FDE-CC19D8D23D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182034" y="2829993"/>
              <a:ext cx="47026" cy="418218"/>
            </a:xfrm>
            <a:custGeom>
              <a:avLst/>
              <a:gdLst>
                <a:gd name="T0" fmla="*/ 67 w 224"/>
                <a:gd name="T1" fmla="*/ 576 h 576"/>
                <a:gd name="T2" fmla="*/ 67 w 224"/>
                <a:gd name="T3" fmla="*/ 528 h 576"/>
                <a:gd name="T4" fmla="*/ 467 w 224"/>
                <a:gd name="T5" fmla="*/ 384 h 576"/>
                <a:gd name="T6" fmla="*/ 467 w 224"/>
                <a:gd name="T7" fmla="*/ 192 h 576"/>
                <a:gd name="T8" fmla="*/ 866 w 224"/>
                <a:gd name="T9" fmla="*/ 48 h 576"/>
                <a:gd name="T10" fmla="*/ 866 w 224"/>
                <a:gd name="T11" fmla="*/ 0 h 5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4"/>
                <a:gd name="T19" fmla="*/ 0 h 576"/>
                <a:gd name="T20" fmla="*/ 224 w 224"/>
                <a:gd name="T21" fmla="*/ 576 h 5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4" h="576">
                  <a:moveTo>
                    <a:pt x="16" y="576"/>
                  </a:moveTo>
                  <a:cubicBezTo>
                    <a:pt x="8" y="568"/>
                    <a:pt x="0" y="560"/>
                    <a:pt x="16" y="528"/>
                  </a:cubicBezTo>
                  <a:cubicBezTo>
                    <a:pt x="32" y="496"/>
                    <a:pt x="96" y="440"/>
                    <a:pt x="112" y="384"/>
                  </a:cubicBezTo>
                  <a:cubicBezTo>
                    <a:pt x="128" y="328"/>
                    <a:pt x="96" y="248"/>
                    <a:pt x="112" y="192"/>
                  </a:cubicBezTo>
                  <a:cubicBezTo>
                    <a:pt x="128" y="136"/>
                    <a:pt x="192" y="80"/>
                    <a:pt x="208" y="48"/>
                  </a:cubicBezTo>
                  <a:cubicBezTo>
                    <a:pt x="224" y="16"/>
                    <a:pt x="208" y="16"/>
                    <a:pt x="20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2" name="Freeform 152">
            <a:extLst>
              <a:ext uri="{FF2B5EF4-FFF2-40B4-BE49-F238E27FC236}">
                <a16:creationId xmlns:a16="http://schemas.microsoft.com/office/drawing/2014/main" id="{3AD0C11D-4B24-4213-ADD5-2F3B87712F6D}"/>
              </a:ext>
            </a:extLst>
          </p:cNvPr>
          <p:cNvSpPr>
            <a:spLocks/>
          </p:cNvSpPr>
          <p:nvPr/>
        </p:nvSpPr>
        <p:spPr bwMode="auto">
          <a:xfrm>
            <a:off x="5648270" y="3670443"/>
            <a:ext cx="961493" cy="45719"/>
          </a:xfrm>
          <a:custGeom>
            <a:avLst/>
            <a:gdLst>
              <a:gd name="T0" fmla="*/ 2147483647 w 576"/>
              <a:gd name="T1" fmla="*/ 0 h 336"/>
              <a:gd name="T2" fmla="*/ 2147483647 w 576"/>
              <a:gd name="T3" fmla="*/ 2147483647 h 336"/>
              <a:gd name="T4" fmla="*/ 2147483647 w 576"/>
              <a:gd name="T5" fmla="*/ 2147483647 h 336"/>
              <a:gd name="T6" fmla="*/ 0 w 576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336"/>
              <a:gd name="T14" fmla="*/ 576 w 576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336">
                <a:moveTo>
                  <a:pt x="576" y="0"/>
                </a:moveTo>
                <a:cubicBezTo>
                  <a:pt x="472" y="0"/>
                  <a:pt x="368" y="0"/>
                  <a:pt x="288" y="48"/>
                </a:cubicBezTo>
                <a:cubicBezTo>
                  <a:pt x="208" y="96"/>
                  <a:pt x="144" y="240"/>
                  <a:pt x="96" y="288"/>
                </a:cubicBezTo>
                <a:cubicBezTo>
                  <a:pt x="48" y="336"/>
                  <a:pt x="24" y="336"/>
                  <a:pt x="0" y="33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91409" tIns="45704" rIns="91409" bIns="45704"/>
          <a:lstStyle/>
          <a:p>
            <a:pPr>
              <a:buNone/>
            </a:pPr>
            <a:endParaRPr lang="en-US"/>
          </a:p>
        </p:txBody>
      </p:sp>
      <p:sp>
        <p:nvSpPr>
          <p:cNvPr id="413" name="Rectangle: Rounded Corners 412">
            <a:extLst>
              <a:ext uri="{FF2B5EF4-FFF2-40B4-BE49-F238E27FC236}">
                <a16:creationId xmlns:a16="http://schemas.microsoft.com/office/drawing/2014/main" id="{7AF7A0C8-B7B8-48F4-99DD-C58AB2E62CB3}"/>
              </a:ext>
            </a:extLst>
          </p:cNvPr>
          <p:cNvSpPr/>
          <p:nvPr/>
        </p:nvSpPr>
        <p:spPr>
          <a:xfrm>
            <a:off x="4187952" y="2636075"/>
            <a:ext cx="3008376" cy="199385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laptop">
            <a:extLst>
              <a:ext uri="{FF2B5EF4-FFF2-40B4-BE49-F238E27FC236}">
                <a16:creationId xmlns:a16="http://schemas.microsoft.com/office/drawing/2014/main" id="{456D7A58-71D0-42EC-8932-1E34F4FCA7E3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42500" y="3182786"/>
            <a:ext cx="457200" cy="425054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lIns="68557" tIns="34278" rIns="68557" bIns="34278"/>
          <a:lstStyle/>
          <a:p>
            <a:pPr defTabSz="342900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23" name="Picture 422">
            <a:extLst>
              <a:ext uri="{FF2B5EF4-FFF2-40B4-BE49-F238E27FC236}">
                <a16:creationId xmlns:a16="http://schemas.microsoft.com/office/drawing/2014/main" id="{953750FC-5DB8-4110-A9C3-7D3054BABF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6331" y="3286559"/>
            <a:ext cx="291243" cy="80901"/>
          </a:xfrm>
          <a:prstGeom prst="rect">
            <a:avLst/>
          </a:prstGeom>
        </p:spPr>
      </p:pic>
      <p:grpSp>
        <p:nvGrpSpPr>
          <p:cNvPr id="424" name="Group 423">
            <a:extLst>
              <a:ext uri="{FF2B5EF4-FFF2-40B4-BE49-F238E27FC236}">
                <a16:creationId xmlns:a16="http://schemas.microsoft.com/office/drawing/2014/main" id="{D7BC9072-7801-4B01-B8DE-CE6DA05F3EB4}"/>
              </a:ext>
            </a:extLst>
          </p:cNvPr>
          <p:cNvGrpSpPr/>
          <p:nvPr/>
        </p:nvGrpSpPr>
        <p:grpSpPr>
          <a:xfrm>
            <a:off x="3300984" y="3959162"/>
            <a:ext cx="845590" cy="333923"/>
            <a:chOff x="8334994" y="2599805"/>
            <a:chExt cx="845590" cy="333923"/>
          </a:xfrm>
        </p:grpSpPr>
        <p:sp>
          <p:nvSpPr>
            <p:cNvPr id="425" name="AutoShape 547" descr="25%">
              <a:extLst>
                <a:ext uri="{FF2B5EF4-FFF2-40B4-BE49-F238E27FC236}">
                  <a16:creationId xmlns:a16="http://schemas.microsoft.com/office/drawing/2014/main" id="{D162B790-106C-400E-9F52-BEC8E5BF4AB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8468487" y="2599805"/>
              <a:ext cx="609601" cy="130757"/>
            </a:xfrm>
            <a:prstGeom prst="roundRect">
              <a:avLst>
                <a:gd name="adj" fmla="val 16667"/>
              </a:avLst>
            </a:prstGeom>
            <a:pattFill prst="pct25">
              <a:fgClr>
                <a:srgbClr val="FF3300"/>
              </a:fgClr>
              <a:bgClr>
                <a:schemeClr val="bg1"/>
              </a:bgClr>
            </a:pattFill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>
                <a:buNone/>
              </a:pPr>
              <a:endParaRPr lang="en-US" sz="11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6" name="Text Box 548">
              <a:extLst>
                <a:ext uri="{FF2B5EF4-FFF2-40B4-BE49-F238E27FC236}">
                  <a16:creationId xmlns:a16="http://schemas.microsoft.com/office/drawing/2014/main" id="{67DFFF3E-B5A0-4A98-9F67-6682971B61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4994" y="2727838"/>
              <a:ext cx="845590" cy="205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buNone/>
              </a:pPr>
              <a:r>
                <a:rPr lang="en-US" sz="900" dirty="0">
                  <a:solidFill>
                    <a:srgbClr val="FF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Token Admin</a:t>
              </a:r>
            </a:p>
          </p:txBody>
        </p:sp>
        <p:grpSp>
          <p:nvGrpSpPr>
            <p:cNvPr id="427" name="Group 549">
              <a:extLst>
                <a:ext uri="{FF2B5EF4-FFF2-40B4-BE49-F238E27FC236}">
                  <a16:creationId xmlns:a16="http://schemas.microsoft.com/office/drawing/2014/main" id="{D0FEBFAB-C35C-4088-A335-77F17CAF2C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44687" y="2665184"/>
              <a:ext cx="304800" cy="65379"/>
              <a:chOff x="2016" y="-144"/>
              <a:chExt cx="288" cy="96"/>
            </a:xfrm>
          </p:grpSpPr>
          <p:sp>
            <p:nvSpPr>
              <p:cNvPr id="445" name="Rectangle 550">
                <a:extLst>
                  <a:ext uri="{FF2B5EF4-FFF2-40B4-BE49-F238E27FC236}">
                    <a16:creationId xmlns:a16="http://schemas.microsoft.com/office/drawing/2014/main" id="{52EBF763-6000-4FB1-980B-FD755B7EBE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-144"/>
                <a:ext cx="48" cy="96"/>
              </a:xfrm>
              <a:prstGeom prst="rect">
                <a:avLst/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46" name="Rectangle 551">
                <a:extLst>
                  <a:ext uri="{FF2B5EF4-FFF2-40B4-BE49-F238E27FC236}">
                    <a16:creationId xmlns:a16="http://schemas.microsoft.com/office/drawing/2014/main" id="{42FC76B0-F9FA-459A-B70D-DFAA52D58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-144"/>
                <a:ext cx="48" cy="96"/>
              </a:xfrm>
              <a:prstGeom prst="rect">
                <a:avLst/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47" name="Line 552">
                <a:extLst>
                  <a:ext uri="{FF2B5EF4-FFF2-40B4-BE49-F238E27FC236}">
                    <a16:creationId xmlns:a16="http://schemas.microsoft.com/office/drawing/2014/main" id="{C0806A6F-4104-4BA8-8059-71614A7DFA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48" name="Line 553">
                <a:extLst>
                  <a:ext uri="{FF2B5EF4-FFF2-40B4-BE49-F238E27FC236}">
                    <a16:creationId xmlns:a16="http://schemas.microsoft.com/office/drawing/2014/main" id="{04AB97AB-3DB3-4BAD-8A34-D5499E80B0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49" name="Line 554">
                <a:extLst>
                  <a:ext uri="{FF2B5EF4-FFF2-40B4-BE49-F238E27FC236}">
                    <a16:creationId xmlns:a16="http://schemas.microsoft.com/office/drawing/2014/main" id="{89E707BE-DF01-4332-87E6-2DF8174543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0" name="Line 555">
                <a:extLst>
                  <a:ext uri="{FF2B5EF4-FFF2-40B4-BE49-F238E27FC236}">
                    <a16:creationId xmlns:a16="http://schemas.microsoft.com/office/drawing/2014/main" id="{62CB0665-E26E-4040-9EDF-6EC8A87DB1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1" name="Line 556">
                <a:extLst>
                  <a:ext uri="{FF2B5EF4-FFF2-40B4-BE49-F238E27FC236}">
                    <a16:creationId xmlns:a16="http://schemas.microsoft.com/office/drawing/2014/main" id="{07FC48A6-AEB6-4719-9951-771BC6C107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64" y="-144"/>
                <a:ext cx="0" cy="48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2" name="Line 557">
                <a:extLst>
                  <a:ext uri="{FF2B5EF4-FFF2-40B4-BE49-F238E27FC236}">
                    <a16:creationId xmlns:a16="http://schemas.microsoft.com/office/drawing/2014/main" id="{214C73A3-684F-4450-B378-382FD02AB0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3" name="Rectangle 558">
                <a:extLst>
                  <a:ext uri="{FF2B5EF4-FFF2-40B4-BE49-F238E27FC236}">
                    <a16:creationId xmlns:a16="http://schemas.microsoft.com/office/drawing/2014/main" id="{99CFD706-2CE9-4079-A9B6-8D02C5103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-144"/>
                <a:ext cx="48" cy="96"/>
              </a:xfrm>
              <a:prstGeom prst="rect">
                <a:avLst/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4" name="Rectangle 559">
                <a:extLst>
                  <a:ext uri="{FF2B5EF4-FFF2-40B4-BE49-F238E27FC236}">
                    <a16:creationId xmlns:a16="http://schemas.microsoft.com/office/drawing/2014/main" id="{F5200773-818D-4364-8973-05779AFAB5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-144"/>
                <a:ext cx="48" cy="96"/>
              </a:xfrm>
              <a:prstGeom prst="rect">
                <a:avLst/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5" name="Line 560">
                <a:extLst>
                  <a:ext uri="{FF2B5EF4-FFF2-40B4-BE49-F238E27FC236}">
                    <a16:creationId xmlns:a16="http://schemas.microsoft.com/office/drawing/2014/main" id="{F2ED183E-555A-4294-AD60-4DEF9F7A57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6" name="Line 561">
                <a:extLst>
                  <a:ext uri="{FF2B5EF4-FFF2-40B4-BE49-F238E27FC236}">
                    <a16:creationId xmlns:a16="http://schemas.microsoft.com/office/drawing/2014/main" id="{5E5A6294-140A-4E85-BC3E-723C92BB70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7" name="Line 562">
                <a:extLst>
                  <a:ext uri="{FF2B5EF4-FFF2-40B4-BE49-F238E27FC236}">
                    <a16:creationId xmlns:a16="http://schemas.microsoft.com/office/drawing/2014/main" id="{DB657B01-8C78-494A-B017-6B8CCA1F63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8" name="Line 563">
                <a:extLst>
                  <a:ext uri="{FF2B5EF4-FFF2-40B4-BE49-F238E27FC236}">
                    <a16:creationId xmlns:a16="http://schemas.microsoft.com/office/drawing/2014/main" id="{7167C22D-7D5E-4835-B129-DAF9436E24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9" name="Line 564">
                <a:extLst>
                  <a:ext uri="{FF2B5EF4-FFF2-40B4-BE49-F238E27FC236}">
                    <a16:creationId xmlns:a16="http://schemas.microsoft.com/office/drawing/2014/main" id="{0DDE26B4-298C-45E5-85E1-03471D9A1A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60" name="Line 565">
                <a:extLst>
                  <a:ext uri="{FF2B5EF4-FFF2-40B4-BE49-F238E27FC236}">
                    <a16:creationId xmlns:a16="http://schemas.microsoft.com/office/drawing/2014/main" id="{A106141A-A64A-4FE3-B70D-1413CF08EC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</p:grpSp>
        <p:grpSp>
          <p:nvGrpSpPr>
            <p:cNvPr id="428" name="Group 566">
              <a:extLst>
                <a:ext uri="{FF2B5EF4-FFF2-40B4-BE49-F238E27FC236}">
                  <a16:creationId xmlns:a16="http://schemas.microsoft.com/office/drawing/2014/main" id="{D4F3E374-81FF-45F7-8F0A-3C5534AE66E6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8925687" y="2599805"/>
              <a:ext cx="152400" cy="130757"/>
              <a:chOff x="2016" y="-144"/>
              <a:chExt cx="288" cy="96"/>
            </a:xfrm>
          </p:grpSpPr>
          <p:sp>
            <p:nvSpPr>
              <p:cNvPr id="429" name="Rectangle 567">
                <a:extLst>
                  <a:ext uri="{FF2B5EF4-FFF2-40B4-BE49-F238E27FC236}">
                    <a16:creationId xmlns:a16="http://schemas.microsoft.com/office/drawing/2014/main" id="{7EC26E1E-F04A-46F4-923C-84961AA55F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-144"/>
                <a:ext cx="48" cy="96"/>
              </a:xfrm>
              <a:prstGeom prst="rect">
                <a:avLst/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0" name="Rectangle 568">
                <a:extLst>
                  <a:ext uri="{FF2B5EF4-FFF2-40B4-BE49-F238E27FC236}">
                    <a16:creationId xmlns:a16="http://schemas.microsoft.com/office/drawing/2014/main" id="{3E096E10-00D1-4476-8862-03C1FE45FA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-144"/>
                <a:ext cx="48" cy="96"/>
              </a:xfrm>
              <a:prstGeom prst="rect">
                <a:avLst/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1" name="Line 569">
                <a:extLst>
                  <a:ext uri="{FF2B5EF4-FFF2-40B4-BE49-F238E27FC236}">
                    <a16:creationId xmlns:a16="http://schemas.microsoft.com/office/drawing/2014/main" id="{8AC74FDE-E526-457F-9906-6F58649D4B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2" name="Line 570">
                <a:extLst>
                  <a:ext uri="{FF2B5EF4-FFF2-40B4-BE49-F238E27FC236}">
                    <a16:creationId xmlns:a16="http://schemas.microsoft.com/office/drawing/2014/main" id="{53B58E3E-BCCF-49E5-90D6-5127060D22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3" name="Line 571">
                <a:extLst>
                  <a:ext uri="{FF2B5EF4-FFF2-40B4-BE49-F238E27FC236}">
                    <a16:creationId xmlns:a16="http://schemas.microsoft.com/office/drawing/2014/main" id="{6460809A-4A06-4C83-8FD6-778843DA2C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4" name="Line 572">
                <a:extLst>
                  <a:ext uri="{FF2B5EF4-FFF2-40B4-BE49-F238E27FC236}">
                    <a16:creationId xmlns:a16="http://schemas.microsoft.com/office/drawing/2014/main" id="{ED03C96B-9197-4A5D-9DA7-17B657D6B6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5" name="Line 573">
                <a:extLst>
                  <a:ext uri="{FF2B5EF4-FFF2-40B4-BE49-F238E27FC236}">
                    <a16:creationId xmlns:a16="http://schemas.microsoft.com/office/drawing/2014/main" id="{CA43AEF5-6845-4E07-A0A1-09A65FE74D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64" y="-144"/>
                <a:ext cx="0" cy="48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6" name="Line 574">
                <a:extLst>
                  <a:ext uri="{FF2B5EF4-FFF2-40B4-BE49-F238E27FC236}">
                    <a16:creationId xmlns:a16="http://schemas.microsoft.com/office/drawing/2014/main" id="{E8E28C2D-7419-47FE-A6DF-509F75456C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7" name="Rectangle 575">
                <a:extLst>
                  <a:ext uri="{FF2B5EF4-FFF2-40B4-BE49-F238E27FC236}">
                    <a16:creationId xmlns:a16="http://schemas.microsoft.com/office/drawing/2014/main" id="{2C3A986E-9E36-45C4-9FCC-DD51A06F75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-144"/>
                <a:ext cx="48" cy="96"/>
              </a:xfrm>
              <a:prstGeom prst="rect">
                <a:avLst/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8" name="Rectangle 576">
                <a:extLst>
                  <a:ext uri="{FF2B5EF4-FFF2-40B4-BE49-F238E27FC236}">
                    <a16:creationId xmlns:a16="http://schemas.microsoft.com/office/drawing/2014/main" id="{88893554-E37E-4109-9B06-DF028567BF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-144"/>
                <a:ext cx="48" cy="96"/>
              </a:xfrm>
              <a:prstGeom prst="rect">
                <a:avLst/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9" name="Line 577">
                <a:extLst>
                  <a:ext uri="{FF2B5EF4-FFF2-40B4-BE49-F238E27FC236}">
                    <a16:creationId xmlns:a16="http://schemas.microsoft.com/office/drawing/2014/main" id="{D1EC1A61-1942-4B7B-8831-C871BEFE11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40" name="Line 578">
                <a:extLst>
                  <a:ext uri="{FF2B5EF4-FFF2-40B4-BE49-F238E27FC236}">
                    <a16:creationId xmlns:a16="http://schemas.microsoft.com/office/drawing/2014/main" id="{2121A648-6F87-464F-B038-696BEECE8D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41" name="Line 579">
                <a:extLst>
                  <a:ext uri="{FF2B5EF4-FFF2-40B4-BE49-F238E27FC236}">
                    <a16:creationId xmlns:a16="http://schemas.microsoft.com/office/drawing/2014/main" id="{2DF8E0DF-81A0-4B17-AFFF-CC08D70727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42" name="Line 580">
                <a:extLst>
                  <a:ext uri="{FF2B5EF4-FFF2-40B4-BE49-F238E27FC236}">
                    <a16:creationId xmlns:a16="http://schemas.microsoft.com/office/drawing/2014/main" id="{B136BB86-88DC-4621-B107-F69191FAC9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43" name="Line 581">
                <a:extLst>
                  <a:ext uri="{FF2B5EF4-FFF2-40B4-BE49-F238E27FC236}">
                    <a16:creationId xmlns:a16="http://schemas.microsoft.com/office/drawing/2014/main" id="{4A33C08B-4738-4A32-ACB6-F3F291A1A2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44" name="Line 582">
                <a:extLst>
                  <a:ext uri="{FF2B5EF4-FFF2-40B4-BE49-F238E27FC236}">
                    <a16:creationId xmlns:a16="http://schemas.microsoft.com/office/drawing/2014/main" id="{CD874F59-4BE2-4D38-9458-9E69D36915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</p:grpSp>
      </p:grpSp>
      <p:cxnSp>
        <p:nvCxnSpPr>
          <p:cNvPr id="468" name="Straight Connector 467">
            <a:extLst>
              <a:ext uri="{FF2B5EF4-FFF2-40B4-BE49-F238E27FC236}">
                <a16:creationId xmlns:a16="http://schemas.microsoft.com/office/drawing/2014/main" id="{FD607A2A-D4A7-4AF5-AA0D-0A7683DB064F}"/>
              </a:ext>
            </a:extLst>
          </p:cNvPr>
          <p:cNvCxnSpPr>
            <a:cxnSpLocks/>
          </p:cNvCxnSpPr>
          <p:nvPr/>
        </p:nvCxnSpPr>
        <p:spPr>
          <a:xfrm flipV="1">
            <a:off x="6415519" y="4661453"/>
            <a:ext cx="154246" cy="4103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C4D5716-8E30-4C73-AD5F-33A7DA023AF9}"/>
              </a:ext>
            </a:extLst>
          </p:cNvPr>
          <p:cNvSpPr/>
          <p:nvPr/>
        </p:nvSpPr>
        <p:spPr>
          <a:xfrm>
            <a:off x="1006847" y="3299538"/>
            <a:ext cx="1366350" cy="241221"/>
          </a:xfrm>
          <a:custGeom>
            <a:avLst/>
            <a:gdLst>
              <a:gd name="connsiteX0" fmla="*/ 0 w 1152939"/>
              <a:gd name="connsiteY0" fmla="*/ 79513 h 159306"/>
              <a:gd name="connsiteX1" fmla="*/ 397565 w 1152939"/>
              <a:gd name="connsiteY1" fmla="*/ 39756 h 159306"/>
              <a:gd name="connsiteX2" fmla="*/ 318052 w 1152939"/>
              <a:gd name="connsiteY2" fmla="*/ 159026 h 159306"/>
              <a:gd name="connsiteX3" fmla="*/ 1152939 w 1152939"/>
              <a:gd name="connsiteY3" fmla="*/ 0 h 15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939" h="159306">
                <a:moveTo>
                  <a:pt x="0" y="79513"/>
                </a:moveTo>
                <a:cubicBezTo>
                  <a:pt x="172278" y="53008"/>
                  <a:pt x="344556" y="26504"/>
                  <a:pt x="397565" y="39756"/>
                </a:cubicBezTo>
                <a:cubicBezTo>
                  <a:pt x="450574" y="53008"/>
                  <a:pt x="192156" y="165652"/>
                  <a:pt x="318052" y="159026"/>
                </a:cubicBezTo>
                <a:cubicBezTo>
                  <a:pt x="443948" y="152400"/>
                  <a:pt x="798443" y="76200"/>
                  <a:pt x="1152939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B164B1C-F160-487A-A36F-5DE51E21CC85}"/>
              </a:ext>
            </a:extLst>
          </p:cNvPr>
          <p:cNvSpPr/>
          <p:nvPr/>
        </p:nvSpPr>
        <p:spPr>
          <a:xfrm>
            <a:off x="2604729" y="2499573"/>
            <a:ext cx="1867880" cy="820876"/>
          </a:xfrm>
          <a:custGeom>
            <a:avLst/>
            <a:gdLst>
              <a:gd name="connsiteX0" fmla="*/ 11848 w 1701500"/>
              <a:gd name="connsiteY0" fmla="*/ 830037 h 830037"/>
              <a:gd name="connsiteX1" fmla="*/ 61543 w 1701500"/>
              <a:gd name="connsiteY1" fmla="*/ 790280 h 830037"/>
              <a:gd name="connsiteX2" fmla="*/ 488926 w 1701500"/>
              <a:gd name="connsiteY2" fmla="*/ 651132 h 830037"/>
              <a:gd name="connsiteX3" fmla="*/ 667830 w 1701500"/>
              <a:gd name="connsiteY3" fmla="*/ 94541 h 830037"/>
              <a:gd name="connsiteX4" fmla="*/ 1701500 w 1701500"/>
              <a:gd name="connsiteY4" fmla="*/ 5089 h 83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500" h="830037">
                <a:moveTo>
                  <a:pt x="11848" y="830037"/>
                </a:moveTo>
                <a:cubicBezTo>
                  <a:pt x="-3061" y="825067"/>
                  <a:pt x="-17970" y="820097"/>
                  <a:pt x="61543" y="790280"/>
                </a:cubicBezTo>
                <a:cubicBezTo>
                  <a:pt x="141056" y="760463"/>
                  <a:pt x="387878" y="767088"/>
                  <a:pt x="488926" y="651132"/>
                </a:cubicBezTo>
                <a:cubicBezTo>
                  <a:pt x="589974" y="535176"/>
                  <a:pt x="465734" y="202215"/>
                  <a:pt x="667830" y="94541"/>
                </a:cubicBezTo>
                <a:cubicBezTo>
                  <a:pt x="869926" y="-13133"/>
                  <a:pt x="1285713" y="-4022"/>
                  <a:pt x="1701500" y="508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9361E2C4-115A-4955-8A47-8147F51CC1BF}"/>
              </a:ext>
            </a:extLst>
          </p:cNvPr>
          <p:cNvCxnSpPr>
            <a:cxnSpLocks/>
            <a:stCxn id="425" idx="1"/>
            <a:endCxn id="423" idx="2"/>
          </p:cNvCxnSpPr>
          <p:nvPr/>
        </p:nvCxnSpPr>
        <p:spPr>
          <a:xfrm rot="10800000">
            <a:off x="2511953" y="3367460"/>
            <a:ext cx="922524" cy="657080"/>
          </a:xfrm>
          <a:prstGeom prst="bentConnector2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3" name="Rectangle 302">
            <a:extLst>
              <a:ext uri="{FF2B5EF4-FFF2-40B4-BE49-F238E27FC236}">
                <a16:creationId xmlns:a16="http://schemas.microsoft.com/office/drawing/2014/main" id="{4FF1745A-E963-4C7F-903A-E0506AE67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7069" y="1962130"/>
            <a:ext cx="1490793" cy="1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342900" eaLnBrk="0" hangingPunct="0"/>
            <a:r>
              <a:rPr lang="en-US" sz="675" dirty="0">
                <a:solidFill>
                  <a:prstClr val="black"/>
                </a:solidFill>
                <a:latin typeface="Arial" charset="0"/>
                <a:cs typeface="Arial" charset="0"/>
              </a:rPr>
              <a:t>Time Sharing or Bulletin Board Service</a:t>
            </a:r>
          </a:p>
        </p:txBody>
      </p:sp>
      <p:sp>
        <p:nvSpPr>
          <p:cNvPr id="485" name="Rectangle 23">
            <a:extLst>
              <a:ext uri="{FF2B5EF4-FFF2-40B4-BE49-F238E27FC236}">
                <a16:creationId xmlns:a16="http://schemas.microsoft.com/office/drawing/2014/main" id="{1B98EA5E-CE87-45B2-B2E9-B8EEC3941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472" y="1490472"/>
            <a:ext cx="657225" cy="9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342900" eaLnBrk="0" hangingPunct="0">
              <a:lnSpc>
                <a:spcPct val="80000"/>
              </a:lnSpc>
            </a:pPr>
            <a:r>
              <a:rPr lang="en-US" sz="788" dirty="0">
                <a:solidFill>
                  <a:srgbClr val="FF3300"/>
                </a:solidFill>
                <a:latin typeface="Arial Narrow" pitchFamily="34" charset="0"/>
                <a:cs typeface="Arial" charset="0"/>
              </a:rPr>
              <a:t>Entitlements</a:t>
            </a:r>
          </a:p>
        </p:txBody>
      </p:sp>
      <p:sp>
        <p:nvSpPr>
          <p:cNvPr id="463" name="Freeform: Shape 462">
            <a:extLst>
              <a:ext uri="{FF2B5EF4-FFF2-40B4-BE49-F238E27FC236}">
                <a16:creationId xmlns:a16="http://schemas.microsoft.com/office/drawing/2014/main" id="{9331AD1F-4401-4636-964B-0BB39BDDCA35}"/>
              </a:ext>
            </a:extLst>
          </p:cNvPr>
          <p:cNvSpPr/>
          <p:nvPr/>
        </p:nvSpPr>
        <p:spPr>
          <a:xfrm>
            <a:off x="6569075" y="3921125"/>
            <a:ext cx="762000" cy="800100"/>
          </a:xfrm>
          <a:custGeom>
            <a:avLst/>
            <a:gdLst>
              <a:gd name="connsiteX0" fmla="*/ 622300 w 762000"/>
              <a:gd name="connsiteY0" fmla="*/ 136525 h 800100"/>
              <a:gd name="connsiteX1" fmla="*/ 631825 w 762000"/>
              <a:gd name="connsiteY1" fmla="*/ 120650 h 800100"/>
              <a:gd name="connsiteX2" fmla="*/ 635000 w 762000"/>
              <a:gd name="connsiteY2" fmla="*/ 104775 h 800100"/>
              <a:gd name="connsiteX3" fmla="*/ 638175 w 762000"/>
              <a:gd name="connsiteY3" fmla="*/ 95250 h 800100"/>
              <a:gd name="connsiteX4" fmla="*/ 641350 w 762000"/>
              <a:gd name="connsiteY4" fmla="*/ 76200 h 800100"/>
              <a:gd name="connsiteX5" fmla="*/ 644525 w 762000"/>
              <a:gd name="connsiteY5" fmla="*/ 66675 h 800100"/>
              <a:gd name="connsiteX6" fmla="*/ 654050 w 762000"/>
              <a:gd name="connsiteY6" fmla="*/ 34925 h 800100"/>
              <a:gd name="connsiteX7" fmla="*/ 663575 w 762000"/>
              <a:gd name="connsiteY7" fmla="*/ 28575 h 800100"/>
              <a:gd name="connsiteX8" fmla="*/ 666750 w 762000"/>
              <a:gd name="connsiteY8" fmla="*/ 15875 h 800100"/>
              <a:gd name="connsiteX9" fmla="*/ 669925 w 762000"/>
              <a:gd name="connsiteY9" fmla="*/ 6350 h 800100"/>
              <a:gd name="connsiteX10" fmla="*/ 685800 w 762000"/>
              <a:gd name="connsiteY10" fmla="*/ 0 h 800100"/>
              <a:gd name="connsiteX11" fmla="*/ 695325 w 762000"/>
              <a:gd name="connsiteY11" fmla="*/ 3175 h 800100"/>
              <a:gd name="connsiteX12" fmla="*/ 708025 w 762000"/>
              <a:gd name="connsiteY12" fmla="*/ 31750 h 800100"/>
              <a:gd name="connsiteX13" fmla="*/ 711200 w 762000"/>
              <a:gd name="connsiteY13" fmla="*/ 130175 h 800100"/>
              <a:gd name="connsiteX14" fmla="*/ 723900 w 762000"/>
              <a:gd name="connsiteY14" fmla="*/ 200025 h 800100"/>
              <a:gd name="connsiteX15" fmla="*/ 727075 w 762000"/>
              <a:gd name="connsiteY15" fmla="*/ 238125 h 800100"/>
              <a:gd name="connsiteX16" fmla="*/ 733425 w 762000"/>
              <a:gd name="connsiteY16" fmla="*/ 260350 h 800100"/>
              <a:gd name="connsiteX17" fmla="*/ 736600 w 762000"/>
              <a:gd name="connsiteY17" fmla="*/ 276225 h 800100"/>
              <a:gd name="connsiteX18" fmla="*/ 739775 w 762000"/>
              <a:gd name="connsiteY18" fmla="*/ 311150 h 800100"/>
              <a:gd name="connsiteX19" fmla="*/ 746125 w 762000"/>
              <a:gd name="connsiteY19" fmla="*/ 323850 h 800100"/>
              <a:gd name="connsiteX20" fmla="*/ 749300 w 762000"/>
              <a:gd name="connsiteY20" fmla="*/ 371475 h 800100"/>
              <a:gd name="connsiteX21" fmla="*/ 752475 w 762000"/>
              <a:gd name="connsiteY21" fmla="*/ 390525 h 800100"/>
              <a:gd name="connsiteX22" fmla="*/ 755650 w 762000"/>
              <a:gd name="connsiteY22" fmla="*/ 412750 h 800100"/>
              <a:gd name="connsiteX23" fmla="*/ 762000 w 762000"/>
              <a:gd name="connsiteY23" fmla="*/ 431800 h 800100"/>
              <a:gd name="connsiteX24" fmla="*/ 758825 w 762000"/>
              <a:gd name="connsiteY24" fmla="*/ 587375 h 800100"/>
              <a:gd name="connsiteX25" fmla="*/ 749300 w 762000"/>
              <a:gd name="connsiteY25" fmla="*/ 619125 h 800100"/>
              <a:gd name="connsiteX26" fmla="*/ 739775 w 762000"/>
              <a:gd name="connsiteY26" fmla="*/ 628650 h 800100"/>
              <a:gd name="connsiteX27" fmla="*/ 733425 w 762000"/>
              <a:gd name="connsiteY27" fmla="*/ 644525 h 800100"/>
              <a:gd name="connsiteX28" fmla="*/ 723900 w 762000"/>
              <a:gd name="connsiteY28" fmla="*/ 647700 h 800100"/>
              <a:gd name="connsiteX29" fmla="*/ 717550 w 762000"/>
              <a:gd name="connsiteY29" fmla="*/ 657225 h 800100"/>
              <a:gd name="connsiteX30" fmla="*/ 708025 w 762000"/>
              <a:gd name="connsiteY30" fmla="*/ 663575 h 800100"/>
              <a:gd name="connsiteX31" fmla="*/ 695325 w 762000"/>
              <a:gd name="connsiteY31" fmla="*/ 673100 h 800100"/>
              <a:gd name="connsiteX32" fmla="*/ 685800 w 762000"/>
              <a:gd name="connsiteY32" fmla="*/ 679450 h 800100"/>
              <a:gd name="connsiteX33" fmla="*/ 673100 w 762000"/>
              <a:gd name="connsiteY33" fmla="*/ 688975 h 800100"/>
              <a:gd name="connsiteX34" fmla="*/ 647700 w 762000"/>
              <a:gd name="connsiteY34" fmla="*/ 695325 h 800100"/>
              <a:gd name="connsiteX35" fmla="*/ 631825 w 762000"/>
              <a:gd name="connsiteY35" fmla="*/ 704850 h 800100"/>
              <a:gd name="connsiteX36" fmla="*/ 612775 w 762000"/>
              <a:gd name="connsiteY36" fmla="*/ 714375 h 800100"/>
              <a:gd name="connsiteX37" fmla="*/ 593725 w 762000"/>
              <a:gd name="connsiteY37" fmla="*/ 727075 h 800100"/>
              <a:gd name="connsiteX38" fmla="*/ 587375 w 762000"/>
              <a:gd name="connsiteY38" fmla="*/ 736600 h 800100"/>
              <a:gd name="connsiteX39" fmla="*/ 577850 w 762000"/>
              <a:gd name="connsiteY39" fmla="*/ 739775 h 800100"/>
              <a:gd name="connsiteX40" fmla="*/ 568325 w 762000"/>
              <a:gd name="connsiteY40" fmla="*/ 749300 h 800100"/>
              <a:gd name="connsiteX41" fmla="*/ 536575 w 762000"/>
              <a:gd name="connsiteY41" fmla="*/ 758825 h 800100"/>
              <a:gd name="connsiteX42" fmla="*/ 514350 w 762000"/>
              <a:gd name="connsiteY42" fmla="*/ 768350 h 800100"/>
              <a:gd name="connsiteX43" fmla="*/ 498475 w 762000"/>
              <a:gd name="connsiteY43" fmla="*/ 777875 h 800100"/>
              <a:gd name="connsiteX44" fmla="*/ 482600 w 762000"/>
              <a:gd name="connsiteY44" fmla="*/ 784225 h 800100"/>
              <a:gd name="connsiteX45" fmla="*/ 473075 w 762000"/>
              <a:gd name="connsiteY45" fmla="*/ 790575 h 800100"/>
              <a:gd name="connsiteX46" fmla="*/ 450850 w 762000"/>
              <a:gd name="connsiteY46" fmla="*/ 793750 h 800100"/>
              <a:gd name="connsiteX47" fmla="*/ 422275 w 762000"/>
              <a:gd name="connsiteY47" fmla="*/ 800100 h 800100"/>
              <a:gd name="connsiteX48" fmla="*/ 196850 w 762000"/>
              <a:gd name="connsiteY48" fmla="*/ 796925 h 800100"/>
              <a:gd name="connsiteX49" fmla="*/ 155575 w 762000"/>
              <a:gd name="connsiteY49" fmla="*/ 793750 h 800100"/>
              <a:gd name="connsiteX50" fmla="*/ 146050 w 762000"/>
              <a:gd name="connsiteY50" fmla="*/ 787400 h 800100"/>
              <a:gd name="connsiteX51" fmla="*/ 85725 w 762000"/>
              <a:gd name="connsiteY51" fmla="*/ 784225 h 800100"/>
              <a:gd name="connsiteX52" fmla="*/ 66675 w 762000"/>
              <a:gd name="connsiteY52" fmla="*/ 781050 h 800100"/>
              <a:gd name="connsiteX53" fmla="*/ 41275 w 762000"/>
              <a:gd name="connsiteY53" fmla="*/ 774700 h 800100"/>
              <a:gd name="connsiteX54" fmla="*/ 19050 w 762000"/>
              <a:gd name="connsiteY54" fmla="*/ 762000 h 800100"/>
              <a:gd name="connsiteX55" fmla="*/ 9525 w 762000"/>
              <a:gd name="connsiteY55" fmla="*/ 742950 h 800100"/>
              <a:gd name="connsiteX56" fmla="*/ 0 w 762000"/>
              <a:gd name="connsiteY56" fmla="*/ 736600 h 800100"/>
              <a:gd name="connsiteX57" fmla="*/ 25400 w 762000"/>
              <a:gd name="connsiteY57" fmla="*/ 733425 h 800100"/>
              <a:gd name="connsiteX58" fmla="*/ 34925 w 762000"/>
              <a:gd name="connsiteY58" fmla="*/ 730250 h 800100"/>
              <a:gd name="connsiteX59" fmla="*/ 41275 w 762000"/>
              <a:gd name="connsiteY59" fmla="*/ 720725 h 800100"/>
              <a:gd name="connsiteX60" fmla="*/ 69850 w 762000"/>
              <a:gd name="connsiteY60" fmla="*/ 714375 h 800100"/>
              <a:gd name="connsiteX61" fmla="*/ 88900 w 762000"/>
              <a:gd name="connsiteY61" fmla="*/ 704850 h 800100"/>
              <a:gd name="connsiteX62" fmla="*/ 98425 w 762000"/>
              <a:gd name="connsiteY62" fmla="*/ 698500 h 800100"/>
              <a:gd name="connsiteX63" fmla="*/ 111125 w 762000"/>
              <a:gd name="connsiteY63" fmla="*/ 695325 h 800100"/>
              <a:gd name="connsiteX64" fmla="*/ 193675 w 762000"/>
              <a:gd name="connsiteY64" fmla="*/ 692150 h 800100"/>
              <a:gd name="connsiteX65" fmla="*/ 241300 w 762000"/>
              <a:gd name="connsiteY65" fmla="*/ 685800 h 800100"/>
              <a:gd name="connsiteX66" fmla="*/ 317500 w 762000"/>
              <a:gd name="connsiteY66" fmla="*/ 682625 h 800100"/>
              <a:gd name="connsiteX67" fmla="*/ 339725 w 762000"/>
              <a:gd name="connsiteY67" fmla="*/ 673100 h 800100"/>
              <a:gd name="connsiteX68" fmla="*/ 361950 w 762000"/>
              <a:gd name="connsiteY68" fmla="*/ 666750 h 800100"/>
              <a:gd name="connsiteX69" fmla="*/ 371475 w 762000"/>
              <a:gd name="connsiteY69" fmla="*/ 660400 h 800100"/>
              <a:gd name="connsiteX70" fmla="*/ 387350 w 762000"/>
              <a:gd name="connsiteY70" fmla="*/ 657225 h 800100"/>
              <a:gd name="connsiteX71" fmla="*/ 396875 w 762000"/>
              <a:gd name="connsiteY71" fmla="*/ 654050 h 800100"/>
              <a:gd name="connsiteX72" fmla="*/ 412750 w 762000"/>
              <a:gd name="connsiteY72" fmla="*/ 641350 h 800100"/>
              <a:gd name="connsiteX73" fmla="*/ 422275 w 762000"/>
              <a:gd name="connsiteY73" fmla="*/ 628650 h 800100"/>
              <a:gd name="connsiteX74" fmla="*/ 441325 w 762000"/>
              <a:gd name="connsiteY74" fmla="*/ 615950 h 800100"/>
              <a:gd name="connsiteX75" fmla="*/ 447675 w 762000"/>
              <a:gd name="connsiteY75" fmla="*/ 603250 h 800100"/>
              <a:gd name="connsiteX76" fmla="*/ 457200 w 762000"/>
              <a:gd name="connsiteY76" fmla="*/ 596900 h 800100"/>
              <a:gd name="connsiteX77" fmla="*/ 476250 w 762000"/>
              <a:gd name="connsiteY77" fmla="*/ 577850 h 800100"/>
              <a:gd name="connsiteX78" fmla="*/ 485775 w 762000"/>
              <a:gd name="connsiteY78" fmla="*/ 568325 h 800100"/>
              <a:gd name="connsiteX79" fmla="*/ 501650 w 762000"/>
              <a:gd name="connsiteY79" fmla="*/ 549275 h 800100"/>
              <a:gd name="connsiteX80" fmla="*/ 514350 w 762000"/>
              <a:gd name="connsiteY80" fmla="*/ 527050 h 800100"/>
              <a:gd name="connsiteX81" fmla="*/ 523875 w 762000"/>
              <a:gd name="connsiteY81" fmla="*/ 520700 h 800100"/>
              <a:gd name="connsiteX82" fmla="*/ 527050 w 762000"/>
              <a:gd name="connsiteY82" fmla="*/ 508000 h 800100"/>
              <a:gd name="connsiteX83" fmla="*/ 549275 w 762000"/>
              <a:gd name="connsiteY83" fmla="*/ 479425 h 800100"/>
              <a:gd name="connsiteX84" fmla="*/ 571500 w 762000"/>
              <a:gd name="connsiteY84" fmla="*/ 450850 h 800100"/>
              <a:gd name="connsiteX85" fmla="*/ 574675 w 762000"/>
              <a:gd name="connsiteY85" fmla="*/ 434975 h 800100"/>
              <a:gd name="connsiteX86" fmla="*/ 581025 w 762000"/>
              <a:gd name="connsiteY86" fmla="*/ 425450 h 800100"/>
              <a:gd name="connsiteX87" fmla="*/ 584200 w 762000"/>
              <a:gd name="connsiteY87" fmla="*/ 346075 h 800100"/>
              <a:gd name="connsiteX88" fmla="*/ 587375 w 762000"/>
              <a:gd name="connsiteY88" fmla="*/ 333375 h 800100"/>
              <a:gd name="connsiteX89" fmla="*/ 590550 w 762000"/>
              <a:gd name="connsiteY89" fmla="*/ 317500 h 800100"/>
              <a:gd name="connsiteX90" fmla="*/ 596900 w 762000"/>
              <a:gd name="connsiteY90" fmla="*/ 298450 h 800100"/>
              <a:gd name="connsiteX91" fmla="*/ 600075 w 762000"/>
              <a:gd name="connsiteY91" fmla="*/ 285750 h 800100"/>
              <a:gd name="connsiteX92" fmla="*/ 606425 w 762000"/>
              <a:gd name="connsiteY92" fmla="*/ 273050 h 800100"/>
              <a:gd name="connsiteX93" fmla="*/ 615950 w 762000"/>
              <a:gd name="connsiteY93" fmla="*/ 238125 h 800100"/>
              <a:gd name="connsiteX94" fmla="*/ 619125 w 762000"/>
              <a:gd name="connsiteY94" fmla="*/ 228600 h 800100"/>
              <a:gd name="connsiteX95" fmla="*/ 622300 w 762000"/>
              <a:gd name="connsiteY95" fmla="*/ 219075 h 800100"/>
              <a:gd name="connsiteX96" fmla="*/ 625475 w 762000"/>
              <a:gd name="connsiteY96" fmla="*/ 196850 h 800100"/>
              <a:gd name="connsiteX97" fmla="*/ 622300 w 762000"/>
              <a:gd name="connsiteY97" fmla="*/ 136525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762000" h="800100">
                <a:moveTo>
                  <a:pt x="622300" y="136525"/>
                </a:moveTo>
                <a:cubicBezTo>
                  <a:pt x="623358" y="123825"/>
                  <a:pt x="629533" y="126380"/>
                  <a:pt x="631825" y="120650"/>
                </a:cubicBezTo>
                <a:cubicBezTo>
                  <a:pt x="633829" y="115640"/>
                  <a:pt x="633691" y="110010"/>
                  <a:pt x="635000" y="104775"/>
                </a:cubicBezTo>
                <a:cubicBezTo>
                  <a:pt x="635812" y="101528"/>
                  <a:pt x="637449" y="98517"/>
                  <a:pt x="638175" y="95250"/>
                </a:cubicBezTo>
                <a:cubicBezTo>
                  <a:pt x="639572" y="88966"/>
                  <a:pt x="639953" y="82484"/>
                  <a:pt x="641350" y="76200"/>
                </a:cubicBezTo>
                <a:cubicBezTo>
                  <a:pt x="642076" y="72933"/>
                  <a:pt x="643606" y="69893"/>
                  <a:pt x="644525" y="66675"/>
                </a:cubicBezTo>
                <a:cubicBezTo>
                  <a:pt x="646020" y="61442"/>
                  <a:pt x="651387" y="36700"/>
                  <a:pt x="654050" y="34925"/>
                </a:cubicBezTo>
                <a:lnTo>
                  <a:pt x="663575" y="28575"/>
                </a:lnTo>
                <a:cubicBezTo>
                  <a:pt x="664633" y="24342"/>
                  <a:pt x="665551" y="20071"/>
                  <a:pt x="666750" y="15875"/>
                </a:cubicBezTo>
                <a:cubicBezTo>
                  <a:pt x="667669" y="12657"/>
                  <a:pt x="667354" y="8493"/>
                  <a:pt x="669925" y="6350"/>
                </a:cubicBezTo>
                <a:cubicBezTo>
                  <a:pt x="674303" y="2701"/>
                  <a:pt x="680508" y="2117"/>
                  <a:pt x="685800" y="0"/>
                </a:cubicBezTo>
                <a:cubicBezTo>
                  <a:pt x="688975" y="1058"/>
                  <a:pt x="692958" y="808"/>
                  <a:pt x="695325" y="3175"/>
                </a:cubicBezTo>
                <a:cubicBezTo>
                  <a:pt x="698291" y="6141"/>
                  <a:pt x="707061" y="29340"/>
                  <a:pt x="708025" y="31750"/>
                </a:cubicBezTo>
                <a:cubicBezTo>
                  <a:pt x="709083" y="64558"/>
                  <a:pt x="708915" y="97429"/>
                  <a:pt x="711200" y="130175"/>
                </a:cubicBezTo>
                <a:cubicBezTo>
                  <a:pt x="712070" y="142652"/>
                  <a:pt x="721106" y="186054"/>
                  <a:pt x="723900" y="200025"/>
                </a:cubicBezTo>
                <a:cubicBezTo>
                  <a:pt x="724958" y="212725"/>
                  <a:pt x="725087" y="225537"/>
                  <a:pt x="727075" y="238125"/>
                </a:cubicBezTo>
                <a:cubicBezTo>
                  <a:pt x="728277" y="245735"/>
                  <a:pt x="731556" y="252875"/>
                  <a:pt x="733425" y="260350"/>
                </a:cubicBezTo>
                <a:cubicBezTo>
                  <a:pt x="734734" y="265585"/>
                  <a:pt x="735542" y="270933"/>
                  <a:pt x="736600" y="276225"/>
                </a:cubicBezTo>
                <a:cubicBezTo>
                  <a:pt x="737658" y="287867"/>
                  <a:pt x="737482" y="299687"/>
                  <a:pt x="739775" y="311150"/>
                </a:cubicBezTo>
                <a:cubicBezTo>
                  <a:pt x="740703" y="315791"/>
                  <a:pt x="745387" y="319175"/>
                  <a:pt x="746125" y="323850"/>
                </a:cubicBezTo>
                <a:cubicBezTo>
                  <a:pt x="748606" y="339566"/>
                  <a:pt x="747792" y="355636"/>
                  <a:pt x="749300" y="371475"/>
                </a:cubicBezTo>
                <a:cubicBezTo>
                  <a:pt x="749910" y="377884"/>
                  <a:pt x="751496" y="384162"/>
                  <a:pt x="752475" y="390525"/>
                </a:cubicBezTo>
                <a:cubicBezTo>
                  <a:pt x="753613" y="397922"/>
                  <a:pt x="753967" y="405458"/>
                  <a:pt x="755650" y="412750"/>
                </a:cubicBezTo>
                <a:cubicBezTo>
                  <a:pt x="757155" y="419272"/>
                  <a:pt x="759883" y="425450"/>
                  <a:pt x="762000" y="431800"/>
                </a:cubicBezTo>
                <a:cubicBezTo>
                  <a:pt x="760942" y="483658"/>
                  <a:pt x="760745" y="535541"/>
                  <a:pt x="758825" y="587375"/>
                </a:cubicBezTo>
                <a:cubicBezTo>
                  <a:pt x="758531" y="595322"/>
                  <a:pt x="753431" y="612515"/>
                  <a:pt x="749300" y="619125"/>
                </a:cubicBezTo>
                <a:cubicBezTo>
                  <a:pt x="746920" y="622933"/>
                  <a:pt x="742950" y="625475"/>
                  <a:pt x="739775" y="628650"/>
                </a:cubicBezTo>
                <a:cubicBezTo>
                  <a:pt x="737658" y="633942"/>
                  <a:pt x="737074" y="640147"/>
                  <a:pt x="733425" y="644525"/>
                </a:cubicBezTo>
                <a:cubicBezTo>
                  <a:pt x="731282" y="647096"/>
                  <a:pt x="726513" y="645609"/>
                  <a:pt x="723900" y="647700"/>
                </a:cubicBezTo>
                <a:cubicBezTo>
                  <a:pt x="720920" y="650084"/>
                  <a:pt x="720248" y="654527"/>
                  <a:pt x="717550" y="657225"/>
                </a:cubicBezTo>
                <a:cubicBezTo>
                  <a:pt x="714852" y="659923"/>
                  <a:pt x="711130" y="661357"/>
                  <a:pt x="708025" y="663575"/>
                </a:cubicBezTo>
                <a:cubicBezTo>
                  <a:pt x="703719" y="666651"/>
                  <a:pt x="699631" y="670024"/>
                  <a:pt x="695325" y="673100"/>
                </a:cubicBezTo>
                <a:cubicBezTo>
                  <a:pt x="692220" y="675318"/>
                  <a:pt x="688905" y="677232"/>
                  <a:pt x="685800" y="679450"/>
                </a:cubicBezTo>
                <a:cubicBezTo>
                  <a:pt x="681494" y="682526"/>
                  <a:pt x="677936" y="686826"/>
                  <a:pt x="673100" y="688975"/>
                </a:cubicBezTo>
                <a:cubicBezTo>
                  <a:pt x="640494" y="703466"/>
                  <a:pt x="670685" y="683832"/>
                  <a:pt x="647700" y="695325"/>
                </a:cubicBezTo>
                <a:cubicBezTo>
                  <a:pt x="642180" y="698085"/>
                  <a:pt x="637345" y="702090"/>
                  <a:pt x="631825" y="704850"/>
                </a:cubicBezTo>
                <a:cubicBezTo>
                  <a:pt x="605535" y="717995"/>
                  <a:pt x="640072" y="696177"/>
                  <a:pt x="612775" y="714375"/>
                </a:cubicBezTo>
                <a:cubicBezTo>
                  <a:pt x="606076" y="734471"/>
                  <a:pt x="615812" y="714454"/>
                  <a:pt x="593725" y="727075"/>
                </a:cubicBezTo>
                <a:cubicBezTo>
                  <a:pt x="590412" y="728968"/>
                  <a:pt x="590355" y="734216"/>
                  <a:pt x="587375" y="736600"/>
                </a:cubicBezTo>
                <a:cubicBezTo>
                  <a:pt x="584762" y="738691"/>
                  <a:pt x="581025" y="738717"/>
                  <a:pt x="577850" y="739775"/>
                </a:cubicBezTo>
                <a:cubicBezTo>
                  <a:pt x="574675" y="742950"/>
                  <a:pt x="572250" y="747119"/>
                  <a:pt x="568325" y="749300"/>
                </a:cubicBezTo>
                <a:cubicBezTo>
                  <a:pt x="562001" y="752814"/>
                  <a:pt x="544774" y="756775"/>
                  <a:pt x="536575" y="758825"/>
                </a:cubicBezTo>
                <a:cubicBezTo>
                  <a:pt x="510869" y="775962"/>
                  <a:pt x="545104" y="754682"/>
                  <a:pt x="514350" y="768350"/>
                </a:cubicBezTo>
                <a:cubicBezTo>
                  <a:pt x="508711" y="770856"/>
                  <a:pt x="503995" y="775115"/>
                  <a:pt x="498475" y="777875"/>
                </a:cubicBezTo>
                <a:cubicBezTo>
                  <a:pt x="493377" y="780424"/>
                  <a:pt x="487698" y="781676"/>
                  <a:pt x="482600" y="784225"/>
                </a:cubicBezTo>
                <a:cubicBezTo>
                  <a:pt x="479187" y="785932"/>
                  <a:pt x="476730" y="789479"/>
                  <a:pt x="473075" y="790575"/>
                </a:cubicBezTo>
                <a:cubicBezTo>
                  <a:pt x="465907" y="792725"/>
                  <a:pt x="458247" y="792612"/>
                  <a:pt x="450850" y="793750"/>
                </a:cubicBezTo>
                <a:cubicBezTo>
                  <a:pt x="430095" y="796943"/>
                  <a:pt x="437077" y="795166"/>
                  <a:pt x="422275" y="800100"/>
                </a:cubicBezTo>
                <a:lnTo>
                  <a:pt x="196850" y="796925"/>
                </a:lnTo>
                <a:cubicBezTo>
                  <a:pt x="183055" y="796597"/>
                  <a:pt x="169138" y="796293"/>
                  <a:pt x="155575" y="793750"/>
                </a:cubicBezTo>
                <a:cubicBezTo>
                  <a:pt x="151824" y="793047"/>
                  <a:pt x="149831" y="787916"/>
                  <a:pt x="146050" y="787400"/>
                </a:cubicBezTo>
                <a:cubicBezTo>
                  <a:pt x="126098" y="784679"/>
                  <a:pt x="105833" y="785283"/>
                  <a:pt x="85725" y="784225"/>
                </a:cubicBezTo>
                <a:lnTo>
                  <a:pt x="66675" y="781050"/>
                </a:lnTo>
                <a:cubicBezTo>
                  <a:pt x="58044" y="779481"/>
                  <a:pt x="49392" y="778179"/>
                  <a:pt x="41275" y="774700"/>
                </a:cubicBezTo>
                <a:cubicBezTo>
                  <a:pt x="29996" y="769866"/>
                  <a:pt x="28616" y="768377"/>
                  <a:pt x="19050" y="762000"/>
                </a:cubicBezTo>
                <a:cubicBezTo>
                  <a:pt x="16468" y="754253"/>
                  <a:pt x="15680" y="749105"/>
                  <a:pt x="9525" y="742950"/>
                </a:cubicBezTo>
                <a:cubicBezTo>
                  <a:pt x="6827" y="740252"/>
                  <a:pt x="3175" y="738717"/>
                  <a:pt x="0" y="736600"/>
                </a:cubicBezTo>
                <a:cubicBezTo>
                  <a:pt x="8467" y="735542"/>
                  <a:pt x="17005" y="734951"/>
                  <a:pt x="25400" y="733425"/>
                </a:cubicBezTo>
                <a:cubicBezTo>
                  <a:pt x="28693" y="732826"/>
                  <a:pt x="32312" y="732341"/>
                  <a:pt x="34925" y="730250"/>
                </a:cubicBezTo>
                <a:cubicBezTo>
                  <a:pt x="37905" y="727866"/>
                  <a:pt x="38100" y="722842"/>
                  <a:pt x="41275" y="720725"/>
                </a:cubicBezTo>
                <a:cubicBezTo>
                  <a:pt x="43197" y="719444"/>
                  <a:pt x="69500" y="714445"/>
                  <a:pt x="69850" y="714375"/>
                </a:cubicBezTo>
                <a:cubicBezTo>
                  <a:pt x="97147" y="696177"/>
                  <a:pt x="62610" y="717995"/>
                  <a:pt x="88900" y="704850"/>
                </a:cubicBezTo>
                <a:cubicBezTo>
                  <a:pt x="92313" y="703143"/>
                  <a:pt x="94918" y="700003"/>
                  <a:pt x="98425" y="698500"/>
                </a:cubicBezTo>
                <a:cubicBezTo>
                  <a:pt x="102436" y="696781"/>
                  <a:pt x="106771" y="695615"/>
                  <a:pt x="111125" y="695325"/>
                </a:cubicBezTo>
                <a:cubicBezTo>
                  <a:pt x="138601" y="693493"/>
                  <a:pt x="166158" y="693208"/>
                  <a:pt x="193675" y="692150"/>
                </a:cubicBezTo>
                <a:cubicBezTo>
                  <a:pt x="210991" y="689264"/>
                  <a:pt x="222981" y="686910"/>
                  <a:pt x="241300" y="685800"/>
                </a:cubicBezTo>
                <a:cubicBezTo>
                  <a:pt x="266675" y="684262"/>
                  <a:pt x="292100" y="683683"/>
                  <a:pt x="317500" y="682625"/>
                </a:cubicBezTo>
                <a:cubicBezTo>
                  <a:pt x="339838" y="675179"/>
                  <a:pt x="312262" y="684870"/>
                  <a:pt x="339725" y="673100"/>
                </a:cubicBezTo>
                <a:cubicBezTo>
                  <a:pt x="346102" y="670367"/>
                  <a:pt x="355505" y="668361"/>
                  <a:pt x="361950" y="666750"/>
                </a:cubicBezTo>
                <a:cubicBezTo>
                  <a:pt x="365125" y="664633"/>
                  <a:pt x="367902" y="661740"/>
                  <a:pt x="371475" y="660400"/>
                </a:cubicBezTo>
                <a:cubicBezTo>
                  <a:pt x="376528" y="658505"/>
                  <a:pt x="382115" y="658534"/>
                  <a:pt x="387350" y="657225"/>
                </a:cubicBezTo>
                <a:cubicBezTo>
                  <a:pt x="390597" y="656413"/>
                  <a:pt x="393700" y="655108"/>
                  <a:pt x="396875" y="654050"/>
                </a:cubicBezTo>
                <a:cubicBezTo>
                  <a:pt x="416322" y="624879"/>
                  <a:pt x="389746" y="660520"/>
                  <a:pt x="412750" y="641350"/>
                </a:cubicBezTo>
                <a:cubicBezTo>
                  <a:pt x="416815" y="637962"/>
                  <a:pt x="418320" y="632166"/>
                  <a:pt x="422275" y="628650"/>
                </a:cubicBezTo>
                <a:cubicBezTo>
                  <a:pt x="427979" y="623580"/>
                  <a:pt x="441325" y="615950"/>
                  <a:pt x="441325" y="615950"/>
                </a:cubicBezTo>
                <a:cubicBezTo>
                  <a:pt x="443442" y="611717"/>
                  <a:pt x="444645" y="606886"/>
                  <a:pt x="447675" y="603250"/>
                </a:cubicBezTo>
                <a:cubicBezTo>
                  <a:pt x="450118" y="600319"/>
                  <a:pt x="454348" y="599435"/>
                  <a:pt x="457200" y="596900"/>
                </a:cubicBezTo>
                <a:cubicBezTo>
                  <a:pt x="463912" y="590934"/>
                  <a:pt x="469900" y="584200"/>
                  <a:pt x="476250" y="577850"/>
                </a:cubicBezTo>
                <a:cubicBezTo>
                  <a:pt x="479425" y="574675"/>
                  <a:pt x="483767" y="572341"/>
                  <a:pt x="485775" y="568325"/>
                </a:cubicBezTo>
                <a:cubicBezTo>
                  <a:pt x="493832" y="552212"/>
                  <a:pt x="488187" y="558250"/>
                  <a:pt x="501650" y="549275"/>
                </a:cubicBezTo>
                <a:cubicBezTo>
                  <a:pt x="504140" y="544295"/>
                  <a:pt x="509862" y="531538"/>
                  <a:pt x="514350" y="527050"/>
                </a:cubicBezTo>
                <a:cubicBezTo>
                  <a:pt x="517048" y="524352"/>
                  <a:pt x="520700" y="522817"/>
                  <a:pt x="523875" y="520700"/>
                </a:cubicBezTo>
                <a:cubicBezTo>
                  <a:pt x="524933" y="516467"/>
                  <a:pt x="525099" y="511903"/>
                  <a:pt x="527050" y="508000"/>
                </a:cubicBezTo>
                <a:cubicBezTo>
                  <a:pt x="541752" y="478596"/>
                  <a:pt x="534641" y="498240"/>
                  <a:pt x="549275" y="479425"/>
                </a:cubicBezTo>
                <a:cubicBezTo>
                  <a:pt x="575859" y="445246"/>
                  <a:pt x="549875" y="472475"/>
                  <a:pt x="571500" y="450850"/>
                </a:cubicBezTo>
                <a:cubicBezTo>
                  <a:pt x="572558" y="445558"/>
                  <a:pt x="572780" y="440028"/>
                  <a:pt x="574675" y="434975"/>
                </a:cubicBezTo>
                <a:cubicBezTo>
                  <a:pt x="576015" y="431402"/>
                  <a:pt x="580618" y="429244"/>
                  <a:pt x="581025" y="425450"/>
                </a:cubicBezTo>
                <a:cubicBezTo>
                  <a:pt x="583846" y="399121"/>
                  <a:pt x="582378" y="372492"/>
                  <a:pt x="584200" y="346075"/>
                </a:cubicBezTo>
                <a:cubicBezTo>
                  <a:pt x="584500" y="341722"/>
                  <a:pt x="586428" y="337635"/>
                  <a:pt x="587375" y="333375"/>
                </a:cubicBezTo>
                <a:cubicBezTo>
                  <a:pt x="588546" y="328107"/>
                  <a:pt x="589130" y="322706"/>
                  <a:pt x="590550" y="317500"/>
                </a:cubicBezTo>
                <a:cubicBezTo>
                  <a:pt x="592311" y="311042"/>
                  <a:pt x="595277" y="304944"/>
                  <a:pt x="596900" y="298450"/>
                </a:cubicBezTo>
                <a:cubicBezTo>
                  <a:pt x="597958" y="294217"/>
                  <a:pt x="598543" y="289836"/>
                  <a:pt x="600075" y="285750"/>
                </a:cubicBezTo>
                <a:cubicBezTo>
                  <a:pt x="601737" y="281318"/>
                  <a:pt x="604308" y="277283"/>
                  <a:pt x="606425" y="273050"/>
                </a:cubicBezTo>
                <a:cubicBezTo>
                  <a:pt x="610913" y="250611"/>
                  <a:pt x="607893" y="262295"/>
                  <a:pt x="615950" y="238125"/>
                </a:cubicBezTo>
                <a:lnTo>
                  <a:pt x="619125" y="228600"/>
                </a:lnTo>
                <a:lnTo>
                  <a:pt x="622300" y="219075"/>
                </a:lnTo>
                <a:cubicBezTo>
                  <a:pt x="623358" y="211667"/>
                  <a:pt x="624007" y="204188"/>
                  <a:pt x="625475" y="196850"/>
                </a:cubicBezTo>
                <a:cubicBezTo>
                  <a:pt x="632338" y="162533"/>
                  <a:pt x="621242" y="149225"/>
                  <a:pt x="622300" y="13652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1" name="Rectangle 345">
            <a:extLst>
              <a:ext uri="{FF2B5EF4-FFF2-40B4-BE49-F238E27FC236}">
                <a16:creationId xmlns:a16="http://schemas.microsoft.com/office/drawing/2014/main" id="{1D8B1815-29CE-46DB-B022-30810846E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526" y="3526802"/>
            <a:ext cx="259686" cy="1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342900" eaLnBrk="0" hangingPunct="0"/>
            <a:r>
              <a:rPr lang="en-US" sz="675" dirty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  <a:endParaRPr lang="en-US" b="1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102" name="Freeform 307">
            <a:extLst>
              <a:ext uri="{FF2B5EF4-FFF2-40B4-BE49-F238E27FC236}">
                <a16:creationId xmlns:a16="http://schemas.microsoft.com/office/drawing/2014/main" id="{91AD9E92-20E0-4386-95DA-49FA7A370B59}"/>
              </a:ext>
            </a:extLst>
          </p:cNvPr>
          <p:cNvSpPr>
            <a:spLocks/>
          </p:cNvSpPr>
          <p:nvPr/>
        </p:nvSpPr>
        <p:spPr bwMode="auto">
          <a:xfrm>
            <a:off x="7105220" y="3645748"/>
            <a:ext cx="858441" cy="551260"/>
          </a:xfrm>
          <a:custGeom>
            <a:avLst/>
            <a:gdLst>
              <a:gd name="T0" fmla="*/ 2147483647 w 721"/>
              <a:gd name="T1" fmla="*/ 2147483647 h 463"/>
              <a:gd name="T2" fmla="*/ 2147483647 w 721"/>
              <a:gd name="T3" fmla="*/ 2147483647 h 463"/>
              <a:gd name="T4" fmla="*/ 2147483647 w 721"/>
              <a:gd name="T5" fmla="*/ 2147483647 h 463"/>
              <a:gd name="T6" fmla="*/ 2147483647 w 721"/>
              <a:gd name="T7" fmla="*/ 2147483647 h 463"/>
              <a:gd name="T8" fmla="*/ 2147483647 w 721"/>
              <a:gd name="T9" fmla="*/ 2147483647 h 463"/>
              <a:gd name="T10" fmla="*/ 2147483647 w 721"/>
              <a:gd name="T11" fmla="*/ 2147483647 h 463"/>
              <a:gd name="T12" fmla="*/ 2147483647 w 721"/>
              <a:gd name="T13" fmla="*/ 2147483647 h 463"/>
              <a:gd name="T14" fmla="*/ 2147483647 w 721"/>
              <a:gd name="T15" fmla="*/ 2147483647 h 463"/>
              <a:gd name="T16" fmla="*/ 2147483647 w 721"/>
              <a:gd name="T17" fmla="*/ 2147483647 h 463"/>
              <a:gd name="T18" fmla="*/ 2147483647 w 721"/>
              <a:gd name="T19" fmla="*/ 2147483647 h 463"/>
              <a:gd name="T20" fmla="*/ 2147483647 w 721"/>
              <a:gd name="T21" fmla="*/ 2147483647 h 463"/>
              <a:gd name="T22" fmla="*/ 2147483647 w 721"/>
              <a:gd name="T23" fmla="*/ 2147483647 h 463"/>
              <a:gd name="T24" fmla="*/ 2147483647 w 721"/>
              <a:gd name="T25" fmla="*/ 2147483647 h 463"/>
              <a:gd name="T26" fmla="*/ 2147483647 w 721"/>
              <a:gd name="T27" fmla="*/ 2147483647 h 463"/>
              <a:gd name="T28" fmla="*/ 2147483647 w 721"/>
              <a:gd name="T29" fmla="*/ 2147483647 h 463"/>
              <a:gd name="T30" fmla="*/ 2147483647 w 721"/>
              <a:gd name="T31" fmla="*/ 2147483647 h 463"/>
              <a:gd name="T32" fmla="*/ 2147483647 w 721"/>
              <a:gd name="T33" fmla="*/ 2147483647 h 463"/>
              <a:gd name="T34" fmla="*/ 2147483647 w 721"/>
              <a:gd name="T35" fmla="*/ 2147483647 h 463"/>
              <a:gd name="T36" fmla="*/ 2147483647 w 721"/>
              <a:gd name="T37" fmla="*/ 2147483647 h 463"/>
              <a:gd name="T38" fmla="*/ 2147483647 w 721"/>
              <a:gd name="T39" fmla="*/ 2147483647 h 463"/>
              <a:gd name="T40" fmla="*/ 2147483647 w 721"/>
              <a:gd name="T41" fmla="*/ 2147483647 h 463"/>
              <a:gd name="T42" fmla="*/ 2147483647 w 721"/>
              <a:gd name="T43" fmla="*/ 2147483647 h 463"/>
              <a:gd name="T44" fmla="*/ 2147483647 w 721"/>
              <a:gd name="T45" fmla="*/ 2147483647 h 463"/>
              <a:gd name="T46" fmla="*/ 2147483647 w 721"/>
              <a:gd name="T47" fmla="*/ 2147483647 h 463"/>
              <a:gd name="T48" fmla="*/ 2147483647 w 721"/>
              <a:gd name="T49" fmla="*/ 2147483647 h 463"/>
              <a:gd name="T50" fmla="*/ 2147483647 w 721"/>
              <a:gd name="T51" fmla="*/ 2147483647 h 463"/>
              <a:gd name="T52" fmla="*/ 2147483647 w 721"/>
              <a:gd name="T53" fmla="*/ 2147483647 h 463"/>
              <a:gd name="T54" fmla="*/ 2147483647 w 721"/>
              <a:gd name="T55" fmla="*/ 2147483647 h 463"/>
              <a:gd name="T56" fmla="*/ 2147483647 w 721"/>
              <a:gd name="T57" fmla="*/ 2147483647 h 463"/>
              <a:gd name="T58" fmla="*/ 2147483647 w 721"/>
              <a:gd name="T59" fmla="*/ 2147483647 h 463"/>
              <a:gd name="T60" fmla="*/ 0 w 721"/>
              <a:gd name="T61" fmla="*/ 2147483647 h 463"/>
              <a:gd name="T62" fmla="*/ 2147483647 w 721"/>
              <a:gd name="T63" fmla="*/ 2147483647 h 463"/>
              <a:gd name="T64" fmla="*/ 2147483647 w 721"/>
              <a:gd name="T65" fmla="*/ 2147483647 h 463"/>
              <a:gd name="T66" fmla="*/ 2147483647 w 721"/>
              <a:gd name="T67" fmla="*/ 2147483647 h 46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21"/>
              <a:gd name="T103" fmla="*/ 0 h 463"/>
              <a:gd name="T104" fmla="*/ 721 w 721"/>
              <a:gd name="T105" fmla="*/ 463 h 46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21" h="463">
                <a:moveTo>
                  <a:pt x="106" y="343"/>
                </a:moveTo>
                <a:lnTo>
                  <a:pt x="123" y="376"/>
                </a:lnTo>
                <a:lnTo>
                  <a:pt x="142" y="405"/>
                </a:lnTo>
                <a:lnTo>
                  <a:pt x="166" y="430"/>
                </a:lnTo>
                <a:lnTo>
                  <a:pt x="192" y="446"/>
                </a:lnTo>
                <a:lnTo>
                  <a:pt x="221" y="458"/>
                </a:lnTo>
                <a:lnTo>
                  <a:pt x="250" y="463"/>
                </a:lnTo>
                <a:lnTo>
                  <a:pt x="281" y="458"/>
                </a:lnTo>
                <a:lnTo>
                  <a:pt x="310" y="450"/>
                </a:lnTo>
                <a:lnTo>
                  <a:pt x="336" y="434"/>
                </a:lnTo>
                <a:lnTo>
                  <a:pt x="361" y="411"/>
                </a:lnTo>
                <a:lnTo>
                  <a:pt x="385" y="434"/>
                </a:lnTo>
                <a:lnTo>
                  <a:pt x="411" y="450"/>
                </a:lnTo>
                <a:lnTo>
                  <a:pt x="440" y="458"/>
                </a:lnTo>
                <a:lnTo>
                  <a:pt x="471" y="463"/>
                </a:lnTo>
                <a:lnTo>
                  <a:pt x="500" y="458"/>
                </a:lnTo>
                <a:lnTo>
                  <a:pt x="529" y="446"/>
                </a:lnTo>
                <a:lnTo>
                  <a:pt x="555" y="430"/>
                </a:lnTo>
                <a:lnTo>
                  <a:pt x="577" y="405"/>
                </a:lnTo>
                <a:lnTo>
                  <a:pt x="598" y="376"/>
                </a:lnTo>
                <a:lnTo>
                  <a:pt x="615" y="343"/>
                </a:lnTo>
                <a:lnTo>
                  <a:pt x="637" y="347"/>
                </a:lnTo>
                <a:lnTo>
                  <a:pt x="658" y="343"/>
                </a:lnTo>
                <a:lnTo>
                  <a:pt x="678" y="331"/>
                </a:lnTo>
                <a:lnTo>
                  <a:pt x="697" y="312"/>
                </a:lnTo>
                <a:lnTo>
                  <a:pt x="709" y="288"/>
                </a:lnTo>
                <a:lnTo>
                  <a:pt x="718" y="261"/>
                </a:lnTo>
                <a:lnTo>
                  <a:pt x="721" y="230"/>
                </a:lnTo>
                <a:lnTo>
                  <a:pt x="718" y="201"/>
                </a:lnTo>
                <a:lnTo>
                  <a:pt x="709" y="173"/>
                </a:lnTo>
                <a:lnTo>
                  <a:pt x="697" y="150"/>
                </a:lnTo>
                <a:lnTo>
                  <a:pt x="678" y="131"/>
                </a:lnTo>
                <a:lnTo>
                  <a:pt x="658" y="119"/>
                </a:lnTo>
                <a:lnTo>
                  <a:pt x="637" y="115"/>
                </a:lnTo>
                <a:lnTo>
                  <a:pt x="615" y="119"/>
                </a:lnTo>
                <a:lnTo>
                  <a:pt x="598" y="86"/>
                </a:lnTo>
                <a:lnTo>
                  <a:pt x="577" y="57"/>
                </a:lnTo>
                <a:lnTo>
                  <a:pt x="555" y="33"/>
                </a:lnTo>
                <a:lnTo>
                  <a:pt x="529" y="14"/>
                </a:lnTo>
                <a:lnTo>
                  <a:pt x="500" y="4"/>
                </a:lnTo>
                <a:lnTo>
                  <a:pt x="471" y="0"/>
                </a:lnTo>
                <a:lnTo>
                  <a:pt x="440" y="2"/>
                </a:lnTo>
                <a:lnTo>
                  <a:pt x="411" y="12"/>
                </a:lnTo>
                <a:lnTo>
                  <a:pt x="385" y="29"/>
                </a:lnTo>
                <a:lnTo>
                  <a:pt x="361" y="49"/>
                </a:lnTo>
                <a:lnTo>
                  <a:pt x="336" y="29"/>
                </a:lnTo>
                <a:lnTo>
                  <a:pt x="310" y="12"/>
                </a:lnTo>
                <a:lnTo>
                  <a:pt x="281" y="2"/>
                </a:lnTo>
                <a:lnTo>
                  <a:pt x="250" y="0"/>
                </a:lnTo>
                <a:lnTo>
                  <a:pt x="221" y="4"/>
                </a:lnTo>
                <a:lnTo>
                  <a:pt x="192" y="14"/>
                </a:lnTo>
                <a:lnTo>
                  <a:pt x="166" y="33"/>
                </a:lnTo>
                <a:lnTo>
                  <a:pt x="142" y="57"/>
                </a:lnTo>
                <a:lnTo>
                  <a:pt x="123" y="86"/>
                </a:lnTo>
                <a:lnTo>
                  <a:pt x="106" y="119"/>
                </a:lnTo>
                <a:lnTo>
                  <a:pt x="84" y="115"/>
                </a:lnTo>
                <a:lnTo>
                  <a:pt x="63" y="119"/>
                </a:lnTo>
                <a:lnTo>
                  <a:pt x="41" y="131"/>
                </a:lnTo>
                <a:lnTo>
                  <a:pt x="24" y="150"/>
                </a:lnTo>
                <a:lnTo>
                  <a:pt x="12" y="173"/>
                </a:lnTo>
                <a:lnTo>
                  <a:pt x="3" y="201"/>
                </a:lnTo>
                <a:lnTo>
                  <a:pt x="0" y="230"/>
                </a:lnTo>
                <a:lnTo>
                  <a:pt x="3" y="261"/>
                </a:lnTo>
                <a:lnTo>
                  <a:pt x="12" y="288"/>
                </a:lnTo>
                <a:lnTo>
                  <a:pt x="24" y="312"/>
                </a:lnTo>
                <a:lnTo>
                  <a:pt x="41" y="331"/>
                </a:lnTo>
                <a:lnTo>
                  <a:pt x="63" y="343"/>
                </a:lnTo>
                <a:lnTo>
                  <a:pt x="84" y="347"/>
                </a:lnTo>
                <a:lnTo>
                  <a:pt x="106" y="343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 lIns="68557" tIns="34278" rIns="68557" bIns="34278"/>
          <a:lstStyle/>
          <a:p>
            <a:pPr defTabSz="3429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4" name="Rectangle 308">
            <a:extLst>
              <a:ext uri="{FF2B5EF4-FFF2-40B4-BE49-F238E27FC236}">
                <a16:creationId xmlns:a16="http://schemas.microsoft.com/office/drawing/2014/main" id="{B754AE97-EDD6-4691-B066-1F718E341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2423" y="3869280"/>
            <a:ext cx="677196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342900" eaLnBrk="0" hangingPunct="0"/>
            <a:r>
              <a:rPr lang="en-US" sz="1050" dirty="0">
                <a:solidFill>
                  <a:srgbClr val="000000"/>
                </a:solidFill>
                <a:latin typeface="Arial" charset="0"/>
                <a:cs typeface="Arial" charset="0"/>
              </a:rPr>
              <a:t>ARPANET</a:t>
            </a:r>
            <a:endParaRPr lang="en-US" sz="1050" b="1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160" name="Freeform 344">
            <a:extLst>
              <a:ext uri="{FF2B5EF4-FFF2-40B4-BE49-F238E27FC236}">
                <a16:creationId xmlns:a16="http://schemas.microsoft.com/office/drawing/2014/main" id="{BDA0EA0A-E3C3-44EA-8011-D6F003EA2FD0}"/>
              </a:ext>
            </a:extLst>
          </p:cNvPr>
          <p:cNvSpPr>
            <a:spLocks noEditPoints="1"/>
          </p:cNvSpPr>
          <p:nvPr/>
        </p:nvSpPr>
        <p:spPr bwMode="auto">
          <a:xfrm>
            <a:off x="7050225" y="3643824"/>
            <a:ext cx="428625" cy="60722"/>
          </a:xfrm>
          <a:custGeom>
            <a:avLst/>
            <a:gdLst>
              <a:gd name="T0" fmla="*/ 0 w 360"/>
              <a:gd name="T1" fmla="*/ 2147483647 h 51"/>
              <a:gd name="T2" fmla="*/ 2147483647 w 360"/>
              <a:gd name="T3" fmla="*/ 2147483647 h 51"/>
              <a:gd name="T4" fmla="*/ 2147483647 w 360"/>
              <a:gd name="T5" fmla="*/ 0 h 51"/>
              <a:gd name="T6" fmla="*/ 0 w 360"/>
              <a:gd name="T7" fmla="*/ 0 h 51"/>
              <a:gd name="T8" fmla="*/ 0 w 360"/>
              <a:gd name="T9" fmla="*/ 2147483647 h 51"/>
              <a:gd name="T10" fmla="*/ 2147483647 w 360"/>
              <a:gd name="T11" fmla="*/ 2147483647 h 51"/>
              <a:gd name="T12" fmla="*/ 2147483647 w 360"/>
              <a:gd name="T13" fmla="*/ 2147483647 h 51"/>
              <a:gd name="T14" fmla="*/ 2147483647 w 360"/>
              <a:gd name="T15" fmla="*/ 0 h 51"/>
              <a:gd name="T16" fmla="*/ 2147483647 w 360"/>
              <a:gd name="T17" fmla="*/ 0 h 51"/>
              <a:gd name="T18" fmla="*/ 2147483647 w 360"/>
              <a:gd name="T19" fmla="*/ 2147483647 h 5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0"/>
              <a:gd name="T31" fmla="*/ 0 h 51"/>
              <a:gd name="T32" fmla="*/ 360 w 360"/>
              <a:gd name="T33" fmla="*/ 51 h 5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0" h="51">
                <a:moveTo>
                  <a:pt x="0" y="51"/>
                </a:moveTo>
                <a:lnTo>
                  <a:pt x="214" y="51"/>
                </a:lnTo>
                <a:lnTo>
                  <a:pt x="214" y="0"/>
                </a:lnTo>
                <a:lnTo>
                  <a:pt x="0" y="0"/>
                </a:lnTo>
                <a:lnTo>
                  <a:pt x="0" y="51"/>
                </a:lnTo>
                <a:close/>
                <a:moveTo>
                  <a:pt x="238" y="51"/>
                </a:moveTo>
                <a:lnTo>
                  <a:pt x="360" y="51"/>
                </a:lnTo>
                <a:lnTo>
                  <a:pt x="360" y="0"/>
                </a:lnTo>
                <a:lnTo>
                  <a:pt x="238" y="0"/>
                </a:lnTo>
                <a:lnTo>
                  <a:pt x="238" y="51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lIns="68557" tIns="34278" rIns="68557" bIns="34278"/>
          <a:lstStyle/>
          <a:p>
            <a:pPr defTabSz="3429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1" name="Rectangle 308">
            <a:extLst>
              <a:ext uri="{FF2B5EF4-FFF2-40B4-BE49-F238E27FC236}">
                <a16:creationId xmlns:a16="http://schemas.microsoft.com/office/drawing/2014/main" id="{C7918C90-3EBD-4CE6-9519-CBE1C597E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9617" y="3831367"/>
            <a:ext cx="677196" cy="1846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342900" eaLnBrk="0" hangingPunct="0"/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Internet   </a:t>
            </a:r>
            <a:endParaRPr lang="en-US" sz="1200" b="1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7" name="Picture 6" descr="Graphical user interface, Teams&#10;&#10;Description automatically generated">
            <a:extLst>
              <a:ext uri="{FF2B5EF4-FFF2-40B4-BE49-F238E27FC236}">
                <a16:creationId xmlns:a16="http://schemas.microsoft.com/office/drawing/2014/main" id="{DCFB7DF8-0D93-43F6-886B-ABEFF81C1D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9536" y="2619651"/>
            <a:ext cx="1490794" cy="819937"/>
          </a:xfrm>
          <a:prstGeom prst="rect">
            <a:avLst/>
          </a:prstGeom>
        </p:spPr>
      </p:pic>
      <p:pic>
        <p:nvPicPr>
          <p:cNvPr id="9" name="Picture 8" descr="Graphical user interface, Teams&#10;&#10;Description automatically generated">
            <a:extLst>
              <a:ext uri="{FF2B5EF4-FFF2-40B4-BE49-F238E27FC236}">
                <a16:creationId xmlns:a16="http://schemas.microsoft.com/office/drawing/2014/main" id="{240E5534-C14D-4312-86A7-2A9D7EA0B3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3624" y="2509179"/>
            <a:ext cx="403389" cy="221864"/>
          </a:xfrm>
          <a:prstGeom prst="rect">
            <a:avLst/>
          </a:prstGeom>
        </p:spPr>
      </p:pic>
      <p:pic>
        <p:nvPicPr>
          <p:cNvPr id="13" name="Picture 12" descr="A person in a uniform&#10;&#10;Description automatically generated with medium confidence">
            <a:extLst>
              <a:ext uri="{FF2B5EF4-FFF2-40B4-BE49-F238E27FC236}">
                <a16:creationId xmlns:a16="http://schemas.microsoft.com/office/drawing/2014/main" id="{D048FB7D-C6E6-4768-BC87-CFF12B2023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3567" y="4635665"/>
            <a:ext cx="791610" cy="398861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DCA25B9-DFC0-4AD9-8A32-03684F50A024}"/>
              </a:ext>
            </a:extLst>
          </p:cNvPr>
          <p:cNvSpPr/>
          <p:nvPr/>
        </p:nvSpPr>
        <p:spPr>
          <a:xfrm>
            <a:off x="717250" y="3600680"/>
            <a:ext cx="307700" cy="65166"/>
          </a:xfrm>
          <a:prstGeom prst="round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500" dirty="0"/>
              <a:t>232134</a:t>
            </a:r>
          </a:p>
        </p:txBody>
      </p:sp>
    </p:spTree>
    <p:extLst>
      <p:ext uri="{BB962C8B-B14F-4D97-AF65-F5344CB8AC3E}">
        <p14:creationId xmlns:p14="http://schemas.microsoft.com/office/powerpoint/2010/main" val="291765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3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87" grpId="0" animBg="1"/>
      <p:bldP spid="824" grpId="0" animBg="1"/>
      <p:bldP spid="1715" grpId="0" animBg="1"/>
      <p:bldP spid="886" grpId="0" animBg="1"/>
      <p:bldP spid="888" grpId="0"/>
      <p:bldP spid="1047" grpId="0" animBg="1"/>
      <p:bldP spid="1047" grpId="1" animBg="1"/>
      <p:bldP spid="329" grpId="0" animBg="1"/>
      <p:bldP spid="329" grpId="1" animBg="1"/>
      <p:bldP spid="384" grpId="0"/>
      <p:bldP spid="412" grpId="0" animBg="1"/>
      <p:bldP spid="413" grpId="0" animBg="1"/>
      <p:bldP spid="422" grpId="0" animBg="1"/>
      <p:bldP spid="27" grpId="0" animBg="1"/>
      <p:bldP spid="28" grpId="0" animBg="1"/>
      <p:bldP spid="483" grpId="0"/>
      <p:bldP spid="485" grpId="0"/>
      <p:bldP spid="1171" grpId="0"/>
      <p:bldP spid="1102" grpId="0" animBg="1"/>
      <p:bldP spid="1104" grpId="0"/>
      <p:bldP spid="1160" grpId="0" animBg="1"/>
      <p:bldP spid="461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Freeform 154">
            <a:extLst>
              <a:ext uri="{FF2B5EF4-FFF2-40B4-BE49-F238E27FC236}">
                <a16:creationId xmlns:a16="http://schemas.microsoft.com/office/drawing/2014/main" id="{087125BA-9F84-4E39-BA21-6D0B1B39E721}"/>
              </a:ext>
            </a:extLst>
          </p:cNvPr>
          <p:cNvSpPr>
            <a:spLocks/>
          </p:cNvSpPr>
          <p:nvPr/>
        </p:nvSpPr>
        <p:spPr bwMode="auto">
          <a:xfrm rot="1800000" flipV="1">
            <a:off x="2688020" y="1700278"/>
            <a:ext cx="1947615" cy="306059"/>
          </a:xfrm>
          <a:custGeom>
            <a:avLst/>
            <a:gdLst>
              <a:gd name="T0" fmla="*/ 2147483647 w 536"/>
              <a:gd name="T1" fmla="*/ 2147483647 h 104"/>
              <a:gd name="T2" fmla="*/ 2147483647 w 536"/>
              <a:gd name="T3" fmla="*/ 0 h 104"/>
              <a:gd name="T4" fmla="*/ 2147483647 w 536"/>
              <a:gd name="T5" fmla="*/ 2147483647 h 104"/>
              <a:gd name="T6" fmla="*/ 2147483647 w 536"/>
              <a:gd name="T7" fmla="*/ 2147483647 h 104"/>
              <a:gd name="T8" fmla="*/ 0 w 536"/>
              <a:gd name="T9" fmla="*/ 2147483647 h 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6"/>
              <a:gd name="T16" fmla="*/ 0 h 104"/>
              <a:gd name="T17" fmla="*/ 536 w 536"/>
              <a:gd name="T18" fmla="*/ 104 h 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6" h="104">
                <a:moveTo>
                  <a:pt x="480" y="48"/>
                </a:moveTo>
                <a:cubicBezTo>
                  <a:pt x="508" y="24"/>
                  <a:pt x="536" y="0"/>
                  <a:pt x="480" y="0"/>
                </a:cubicBezTo>
                <a:cubicBezTo>
                  <a:pt x="424" y="0"/>
                  <a:pt x="200" y="32"/>
                  <a:pt x="144" y="48"/>
                </a:cubicBezTo>
                <a:cubicBezTo>
                  <a:pt x="88" y="64"/>
                  <a:pt x="168" y="88"/>
                  <a:pt x="144" y="96"/>
                </a:cubicBezTo>
                <a:cubicBezTo>
                  <a:pt x="120" y="104"/>
                  <a:pt x="60" y="100"/>
                  <a:pt x="0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68557" tIns="34278" rIns="68557" bIns="34278"/>
          <a:lstStyle/>
          <a:p>
            <a:pPr defTabSz="342900"/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07" name="Group 1706">
            <a:extLst>
              <a:ext uri="{FF2B5EF4-FFF2-40B4-BE49-F238E27FC236}">
                <a16:creationId xmlns:a16="http://schemas.microsoft.com/office/drawing/2014/main" id="{129584A6-0240-4CE4-8316-6D15F6C2F020}"/>
              </a:ext>
            </a:extLst>
          </p:cNvPr>
          <p:cNvGrpSpPr/>
          <p:nvPr/>
        </p:nvGrpSpPr>
        <p:grpSpPr>
          <a:xfrm>
            <a:off x="2454837" y="757832"/>
            <a:ext cx="724557" cy="1448354"/>
            <a:chOff x="676838" y="276457"/>
            <a:chExt cx="724557" cy="1448354"/>
          </a:xfrm>
        </p:grpSpPr>
        <p:sp>
          <p:nvSpPr>
            <p:cNvPr id="106608" name="Rectangle 112"/>
            <p:cNvSpPr>
              <a:spLocks noChangeArrowheads="1"/>
            </p:cNvSpPr>
            <p:nvPr/>
          </p:nvSpPr>
          <p:spPr bwMode="auto">
            <a:xfrm>
              <a:off x="772948" y="276457"/>
              <a:ext cx="521208" cy="124777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9804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68557" tIns="34278" rIns="68557" bIns="34278" anchor="ctr"/>
            <a:lstStyle/>
            <a:p>
              <a:pPr defTabSz="342900"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698" name="Group 1697">
              <a:extLst>
                <a:ext uri="{FF2B5EF4-FFF2-40B4-BE49-F238E27FC236}">
                  <a16:creationId xmlns:a16="http://schemas.microsoft.com/office/drawing/2014/main" id="{091192D8-3BCA-42E9-A51C-7D55B48E9BE9}"/>
                </a:ext>
              </a:extLst>
            </p:cNvPr>
            <p:cNvGrpSpPr/>
            <p:nvPr/>
          </p:nvGrpSpPr>
          <p:grpSpPr>
            <a:xfrm>
              <a:off x="813816" y="790807"/>
              <a:ext cx="438912" cy="182880"/>
              <a:chOff x="789618" y="790807"/>
              <a:chExt cx="461963" cy="182880"/>
            </a:xfrm>
          </p:grpSpPr>
          <p:sp>
            <p:nvSpPr>
              <p:cNvPr id="1595" name="Rectangle 122"/>
              <p:cNvSpPr>
                <a:spLocks noChangeArrowheads="1"/>
              </p:cNvSpPr>
              <p:nvPr/>
            </p:nvSpPr>
            <p:spPr bwMode="auto">
              <a:xfrm>
                <a:off x="789618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96" name="Rectangle 123"/>
              <p:cNvSpPr>
                <a:spLocks noChangeArrowheads="1"/>
              </p:cNvSpPr>
              <p:nvPr/>
            </p:nvSpPr>
            <p:spPr bwMode="auto">
              <a:xfrm>
                <a:off x="875343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97" name="Rectangle 124"/>
              <p:cNvSpPr>
                <a:spLocks noChangeArrowheads="1"/>
              </p:cNvSpPr>
              <p:nvPr/>
            </p:nvSpPr>
            <p:spPr bwMode="auto">
              <a:xfrm>
                <a:off x="961068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98" name="Rectangle 125"/>
              <p:cNvSpPr>
                <a:spLocks noChangeArrowheads="1"/>
              </p:cNvSpPr>
              <p:nvPr/>
            </p:nvSpPr>
            <p:spPr bwMode="auto">
              <a:xfrm>
                <a:off x="1046793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99" name="Rectangle 126"/>
              <p:cNvSpPr>
                <a:spLocks noChangeArrowheads="1"/>
              </p:cNvSpPr>
              <p:nvPr/>
            </p:nvSpPr>
            <p:spPr bwMode="auto">
              <a:xfrm>
                <a:off x="1132518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00" name="Rectangle 127"/>
              <p:cNvSpPr>
                <a:spLocks noChangeArrowheads="1"/>
              </p:cNvSpPr>
              <p:nvPr/>
            </p:nvSpPr>
            <p:spPr bwMode="auto">
              <a:xfrm>
                <a:off x="1218243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92" name="Rectangle 129"/>
            <p:cNvSpPr>
              <a:spLocks noChangeArrowheads="1"/>
            </p:cNvSpPr>
            <p:nvPr/>
          </p:nvSpPr>
          <p:spPr bwMode="auto">
            <a:xfrm>
              <a:off x="1008693" y="1264677"/>
              <a:ext cx="76200" cy="79772"/>
            </a:xfrm>
            <a:prstGeom prst="rect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3" name="Rectangle 130"/>
            <p:cNvSpPr>
              <a:spLocks noChangeArrowheads="1"/>
            </p:cNvSpPr>
            <p:nvPr/>
          </p:nvSpPr>
          <p:spPr bwMode="auto">
            <a:xfrm>
              <a:off x="1094418" y="1264677"/>
              <a:ext cx="76200" cy="79772"/>
            </a:xfrm>
            <a:prstGeom prst="rect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4" name="Rectangle 131"/>
            <p:cNvSpPr>
              <a:spLocks noChangeArrowheads="1"/>
            </p:cNvSpPr>
            <p:nvPr/>
          </p:nvSpPr>
          <p:spPr bwMode="auto">
            <a:xfrm>
              <a:off x="1180143" y="1264677"/>
              <a:ext cx="76200" cy="79772"/>
            </a:xfrm>
            <a:prstGeom prst="rect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0" name="Oval 133"/>
            <p:cNvSpPr>
              <a:spLocks noChangeArrowheads="1"/>
            </p:cNvSpPr>
            <p:nvPr/>
          </p:nvSpPr>
          <p:spPr bwMode="auto">
            <a:xfrm>
              <a:off x="865817" y="1411123"/>
              <a:ext cx="9525" cy="80963"/>
            </a:xfrm>
            <a:prstGeom prst="ellipse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1" name="Oval 134"/>
            <p:cNvSpPr>
              <a:spLocks noChangeArrowheads="1"/>
            </p:cNvSpPr>
            <p:nvPr/>
          </p:nvSpPr>
          <p:spPr bwMode="auto">
            <a:xfrm>
              <a:off x="951542" y="1411123"/>
              <a:ext cx="9525" cy="80963"/>
            </a:xfrm>
            <a:prstGeom prst="ellipse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7" name="Rectangle 136"/>
            <p:cNvSpPr>
              <a:spLocks noChangeArrowheads="1"/>
            </p:cNvSpPr>
            <p:nvPr/>
          </p:nvSpPr>
          <p:spPr bwMode="auto">
            <a:xfrm>
              <a:off x="837243" y="1264677"/>
              <a:ext cx="76200" cy="79772"/>
            </a:xfrm>
            <a:prstGeom prst="rect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8" name="Rectangle 137"/>
            <p:cNvSpPr>
              <a:spLocks noChangeArrowheads="1"/>
            </p:cNvSpPr>
            <p:nvPr/>
          </p:nvSpPr>
          <p:spPr bwMode="auto">
            <a:xfrm>
              <a:off x="922968" y="1264677"/>
              <a:ext cx="76200" cy="79772"/>
            </a:xfrm>
            <a:prstGeom prst="rect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9" name="Rectangle 138"/>
            <p:cNvSpPr>
              <a:spLocks noChangeArrowheads="1"/>
            </p:cNvSpPr>
            <p:nvPr/>
          </p:nvSpPr>
          <p:spPr bwMode="auto">
            <a:xfrm>
              <a:off x="1008693" y="1264677"/>
              <a:ext cx="76200" cy="79772"/>
            </a:xfrm>
            <a:prstGeom prst="rect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5" name="Oval 140"/>
            <p:cNvSpPr>
              <a:spLocks noChangeArrowheads="1"/>
            </p:cNvSpPr>
            <p:nvPr/>
          </p:nvSpPr>
          <p:spPr bwMode="auto">
            <a:xfrm>
              <a:off x="980117" y="1411123"/>
              <a:ext cx="9525" cy="80963"/>
            </a:xfrm>
            <a:prstGeom prst="ellipse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6" name="Oval 141"/>
            <p:cNvSpPr>
              <a:spLocks noChangeArrowheads="1"/>
            </p:cNvSpPr>
            <p:nvPr/>
          </p:nvSpPr>
          <p:spPr bwMode="auto">
            <a:xfrm>
              <a:off x="1065842" y="1411123"/>
              <a:ext cx="9525" cy="80963"/>
            </a:xfrm>
            <a:prstGeom prst="ellipse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3" name="Oval 143"/>
            <p:cNvSpPr>
              <a:spLocks noChangeArrowheads="1"/>
            </p:cNvSpPr>
            <p:nvPr/>
          </p:nvSpPr>
          <p:spPr bwMode="auto">
            <a:xfrm>
              <a:off x="1094417" y="1411123"/>
              <a:ext cx="9525" cy="80963"/>
            </a:xfrm>
            <a:prstGeom prst="ellipse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4" name="Oval 144"/>
            <p:cNvSpPr>
              <a:spLocks noChangeArrowheads="1"/>
            </p:cNvSpPr>
            <p:nvPr/>
          </p:nvSpPr>
          <p:spPr bwMode="auto">
            <a:xfrm>
              <a:off x="1180142" y="1411123"/>
              <a:ext cx="9525" cy="80963"/>
            </a:xfrm>
            <a:prstGeom prst="ellipse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649" name="Rectangle 153"/>
            <p:cNvSpPr>
              <a:spLocks noChangeArrowheads="1"/>
            </p:cNvSpPr>
            <p:nvPr/>
          </p:nvSpPr>
          <p:spPr bwMode="auto">
            <a:xfrm>
              <a:off x="676838" y="1540145"/>
              <a:ext cx="72455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342900" eaLnBrk="0" hangingPunct="0"/>
              <a:r>
                <a:rPr lang="en-US" sz="12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Mainframe</a:t>
              </a:r>
              <a:endParaRPr lang="en-US" sz="1200" b="1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grpSp>
          <p:nvGrpSpPr>
            <p:cNvPr id="809" name="Group 808">
              <a:extLst>
                <a:ext uri="{FF2B5EF4-FFF2-40B4-BE49-F238E27FC236}">
                  <a16:creationId xmlns:a16="http://schemas.microsoft.com/office/drawing/2014/main" id="{7814CAF8-F554-4E94-911C-1E265FB38812}"/>
                </a:ext>
              </a:extLst>
            </p:cNvPr>
            <p:cNvGrpSpPr/>
            <p:nvPr/>
          </p:nvGrpSpPr>
          <p:grpSpPr>
            <a:xfrm>
              <a:off x="813816" y="346432"/>
              <a:ext cx="438912" cy="365760"/>
              <a:chOff x="789618" y="790807"/>
              <a:chExt cx="461963" cy="182880"/>
            </a:xfrm>
          </p:grpSpPr>
          <p:sp>
            <p:nvSpPr>
              <p:cNvPr id="810" name="Rectangle 122">
                <a:extLst>
                  <a:ext uri="{FF2B5EF4-FFF2-40B4-BE49-F238E27FC236}">
                    <a16:creationId xmlns:a16="http://schemas.microsoft.com/office/drawing/2014/main" id="{5AA06E17-B198-4618-8BF1-4942DF2392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618" y="790807"/>
                <a:ext cx="33339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1" name="Rectangle 123">
                <a:extLst>
                  <a:ext uri="{FF2B5EF4-FFF2-40B4-BE49-F238E27FC236}">
                    <a16:creationId xmlns:a16="http://schemas.microsoft.com/office/drawing/2014/main" id="{6F0C57E0-FAE7-4EDF-9164-531C1CCA8E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5343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2" name="Rectangle 124">
                <a:extLst>
                  <a:ext uri="{FF2B5EF4-FFF2-40B4-BE49-F238E27FC236}">
                    <a16:creationId xmlns:a16="http://schemas.microsoft.com/office/drawing/2014/main" id="{4862CFFF-625D-4023-A2D6-01E44C1AE6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1068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3" name="Rectangle 125">
                <a:extLst>
                  <a:ext uri="{FF2B5EF4-FFF2-40B4-BE49-F238E27FC236}">
                    <a16:creationId xmlns:a16="http://schemas.microsoft.com/office/drawing/2014/main" id="{8C5DFCE6-E8A7-428B-A76F-EA9CEDFF66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6793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4" name="Rectangle 126">
                <a:extLst>
                  <a:ext uri="{FF2B5EF4-FFF2-40B4-BE49-F238E27FC236}">
                    <a16:creationId xmlns:a16="http://schemas.microsoft.com/office/drawing/2014/main" id="{8DFB0172-C1B4-42BC-89C2-7BEC6CA9B2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2518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5" name="Rectangle 127">
                <a:extLst>
                  <a:ext uri="{FF2B5EF4-FFF2-40B4-BE49-F238E27FC236}">
                    <a16:creationId xmlns:a16="http://schemas.microsoft.com/office/drawing/2014/main" id="{D6FA5D42-5FC9-4EE2-A2E0-3BFB9B964D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8243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816" name="Group 815">
            <a:extLst>
              <a:ext uri="{FF2B5EF4-FFF2-40B4-BE49-F238E27FC236}">
                <a16:creationId xmlns:a16="http://schemas.microsoft.com/office/drawing/2014/main" id="{6DD10814-15FE-42EC-8F1C-AC699371E1C1}"/>
              </a:ext>
            </a:extLst>
          </p:cNvPr>
          <p:cNvGrpSpPr/>
          <p:nvPr/>
        </p:nvGrpSpPr>
        <p:grpSpPr>
          <a:xfrm>
            <a:off x="2275198" y="514823"/>
            <a:ext cx="1061126" cy="1990570"/>
            <a:chOff x="-82724" y="381000"/>
            <a:chExt cx="5791201" cy="3810000"/>
          </a:xfrm>
        </p:grpSpPr>
        <p:grpSp>
          <p:nvGrpSpPr>
            <p:cNvPr id="817" name="Group 347">
              <a:extLst>
                <a:ext uri="{FF2B5EF4-FFF2-40B4-BE49-F238E27FC236}">
                  <a16:creationId xmlns:a16="http://schemas.microsoft.com/office/drawing/2014/main" id="{16AC7CAA-F5A8-40C7-A3F7-DCA5ABAA0B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2876" y="381000"/>
              <a:ext cx="2895601" cy="3810001"/>
              <a:chOff x="2592" y="240"/>
              <a:chExt cx="1200" cy="3360"/>
            </a:xfrm>
          </p:grpSpPr>
          <p:sp>
            <p:nvSpPr>
              <p:cNvPr id="821" name="Arc 348">
                <a:extLst>
                  <a:ext uri="{FF2B5EF4-FFF2-40B4-BE49-F238E27FC236}">
                    <a16:creationId xmlns:a16="http://schemas.microsoft.com/office/drawing/2014/main" id="{F6F480C3-211F-4555-A682-36089A71D1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" y="240"/>
                <a:ext cx="1200" cy="17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822" name="Arc 349">
                <a:extLst>
                  <a:ext uri="{FF2B5EF4-FFF2-40B4-BE49-F238E27FC236}">
                    <a16:creationId xmlns:a16="http://schemas.microsoft.com/office/drawing/2014/main" id="{E3EC1DB8-4A82-4920-85DF-A6863AEA5813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92" y="1872"/>
                <a:ext cx="1200" cy="17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</p:grpSp>
        <p:grpSp>
          <p:nvGrpSpPr>
            <p:cNvPr id="818" name="Group 347">
              <a:extLst>
                <a:ext uri="{FF2B5EF4-FFF2-40B4-BE49-F238E27FC236}">
                  <a16:creationId xmlns:a16="http://schemas.microsoft.com/office/drawing/2014/main" id="{2F29B986-F4A4-4A18-8CC0-8F8277AB1D1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82724" y="381000"/>
              <a:ext cx="2895601" cy="3810001"/>
              <a:chOff x="2592" y="240"/>
              <a:chExt cx="1200" cy="3360"/>
            </a:xfrm>
          </p:grpSpPr>
          <p:sp>
            <p:nvSpPr>
              <p:cNvPr id="819" name="Arc 348">
                <a:extLst>
                  <a:ext uri="{FF2B5EF4-FFF2-40B4-BE49-F238E27FC236}">
                    <a16:creationId xmlns:a16="http://schemas.microsoft.com/office/drawing/2014/main" id="{C42ADB83-26CB-4EF3-96F6-2BE72F0B0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" y="240"/>
                <a:ext cx="1200" cy="17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 dirty="0"/>
              </a:p>
            </p:txBody>
          </p:sp>
          <p:sp>
            <p:nvSpPr>
              <p:cNvPr id="820" name="Arc 349">
                <a:extLst>
                  <a:ext uri="{FF2B5EF4-FFF2-40B4-BE49-F238E27FC236}">
                    <a16:creationId xmlns:a16="http://schemas.microsoft.com/office/drawing/2014/main" id="{FB9ABA84-E100-4028-A5DA-0AB76F79E67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92" y="1872"/>
                <a:ext cx="1200" cy="17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</p:grpSp>
      </p:grpSp>
      <p:sp>
        <p:nvSpPr>
          <p:cNvPr id="824" name="Freeform 152">
            <a:extLst>
              <a:ext uri="{FF2B5EF4-FFF2-40B4-BE49-F238E27FC236}">
                <a16:creationId xmlns:a16="http://schemas.microsoft.com/office/drawing/2014/main" id="{61D4C933-9F6E-4854-9C3A-F50B99F38A48}"/>
              </a:ext>
            </a:extLst>
          </p:cNvPr>
          <p:cNvSpPr>
            <a:spLocks/>
          </p:cNvSpPr>
          <p:nvPr/>
        </p:nvSpPr>
        <p:spPr bwMode="auto">
          <a:xfrm>
            <a:off x="3060575" y="858767"/>
            <a:ext cx="1066800" cy="457200"/>
          </a:xfrm>
          <a:custGeom>
            <a:avLst/>
            <a:gdLst>
              <a:gd name="T0" fmla="*/ 2147483647 w 576"/>
              <a:gd name="T1" fmla="*/ 0 h 336"/>
              <a:gd name="T2" fmla="*/ 2147483647 w 576"/>
              <a:gd name="T3" fmla="*/ 2147483647 h 336"/>
              <a:gd name="T4" fmla="*/ 2147483647 w 576"/>
              <a:gd name="T5" fmla="*/ 2147483647 h 336"/>
              <a:gd name="T6" fmla="*/ 0 w 576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336"/>
              <a:gd name="T14" fmla="*/ 576 w 576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336">
                <a:moveTo>
                  <a:pt x="576" y="0"/>
                </a:moveTo>
                <a:cubicBezTo>
                  <a:pt x="472" y="0"/>
                  <a:pt x="368" y="0"/>
                  <a:pt x="288" y="48"/>
                </a:cubicBezTo>
                <a:cubicBezTo>
                  <a:pt x="208" y="96"/>
                  <a:pt x="144" y="240"/>
                  <a:pt x="96" y="288"/>
                </a:cubicBezTo>
                <a:cubicBezTo>
                  <a:pt x="48" y="336"/>
                  <a:pt x="24" y="336"/>
                  <a:pt x="0" y="3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09" tIns="45704" rIns="91409" bIns="45704"/>
          <a:lstStyle/>
          <a:p>
            <a:pPr>
              <a:buNone/>
            </a:pPr>
            <a:endParaRPr lang="en-US"/>
          </a:p>
        </p:txBody>
      </p:sp>
      <p:grpSp>
        <p:nvGrpSpPr>
          <p:cNvPr id="1711" name="Group 1710">
            <a:extLst>
              <a:ext uri="{FF2B5EF4-FFF2-40B4-BE49-F238E27FC236}">
                <a16:creationId xmlns:a16="http://schemas.microsoft.com/office/drawing/2014/main" id="{9CD1FE8E-4979-46C1-981D-E5E41E8A0321}"/>
              </a:ext>
            </a:extLst>
          </p:cNvPr>
          <p:cNvGrpSpPr/>
          <p:nvPr/>
        </p:nvGrpSpPr>
        <p:grpSpPr>
          <a:xfrm>
            <a:off x="3915803" y="484876"/>
            <a:ext cx="723900" cy="586550"/>
            <a:chOff x="2191556" y="452662"/>
            <a:chExt cx="723900" cy="586550"/>
          </a:xfrm>
        </p:grpSpPr>
        <p:sp>
          <p:nvSpPr>
            <p:cNvPr id="829" name="Rectangle 150">
              <a:extLst>
                <a:ext uri="{FF2B5EF4-FFF2-40B4-BE49-F238E27FC236}">
                  <a16:creationId xmlns:a16="http://schemas.microsoft.com/office/drawing/2014/main" id="{98F290BB-09D5-4723-BCAF-F169C3898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1556" y="901099"/>
              <a:ext cx="723900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None/>
              </a:pPr>
              <a:r>
                <a:rPr lang="en-US" sz="9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User Terminal</a:t>
              </a:r>
              <a:endParaRPr lang="en-US" b="1" dirty="0">
                <a:cs typeface="Arial" charset="0"/>
              </a:endParaRPr>
            </a:p>
          </p:txBody>
        </p:sp>
        <p:pic>
          <p:nvPicPr>
            <p:cNvPr id="1710" name="Picture 1709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E5578922-9B70-464F-9A76-5F399D8BD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59288" y="452662"/>
              <a:ext cx="621000" cy="463163"/>
            </a:xfrm>
            <a:prstGeom prst="rect">
              <a:avLst/>
            </a:prstGeom>
          </p:spPr>
        </p:pic>
      </p:grpSp>
      <p:grpSp>
        <p:nvGrpSpPr>
          <p:cNvPr id="832" name="Group 831">
            <a:extLst>
              <a:ext uri="{FF2B5EF4-FFF2-40B4-BE49-F238E27FC236}">
                <a16:creationId xmlns:a16="http://schemas.microsoft.com/office/drawing/2014/main" id="{41FD355F-2989-4811-AFBF-7918A3D244EF}"/>
              </a:ext>
            </a:extLst>
          </p:cNvPr>
          <p:cNvGrpSpPr/>
          <p:nvPr/>
        </p:nvGrpSpPr>
        <p:grpSpPr>
          <a:xfrm>
            <a:off x="3832004" y="313166"/>
            <a:ext cx="891497" cy="983602"/>
            <a:chOff x="-82724" y="381000"/>
            <a:chExt cx="5791201" cy="3810000"/>
          </a:xfrm>
        </p:grpSpPr>
        <p:grpSp>
          <p:nvGrpSpPr>
            <p:cNvPr id="834" name="Group 347">
              <a:extLst>
                <a:ext uri="{FF2B5EF4-FFF2-40B4-BE49-F238E27FC236}">
                  <a16:creationId xmlns:a16="http://schemas.microsoft.com/office/drawing/2014/main" id="{3F219C62-B33A-4072-9FC7-305B400AA7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2876" y="381000"/>
              <a:ext cx="2895601" cy="3810001"/>
              <a:chOff x="2592" y="240"/>
              <a:chExt cx="1200" cy="3360"/>
            </a:xfrm>
          </p:grpSpPr>
          <p:sp>
            <p:nvSpPr>
              <p:cNvPr id="838" name="Arc 348">
                <a:extLst>
                  <a:ext uri="{FF2B5EF4-FFF2-40B4-BE49-F238E27FC236}">
                    <a16:creationId xmlns:a16="http://schemas.microsoft.com/office/drawing/2014/main" id="{0B85806A-8BDC-4EE2-8324-F4C2056AC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" y="240"/>
                <a:ext cx="1200" cy="17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839" name="Arc 349">
                <a:extLst>
                  <a:ext uri="{FF2B5EF4-FFF2-40B4-BE49-F238E27FC236}">
                    <a16:creationId xmlns:a16="http://schemas.microsoft.com/office/drawing/2014/main" id="{6B57C258-833E-45DD-9CF1-74E2942FCA1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92" y="1872"/>
                <a:ext cx="1200" cy="17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</p:grpSp>
        <p:grpSp>
          <p:nvGrpSpPr>
            <p:cNvPr id="835" name="Group 347">
              <a:extLst>
                <a:ext uri="{FF2B5EF4-FFF2-40B4-BE49-F238E27FC236}">
                  <a16:creationId xmlns:a16="http://schemas.microsoft.com/office/drawing/2014/main" id="{A47BEAFE-C783-46C0-B4A8-F3486F6F623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82724" y="381000"/>
              <a:ext cx="2895601" cy="3810001"/>
              <a:chOff x="2592" y="240"/>
              <a:chExt cx="1200" cy="3360"/>
            </a:xfrm>
          </p:grpSpPr>
          <p:sp>
            <p:nvSpPr>
              <p:cNvPr id="836" name="Arc 348">
                <a:extLst>
                  <a:ext uri="{FF2B5EF4-FFF2-40B4-BE49-F238E27FC236}">
                    <a16:creationId xmlns:a16="http://schemas.microsoft.com/office/drawing/2014/main" id="{E5D9116E-4C32-4C33-B85C-AAF1BED73B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" y="240"/>
                <a:ext cx="1200" cy="17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837" name="Arc 349">
                <a:extLst>
                  <a:ext uri="{FF2B5EF4-FFF2-40B4-BE49-F238E27FC236}">
                    <a16:creationId xmlns:a16="http://schemas.microsoft.com/office/drawing/2014/main" id="{34CAFAED-D381-49BE-9233-7C06D74E8D5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92" y="1872"/>
                <a:ext cx="1200" cy="17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</p:grpSp>
      </p:grpSp>
      <p:grpSp>
        <p:nvGrpSpPr>
          <p:cNvPr id="842" name="Group 101">
            <a:extLst>
              <a:ext uri="{FF2B5EF4-FFF2-40B4-BE49-F238E27FC236}">
                <a16:creationId xmlns:a16="http://schemas.microsoft.com/office/drawing/2014/main" id="{C87D1140-35D1-440E-8FF9-ABFFBD023448}"/>
              </a:ext>
            </a:extLst>
          </p:cNvPr>
          <p:cNvGrpSpPr>
            <a:grpSpLocks/>
          </p:cNvGrpSpPr>
          <p:nvPr/>
        </p:nvGrpSpPr>
        <p:grpSpPr bwMode="auto">
          <a:xfrm>
            <a:off x="5244380" y="1724274"/>
            <a:ext cx="976312" cy="685800"/>
            <a:chOff x="3209" y="856"/>
            <a:chExt cx="615" cy="432"/>
          </a:xfrm>
        </p:grpSpPr>
        <p:sp>
          <p:nvSpPr>
            <p:cNvPr id="843" name="Freeform 102">
              <a:extLst>
                <a:ext uri="{FF2B5EF4-FFF2-40B4-BE49-F238E27FC236}">
                  <a16:creationId xmlns:a16="http://schemas.microsoft.com/office/drawing/2014/main" id="{01FD25D7-9CC7-44F3-88D8-DE95410F9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" y="856"/>
              <a:ext cx="361" cy="309"/>
            </a:xfrm>
            <a:custGeom>
              <a:avLst/>
              <a:gdLst>
                <a:gd name="T0" fmla="*/ 77 w 361"/>
                <a:gd name="T1" fmla="*/ 202 h 309"/>
                <a:gd name="T2" fmla="*/ 0 w 361"/>
                <a:gd name="T3" fmla="*/ 202 h 309"/>
                <a:gd name="T4" fmla="*/ 0 w 361"/>
                <a:gd name="T5" fmla="*/ 309 h 309"/>
                <a:gd name="T6" fmla="*/ 361 w 361"/>
                <a:gd name="T7" fmla="*/ 309 h 309"/>
                <a:gd name="T8" fmla="*/ 361 w 361"/>
                <a:gd name="T9" fmla="*/ 202 h 309"/>
                <a:gd name="T10" fmla="*/ 281 w 361"/>
                <a:gd name="T11" fmla="*/ 202 h 309"/>
                <a:gd name="T12" fmla="*/ 281 w 361"/>
                <a:gd name="T13" fmla="*/ 188 h 309"/>
                <a:gd name="T14" fmla="*/ 315 w 361"/>
                <a:gd name="T15" fmla="*/ 188 h 309"/>
                <a:gd name="T16" fmla="*/ 315 w 361"/>
                <a:gd name="T17" fmla="*/ 0 h 309"/>
                <a:gd name="T18" fmla="*/ 44 w 361"/>
                <a:gd name="T19" fmla="*/ 0 h 309"/>
                <a:gd name="T20" fmla="*/ 44 w 361"/>
                <a:gd name="T21" fmla="*/ 188 h 309"/>
                <a:gd name="T22" fmla="*/ 77 w 361"/>
                <a:gd name="T23" fmla="*/ 188 h 309"/>
                <a:gd name="T24" fmla="*/ 77 w 361"/>
                <a:gd name="T25" fmla="*/ 202 h 3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1"/>
                <a:gd name="T40" fmla="*/ 0 h 309"/>
                <a:gd name="T41" fmla="*/ 361 w 361"/>
                <a:gd name="T42" fmla="*/ 309 h 3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1" h="309">
                  <a:moveTo>
                    <a:pt x="77" y="202"/>
                  </a:moveTo>
                  <a:lnTo>
                    <a:pt x="0" y="202"/>
                  </a:lnTo>
                  <a:lnTo>
                    <a:pt x="0" y="309"/>
                  </a:lnTo>
                  <a:lnTo>
                    <a:pt x="361" y="309"/>
                  </a:lnTo>
                  <a:lnTo>
                    <a:pt x="361" y="202"/>
                  </a:lnTo>
                  <a:lnTo>
                    <a:pt x="281" y="202"/>
                  </a:lnTo>
                  <a:lnTo>
                    <a:pt x="281" y="188"/>
                  </a:lnTo>
                  <a:lnTo>
                    <a:pt x="315" y="188"/>
                  </a:lnTo>
                  <a:lnTo>
                    <a:pt x="315" y="0"/>
                  </a:lnTo>
                  <a:lnTo>
                    <a:pt x="44" y="0"/>
                  </a:lnTo>
                  <a:lnTo>
                    <a:pt x="44" y="188"/>
                  </a:lnTo>
                  <a:lnTo>
                    <a:pt x="77" y="188"/>
                  </a:lnTo>
                  <a:lnTo>
                    <a:pt x="77" y="202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844" name="Freeform 103">
              <a:extLst>
                <a:ext uri="{FF2B5EF4-FFF2-40B4-BE49-F238E27FC236}">
                  <a16:creationId xmlns:a16="http://schemas.microsoft.com/office/drawing/2014/main" id="{6B04AD59-CC72-4C78-9076-7D4C2C9552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3" y="1044"/>
              <a:ext cx="204" cy="14"/>
            </a:xfrm>
            <a:custGeom>
              <a:avLst/>
              <a:gdLst>
                <a:gd name="T0" fmla="*/ 0 w 204"/>
                <a:gd name="T1" fmla="*/ 14 h 14"/>
                <a:gd name="T2" fmla="*/ 204 w 204"/>
                <a:gd name="T3" fmla="*/ 14 h 14"/>
                <a:gd name="T4" fmla="*/ 0 w 204"/>
                <a:gd name="T5" fmla="*/ 0 h 14"/>
                <a:gd name="T6" fmla="*/ 204 w 204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4"/>
                <a:gd name="T13" fmla="*/ 0 h 14"/>
                <a:gd name="T14" fmla="*/ 204 w 204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4" h="14">
                  <a:moveTo>
                    <a:pt x="0" y="14"/>
                  </a:moveTo>
                  <a:lnTo>
                    <a:pt x="204" y="14"/>
                  </a:lnTo>
                  <a:moveTo>
                    <a:pt x="0" y="0"/>
                  </a:moveTo>
                  <a:lnTo>
                    <a:pt x="204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845" name="Freeform 104">
              <a:extLst>
                <a:ext uri="{FF2B5EF4-FFF2-40B4-BE49-F238E27FC236}">
                  <a16:creationId xmlns:a16="http://schemas.microsoft.com/office/drawing/2014/main" id="{0D0D8DC7-470B-4087-9A26-F7018BE364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1068"/>
              <a:ext cx="147" cy="87"/>
            </a:xfrm>
            <a:custGeom>
              <a:avLst/>
              <a:gdLst>
                <a:gd name="T0" fmla="*/ 0 w 147"/>
                <a:gd name="T1" fmla="*/ 87 h 87"/>
                <a:gd name="T2" fmla="*/ 118 w 147"/>
                <a:gd name="T3" fmla="*/ 87 h 87"/>
                <a:gd name="T4" fmla="*/ 118 w 147"/>
                <a:gd name="T5" fmla="*/ 0 h 87"/>
                <a:gd name="T6" fmla="*/ 0 w 147"/>
                <a:gd name="T7" fmla="*/ 0 h 87"/>
                <a:gd name="T8" fmla="*/ 0 w 147"/>
                <a:gd name="T9" fmla="*/ 87 h 87"/>
                <a:gd name="T10" fmla="*/ 130 w 147"/>
                <a:gd name="T11" fmla="*/ 15 h 87"/>
                <a:gd name="T12" fmla="*/ 147 w 147"/>
                <a:gd name="T13" fmla="*/ 15 h 87"/>
                <a:gd name="T14" fmla="*/ 147 w 147"/>
                <a:gd name="T15" fmla="*/ 0 h 87"/>
                <a:gd name="T16" fmla="*/ 130 w 147"/>
                <a:gd name="T17" fmla="*/ 0 h 87"/>
                <a:gd name="T18" fmla="*/ 130 w 147"/>
                <a:gd name="T19" fmla="*/ 15 h 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7"/>
                <a:gd name="T31" fmla="*/ 0 h 87"/>
                <a:gd name="T32" fmla="*/ 147 w 147"/>
                <a:gd name="T33" fmla="*/ 87 h 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7" h="87">
                  <a:moveTo>
                    <a:pt x="0" y="87"/>
                  </a:moveTo>
                  <a:lnTo>
                    <a:pt x="118" y="87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0" y="87"/>
                  </a:lnTo>
                  <a:close/>
                  <a:moveTo>
                    <a:pt x="130" y="15"/>
                  </a:moveTo>
                  <a:lnTo>
                    <a:pt x="147" y="15"/>
                  </a:lnTo>
                  <a:lnTo>
                    <a:pt x="147" y="0"/>
                  </a:lnTo>
                  <a:lnTo>
                    <a:pt x="130" y="0"/>
                  </a:lnTo>
                  <a:lnTo>
                    <a:pt x="130" y="15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846" name="Freeform 105">
              <a:extLst>
                <a:ext uri="{FF2B5EF4-FFF2-40B4-BE49-F238E27FC236}">
                  <a16:creationId xmlns:a16="http://schemas.microsoft.com/office/drawing/2014/main" id="{E0073D1E-42C1-4182-BE4E-01108134E3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1097"/>
              <a:ext cx="118" cy="29"/>
            </a:xfrm>
            <a:custGeom>
              <a:avLst/>
              <a:gdLst>
                <a:gd name="T0" fmla="*/ 0 w 118"/>
                <a:gd name="T1" fmla="*/ 0 h 29"/>
                <a:gd name="T2" fmla="*/ 118 w 118"/>
                <a:gd name="T3" fmla="*/ 0 h 29"/>
                <a:gd name="T4" fmla="*/ 0 w 118"/>
                <a:gd name="T5" fmla="*/ 29 h 29"/>
                <a:gd name="T6" fmla="*/ 118 w 118"/>
                <a:gd name="T7" fmla="*/ 29 h 29"/>
                <a:gd name="T8" fmla="*/ 5 w 118"/>
                <a:gd name="T9" fmla="*/ 14 h 29"/>
                <a:gd name="T10" fmla="*/ 113 w 118"/>
                <a:gd name="T11" fmla="*/ 14 h 29"/>
                <a:gd name="T12" fmla="*/ 67 w 118"/>
                <a:gd name="T13" fmla="*/ 25 h 29"/>
                <a:gd name="T14" fmla="*/ 101 w 118"/>
                <a:gd name="T15" fmla="*/ 25 h 29"/>
                <a:gd name="T16" fmla="*/ 101 w 118"/>
                <a:gd name="T17" fmla="*/ 6 h 29"/>
                <a:gd name="T18" fmla="*/ 67 w 118"/>
                <a:gd name="T19" fmla="*/ 6 h 29"/>
                <a:gd name="T20" fmla="*/ 67 w 118"/>
                <a:gd name="T21" fmla="*/ 25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8"/>
                <a:gd name="T34" fmla="*/ 0 h 29"/>
                <a:gd name="T35" fmla="*/ 118 w 118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8" h="29">
                  <a:moveTo>
                    <a:pt x="0" y="0"/>
                  </a:moveTo>
                  <a:lnTo>
                    <a:pt x="118" y="0"/>
                  </a:lnTo>
                  <a:moveTo>
                    <a:pt x="0" y="29"/>
                  </a:moveTo>
                  <a:lnTo>
                    <a:pt x="118" y="29"/>
                  </a:lnTo>
                  <a:moveTo>
                    <a:pt x="5" y="14"/>
                  </a:moveTo>
                  <a:lnTo>
                    <a:pt x="113" y="14"/>
                  </a:lnTo>
                  <a:moveTo>
                    <a:pt x="67" y="25"/>
                  </a:moveTo>
                  <a:lnTo>
                    <a:pt x="101" y="25"/>
                  </a:lnTo>
                  <a:lnTo>
                    <a:pt x="101" y="6"/>
                  </a:lnTo>
                  <a:lnTo>
                    <a:pt x="67" y="6"/>
                  </a:lnTo>
                  <a:lnTo>
                    <a:pt x="67" y="2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847" name="Freeform 106">
              <a:extLst>
                <a:ext uri="{FF2B5EF4-FFF2-40B4-BE49-F238E27FC236}">
                  <a16:creationId xmlns:a16="http://schemas.microsoft.com/office/drawing/2014/main" id="{0CEE2A42-C2F1-4513-847E-3F5762C2F8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0" y="864"/>
              <a:ext cx="339" cy="206"/>
            </a:xfrm>
            <a:custGeom>
              <a:avLst/>
              <a:gdLst>
                <a:gd name="T0" fmla="*/ 283 w 339"/>
                <a:gd name="T1" fmla="*/ 148 h 206"/>
                <a:gd name="T2" fmla="*/ 295 w 339"/>
                <a:gd name="T3" fmla="*/ 148 h 206"/>
                <a:gd name="T4" fmla="*/ 295 w 339"/>
                <a:gd name="T5" fmla="*/ 144 h 206"/>
                <a:gd name="T6" fmla="*/ 283 w 339"/>
                <a:gd name="T7" fmla="*/ 144 h 206"/>
                <a:gd name="T8" fmla="*/ 283 w 339"/>
                <a:gd name="T9" fmla="*/ 148 h 206"/>
                <a:gd name="T10" fmla="*/ 77 w 339"/>
                <a:gd name="T11" fmla="*/ 121 h 206"/>
                <a:gd name="T12" fmla="*/ 77 w 339"/>
                <a:gd name="T13" fmla="*/ 14 h 206"/>
                <a:gd name="T14" fmla="*/ 262 w 339"/>
                <a:gd name="T15" fmla="*/ 14 h 206"/>
                <a:gd name="T16" fmla="*/ 262 w 339"/>
                <a:gd name="T17" fmla="*/ 121 h 206"/>
                <a:gd name="T18" fmla="*/ 77 w 339"/>
                <a:gd name="T19" fmla="*/ 121 h 206"/>
                <a:gd name="T20" fmla="*/ 67 w 339"/>
                <a:gd name="T21" fmla="*/ 130 h 206"/>
                <a:gd name="T22" fmla="*/ 271 w 339"/>
                <a:gd name="T23" fmla="*/ 130 h 206"/>
                <a:gd name="T24" fmla="*/ 271 w 339"/>
                <a:gd name="T25" fmla="*/ 6 h 206"/>
                <a:gd name="T26" fmla="*/ 279 w 339"/>
                <a:gd name="T27" fmla="*/ 6 h 206"/>
                <a:gd name="T28" fmla="*/ 279 w 339"/>
                <a:gd name="T29" fmla="*/ 0 h 206"/>
                <a:gd name="T30" fmla="*/ 60 w 339"/>
                <a:gd name="T31" fmla="*/ 0 h 206"/>
                <a:gd name="T32" fmla="*/ 60 w 339"/>
                <a:gd name="T33" fmla="*/ 136 h 206"/>
                <a:gd name="T34" fmla="*/ 67 w 339"/>
                <a:gd name="T35" fmla="*/ 136 h 206"/>
                <a:gd name="T36" fmla="*/ 67 w 339"/>
                <a:gd name="T37" fmla="*/ 130 h 206"/>
                <a:gd name="T38" fmla="*/ 0 w 339"/>
                <a:gd name="T39" fmla="*/ 199 h 206"/>
                <a:gd name="T40" fmla="*/ 34 w 339"/>
                <a:gd name="T41" fmla="*/ 199 h 206"/>
                <a:gd name="T42" fmla="*/ 34 w 339"/>
                <a:gd name="T43" fmla="*/ 189 h 206"/>
                <a:gd name="T44" fmla="*/ 0 w 339"/>
                <a:gd name="T45" fmla="*/ 189 h 206"/>
                <a:gd name="T46" fmla="*/ 0 w 339"/>
                <a:gd name="T47" fmla="*/ 199 h 206"/>
                <a:gd name="T48" fmla="*/ 197 w 339"/>
                <a:gd name="T49" fmla="*/ 206 h 206"/>
                <a:gd name="T50" fmla="*/ 271 w 339"/>
                <a:gd name="T51" fmla="*/ 206 h 206"/>
                <a:gd name="T52" fmla="*/ 271 w 339"/>
                <a:gd name="T53" fmla="*/ 202 h 206"/>
                <a:gd name="T54" fmla="*/ 197 w 339"/>
                <a:gd name="T55" fmla="*/ 202 h 206"/>
                <a:gd name="T56" fmla="*/ 197 w 339"/>
                <a:gd name="T57" fmla="*/ 206 h 206"/>
                <a:gd name="T58" fmla="*/ 327 w 339"/>
                <a:gd name="T59" fmla="*/ 193 h 206"/>
                <a:gd name="T60" fmla="*/ 339 w 339"/>
                <a:gd name="T61" fmla="*/ 193 h 206"/>
                <a:gd name="T62" fmla="*/ 339 w 339"/>
                <a:gd name="T63" fmla="*/ 189 h 206"/>
                <a:gd name="T64" fmla="*/ 327 w 339"/>
                <a:gd name="T65" fmla="*/ 189 h 206"/>
                <a:gd name="T66" fmla="*/ 327 w 339"/>
                <a:gd name="T67" fmla="*/ 193 h 206"/>
                <a:gd name="T68" fmla="*/ 327 w 339"/>
                <a:gd name="T69" fmla="*/ 204 h 206"/>
                <a:gd name="T70" fmla="*/ 339 w 339"/>
                <a:gd name="T71" fmla="*/ 204 h 206"/>
                <a:gd name="T72" fmla="*/ 339 w 339"/>
                <a:gd name="T73" fmla="*/ 199 h 206"/>
                <a:gd name="T74" fmla="*/ 327 w 339"/>
                <a:gd name="T75" fmla="*/ 199 h 206"/>
                <a:gd name="T76" fmla="*/ 327 w 339"/>
                <a:gd name="T77" fmla="*/ 204 h 2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9"/>
                <a:gd name="T118" fmla="*/ 0 h 206"/>
                <a:gd name="T119" fmla="*/ 339 w 339"/>
                <a:gd name="T120" fmla="*/ 206 h 2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9" h="206">
                  <a:moveTo>
                    <a:pt x="283" y="148"/>
                  </a:moveTo>
                  <a:lnTo>
                    <a:pt x="295" y="148"/>
                  </a:lnTo>
                  <a:lnTo>
                    <a:pt x="295" y="144"/>
                  </a:lnTo>
                  <a:lnTo>
                    <a:pt x="283" y="144"/>
                  </a:lnTo>
                  <a:lnTo>
                    <a:pt x="283" y="148"/>
                  </a:lnTo>
                  <a:close/>
                  <a:moveTo>
                    <a:pt x="77" y="121"/>
                  </a:moveTo>
                  <a:lnTo>
                    <a:pt x="77" y="14"/>
                  </a:lnTo>
                  <a:lnTo>
                    <a:pt x="262" y="14"/>
                  </a:lnTo>
                  <a:lnTo>
                    <a:pt x="262" y="121"/>
                  </a:lnTo>
                  <a:lnTo>
                    <a:pt x="77" y="121"/>
                  </a:lnTo>
                  <a:close/>
                  <a:moveTo>
                    <a:pt x="67" y="130"/>
                  </a:moveTo>
                  <a:lnTo>
                    <a:pt x="271" y="130"/>
                  </a:lnTo>
                  <a:lnTo>
                    <a:pt x="271" y="6"/>
                  </a:lnTo>
                  <a:lnTo>
                    <a:pt x="279" y="6"/>
                  </a:lnTo>
                  <a:lnTo>
                    <a:pt x="279" y="0"/>
                  </a:lnTo>
                  <a:lnTo>
                    <a:pt x="60" y="0"/>
                  </a:lnTo>
                  <a:lnTo>
                    <a:pt x="60" y="136"/>
                  </a:lnTo>
                  <a:lnTo>
                    <a:pt x="67" y="136"/>
                  </a:lnTo>
                  <a:lnTo>
                    <a:pt x="67" y="130"/>
                  </a:lnTo>
                  <a:close/>
                  <a:moveTo>
                    <a:pt x="0" y="199"/>
                  </a:moveTo>
                  <a:lnTo>
                    <a:pt x="34" y="199"/>
                  </a:lnTo>
                  <a:lnTo>
                    <a:pt x="34" y="189"/>
                  </a:lnTo>
                  <a:lnTo>
                    <a:pt x="0" y="189"/>
                  </a:lnTo>
                  <a:lnTo>
                    <a:pt x="0" y="199"/>
                  </a:lnTo>
                  <a:close/>
                  <a:moveTo>
                    <a:pt x="197" y="206"/>
                  </a:moveTo>
                  <a:lnTo>
                    <a:pt x="271" y="206"/>
                  </a:lnTo>
                  <a:lnTo>
                    <a:pt x="271" y="202"/>
                  </a:lnTo>
                  <a:lnTo>
                    <a:pt x="197" y="202"/>
                  </a:lnTo>
                  <a:lnTo>
                    <a:pt x="197" y="206"/>
                  </a:lnTo>
                  <a:close/>
                  <a:moveTo>
                    <a:pt x="327" y="193"/>
                  </a:moveTo>
                  <a:lnTo>
                    <a:pt x="339" y="193"/>
                  </a:lnTo>
                  <a:lnTo>
                    <a:pt x="339" y="189"/>
                  </a:lnTo>
                  <a:lnTo>
                    <a:pt x="327" y="189"/>
                  </a:lnTo>
                  <a:lnTo>
                    <a:pt x="327" y="193"/>
                  </a:lnTo>
                  <a:close/>
                  <a:moveTo>
                    <a:pt x="327" y="204"/>
                  </a:moveTo>
                  <a:lnTo>
                    <a:pt x="339" y="204"/>
                  </a:lnTo>
                  <a:lnTo>
                    <a:pt x="339" y="199"/>
                  </a:lnTo>
                  <a:lnTo>
                    <a:pt x="327" y="199"/>
                  </a:lnTo>
                  <a:lnTo>
                    <a:pt x="327" y="20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848" name="Freeform 107">
              <a:extLst>
                <a:ext uri="{FF2B5EF4-FFF2-40B4-BE49-F238E27FC236}">
                  <a16:creationId xmlns:a16="http://schemas.microsoft.com/office/drawing/2014/main" id="{29662A50-9DBE-4EB8-9C63-E6A055FA53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0" y="1033"/>
              <a:ext cx="271" cy="11"/>
            </a:xfrm>
            <a:custGeom>
              <a:avLst/>
              <a:gdLst>
                <a:gd name="T0" fmla="*/ 0 w 271"/>
                <a:gd name="T1" fmla="*/ 0 h 11"/>
                <a:gd name="T2" fmla="*/ 271 w 271"/>
                <a:gd name="T3" fmla="*/ 0 h 11"/>
                <a:gd name="T4" fmla="*/ 67 w 271"/>
                <a:gd name="T5" fmla="*/ 11 h 11"/>
                <a:gd name="T6" fmla="*/ 67 w 271"/>
                <a:gd name="T7" fmla="*/ 0 h 11"/>
                <a:gd name="T8" fmla="*/ 136 w 271"/>
                <a:gd name="T9" fmla="*/ 11 h 11"/>
                <a:gd name="T10" fmla="*/ 136 w 27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1"/>
                <a:gd name="T19" fmla="*/ 0 h 11"/>
                <a:gd name="T20" fmla="*/ 271 w 271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1" h="11">
                  <a:moveTo>
                    <a:pt x="0" y="0"/>
                  </a:moveTo>
                  <a:lnTo>
                    <a:pt x="271" y="0"/>
                  </a:lnTo>
                  <a:moveTo>
                    <a:pt x="67" y="11"/>
                  </a:moveTo>
                  <a:lnTo>
                    <a:pt x="67" y="0"/>
                  </a:lnTo>
                  <a:moveTo>
                    <a:pt x="136" y="11"/>
                  </a:moveTo>
                  <a:lnTo>
                    <a:pt x="136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849" name="Rectangle 108">
              <a:extLst>
                <a:ext uri="{FF2B5EF4-FFF2-40B4-BE49-F238E27FC236}">
                  <a16:creationId xmlns:a16="http://schemas.microsoft.com/office/drawing/2014/main" id="{FEFBD4AB-1EB3-4DC4-9F4B-0E3D088B8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9" y="1194"/>
              <a:ext cx="615" cy="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850" name="Rectangle 109">
              <a:extLst>
                <a:ext uri="{FF2B5EF4-FFF2-40B4-BE49-F238E27FC236}">
                  <a16:creationId xmlns:a16="http://schemas.microsoft.com/office/drawing/2014/main" id="{7B093CDD-8B99-4DE1-AFF8-47DC7D58D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200"/>
              <a:ext cx="557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None/>
              </a:pPr>
              <a:r>
                <a:rPr lang="en-US" sz="9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User Workstation</a:t>
              </a:r>
              <a:endParaRPr lang="en-US" b="1" dirty="0">
                <a:cs typeface="Arial" charset="0"/>
              </a:endParaRPr>
            </a:p>
          </p:txBody>
        </p:sp>
      </p:grpSp>
      <p:grpSp>
        <p:nvGrpSpPr>
          <p:cNvPr id="1714" name="Group 1713">
            <a:extLst>
              <a:ext uri="{FF2B5EF4-FFF2-40B4-BE49-F238E27FC236}">
                <a16:creationId xmlns:a16="http://schemas.microsoft.com/office/drawing/2014/main" id="{8CE70AEF-F72E-4C75-BECE-1776997EC633}"/>
              </a:ext>
            </a:extLst>
          </p:cNvPr>
          <p:cNvGrpSpPr/>
          <p:nvPr/>
        </p:nvGrpSpPr>
        <p:grpSpPr>
          <a:xfrm>
            <a:off x="118534" y="4950847"/>
            <a:ext cx="1662250" cy="184666"/>
            <a:chOff x="118534" y="4950847"/>
            <a:chExt cx="1662250" cy="184666"/>
          </a:xfrm>
        </p:grpSpPr>
        <p:sp>
          <p:nvSpPr>
            <p:cNvPr id="823" name="Rectangle 350">
              <a:extLst>
                <a:ext uri="{FF2B5EF4-FFF2-40B4-BE49-F238E27FC236}">
                  <a16:creationId xmlns:a16="http://schemas.microsoft.com/office/drawing/2014/main" id="{DC94A34B-0E5A-4E32-BBD4-841B9CD6BA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000" y="4950847"/>
              <a:ext cx="127278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None/>
              </a:pPr>
              <a:r>
                <a:rPr lang="en-US" sz="1200" b="1" dirty="0">
                  <a:solidFill>
                    <a:srgbClr val="FF3300"/>
                  </a:solidFill>
                  <a:cs typeface="Arial" charset="0"/>
                </a:rPr>
                <a:t>Physical Security</a:t>
              </a:r>
            </a:p>
          </p:txBody>
        </p:sp>
        <p:cxnSp>
          <p:nvCxnSpPr>
            <p:cNvPr id="1713" name="Straight Connector 1712">
              <a:extLst>
                <a:ext uri="{FF2B5EF4-FFF2-40B4-BE49-F238E27FC236}">
                  <a16:creationId xmlns:a16="http://schemas.microsoft.com/office/drawing/2014/main" id="{5B0E3474-2E1E-4888-BF8C-7021A3913831}"/>
                </a:ext>
              </a:extLst>
            </p:cNvPr>
            <p:cNvCxnSpPr/>
            <p:nvPr/>
          </p:nvCxnSpPr>
          <p:spPr>
            <a:xfrm flipH="1">
              <a:off x="118534" y="5029200"/>
              <a:ext cx="33866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15" name="Rectangle: Rounded Corners 1714">
            <a:extLst>
              <a:ext uri="{FF2B5EF4-FFF2-40B4-BE49-F238E27FC236}">
                <a16:creationId xmlns:a16="http://schemas.microsoft.com/office/drawing/2014/main" id="{B35673E2-FCB1-4065-B701-809B28DE5797}"/>
              </a:ext>
            </a:extLst>
          </p:cNvPr>
          <p:cNvSpPr/>
          <p:nvPr/>
        </p:nvSpPr>
        <p:spPr>
          <a:xfrm>
            <a:off x="1913467" y="101599"/>
            <a:ext cx="5260478" cy="45270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2" name="Group 99">
            <a:extLst>
              <a:ext uri="{FF2B5EF4-FFF2-40B4-BE49-F238E27FC236}">
                <a16:creationId xmlns:a16="http://schemas.microsoft.com/office/drawing/2014/main" id="{E0D7FA2A-2650-4C0B-9EB9-DE2978DFAF9B}"/>
              </a:ext>
            </a:extLst>
          </p:cNvPr>
          <p:cNvGrpSpPr>
            <a:grpSpLocks/>
          </p:cNvGrpSpPr>
          <p:nvPr/>
        </p:nvGrpSpPr>
        <p:grpSpPr bwMode="auto">
          <a:xfrm>
            <a:off x="5026634" y="1675706"/>
            <a:ext cx="292895" cy="433584"/>
            <a:chOff x="1968" y="960"/>
            <a:chExt cx="951" cy="661"/>
          </a:xfrm>
        </p:grpSpPr>
        <p:sp>
          <p:nvSpPr>
            <p:cNvPr id="873" name="Freeform 100">
              <a:extLst>
                <a:ext uri="{FF2B5EF4-FFF2-40B4-BE49-F238E27FC236}">
                  <a16:creationId xmlns:a16="http://schemas.microsoft.com/office/drawing/2014/main" id="{E9367794-B80D-4FDC-8BBF-92E1CCACE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" y="1248"/>
              <a:ext cx="480" cy="56"/>
            </a:xfrm>
            <a:custGeom>
              <a:avLst/>
              <a:gdLst>
                <a:gd name="T0" fmla="*/ 938 w 384"/>
                <a:gd name="T1" fmla="*/ 0 h 56"/>
                <a:gd name="T2" fmla="*/ 235 w 384"/>
                <a:gd name="T3" fmla="*/ 48 h 56"/>
                <a:gd name="T4" fmla="*/ 0 w 384"/>
                <a:gd name="T5" fmla="*/ 48 h 56"/>
                <a:gd name="T6" fmla="*/ 0 60000 65536"/>
                <a:gd name="T7" fmla="*/ 0 60000 65536"/>
                <a:gd name="T8" fmla="*/ 0 60000 65536"/>
                <a:gd name="T9" fmla="*/ 0 w 384"/>
                <a:gd name="T10" fmla="*/ 0 h 56"/>
                <a:gd name="T11" fmla="*/ 384 w 384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56">
                  <a:moveTo>
                    <a:pt x="384" y="0"/>
                  </a:moveTo>
                  <a:cubicBezTo>
                    <a:pt x="272" y="20"/>
                    <a:pt x="160" y="40"/>
                    <a:pt x="96" y="48"/>
                  </a:cubicBezTo>
                  <a:cubicBezTo>
                    <a:pt x="32" y="56"/>
                    <a:pt x="16" y="52"/>
                    <a:pt x="0" y="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874" name="Group 101">
              <a:extLst>
                <a:ext uri="{FF2B5EF4-FFF2-40B4-BE49-F238E27FC236}">
                  <a16:creationId xmlns:a16="http://schemas.microsoft.com/office/drawing/2014/main" id="{C9318297-FACA-4A1B-B018-EF24E7BC94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" y="960"/>
              <a:ext cx="615" cy="661"/>
              <a:chOff x="3209" y="856"/>
              <a:chExt cx="615" cy="661"/>
            </a:xfrm>
          </p:grpSpPr>
          <p:sp>
            <p:nvSpPr>
              <p:cNvPr id="875" name="Freeform 102">
                <a:extLst>
                  <a:ext uri="{FF2B5EF4-FFF2-40B4-BE49-F238E27FC236}">
                    <a16:creationId xmlns:a16="http://schemas.microsoft.com/office/drawing/2014/main" id="{A5E74A03-FE7A-4179-9257-4429DC911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6" y="856"/>
                <a:ext cx="361" cy="309"/>
              </a:xfrm>
              <a:custGeom>
                <a:avLst/>
                <a:gdLst>
                  <a:gd name="T0" fmla="*/ 77 w 361"/>
                  <a:gd name="T1" fmla="*/ 202 h 309"/>
                  <a:gd name="T2" fmla="*/ 0 w 361"/>
                  <a:gd name="T3" fmla="*/ 202 h 309"/>
                  <a:gd name="T4" fmla="*/ 0 w 361"/>
                  <a:gd name="T5" fmla="*/ 309 h 309"/>
                  <a:gd name="T6" fmla="*/ 361 w 361"/>
                  <a:gd name="T7" fmla="*/ 309 h 309"/>
                  <a:gd name="T8" fmla="*/ 361 w 361"/>
                  <a:gd name="T9" fmla="*/ 202 h 309"/>
                  <a:gd name="T10" fmla="*/ 281 w 361"/>
                  <a:gd name="T11" fmla="*/ 202 h 309"/>
                  <a:gd name="T12" fmla="*/ 281 w 361"/>
                  <a:gd name="T13" fmla="*/ 188 h 309"/>
                  <a:gd name="T14" fmla="*/ 315 w 361"/>
                  <a:gd name="T15" fmla="*/ 188 h 309"/>
                  <a:gd name="T16" fmla="*/ 315 w 361"/>
                  <a:gd name="T17" fmla="*/ 0 h 309"/>
                  <a:gd name="T18" fmla="*/ 44 w 361"/>
                  <a:gd name="T19" fmla="*/ 0 h 309"/>
                  <a:gd name="T20" fmla="*/ 44 w 361"/>
                  <a:gd name="T21" fmla="*/ 188 h 309"/>
                  <a:gd name="T22" fmla="*/ 77 w 361"/>
                  <a:gd name="T23" fmla="*/ 188 h 309"/>
                  <a:gd name="T24" fmla="*/ 77 w 361"/>
                  <a:gd name="T25" fmla="*/ 202 h 30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1"/>
                  <a:gd name="T40" fmla="*/ 0 h 309"/>
                  <a:gd name="T41" fmla="*/ 361 w 361"/>
                  <a:gd name="T42" fmla="*/ 309 h 30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1" h="309">
                    <a:moveTo>
                      <a:pt x="77" y="202"/>
                    </a:moveTo>
                    <a:lnTo>
                      <a:pt x="0" y="202"/>
                    </a:lnTo>
                    <a:lnTo>
                      <a:pt x="0" y="309"/>
                    </a:lnTo>
                    <a:lnTo>
                      <a:pt x="361" y="309"/>
                    </a:lnTo>
                    <a:lnTo>
                      <a:pt x="361" y="202"/>
                    </a:lnTo>
                    <a:lnTo>
                      <a:pt x="281" y="202"/>
                    </a:lnTo>
                    <a:lnTo>
                      <a:pt x="281" y="188"/>
                    </a:lnTo>
                    <a:lnTo>
                      <a:pt x="315" y="188"/>
                    </a:lnTo>
                    <a:lnTo>
                      <a:pt x="315" y="0"/>
                    </a:lnTo>
                    <a:lnTo>
                      <a:pt x="44" y="0"/>
                    </a:lnTo>
                    <a:lnTo>
                      <a:pt x="44" y="188"/>
                    </a:lnTo>
                    <a:lnTo>
                      <a:pt x="77" y="188"/>
                    </a:lnTo>
                    <a:lnTo>
                      <a:pt x="77" y="202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76" name="Freeform 103">
                <a:extLst>
                  <a:ext uri="{FF2B5EF4-FFF2-40B4-BE49-F238E27FC236}">
                    <a16:creationId xmlns:a16="http://schemas.microsoft.com/office/drawing/2014/main" id="{C7C86B9E-15D6-4E33-A47D-ACD95E3F4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3" y="1044"/>
                <a:ext cx="204" cy="14"/>
              </a:xfrm>
              <a:custGeom>
                <a:avLst/>
                <a:gdLst>
                  <a:gd name="T0" fmla="*/ 0 w 204"/>
                  <a:gd name="T1" fmla="*/ 14 h 14"/>
                  <a:gd name="T2" fmla="*/ 204 w 204"/>
                  <a:gd name="T3" fmla="*/ 14 h 14"/>
                  <a:gd name="T4" fmla="*/ 0 w 204"/>
                  <a:gd name="T5" fmla="*/ 0 h 14"/>
                  <a:gd name="T6" fmla="*/ 204 w 204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4"/>
                  <a:gd name="T13" fmla="*/ 0 h 14"/>
                  <a:gd name="T14" fmla="*/ 204 w 20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4" h="14">
                    <a:moveTo>
                      <a:pt x="0" y="14"/>
                    </a:moveTo>
                    <a:lnTo>
                      <a:pt x="204" y="14"/>
                    </a:lnTo>
                    <a:moveTo>
                      <a:pt x="0" y="0"/>
                    </a:moveTo>
                    <a:lnTo>
                      <a:pt x="204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77" name="Freeform 104">
                <a:extLst>
                  <a:ext uri="{FF2B5EF4-FFF2-40B4-BE49-F238E27FC236}">
                    <a16:creationId xmlns:a16="http://schemas.microsoft.com/office/drawing/2014/main" id="{6288FE64-B431-4CCE-AAB7-C35F9D05E0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21" y="1068"/>
                <a:ext cx="147" cy="87"/>
              </a:xfrm>
              <a:custGeom>
                <a:avLst/>
                <a:gdLst>
                  <a:gd name="T0" fmla="*/ 0 w 147"/>
                  <a:gd name="T1" fmla="*/ 87 h 87"/>
                  <a:gd name="T2" fmla="*/ 118 w 147"/>
                  <a:gd name="T3" fmla="*/ 87 h 87"/>
                  <a:gd name="T4" fmla="*/ 118 w 147"/>
                  <a:gd name="T5" fmla="*/ 0 h 87"/>
                  <a:gd name="T6" fmla="*/ 0 w 147"/>
                  <a:gd name="T7" fmla="*/ 0 h 87"/>
                  <a:gd name="T8" fmla="*/ 0 w 147"/>
                  <a:gd name="T9" fmla="*/ 87 h 87"/>
                  <a:gd name="T10" fmla="*/ 130 w 147"/>
                  <a:gd name="T11" fmla="*/ 15 h 87"/>
                  <a:gd name="T12" fmla="*/ 147 w 147"/>
                  <a:gd name="T13" fmla="*/ 15 h 87"/>
                  <a:gd name="T14" fmla="*/ 147 w 147"/>
                  <a:gd name="T15" fmla="*/ 0 h 87"/>
                  <a:gd name="T16" fmla="*/ 130 w 147"/>
                  <a:gd name="T17" fmla="*/ 0 h 87"/>
                  <a:gd name="T18" fmla="*/ 130 w 147"/>
                  <a:gd name="T19" fmla="*/ 15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7"/>
                  <a:gd name="T31" fmla="*/ 0 h 87"/>
                  <a:gd name="T32" fmla="*/ 147 w 147"/>
                  <a:gd name="T33" fmla="*/ 87 h 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7" h="87">
                    <a:moveTo>
                      <a:pt x="0" y="87"/>
                    </a:moveTo>
                    <a:lnTo>
                      <a:pt x="118" y="87"/>
                    </a:lnTo>
                    <a:lnTo>
                      <a:pt x="118" y="0"/>
                    </a:lnTo>
                    <a:lnTo>
                      <a:pt x="0" y="0"/>
                    </a:lnTo>
                    <a:lnTo>
                      <a:pt x="0" y="87"/>
                    </a:lnTo>
                    <a:close/>
                    <a:moveTo>
                      <a:pt x="130" y="15"/>
                    </a:moveTo>
                    <a:lnTo>
                      <a:pt x="147" y="15"/>
                    </a:lnTo>
                    <a:lnTo>
                      <a:pt x="147" y="0"/>
                    </a:lnTo>
                    <a:lnTo>
                      <a:pt x="130" y="0"/>
                    </a:lnTo>
                    <a:lnTo>
                      <a:pt x="130" y="15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78" name="Freeform 105">
                <a:extLst>
                  <a:ext uri="{FF2B5EF4-FFF2-40B4-BE49-F238E27FC236}">
                    <a16:creationId xmlns:a16="http://schemas.microsoft.com/office/drawing/2014/main" id="{EDB5BF1A-88C6-46C3-98EA-2976C690A9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21" y="1097"/>
                <a:ext cx="118" cy="29"/>
              </a:xfrm>
              <a:custGeom>
                <a:avLst/>
                <a:gdLst>
                  <a:gd name="T0" fmla="*/ 0 w 118"/>
                  <a:gd name="T1" fmla="*/ 0 h 29"/>
                  <a:gd name="T2" fmla="*/ 118 w 118"/>
                  <a:gd name="T3" fmla="*/ 0 h 29"/>
                  <a:gd name="T4" fmla="*/ 0 w 118"/>
                  <a:gd name="T5" fmla="*/ 29 h 29"/>
                  <a:gd name="T6" fmla="*/ 118 w 118"/>
                  <a:gd name="T7" fmla="*/ 29 h 29"/>
                  <a:gd name="T8" fmla="*/ 5 w 118"/>
                  <a:gd name="T9" fmla="*/ 14 h 29"/>
                  <a:gd name="T10" fmla="*/ 113 w 118"/>
                  <a:gd name="T11" fmla="*/ 14 h 29"/>
                  <a:gd name="T12" fmla="*/ 67 w 118"/>
                  <a:gd name="T13" fmla="*/ 25 h 29"/>
                  <a:gd name="T14" fmla="*/ 101 w 118"/>
                  <a:gd name="T15" fmla="*/ 25 h 29"/>
                  <a:gd name="T16" fmla="*/ 101 w 118"/>
                  <a:gd name="T17" fmla="*/ 6 h 29"/>
                  <a:gd name="T18" fmla="*/ 67 w 118"/>
                  <a:gd name="T19" fmla="*/ 6 h 29"/>
                  <a:gd name="T20" fmla="*/ 67 w 118"/>
                  <a:gd name="T21" fmla="*/ 25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8"/>
                  <a:gd name="T34" fmla="*/ 0 h 29"/>
                  <a:gd name="T35" fmla="*/ 118 w 118"/>
                  <a:gd name="T36" fmla="*/ 29 h 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8" h="29">
                    <a:moveTo>
                      <a:pt x="0" y="0"/>
                    </a:moveTo>
                    <a:lnTo>
                      <a:pt x="118" y="0"/>
                    </a:lnTo>
                    <a:moveTo>
                      <a:pt x="0" y="29"/>
                    </a:moveTo>
                    <a:lnTo>
                      <a:pt x="118" y="29"/>
                    </a:lnTo>
                    <a:moveTo>
                      <a:pt x="5" y="14"/>
                    </a:moveTo>
                    <a:lnTo>
                      <a:pt x="113" y="14"/>
                    </a:lnTo>
                    <a:moveTo>
                      <a:pt x="67" y="25"/>
                    </a:moveTo>
                    <a:lnTo>
                      <a:pt x="101" y="25"/>
                    </a:lnTo>
                    <a:lnTo>
                      <a:pt x="101" y="6"/>
                    </a:lnTo>
                    <a:lnTo>
                      <a:pt x="67" y="6"/>
                    </a:lnTo>
                    <a:lnTo>
                      <a:pt x="67" y="2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79" name="Freeform 106">
                <a:extLst>
                  <a:ext uri="{FF2B5EF4-FFF2-40B4-BE49-F238E27FC236}">
                    <a16:creationId xmlns:a16="http://schemas.microsoft.com/office/drawing/2014/main" id="{FC9AB4D2-9550-47F1-8D1B-8AD785C89C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60" y="864"/>
                <a:ext cx="339" cy="206"/>
              </a:xfrm>
              <a:custGeom>
                <a:avLst/>
                <a:gdLst>
                  <a:gd name="T0" fmla="*/ 283 w 339"/>
                  <a:gd name="T1" fmla="*/ 148 h 206"/>
                  <a:gd name="T2" fmla="*/ 295 w 339"/>
                  <a:gd name="T3" fmla="*/ 148 h 206"/>
                  <a:gd name="T4" fmla="*/ 295 w 339"/>
                  <a:gd name="T5" fmla="*/ 144 h 206"/>
                  <a:gd name="T6" fmla="*/ 283 w 339"/>
                  <a:gd name="T7" fmla="*/ 144 h 206"/>
                  <a:gd name="T8" fmla="*/ 283 w 339"/>
                  <a:gd name="T9" fmla="*/ 148 h 206"/>
                  <a:gd name="T10" fmla="*/ 77 w 339"/>
                  <a:gd name="T11" fmla="*/ 121 h 206"/>
                  <a:gd name="T12" fmla="*/ 77 w 339"/>
                  <a:gd name="T13" fmla="*/ 14 h 206"/>
                  <a:gd name="T14" fmla="*/ 262 w 339"/>
                  <a:gd name="T15" fmla="*/ 14 h 206"/>
                  <a:gd name="T16" fmla="*/ 262 w 339"/>
                  <a:gd name="T17" fmla="*/ 121 h 206"/>
                  <a:gd name="T18" fmla="*/ 77 w 339"/>
                  <a:gd name="T19" fmla="*/ 121 h 206"/>
                  <a:gd name="T20" fmla="*/ 67 w 339"/>
                  <a:gd name="T21" fmla="*/ 130 h 206"/>
                  <a:gd name="T22" fmla="*/ 271 w 339"/>
                  <a:gd name="T23" fmla="*/ 130 h 206"/>
                  <a:gd name="T24" fmla="*/ 271 w 339"/>
                  <a:gd name="T25" fmla="*/ 6 h 206"/>
                  <a:gd name="T26" fmla="*/ 279 w 339"/>
                  <a:gd name="T27" fmla="*/ 6 h 206"/>
                  <a:gd name="T28" fmla="*/ 279 w 339"/>
                  <a:gd name="T29" fmla="*/ 0 h 206"/>
                  <a:gd name="T30" fmla="*/ 60 w 339"/>
                  <a:gd name="T31" fmla="*/ 0 h 206"/>
                  <a:gd name="T32" fmla="*/ 60 w 339"/>
                  <a:gd name="T33" fmla="*/ 136 h 206"/>
                  <a:gd name="T34" fmla="*/ 67 w 339"/>
                  <a:gd name="T35" fmla="*/ 136 h 206"/>
                  <a:gd name="T36" fmla="*/ 67 w 339"/>
                  <a:gd name="T37" fmla="*/ 130 h 206"/>
                  <a:gd name="T38" fmla="*/ 0 w 339"/>
                  <a:gd name="T39" fmla="*/ 199 h 206"/>
                  <a:gd name="T40" fmla="*/ 34 w 339"/>
                  <a:gd name="T41" fmla="*/ 199 h 206"/>
                  <a:gd name="T42" fmla="*/ 34 w 339"/>
                  <a:gd name="T43" fmla="*/ 189 h 206"/>
                  <a:gd name="T44" fmla="*/ 0 w 339"/>
                  <a:gd name="T45" fmla="*/ 189 h 206"/>
                  <a:gd name="T46" fmla="*/ 0 w 339"/>
                  <a:gd name="T47" fmla="*/ 199 h 206"/>
                  <a:gd name="T48" fmla="*/ 197 w 339"/>
                  <a:gd name="T49" fmla="*/ 206 h 206"/>
                  <a:gd name="T50" fmla="*/ 271 w 339"/>
                  <a:gd name="T51" fmla="*/ 206 h 206"/>
                  <a:gd name="T52" fmla="*/ 271 w 339"/>
                  <a:gd name="T53" fmla="*/ 202 h 206"/>
                  <a:gd name="T54" fmla="*/ 197 w 339"/>
                  <a:gd name="T55" fmla="*/ 202 h 206"/>
                  <a:gd name="T56" fmla="*/ 197 w 339"/>
                  <a:gd name="T57" fmla="*/ 206 h 206"/>
                  <a:gd name="T58" fmla="*/ 327 w 339"/>
                  <a:gd name="T59" fmla="*/ 193 h 206"/>
                  <a:gd name="T60" fmla="*/ 339 w 339"/>
                  <a:gd name="T61" fmla="*/ 193 h 206"/>
                  <a:gd name="T62" fmla="*/ 339 w 339"/>
                  <a:gd name="T63" fmla="*/ 189 h 206"/>
                  <a:gd name="T64" fmla="*/ 327 w 339"/>
                  <a:gd name="T65" fmla="*/ 189 h 206"/>
                  <a:gd name="T66" fmla="*/ 327 w 339"/>
                  <a:gd name="T67" fmla="*/ 193 h 206"/>
                  <a:gd name="T68" fmla="*/ 327 w 339"/>
                  <a:gd name="T69" fmla="*/ 204 h 206"/>
                  <a:gd name="T70" fmla="*/ 339 w 339"/>
                  <a:gd name="T71" fmla="*/ 204 h 206"/>
                  <a:gd name="T72" fmla="*/ 339 w 339"/>
                  <a:gd name="T73" fmla="*/ 199 h 206"/>
                  <a:gd name="T74" fmla="*/ 327 w 339"/>
                  <a:gd name="T75" fmla="*/ 199 h 206"/>
                  <a:gd name="T76" fmla="*/ 327 w 339"/>
                  <a:gd name="T77" fmla="*/ 204 h 20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39"/>
                  <a:gd name="T118" fmla="*/ 0 h 206"/>
                  <a:gd name="T119" fmla="*/ 339 w 339"/>
                  <a:gd name="T120" fmla="*/ 206 h 20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39" h="206">
                    <a:moveTo>
                      <a:pt x="283" y="148"/>
                    </a:moveTo>
                    <a:lnTo>
                      <a:pt x="295" y="148"/>
                    </a:lnTo>
                    <a:lnTo>
                      <a:pt x="295" y="144"/>
                    </a:lnTo>
                    <a:lnTo>
                      <a:pt x="283" y="144"/>
                    </a:lnTo>
                    <a:lnTo>
                      <a:pt x="283" y="148"/>
                    </a:lnTo>
                    <a:close/>
                    <a:moveTo>
                      <a:pt x="77" y="121"/>
                    </a:moveTo>
                    <a:lnTo>
                      <a:pt x="77" y="14"/>
                    </a:lnTo>
                    <a:lnTo>
                      <a:pt x="262" y="14"/>
                    </a:lnTo>
                    <a:lnTo>
                      <a:pt x="262" y="121"/>
                    </a:lnTo>
                    <a:lnTo>
                      <a:pt x="77" y="121"/>
                    </a:lnTo>
                    <a:close/>
                    <a:moveTo>
                      <a:pt x="67" y="130"/>
                    </a:moveTo>
                    <a:lnTo>
                      <a:pt x="271" y="130"/>
                    </a:lnTo>
                    <a:lnTo>
                      <a:pt x="271" y="6"/>
                    </a:lnTo>
                    <a:lnTo>
                      <a:pt x="279" y="6"/>
                    </a:lnTo>
                    <a:lnTo>
                      <a:pt x="279" y="0"/>
                    </a:lnTo>
                    <a:lnTo>
                      <a:pt x="60" y="0"/>
                    </a:lnTo>
                    <a:lnTo>
                      <a:pt x="60" y="136"/>
                    </a:lnTo>
                    <a:lnTo>
                      <a:pt x="67" y="136"/>
                    </a:lnTo>
                    <a:lnTo>
                      <a:pt x="67" y="130"/>
                    </a:lnTo>
                    <a:close/>
                    <a:moveTo>
                      <a:pt x="0" y="199"/>
                    </a:moveTo>
                    <a:lnTo>
                      <a:pt x="34" y="199"/>
                    </a:lnTo>
                    <a:lnTo>
                      <a:pt x="34" y="189"/>
                    </a:lnTo>
                    <a:lnTo>
                      <a:pt x="0" y="189"/>
                    </a:lnTo>
                    <a:lnTo>
                      <a:pt x="0" y="199"/>
                    </a:lnTo>
                    <a:close/>
                    <a:moveTo>
                      <a:pt x="197" y="206"/>
                    </a:moveTo>
                    <a:lnTo>
                      <a:pt x="271" y="206"/>
                    </a:lnTo>
                    <a:lnTo>
                      <a:pt x="271" y="202"/>
                    </a:lnTo>
                    <a:lnTo>
                      <a:pt x="197" y="202"/>
                    </a:lnTo>
                    <a:lnTo>
                      <a:pt x="197" y="206"/>
                    </a:lnTo>
                    <a:close/>
                    <a:moveTo>
                      <a:pt x="327" y="193"/>
                    </a:moveTo>
                    <a:lnTo>
                      <a:pt x="339" y="193"/>
                    </a:lnTo>
                    <a:lnTo>
                      <a:pt x="339" y="189"/>
                    </a:lnTo>
                    <a:lnTo>
                      <a:pt x="327" y="189"/>
                    </a:lnTo>
                    <a:lnTo>
                      <a:pt x="327" y="193"/>
                    </a:lnTo>
                    <a:close/>
                    <a:moveTo>
                      <a:pt x="327" y="204"/>
                    </a:moveTo>
                    <a:lnTo>
                      <a:pt x="339" y="204"/>
                    </a:lnTo>
                    <a:lnTo>
                      <a:pt x="339" y="199"/>
                    </a:lnTo>
                    <a:lnTo>
                      <a:pt x="327" y="199"/>
                    </a:lnTo>
                    <a:lnTo>
                      <a:pt x="327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80" name="Freeform 107">
                <a:extLst>
                  <a:ext uri="{FF2B5EF4-FFF2-40B4-BE49-F238E27FC236}">
                    <a16:creationId xmlns:a16="http://schemas.microsoft.com/office/drawing/2014/main" id="{AF29A8C9-798A-4660-AB8A-A37D1D17D3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80" y="1033"/>
                <a:ext cx="271" cy="11"/>
              </a:xfrm>
              <a:custGeom>
                <a:avLst/>
                <a:gdLst>
                  <a:gd name="T0" fmla="*/ 0 w 271"/>
                  <a:gd name="T1" fmla="*/ 0 h 11"/>
                  <a:gd name="T2" fmla="*/ 271 w 271"/>
                  <a:gd name="T3" fmla="*/ 0 h 11"/>
                  <a:gd name="T4" fmla="*/ 67 w 271"/>
                  <a:gd name="T5" fmla="*/ 11 h 11"/>
                  <a:gd name="T6" fmla="*/ 67 w 271"/>
                  <a:gd name="T7" fmla="*/ 0 h 11"/>
                  <a:gd name="T8" fmla="*/ 136 w 271"/>
                  <a:gd name="T9" fmla="*/ 11 h 11"/>
                  <a:gd name="T10" fmla="*/ 136 w 271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1"/>
                  <a:gd name="T19" fmla="*/ 0 h 11"/>
                  <a:gd name="T20" fmla="*/ 271 w 271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1" h="11">
                    <a:moveTo>
                      <a:pt x="0" y="0"/>
                    </a:moveTo>
                    <a:lnTo>
                      <a:pt x="271" y="0"/>
                    </a:lnTo>
                    <a:moveTo>
                      <a:pt x="67" y="11"/>
                    </a:moveTo>
                    <a:lnTo>
                      <a:pt x="67" y="0"/>
                    </a:lnTo>
                    <a:moveTo>
                      <a:pt x="136" y="11"/>
                    </a:moveTo>
                    <a:lnTo>
                      <a:pt x="13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81" name="Rectangle 108">
                <a:extLst>
                  <a:ext uri="{FF2B5EF4-FFF2-40B4-BE49-F238E27FC236}">
                    <a16:creationId xmlns:a16="http://schemas.microsoft.com/office/drawing/2014/main" id="{65FC8827-1A5C-475E-9403-B2C020F3E2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9" y="1194"/>
                <a:ext cx="615" cy="9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82" name="Rectangle 109">
                <a:extLst>
                  <a:ext uri="{FF2B5EF4-FFF2-40B4-BE49-F238E27FC236}">
                    <a16:creationId xmlns:a16="http://schemas.microsoft.com/office/drawing/2014/main" id="{1529BC60-0B4B-46F4-96D7-42B39C8EF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0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342900" eaLnBrk="0" hangingPunct="0"/>
                <a:endParaRPr lang="en-US" b="1" dirty="0">
                  <a:solidFill>
                    <a:prstClr val="black"/>
                  </a:solidFill>
                  <a:latin typeface="Calibri"/>
                  <a:cs typeface="Arial" charset="0"/>
                </a:endParaRPr>
              </a:p>
            </p:txBody>
          </p:sp>
        </p:grpSp>
      </p:grpSp>
      <p:sp>
        <p:nvSpPr>
          <p:cNvPr id="886" name="Freeform 152">
            <a:extLst>
              <a:ext uri="{FF2B5EF4-FFF2-40B4-BE49-F238E27FC236}">
                <a16:creationId xmlns:a16="http://schemas.microsoft.com/office/drawing/2014/main" id="{6AB8C232-A22D-461E-92B7-28EF35E427D7}"/>
              </a:ext>
            </a:extLst>
          </p:cNvPr>
          <p:cNvSpPr>
            <a:spLocks/>
          </p:cNvSpPr>
          <p:nvPr/>
        </p:nvSpPr>
        <p:spPr bwMode="auto">
          <a:xfrm>
            <a:off x="5114590" y="2113853"/>
            <a:ext cx="323092" cy="92333"/>
          </a:xfrm>
          <a:custGeom>
            <a:avLst/>
            <a:gdLst>
              <a:gd name="T0" fmla="*/ 2147483647 w 576"/>
              <a:gd name="T1" fmla="*/ 0 h 336"/>
              <a:gd name="T2" fmla="*/ 2147483647 w 576"/>
              <a:gd name="T3" fmla="*/ 2147483647 h 336"/>
              <a:gd name="T4" fmla="*/ 2147483647 w 576"/>
              <a:gd name="T5" fmla="*/ 2147483647 h 336"/>
              <a:gd name="T6" fmla="*/ 0 w 576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336"/>
              <a:gd name="T14" fmla="*/ 576 w 576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336">
                <a:moveTo>
                  <a:pt x="576" y="0"/>
                </a:moveTo>
                <a:cubicBezTo>
                  <a:pt x="472" y="0"/>
                  <a:pt x="368" y="0"/>
                  <a:pt x="288" y="48"/>
                </a:cubicBezTo>
                <a:cubicBezTo>
                  <a:pt x="208" y="96"/>
                  <a:pt x="144" y="240"/>
                  <a:pt x="96" y="288"/>
                </a:cubicBezTo>
                <a:cubicBezTo>
                  <a:pt x="48" y="336"/>
                  <a:pt x="24" y="336"/>
                  <a:pt x="0" y="3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09" tIns="45704" rIns="91409" bIns="45704"/>
          <a:lstStyle/>
          <a:p>
            <a:pPr>
              <a:buNone/>
            </a:pPr>
            <a:endParaRPr lang="en-US"/>
          </a:p>
        </p:txBody>
      </p:sp>
      <p:grpSp>
        <p:nvGrpSpPr>
          <p:cNvPr id="883" name="Group 155">
            <a:extLst>
              <a:ext uri="{FF2B5EF4-FFF2-40B4-BE49-F238E27FC236}">
                <a16:creationId xmlns:a16="http://schemas.microsoft.com/office/drawing/2014/main" id="{7DF277BF-4F9F-4C23-AEE7-234FE161C3A2}"/>
              </a:ext>
            </a:extLst>
          </p:cNvPr>
          <p:cNvGrpSpPr>
            <a:grpSpLocks/>
          </p:cNvGrpSpPr>
          <p:nvPr/>
        </p:nvGrpSpPr>
        <p:grpSpPr bwMode="auto">
          <a:xfrm>
            <a:off x="4310790" y="1724274"/>
            <a:ext cx="858441" cy="951310"/>
            <a:chOff x="1536" y="336"/>
            <a:chExt cx="721" cy="463"/>
          </a:xfrm>
        </p:grpSpPr>
        <p:sp>
          <p:nvSpPr>
            <p:cNvPr id="884" name="Freeform 156">
              <a:extLst>
                <a:ext uri="{FF2B5EF4-FFF2-40B4-BE49-F238E27FC236}">
                  <a16:creationId xmlns:a16="http://schemas.microsoft.com/office/drawing/2014/main" id="{435B9504-8365-46F0-91B1-53185E780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336"/>
              <a:ext cx="721" cy="463"/>
            </a:xfrm>
            <a:custGeom>
              <a:avLst/>
              <a:gdLst>
                <a:gd name="T0" fmla="*/ 123 w 721"/>
                <a:gd name="T1" fmla="*/ 377 h 463"/>
                <a:gd name="T2" fmla="*/ 166 w 721"/>
                <a:gd name="T3" fmla="*/ 430 h 463"/>
                <a:gd name="T4" fmla="*/ 221 w 721"/>
                <a:gd name="T5" fmla="*/ 459 h 463"/>
                <a:gd name="T6" fmla="*/ 281 w 721"/>
                <a:gd name="T7" fmla="*/ 461 h 463"/>
                <a:gd name="T8" fmla="*/ 337 w 721"/>
                <a:gd name="T9" fmla="*/ 434 h 463"/>
                <a:gd name="T10" fmla="*/ 385 w 721"/>
                <a:gd name="T11" fmla="*/ 434 h 463"/>
                <a:gd name="T12" fmla="*/ 440 w 721"/>
                <a:gd name="T13" fmla="*/ 461 h 463"/>
                <a:gd name="T14" fmla="*/ 500 w 721"/>
                <a:gd name="T15" fmla="*/ 459 h 463"/>
                <a:gd name="T16" fmla="*/ 555 w 721"/>
                <a:gd name="T17" fmla="*/ 430 h 463"/>
                <a:gd name="T18" fmla="*/ 598 w 721"/>
                <a:gd name="T19" fmla="*/ 377 h 463"/>
                <a:gd name="T20" fmla="*/ 637 w 721"/>
                <a:gd name="T21" fmla="*/ 348 h 463"/>
                <a:gd name="T22" fmla="*/ 680 w 721"/>
                <a:gd name="T23" fmla="*/ 331 h 463"/>
                <a:gd name="T24" fmla="*/ 709 w 721"/>
                <a:gd name="T25" fmla="*/ 288 h 463"/>
                <a:gd name="T26" fmla="*/ 721 w 721"/>
                <a:gd name="T27" fmla="*/ 233 h 463"/>
                <a:gd name="T28" fmla="*/ 709 w 721"/>
                <a:gd name="T29" fmla="*/ 175 h 463"/>
                <a:gd name="T30" fmla="*/ 680 w 721"/>
                <a:gd name="T31" fmla="*/ 132 h 463"/>
                <a:gd name="T32" fmla="*/ 637 w 721"/>
                <a:gd name="T33" fmla="*/ 115 h 463"/>
                <a:gd name="T34" fmla="*/ 598 w 721"/>
                <a:gd name="T35" fmla="*/ 87 h 463"/>
                <a:gd name="T36" fmla="*/ 555 w 721"/>
                <a:gd name="T37" fmla="*/ 33 h 463"/>
                <a:gd name="T38" fmla="*/ 500 w 721"/>
                <a:gd name="T39" fmla="*/ 4 h 463"/>
                <a:gd name="T40" fmla="*/ 440 w 721"/>
                <a:gd name="T41" fmla="*/ 2 h 463"/>
                <a:gd name="T42" fmla="*/ 385 w 721"/>
                <a:gd name="T43" fmla="*/ 29 h 463"/>
                <a:gd name="T44" fmla="*/ 337 w 721"/>
                <a:gd name="T45" fmla="*/ 29 h 463"/>
                <a:gd name="T46" fmla="*/ 281 w 721"/>
                <a:gd name="T47" fmla="*/ 2 h 463"/>
                <a:gd name="T48" fmla="*/ 221 w 721"/>
                <a:gd name="T49" fmla="*/ 4 h 463"/>
                <a:gd name="T50" fmla="*/ 166 w 721"/>
                <a:gd name="T51" fmla="*/ 33 h 463"/>
                <a:gd name="T52" fmla="*/ 123 w 721"/>
                <a:gd name="T53" fmla="*/ 87 h 463"/>
                <a:gd name="T54" fmla="*/ 84 w 721"/>
                <a:gd name="T55" fmla="*/ 115 h 463"/>
                <a:gd name="T56" fmla="*/ 41 w 721"/>
                <a:gd name="T57" fmla="*/ 132 h 463"/>
                <a:gd name="T58" fmla="*/ 12 w 721"/>
                <a:gd name="T59" fmla="*/ 175 h 463"/>
                <a:gd name="T60" fmla="*/ 0 w 721"/>
                <a:gd name="T61" fmla="*/ 233 h 463"/>
                <a:gd name="T62" fmla="*/ 12 w 721"/>
                <a:gd name="T63" fmla="*/ 288 h 463"/>
                <a:gd name="T64" fmla="*/ 41 w 721"/>
                <a:gd name="T65" fmla="*/ 331 h 463"/>
                <a:gd name="T66" fmla="*/ 84 w 721"/>
                <a:gd name="T67" fmla="*/ 348 h 4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1"/>
                <a:gd name="T103" fmla="*/ 0 h 463"/>
                <a:gd name="T104" fmla="*/ 721 w 721"/>
                <a:gd name="T105" fmla="*/ 463 h 4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1" h="463">
                  <a:moveTo>
                    <a:pt x="106" y="344"/>
                  </a:moveTo>
                  <a:lnTo>
                    <a:pt x="123" y="377"/>
                  </a:lnTo>
                  <a:lnTo>
                    <a:pt x="142" y="405"/>
                  </a:lnTo>
                  <a:lnTo>
                    <a:pt x="166" y="430"/>
                  </a:lnTo>
                  <a:lnTo>
                    <a:pt x="192" y="447"/>
                  </a:lnTo>
                  <a:lnTo>
                    <a:pt x="221" y="459"/>
                  </a:lnTo>
                  <a:lnTo>
                    <a:pt x="250" y="463"/>
                  </a:lnTo>
                  <a:lnTo>
                    <a:pt x="281" y="461"/>
                  </a:lnTo>
                  <a:lnTo>
                    <a:pt x="310" y="451"/>
                  </a:lnTo>
                  <a:lnTo>
                    <a:pt x="337" y="434"/>
                  </a:lnTo>
                  <a:lnTo>
                    <a:pt x="361" y="412"/>
                  </a:lnTo>
                  <a:lnTo>
                    <a:pt x="385" y="434"/>
                  </a:lnTo>
                  <a:lnTo>
                    <a:pt x="411" y="451"/>
                  </a:lnTo>
                  <a:lnTo>
                    <a:pt x="440" y="461"/>
                  </a:lnTo>
                  <a:lnTo>
                    <a:pt x="471" y="463"/>
                  </a:lnTo>
                  <a:lnTo>
                    <a:pt x="500" y="459"/>
                  </a:lnTo>
                  <a:lnTo>
                    <a:pt x="529" y="447"/>
                  </a:lnTo>
                  <a:lnTo>
                    <a:pt x="555" y="430"/>
                  </a:lnTo>
                  <a:lnTo>
                    <a:pt x="579" y="405"/>
                  </a:lnTo>
                  <a:lnTo>
                    <a:pt x="598" y="377"/>
                  </a:lnTo>
                  <a:lnTo>
                    <a:pt x="615" y="344"/>
                  </a:lnTo>
                  <a:lnTo>
                    <a:pt x="637" y="348"/>
                  </a:lnTo>
                  <a:lnTo>
                    <a:pt x="658" y="344"/>
                  </a:lnTo>
                  <a:lnTo>
                    <a:pt x="680" y="331"/>
                  </a:lnTo>
                  <a:lnTo>
                    <a:pt x="697" y="313"/>
                  </a:lnTo>
                  <a:lnTo>
                    <a:pt x="709" y="288"/>
                  </a:lnTo>
                  <a:lnTo>
                    <a:pt x="719" y="261"/>
                  </a:lnTo>
                  <a:lnTo>
                    <a:pt x="721" y="233"/>
                  </a:lnTo>
                  <a:lnTo>
                    <a:pt x="719" y="202"/>
                  </a:lnTo>
                  <a:lnTo>
                    <a:pt x="709" y="175"/>
                  </a:lnTo>
                  <a:lnTo>
                    <a:pt x="697" y="150"/>
                  </a:lnTo>
                  <a:lnTo>
                    <a:pt x="680" y="132"/>
                  </a:lnTo>
                  <a:lnTo>
                    <a:pt x="658" y="120"/>
                  </a:lnTo>
                  <a:lnTo>
                    <a:pt x="637" y="115"/>
                  </a:lnTo>
                  <a:lnTo>
                    <a:pt x="615" y="120"/>
                  </a:lnTo>
                  <a:lnTo>
                    <a:pt x="598" y="87"/>
                  </a:lnTo>
                  <a:lnTo>
                    <a:pt x="579" y="58"/>
                  </a:lnTo>
                  <a:lnTo>
                    <a:pt x="555" y="33"/>
                  </a:lnTo>
                  <a:lnTo>
                    <a:pt x="529" y="17"/>
                  </a:lnTo>
                  <a:lnTo>
                    <a:pt x="500" y="4"/>
                  </a:lnTo>
                  <a:lnTo>
                    <a:pt x="471" y="0"/>
                  </a:lnTo>
                  <a:lnTo>
                    <a:pt x="440" y="2"/>
                  </a:lnTo>
                  <a:lnTo>
                    <a:pt x="411" y="13"/>
                  </a:lnTo>
                  <a:lnTo>
                    <a:pt x="385" y="29"/>
                  </a:lnTo>
                  <a:lnTo>
                    <a:pt x="361" y="52"/>
                  </a:lnTo>
                  <a:lnTo>
                    <a:pt x="337" y="29"/>
                  </a:lnTo>
                  <a:lnTo>
                    <a:pt x="310" y="13"/>
                  </a:lnTo>
                  <a:lnTo>
                    <a:pt x="281" y="2"/>
                  </a:lnTo>
                  <a:lnTo>
                    <a:pt x="250" y="0"/>
                  </a:lnTo>
                  <a:lnTo>
                    <a:pt x="221" y="4"/>
                  </a:lnTo>
                  <a:lnTo>
                    <a:pt x="192" y="17"/>
                  </a:lnTo>
                  <a:lnTo>
                    <a:pt x="166" y="33"/>
                  </a:lnTo>
                  <a:lnTo>
                    <a:pt x="142" y="58"/>
                  </a:lnTo>
                  <a:lnTo>
                    <a:pt x="123" y="87"/>
                  </a:lnTo>
                  <a:lnTo>
                    <a:pt x="106" y="120"/>
                  </a:lnTo>
                  <a:lnTo>
                    <a:pt x="84" y="115"/>
                  </a:lnTo>
                  <a:lnTo>
                    <a:pt x="63" y="120"/>
                  </a:lnTo>
                  <a:lnTo>
                    <a:pt x="41" y="132"/>
                  </a:lnTo>
                  <a:lnTo>
                    <a:pt x="24" y="150"/>
                  </a:lnTo>
                  <a:lnTo>
                    <a:pt x="12" y="175"/>
                  </a:lnTo>
                  <a:lnTo>
                    <a:pt x="3" y="202"/>
                  </a:lnTo>
                  <a:lnTo>
                    <a:pt x="0" y="233"/>
                  </a:lnTo>
                  <a:lnTo>
                    <a:pt x="3" y="261"/>
                  </a:lnTo>
                  <a:lnTo>
                    <a:pt x="12" y="288"/>
                  </a:lnTo>
                  <a:lnTo>
                    <a:pt x="24" y="313"/>
                  </a:lnTo>
                  <a:lnTo>
                    <a:pt x="41" y="331"/>
                  </a:lnTo>
                  <a:lnTo>
                    <a:pt x="63" y="344"/>
                  </a:lnTo>
                  <a:lnTo>
                    <a:pt x="84" y="348"/>
                  </a:lnTo>
                  <a:lnTo>
                    <a:pt x="106" y="344"/>
                  </a:lnTo>
                  <a:close/>
                </a:path>
              </a:pathLst>
            </a:custGeom>
            <a:solidFill>
              <a:schemeClr val="bg1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5" name="Rectangle 157">
              <a:extLst>
                <a:ext uri="{FF2B5EF4-FFF2-40B4-BE49-F238E27FC236}">
                  <a16:creationId xmlns:a16="http://schemas.microsoft.com/office/drawing/2014/main" id="{B5F015B3-B127-42F0-890E-085D56D9D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528"/>
              <a:ext cx="141" cy="5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342900" eaLnBrk="0" hangingPunct="0"/>
              <a:r>
                <a:rPr lang="en-US" sz="675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LAN</a:t>
              </a:r>
              <a:endParaRPr lang="en-US" b="1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</p:grpSp>
      <p:sp>
        <p:nvSpPr>
          <p:cNvPr id="888" name="TextBox 661">
            <a:extLst>
              <a:ext uri="{FF2B5EF4-FFF2-40B4-BE49-F238E27FC236}">
                <a16:creationId xmlns:a16="http://schemas.microsoft.com/office/drawing/2014/main" id="{0932C974-FF19-4B73-9710-8527A5323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168" y="1492867"/>
            <a:ext cx="628650" cy="30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57" tIns="34278" rIns="68557" bIns="34278">
            <a:spAutoFit/>
          </a:bodyPr>
          <a:lstStyle/>
          <a:p>
            <a:pPr algn="ctr" defTabSz="342900"/>
            <a:r>
              <a:rPr lang="en-US" sz="1500" dirty="0">
                <a:solidFill>
                  <a:srgbClr val="FF0000"/>
                </a:solidFill>
                <a:latin typeface="Calibri"/>
              </a:rPr>
              <a:t>  ACLs</a:t>
            </a:r>
          </a:p>
        </p:txBody>
      </p:sp>
      <p:grpSp>
        <p:nvGrpSpPr>
          <p:cNvPr id="1046" name="Group 353">
            <a:extLst>
              <a:ext uri="{FF2B5EF4-FFF2-40B4-BE49-F238E27FC236}">
                <a16:creationId xmlns:a16="http://schemas.microsoft.com/office/drawing/2014/main" id="{BEA9D1BD-1738-4C87-9A1C-A541A1252ED5}"/>
              </a:ext>
            </a:extLst>
          </p:cNvPr>
          <p:cNvGrpSpPr>
            <a:grpSpLocks/>
          </p:cNvGrpSpPr>
          <p:nvPr/>
        </p:nvGrpSpPr>
        <p:grpSpPr bwMode="auto">
          <a:xfrm>
            <a:off x="5735288" y="2838471"/>
            <a:ext cx="561442" cy="814871"/>
            <a:chOff x="1068" y="1872"/>
            <a:chExt cx="472" cy="568"/>
          </a:xfrm>
        </p:grpSpPr>
        <p:sp>
          <p:nvSpPr>
            <p:cNvPr id="1048" name="Line 354">
              <a:extLst>
                <a:ext uri="{FF2B5EF4-FFF2-40B4-BE49-F238E27FC236}">
                  <a16:creationId xmlns:a16="http://schemas.microsoft.com/office/drawing/2014/main" id="{F84FB2D6-2045-439D-A818-DAEE37FA2B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1" y="2267"/>
              <a:ext cx="0" cy="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9" name="Line 355">
              <a:extLst>
                <a:ext uri="{FF2B5EF4-FFF2-40B4-BE49-F238E27FC236}">
                  <a16:creationId xmlns:a16="http://schemas.microsoft.com/office/drawing/2014/main" id="{F593228D-D030-49B2-B1F6-98913701D8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255"/>
              <a:ext cx="4" cy="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0" name="Line 356">
              <a:extLst>
                <a:ext uri="{FF2B5EF4-FFF2-40B4-BE49-F238E27FC236}">
                  <a16:creationId xmlns:a16="http://schemas.microsoft.com/office/drawing/2014/main" id="{319E8262-FD23-4BAD-802C-D54FC5C165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7" y="1996"/>
              <a:ext cx="5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1" name="Line 357">
              <a:extLst>
                <a:ext uri="{FF2B5EF4-FFF2-40B4-BE49-F238E27FC236}">
                  <a16:creationId xmlns:a16="http://schemas.microsoft.com/office/drawing/2014/main" id="{66ADEA1F-DE90-46EE-A546-4375F5C427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9" y="1947"/>
              <a:ext cx="7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2" name="Rectangle 358">
              <a:extLst>
                <a:ext uri="{FF2B5EF4-FFF2-40B4-BE49-F238E27FC236}">
                  <a16:creationId xmlns:a16="http://schemas.microsoft.com/office/drawing/2014/main" id="{81B8BAFD-209D-47D1-A930-69F8B43E8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" y="1872"/>
              <a:ext cx="126" cy="26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3" name="Rectangle 359">
              <a:extLst>
                <a:ext uri="{FF2B5EF4-FFF2-40B4-BE49-F238E27FC236}">
                  <a16:creationId xmlns:a16="http://schemas.microsoft.com/office/drawing/2014/main" id="{A7080090-2FB2-4294-AB31-85A912722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1" y="1990"/>
              <a:ext cx="26" cy="10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4" name="Freeform 360">
              <a:extLst>
                <a:ext uri="{FF2B5EF4-FFF2-40B4-BE49-F238E27FC236}">
                  <a16:creationId xmlns:a16="http://schemas.microsoft.com/office/drawing/2014/main" id="{B36C61A0-71AE-4C54-83C9-A10C3A6BAE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5" y="2159"/>
              <a:ext cx="140" cy="128"/>
            </a:xfrm>
            <a:custGeom>
              <a:avLst/>
              <a:gdLst>
                <a:gd name="T0" fmla="*/ 40 w 90"/>
                <a:gd name="T1" fmla="*/ 331 h 79"/>
                <a:gd name="T2" fmla="*/ 0 w 90"/>
                <a:gd name="T3" fmla="*/ 0 h 79"/>
                <a:gd name="T4" fmla="*/ 75 w 90"/>
                <a:gd name="T5" fmla="*/ 331 h 79"/>
                <a:gd name="T6" fmla="*/ 123 w 90"/>
                <a:gd name="T7" fmla="*/ 0 h 79"/>
                <a:gd name="T8" fmla="*/ 75 w 90"/>
                <a:gd name="T9" fmla="*/ 331 h 79"/>
                <a:gd name="T10" fmla="*/ 199 w 90"/>
                <a:gd name="T11" fmla="*/ 331 h 79"/>
                <a:gd name="T12" fmla="*/ 165 w 90"/>
                <a:gd name="T13" fmla="*/ 0 h 79"/>
                <a:gd name="T14" fmla="*/ 244 w 90"/>
                <a:gd name="T15" fmla="*/ 331 h 79"/>
                <a:gd name="T16" fmla="*/ 283 w 90"/>
                <a:gd name="T17" fmla="*/ 0 h 79"/>
                <a:gd name="T18" fmla="*/ 244 w 90"/>
                <a:gd name="T19" fmla="*/ 331 h 79"/>
                <a:gd name="T20" fmla="*/ 367 w 90"/>
                <a:gd name="T21" fmla="*/ 331 h 79"/>
                <a:gd name="T22" fmla="*/ 324 w 90"/>
                <a:gd name="T23" fmla="*/ 0 h 79"/>
                <a:gd name="T24" fmla="*/ 401 w 90"/>
                <a:gd name="T25" fmla="*/ 331 h 79"/>
                <a:gd name="T26" fmla="*/ 445 w 90"/>
                <a:gd name="T27" fmla="*/ 0 h 79"/>
                <a:gd name="T28" fmla="*/ 401 w 90"/>
                <a:gd name="T29" fmla="*/ 331 h 79"/>
                <a:gd name="T30" fmla="*/ 527 w 90"/>
                <a:gd name="T31" fmla="*/ 331 h 79"/>
                <a:gd name="T32" fmla="*/ 482 w 90"/>
                <a:gd name="T33" fmla="*/ 0 h 79"/>
                <a:gd name="T34" fmla="*/ 482 w 90"/>
                <a:gd name="T35" fmla="*/ 543 h 79"/>
                <a:gd name="T36" fmla="*/ 527 w 90"/>
                <a:gd name="T37" fmla="*/ 369 h 79"/>
                <a:gd name="T38" fmla="*/ 482 w 90"/>
                <a:gd name="T39" fmla="*/ 543 h 79"/>
                <a:gd name="T40" fmla="*/ 445 w 90"/>
                <a:gd name="T41" fmla="*/ 543 h 79"/>
                <a:gd name="T42" fmla="*/ 401 w 90"/>
                <a:gd name="T43" fmla="*/ 369 h 79"/>
                <a:gd name="T44" fmla="*/ 324 w 90"/>
                <a:gd name="T45" fmla="*/ 543 h 79"/>
                <a:gd name="T46" fmla="*/ 367 w 90"/>
                <a:gd name="T47" fmla="*/ 369 h 79"/>
                <a:gd name="T48" fmla="*/ 324 w 90"/>
                <a:gd name="T49" fmla="*/ 543 h 79"/>
                <a:gd name="T50" fmla="*/ 283 w 90"/>
                <a:gd name="T51" fmla="*/ 543 h 79"/>
                <a:gd name="T52" fmla="*/ 244 w 90"/>
                <a:gd name="T53" fmla="*/ 369 h 79"/>
                <a:gd name="T54" fmla="*/ 165 w 90"/>
                <a:gd name="T55" fmla="*/ 543 h 79"/>
                <a:gd name="T56" fmla="*/ 199 w 90"/>
                <a:gd name="T57" fmla="*/ 369 h 79"/>
                <a:gd name="T58" fmla="*/ 165 w 90"/>
                <a:gd name="T59" fmla="*/ 543 h 79"/>
                <a:gd name="T60" fmla="*/ 123 w 90"/>
                <a:gd name="T61" fmla="*/ 543 h 79"/>
                <a:gd name="T62" fmla="*/ 75 w 90"/>
                <a:gd name="T63" fmla="*/ 369 h 79"/>
                <a:gd name="T64" fmla="*/ 0 w 90"/>
                <a:gd name="T65" fmla="*/ 543 h 79"/>
                <a:gd name="T66" fmla="*/ 40 w 90"/>
                <a:gd name="T67" fmla="*/ 369 h 79"/>
                <a:gd name="T68" fmla="*/ 0 w 90"/>
                <a:gd name="T69" fmla="*/ 543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0"/>
                <a:gd name="T106" fmla="*/ 0 h 79"/>
                <a:gd name="T107" fmla="*/ 90 w 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0" h="79">
                  <a:moveTo>
                    <a:pt x="0" y="48"/>
                  </a:moveTo>
                  <a:lnTo>
                    <a:pt x="7" y="48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8"/>
                  </a:lnTo>
                  <a:close/>
                  <a:moveTo>
                    <a:pt x="13" y="48"/>
                  </a:moveTo>
                  <a:lnTo>
                    <a:pt x="21" y="48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13" y="48"/>
                  </a:lnTo>
                  <a:close/>
                  <a:moveTo>
                    <a:pt x="28" y="48"/>
                  </a:moveTo>
                  <a:lnTo>
                    <a:pt x="34" y="48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8" y="48"/>
                  </a:lnTo>
                  <a:close/>
                  <a:moveTo>
                    <a:pt x="42" y="48"/>
                  </a:moveTo>
                  <a:lnTo>
                    <a:pt x="48" y="48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2" y="48"/>
                  </a:lnTo>
                  <a:close/>
                  <a:moveTo>
                    <a:pt x="55" y="48"/>
                  </a:moveTo>
                  <a:lnTo>
                    <a:pt x="63" y="48"/>
                  </a:lnTo>
                  <a:lnTo>
                    <a:pt x="63" y="0"/>
                  </a:lnTo>
                  <a:lnTo>
                    <a:pt x="55" y="0"/>
                  </a:lnTo>
                  <a:lnTo>
                    <a:pt x="55" y="48"/>
                  </a:lnTo>
                  <a:close/>
                  <a:moveTo>
                    <a:pt x="69" y="48"/>
                  </a:moveTo>
                  <a:lnTo>
                    <a:pt x="76" y="48"/>
                  </a:lnTo>
                  <a:lnTo>
                    <a:pt x="76" y="0"/>
                  </a:lnTo>
                  <a:lnTo>
                    <a:pt x="69" y="0"/>
                  </a:lnTo>
                  <a:lnTo>
                    <a:pt x="69" y="48"/>
                  </a:lnTo>
                  <a:close/>
                  <a:moveTo>
                    <a:pt x="82" y="48"/>
                  </a:moveTo>
                  <a:lnTo>
                    <a:pt x="90" y="48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82" y="48"/>
                  </a:lnTo>
                  <a:close/>
                  <a:moveTo>
                    <a:pt x="82" y="79"/>
                  </a:moveTo>
                  <a:lnTo>
                    <a:pt x="90" y="79"/>
                  </a:lnTo>
                  <a:lnTo>
                    <a:pt x="90" y="54"/>
                  </a:lnTo>
                  <a:lnTo>
                    <a:pt x="82" y="54"/>
                  </a:lnTo>
                  <a:lnTo>
                    <a:pt x="82" y="79"/>
                  </a:lnTo>
                  <a:close/>
                  <a:moveTo>
                    <a:pt x="69" y="79"/>
                  </a:moveTo>
                  <a:lnTo>
                    <a:pt x="76" y="79"/>
                  </a:lnTo>
                  <a:lnTo>
                    <a:pt x="76" y="54"/>
                  </a:lnTo>
                  <a:lnTo>
                    <a:pt x="69" y="54"/>
                  </a:lnTo>
                  <a:lnTo>
                    <a:pt x="69" y="79"/>
                  </a:lnTo>
                  <a:close/>
                  <a:moveTo>
                    <a:pt x="55" y="79"/>
                  </a:moveTo>
                  <a:lnTo>
                    <a:pt x="63" y="79"/>
                  </a:lnTo>
                  <a:lnTo>
                    <a:pt x="63" y="54"/>
                  </a:lnTo>
                  <a:lnTo>
                    <a:pt x="55" y="54"/>
                  </a:lnTo>
                  <a:lnTo>
                    <a:pt x="55" y="79"/>
                  </a:lnTo>
                  <a:close/>
                  <a:moveTo>
                    <a:pt x="42" y="79"/>
                  </a:moveTo>
                  <a:lnTo>
                    <a:pt x="48" y="79"/>
                  </a:lnTo>
                  <a:lnTo>
                    <a:pt x="48" y="54"/>
                  </a:lnTo>
                  <a:lnTo>
                    <a:pt x="42" y="54"/>
                  </a:lnTo>
                  <a:lnTo>
                    <a:pt x="42" y="79"/>
                  </a:lnTo>
                  <a:close/>
                  <a:moveTo>
                    <a:pt x="28" y="79"/>
                  </a:moveTo>
                  <a:lnTo>
                    <a:pt x="34" y="79"/>
                  </a:lnTo>
                  <a:lnTo>
                    <a:pt x="34" y="54"/>
                  </a:lnTo>
                  <a:lnTo>
                    <a:pt x="28" y="54"/>
                  </a:lnTo>
                  <a:lnTo>
                    <a:pt x="28" y="79"/>
                  </a:lnTo>
                  <a:close/>
                  <a:moveTo>
                    <a:pt x="13" y="79"/>
                  </a:moveTo>
                  <a:lnTo>
                    <a:pt x="21" y="79"/>
                  </a:lnTo>
                  <a:lnTo>
                    <a:pt x="21" y="54"/>
                  </a:lnTo>
                  <a:lnTo>
                    <a:pt x="13" y="54"/>
                  </a:lnTo>
                  <a:lnTo>
                    <a:pt x="13" y="79"/>
                  </a:lnTo>
                  <a:close/>
                  <a:moveTo>
                    <a:pt x="0" y="79"/>
                  </a:moveTo>
                  <a:lnTo>
                    <a:pt x="7" y="79"/>
                  </a:lnTo>
                  <a:lnTo>
                    <a:pt x="7" y="54"/>
                  </a:lnTo>
                  <a:lnTo>
                    <a:pt x="0" y="54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5" name="Rectangle 361">
              <a:extLst>
                <a:ext uri="{FF2B5EF4-FFF2-40B4-BE49-F238E27FC236}">
                  <a16:creationId xmlns:a16="http://schemas.microsoft.com/office/drawing/2014/main" id="{1B9601C7-207E-49F4-B7E6-E5F1FED23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" y="1887"/>
              <a:ext cx="107" cy="3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6" name="Rectangle 362">
              <a:extLst>
                <a:ext uri="{FF2B5EF4-FFF2-40B4-BE49-F238E27FC236}">
                  <a16:creationId xmlns:a16="http://schemas.microsoft.com/office/drawing/2014/main" id="{B63B4917-9696-4FD5-9475-5AE3E0087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" y="1927"/>
              <a:ext cx="107" cy="4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7" name="Rectangle 363">
              <a:extLst>
                <a:ext uri="{FF2B5EF4-FFF2-40B4-BE49-F238E27FC236}">
                  <a16:creationId xmlns:a16="http://schemas.microsoft.com/office/drawing/2014/main" id="{20520E1F-46E3-453E-BF56-11FEFC756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" y="2024"/>
              <a:ext cx="107" cy="4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8" name="Rectangle 364">
              <a:extLst>
                <a:ext uri="{FF2B5EF4-FFF2-40B4-BE49-F238E27FC236}">
                  <a16:creationId xmlns:a16="http://schemas.microsoft.com/office/drawing/2014/main" id="{760B88DE-C9FA-4FB6-BFE3-663BF4F91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" y="2089"/>
              <a:ext cx="107" cy="3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9" name="Line 365">
              <a:extLst>
                <a:ext uri="{FF2B5EF4-FFF2-40B4-BE49-F238E27FC236}">
                  <a16:creationId xmlns:a16="http://schemas.microsoft.com/office/drawing/2014/main" id="{D148BBD6-62AB-424E-96A9-98AD01BB76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51" y="1885"/>
              <a:ext cx="0" cy="3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0" name="Line 366">
              <a:extLst>
                <a:ext uri="{FF2B5EF4-FFF2-40B4-BE49-F238E27FC236}">
                  <a16:creationId xmlns:a16="http://schemas.microsoft.com/office/drawing/2014/main" id="{74D437AE-DBCF-47DA-A627-3403959194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7" y="1891"/>
              <a:ext cx="1" cy="3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1" name="Line 367">
              <a:extLst>
                <a:ext uri="{FF2B5EF4-FFF2-40B4-BE49-F238E27FC236}">
                  <a16:creationId xmlns:a16="http://schemas.microsoft.com/office/drawing/2014/main" id="{DF71ADAC-EF6B-421F-8124-8E3B8ADF8C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5" y="2058"/>
              <a:ext cx="7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2" name="Line 368">
              <a:extLst>
                <a:ext uri="{FF2B5EF4-FFF2-40B4-BE49-F238E27FC236}">
                  <a16:creationId xmlns:a16="http://schemas.microsoft.com/office/drawing/2014/main" id="{35D29CCD-6D3D-44E2-9844-288FB0AA44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5" y="2051"/>
              <a:ext cx="72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3" name="Line 369">
              <a:extLst>
                <a:ext uri="{FF2B5EF4-FFF2-40B4-BE49-F238E27FC236}">
                  <a16:creationId xmlns:a16="http://schemas.microsoft.com/office/drawing/2014/main" id="{2B224037-70F2-4497-8CB0-B0D7179435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5" y="2045"/>
              <a:ext cx="72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4" name="Line 370">
              <a:extLst>
                <a:ext uri="{FF2B5EF4-FFF2-40B4-BE49-F238E27FC236}">
                  <a16:creationId xmlns:a16="http://schemas.microsoft.com/office/drawing/2014/main" id="{B7EC7A2C-ED5D-4A61-9928-CB49ED3807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5" y="2036"/>
              <a:ext cx="72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5" name="Rectangle 371">
              <a:extLst>
                <a:ext uri="{FF2B5EF4-FFF2-40B4-BE49-F238E27FC236}">
                  <a16:creationId xmlns:a16="http://schemas.microsoft.com/office/drawing/2014/main" id="{092D64D5-FEE9-4328-884A-6CE7F3AD3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" y="1937"/>
              <a:ext cx="29" cy="1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6" name="Rectangle 372">
              <a:extLst>
                <a:ext uri="{FF2B5EF4-FFF2-40B4-BE49-F238E27FC236}">
                  <a16:creationId xmlns:a16="http://schemas.microsoft.com/office/drawing/2014/main" id="{6A052141-9DCC-4864-8004-93963E38A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" y="2003"/>
              <a:ext cx="16" cy="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7" name="Rectangle 373">
              <a:extLst>
                <a:ext uri="{FF2B5EF4-FFF2-40B4-BE49-F238E27FC236}">
                  <a16:creationId xmlns:a16="http://schemas.microsoft.com/office/drawing/2014/main" id="{EAF4B187-CD7A-4384-9026-305A9F554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" y="2030"/>
              <a:ext cx="16" cy="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8" name="Rectangle 374">
              <a:extLst>
                <a:ext uri="{FF2B5EF4-FFF2-40B4-BE49-F238E27FC236}">
                  <a16:creationId xmlns:a16="http://schemas.microsoft.com/office/drawing/2014/main" id="{A10C46A0-AA4A-43D2-AF69-CEAAFD731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" y="2039"/>
              <a:ext cx="16" cy="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9" name="Rectangle 375">
              <a:extLst>
                <a:ext uri="{FF2B5EF4-FFF2-40B4-BE49-F238E27FC236}">
                  <a16:creationId xmlns:a16="http://schemas.microsoft.com/office/drawing/2014/main" id="{3A5C1824-BFB7-4549-9878-C29B91CA0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" y="2311"/>
              <a:ext cx="472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342900" eaLnBrk="0" hangingPunct="0"/>
              <a:r>
                <a:rPr lang="en-US" sz="12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Email</a:t>
              </a:r>
              <a:endParaRPr lang="en-US" sz="1200" b="1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1071" name="Rectangle 376">
              <a:extLst>
                <a:ext uri="{FF2B5EF4-FFF2-40B4-BE49-F238E27FC236}">
                  <a16:creationId xmlns:a16="http://schemas.microsoft.com/office/drawing/2014/main" id="{C42BE326-7107-4EA2-82A7-8A68C5DE9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872"/>
              <a:ext cx="144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22" name="Group 1721">
            <a:extLst>
              <a:ext uri="{FF2B5EF4-FFF2-40B4-BE49-F238E27FC236}">
                <a16:creationId xmlns:a16="http://schemas.microsoft.com/office/drawing/2014/main" id="{E9BD2B9C-E39E-488E-AC8F-79BE2BB68127}"/>
              </a:ext>
            </a:extLst>
          </p:cNvPr>
          <p:cNvGrpSpPr/>
          <p:nvPr/>
        </p:nvGrpSpPr>
        <p:grpSpPr>
          <a:xfrm>
            <a:off x="6019079" y="160508"/>
            <a:ext cx="2672271" cy="1856467"/>
            <a:chOff x="6019079" y="160508"/>
            <a:chExt cx="2672271" cy="1856467"/>
          </a:xfrm>
        </p:grpSpPr>
        <p:grpSp>
          <p:nvGrpSpPr>
            <p:cNvPr id="1716" name="Group 1715">
              <a:extLst>
                <a:ext uri="{FF2B5EF4-FFF2-40B4-BE49-F238E27FC236}">
                  <a16:creationId xmlns:a16="http://schemas.microsoft.com/office/drawing/2014/main" id="{5136DCE7-4562-4136-ABA3-DCD4B4713CD2}"/>
                </a:ext>
              </a:extLst>
            </p:cNvPr>
            <p:cNvGrpSpPr/>
            <p:nvPr/>
          </p:nvGrpSpPr>
          <p:grpSpPr>
            <a:xfrm>
              <a:off x="8167265" y="1009434"/>
              <a:ext cx="524085" cy="843975"/>
              <a:chOff x="7867650" y="1494999"/>
              <a:chExt cx="804863" cy="1245481"/>
            </a:xfrm>
          </p:grpSpPr>
          <p:grpSp>
            <p:nvGrpSpPr>
              <p:cNvPr id="889" name="Group 158">
                <a:extLst>
                  <a:ext uri="{FF2B5EF4-FFF2-40B4-BE49-F238E27FC236}">
                    <a16:creationId xmlns:a16="http://schemas.microsoft.com/office/drawing/2014/main" id="{09F92DB4-E53F-4A7F-BD41-FD6C9A8985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67650" y="1828801"/>
                <a:ext cx="804863" cy="911679"/>
                <a:chOff x="2519" y="2469"/>
                <a:chExt cx="759" cy="711"/>
              </a:xfrm>
            </p:grpSpPr>
            <p:grpSp>
              <p:nvGrpSpPr>
                <p:cNvPr id="890" name="Group 159">
                  <a:extLst>
                    <a:ext uri="{FF2B5EF4-FFF2-40B4-BE49-F238E27FC236}">
                      <a16:creationId xmlns:a16="http://schemas.microsoft.com/office/drawing/2014/main" id="{22715AC2-540E-46FF-A63F-AFF5016F03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05" y="2469"/>
                  <a:ext cx="373" cy="710"/>
                  <a:chOff x="2905" y="2469"/>
                  <a:chExt cx="373" cy="710"/>
                </a:xfrm>
              </p:grpSpPr>
              <p:sp>
                <p:nvSpPr>
                  <p:cNvPr id="901" name="Freeform 160">
                    <a:extLst>
                      <a:ext uri="{FF2B5EF4-FFF2-40B4-BE49-F238E27FC236}">
                        <a16:creationId xmlns:a16="http://schemas.microsoft.com/office/drawing/2014/main" id="{24AE7E34-21AD-4A0B-A45C-4700031943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05" y="2505"/>
                    <a:ext cx="373" cy="674"/>
                  </a:xfrm>
                  <a:custGeom>
                    <a:avLst/>
                    <a:gdLst>
                      <a:gd name="T0" fmla="*/ 0 w 373"/>
                      <a:gd name="T1" fmla="*/ 673 h 674"/>
                      <a:gd name="T2" fmla="*/ 22 w 373"/>
                      <a:gd name="T3" fmla="*/ 0 h 674"/>
                      <a:gd name="T4" fmla="*/ 308 w 373"/>
                      <a:gd name="T5" fmla="*/ 26 h 674"/>
                      <a:gd name="T6" fmla="*/ 372 w 373"/>
                      <a:gd name="T7" fmla="*/ 615 h 674"/>
                      <a:gd name="T8" fmla="*/ 0 w 373"/>
                      <a:gd name="T9" fmla="*/ 673 h 67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3"/>
                      <a:gd name="T16" fmla="*/ 0 h 674"/>
                      <a:gd name="T17" fmla="*/ 373 w 373"/>
                      <a:gd name="T18" fmla="*/ 674 h 67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3" h="674">
                        <a:moveTo>
                          <a:pt x="0" y="673"/>
                        </a:moveTo>
                        <a:lnTo>
                          <a:pt x="22" y="0"/>
                        </a:lnTo>
                        <a:lnTo>
                          <a:pt x="308" y="26"/>
                        </a:lnTo>
                        <a:lnTo>
                          <a:pt x="372" y="615"/>
                        </a:lnTo>
                        <a:lnTo>
                          <a:pt x="0" y="673"/>
                        </a:lnTo>
                      </a:path>
                    </a:pathLst>
                  </a:custGeom>
                  <a:solidFill>
                    <a:srgbClr val="BFBFD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02" name="Freeform 161">
                    <a:extLst>
                      <a:ext uri="{FF2B5EF4-FFF2-40B4-BE49-F238E27FC236}">
                        <a16:creationId xmlns:a16="http://schemas.microsoft.com/office/drawing/2014/main" id="{EA8614CF-FDA4-4D92-9A13-F57CBF37BE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29" y="2469"/>
                    <a:ext cx="284" cy="63"/>
                  </a:xfrm>
                  <a:custGeom>
                    <a:avLst/>
                    <a:gdLst>
                      <a:gd name="T0" fmla="*/ 0 w 284"/>
                      <a:gd name="T1" fmla="*/ 36 h 63"/>
                      <a:gd name="T2" fmla="*/ 0 w 284"/>
                      <a:gd name="T3" fmla="*/ 0 h 63"/>
                      <a:gd name="T4" fmla="*/ 279 w 284"/>
                      <a:gd name="T5" fmla="*/ 35 h 63"/>
                      <a:gd name="T6" fmla="*/ 283 w 284"/>
                      <a:gd name="T7" fmla="*/ 62 h 63"/>
                      <a:gd name="T8" fmla="*/ 0 w 284"/>
                      <a:gd name="T9" fmla="*/ 36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4"/>
                      <a:gd name="T16" fmla="*/ 0 h 63"/>
                      <a:gd name="T17" fmla="*/ 284 w 28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4" h="63">
                        <a:moveTo>
                          <a:pt x="0" y="36"/>
                        </a:moveTo>
                        <a:lnTo>
                          <a:pt x="0" y="0"/>
                        </a:lnTo>
                        <a:lnTo>
                          <a:pt x="279" y="35"/>
                        </a:lnTo>
                        <a:lnTo>
                          <a:pt x="283" y="62"/>
                        </a:lnTo>
                        <a:lnTo>
                          <a:pt x="0" y="36"/>
                        </a:lnTo>
                      </a:path>
                    </a:pathLst>
                  </a:custGeom>
                  <a:solidFill>
                    <a:srgbClr val="9F9FB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903" name="Group 162">
                    <a:extLst>
                      <a:ext uri="{FF2B5EF4-FFF2-40B4-BE49-F238E27FC236}">
                        <a16:creationId xmlns:a16="http://schemas.microsoft.com/office/drawing/2014/main" id="{0D429996-BC8D-43EC-9FEE-507A594C065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40" y="2945"/>
                    <a:ext cx="306" cy="197"/>
                    <a:chOff x="2940" y="2945"/>
                    <a:chExt cx="306" cy="197"/>
                  </a:xfrm>
                </p:grpSpPr>
                <p:sp>
                  <p:nvSpPr>
                    <p:cNvPr id="919" name="Freeform 163">
                      <a:extLst>
                        <a:ext uri="{FF2B5EF4-FFF2-40B4-BE49-F238E27FC236}">
                          <a16:creationId xmlns:a16="http://schemas.microsoft.com/office/drawing/2014/main" id="{105E6E53-D313-4FCD-8C84-6F5D092B70C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40" y="2945"/>
                      <a:ext cx="306" cy="197"/>
                    </a:xfrm>
                    <a:custGeom>
                      <a:avLst/>
                      <a:gdLst>
                        <a:gd name="T0" fmla="*/ 0 w 306"/>
                        <a:gd name="T1" fmla="*/ 196 h 197"/>
                        <a:gd name="T2" fmla="*/ 1 w 306"/>
                        <a:gd name="T3" fmla="*/ 10 h 197"/>
                        <a:gd name="T4" fmla="*/ 287 w 306"/>
                        <a:gd name="T5" fmla="*/ 0 h 197"/>
                        <a:gd name="T6" fmla="*/ 305 w 306"/>
                        <a:gd name="T7" fmla="*/ 151 h 197"/>
                        <a:gd name="T8" fmla="*/ 0 w 306"/>
                        <a:gd name="T9" fmla="*/ 196 h 19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06"/>
                        <a:gd name="T16" fmla="*/ 0 h 197"/>
                        <a:gd name="T17" fmla="*/ 306 w 306"/>
                        <a:gd name="T18" fmla="*/ 197 h 19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06" h="197">
                          <a:moveTo>
                            <a:pt x="0" y="196"/>
                          </a:moveTo>
                          <a:lnTo>
                            <a:pt x="1" y="10"/>
                          </a:lnTo>
                          <a:lnTo>
                            <a:pt x="287" y="0"/>
                          </a:lnTo>
                          <a:lnTo>
                            <a:pt x="305" y="151"/>
                          </a:lnTo>
                          <a:lnTo>
                            <a:pt x="0" y="196"/>
                          </a:lnTo>
                        </a:path>
                      </a:pathLst>
                    </a:custGeom>
                    <a:solidFill>
                      <a:srgbClr val="9F9FB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20" name="Freeform 164">
                      <a:extLst>
                        <a:ext uri="{FF2B5EF4-FFF2-40B4-BE49-F238E27FC236}">
                          <a16:creationId xmlns:a16="http://schemas.microsoft.com/office/drawing/2014/main" id="{E677E19F-8656-4347-9D43-5A5A5F5F770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26" y="2961"/>
                      <a:ext cx="91" cy="18"/>
                    </a:xfrm>
                    <a:custGeom>
                      <a:avLst/>
                      <a:gdLst>
                        <a:gd name="T0" fmla="*/ 0 w 91"/>
                        <a:gd name="T1" fmla="*/ 17 h 18"/>
                        <a:gd name="T2" fmla="*/ 90 w 91"/>
                        <a:gd name="T3" fmla="*/ 10 h 18"/>
                        <a:gd name="T4" fmla="*/ 90 w 91"/>
                        <a:gd name="T5" fmla="*/ 0 h 18"/>
                        <a:gd name="T6" fmla="*/ 0 w 91"/>
                        <a:gd name="T7" fmla="*/ 4 h 18"/>
                        <a:gd name="T8" fmla="*/ 0 w 91"/>
                        <a:gd name="T9" fmla="*/ 17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1"/>
                        <a:gd name="T16" fmla="*/ 0 h 18"/>
                        <a:gd name="T17" fmla="*/ 91 w 91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1" h="18">
                          <a:moveTo>
                            <a:pt x="0" y="17"/>
                          </a:moveTo>
                          <a:lnTo>
                            <a:pt x="90" y="10"/>
                          </a:lnTo>
                          <a:lnTo>
                            <a:pt x="90" y="0"/>
                          </a:lnTo>
                          <a:lnTo>
                            <a:pt x="0" y="4"/>
                          </a:lnTo>
                          <a:lnTo>
                            <a:pt x="0" y="17"/>
                          </a:lnTo>
                        </a:path>
                      </a:pathLst>
                    </a:custGeom>
                    <a:solidFill>
                      <a:srgbClr val="0000F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904" name="Freeform 165">
                    <a:extLst>
                      <a:ext uri="{FF2B5EF4-FFF2-40B4-BE49-F238E27FC236}">
                        <a16:creationId xmlns:a16="http://schemas.microsoft.com/office/drawing/2014/main" id="{5AD8CBE9-FE61-4B47-95CA-0514964206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47" y="2550"/>
                    <a:ext cx="281" cy="369"/>
                  </a:xfrm>
                  <a:custGeom>
                    <a:avLst/>
                    <a:gdLst>
                      <a:gd name="T0" fmla="*/ 0 w 281"/>
                      <a:gd name="T1" fmla="*/ 368 h 369"/>
                      <a:gd name="T2" fmla="*/ 6 w 281"/>
                      <a:gd name="T3" fmla="*/ 0 h 369"/>
                      <a:gd name="T4" fmla="*/ 245 w 281"/>
                      <a:gd name="T5" fmla="*/ 17 h 369"/>
                      <a:gd name="T6" fmla="*/ 280 w 281"/>
                      <a:gd name="T7" fmla="*/ 361 h 369"/>
                      <a:gd name="T8" fmla="*/ 0 w 281"/>
                      <a:gd name="T9" fmla="*/ 368 h 3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1"/>
                      <a:gd name="T16" fmla="*/ 0 h 369"/>
                      <a:gd name="T17" fmla="*/ 281 w 281"/>
                      <a:gd name="T18" fmla="*/ 369 h 36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1" h="369">
                        <a:moveTo>
                          <a:pt x="0" y="368"/>
                        </a:moveTo>
                        <a:lnTo>
                          <a:pt x="6" y="0"/>
                        </a:lnTo>
                        <a:lnTo>
                          <a:pt x="245" y="17"/>
                        </a:lnTo>
                        <a:lnTo>
                          <a:pt x="280" y="361"/>
                        </a:lnTo>
                        <a:lnTo>
                          <a:pt x="0" y="368"/>
                        </a:lnTo>
                      </a:path>
                    </a:pathLst>
                  </a:custGeom>
                  <a:solidFill>
                    <a:srgbClr val="BFBFD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05" name="Freeform 166">
                    <a:extLst>
                      <a:ext uri="{FF2B5EF4-FFF2-40B4-BE49-F238E27FC236}">
                        <a16:creationId xmlns:a16="http://schemas.microsoft.com/office/drawing/2014/main" id="{75D0F77B-0C3A-4A67-9A82-32379C7BE3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71" y="2564"/>
                    <a:ext cx="214" cy="49"/>
                  </a:xfrm>
                  <a:custGeom>
                    <a:avLst/>
                    <a:gdLst>
                      <a:gd name="T0" fmla="*/ 0 w 214"/>
                      <a:gd name="T1" fmla="*/ 38 h 49"/>
                      <a:gd name="T2" fmla="*/ 213 w 214"/>
                      <a:gd name="T3" fmla="*/ 48 h 49"/>
                      <a:gd name="T4" fmla="*/ 210 w 214"/>
                      <a:gd name="T5" fmla="*/ 12 h 49"/>
                      <a:gd name="T6" fmla="*/ 0 w 214"/>
                      <a:gd name="T7" fmla="*/ 0 h 49"/>
                      <a:gd name="T8" fmla="*/ 0 w 214"/>
                      <a:gd name="T9" fmla="*/ 38 h 4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4"/>
                      <a:gd name="T16" fmla="*/ 0 h 49"/>
                      <a:gd name="T17" fmla="*/ 214 w 214"/>
                      <a:gd name="T18" fmla="*/ 49 h 4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4" h="49">
                        <a:moveTo>
                          <a:pt x="0" y="38"/>
                        </a:moveTo>
                        <a:lnTo>
                          <a:pt x="213" y="48"/>
                        </a:lnTo>
                        <a:lnTo>
                          <a:pt x="210" y="12"/>
                        </a:lnTo>
                        <a:lnTo>
                          <a:pt x="0" y="0"/>
                        </a:lnTo>
                        <a:lnTo>
                          <a:pt x="0" y="38"/>
                        </a:lnTo>
                      </a:path>
                    </a:pathLst>
                  </a:custGeom>
                  <a:solidFill>
                    <a:srgbClr val="9F9FB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906" name="Group 167">
                    <a:extLst>
                      <a:ext uri="{FF2B5EF4-FFF2-40B4-BE49-F238E27FC236}">
                        <a16:creationId xmlns:a16="http://schemas.microsoft.com/office/drawing/2014/main" id="{A409399C-379F-42CB-9D00-10720DBEAF8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83" y="2622"/>
                    <a:ext cx="29" cy="172"/>
                    <a:chOff x="2983" y="2622"/>
                    <a:chExt cx="29" cy="172"/>
                  </a:xfrm>
                </p:grpSpPr>
                <p:grpSp>
                  <p:nvGrpSpPr>
                    <p:cNvPr id="907" name="Group 168">
                      <a:extLst>
                        <a:ext uri="{FF2B5EF4-FFF2-40B4-BE49-F238E27FC236}">
                          <a16:creationId xmlns:a16="http://schemas.microsoft.com/office/drawing/2014/main" id="{C837DBBF-E98E-466F-85EB-343C10DB6C0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83" y="2622"/>
                      <a:ext cx="25" cy="172"/>
                      <a:chOff x="2983" y="2622"/>
                      <a:chExt cx="25" cy="172"/>
                    </a:xfrm>
                  </p:grpSpPr>
                  <p:sp>
                    <p:nvSpPr>
                      <p:cNvPr id="914" name="Freeform 169">
                        <a:extLst>
                          <a:ext uri="{FF2B5EF4-FFF2-40B4-BE49-F238E27FC236}">
                            <a16:creationId xmlns:a16="http://schemas.microsoft.com/office/drawing/2014/main" id="{EEEE5262-CB13-4F3B-9CEA-F01AE433D83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3" y="2765"/>
                        <a:ext cx="21" cy="29"/>
                      </a:xfrm>
                      <a:custGeom>
                        <a:avLst/>
                        <a:gdLst>
                          <a:gd name="T0" fmla="*/ 0 w 21"/>
                          <a:gd name="T1" fmla="*/ 27 h 29"/>
                          <a:gd name="T2" fmla="*/ 1 w 21"/>
                          <a:gd name="T3" fmla="*/ 0 h 29"/>
                          <a:gd name="T4" fmla="*/ 18 w 21"/>
                          <a:gd name="T5" fmla="*/ 1 h 29"/>
                          <a:gd name="T6" fmla="*/ 20 w 21"/>
                          <a:gd name="T7" fmla="*/ 28 h 29"/>
                          <a:gd name="T8" fmla="*/ 0 w 21"/>
                          <a:gd name="T9" fmla="*/ 27 h 2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"/>
                          <a:gd name="T16" fmla="*/ 0 h 29"/>
                          <a:gd name="T17" fmla="*/ 21 w 21"/>
                          <a:gd name="T18" fmla="*/ 29 h 2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" h="29">
                            <a:moveTo>
                              <a:pt x="0" y="27"/>
                            </a:moveTo>
                            <a:lnTo>
                              <a:pt x="1" y="0"/>
                            </a:lnTo>
                            <a:lnTo>
                              <a:pt x="18" y="1"/>
                            </a:lnTo>
                            <a:lnTo>
                              <a:pt x="20" y="28"/>
                            </a:lnTo>
                            <a:lnTo>
                              <a:pt x="0" y="27"/>
                            </a:lnTo>
                          </a:path>
                        </a:pathLst>
                      </a:custGeom>
                      <a:solidFill>
                        <a:srgbClr val="80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15" name="Freeform 170">
                        <a:extLst>
                          <a:ext uri="{FF2B5EF4-FFF2-40B4-BE49-F238E27FC236}">
                            <a16:creationId xmlns:a16="http://schemas.microsoft.com/office/drawing/2014/main" id="{77EFB387-932E-47D5-96D1-1F50B5FF617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4" y="2729"/>
                        <a:ext cx="24" cy="30"/>
                      </a:xfrm>
                      <a:custGeom>
                        <a:avLst/>
                        <a:gdLst>
                          <a:gd name="T0" fmla="*/ 0 w 24"/>
                          <a:gd name="T1" fmla="*/ 28 h 30"/>
                          <a:gd name="T2" fmla="*/ 0 w 24"/>
                          <a:gd name="T3" fmla="*/ 0 h 30"/>
                          <a:gd name="T4" fmla="*/ 21 w 24"/>
                          <a:gd name="T5" fmla="*/ 1 h 30"/>
                          <a:gd name="T6" fmla="*/ 23 w 24"/>
                          <a:gd name="T7" fmla="*/ 29 h 30"/>
                          <a:gd name="T8" fmla="*/ 0 w 24"/>
                          <a:gd name="T9" fmla="*/ 28 h 3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"/>
                          <a:gd name="T16" fmla="*/ 0 h 30"/>
                          <a:gd name="T17" fmla="*/ 24 w 24"/>
                          <a:gd name="T18" fmla="*/ 30 h 3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" h="30">
                            <a:moveTo>
                              <a:pt x="0" y="28"/>
                            </a:moveTo>
                            <a:lnTo>
                              <a:pt x="0" y="0"/>
                            </a:lnTo>
                            <a:lnTo>
                              <a:pt x="21" y="1"/>
                            </a:lnTo>
                            <a:lnTo>
                              <a:pt x="23" y="29"/>
                            </a:lnTo>
                            <a:lnTo>
                              <a:pt x="0" y="28"/>
                            </a:lnTo>
                          </a:path>
                        </a:pathLst>
                      </a:custGeom>
                      <a:solidFill>
                        <a:srgbClr val="80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16" name="Freeform 171">
                        <a:extLst>
                          <a:ext uri="{FF2B5EF4-FFF2-40B4-BE49-F238E27FC236}">
                            <a16:creationId xmlns:a16="http://schemas.microsoft.com/office/drawing/2014/main" id="{6DAA9F8A-ACA3-4D9A-8CFB-3CFE361F94C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4" y="2693"/>
                        <a:ext cx="22" cy="32"/>
                      </a:xfrm>
                      <a:custGeom>
                        <a:avLst/>
                        <a:gdLst>
                          <a:gd name="T0" fmla="*/ 0 w 22"/>
                          <a:gd name="T1" fmla="*/ 28 h 32"/>
                          <a:gd name="T2" fmla="*/ 1 w 22"/>
                          <a:gd name="T3" fmla="*/ 0 h 32"/>
                          <a:gd name="T4" fmla="*/ 21 w 22"/>
                          <a:gd name="T5" fmla="*/ 1 h 32"/>
                          <a:gd name="T6" fmla="*/ 21 w 22"/>
                          <a:gd name="T7" fmla="*/ 31 h 32"/>
                          <a:gd name="T8" fmla="*/ 0 w 22"/>
                          <a:gd name="T9" fmla="*/ 28 h 3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32"/>
                          <a:gd name="T17" fmla="*/ 22 w 22"/>
                          <a:gd name="T18" fmla="*/ 32 h 3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32">
                            <a:moveTo>
                              <a:pt x="0" y="28"/>
                            </a:moveTo>
                            <a:lnTo>
                              <a:pt x="1" y="0"/>
                            </a:lnTo>
                            <a:lnTo>
                              <a:pt x="21" y="1"/>
                            </a:lnTo>
                            <a:lnTo>
                              <a:pt x="21" y="31"/>
                            </a:lnTo>
                            <a:lnTo>
                              <a:pt x="0" y="28"/>
                            </a:lnTo>
                          </a:path>
                        </a:pathLst>
                      </a:custGeom>
                      <a:solidFill>
                        <a:srgbClr val="80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17" name="Freeform 172">
                        <a:extLst>
                          <a:ext uri="{FF2B5EF4-FFF2-40B4-BE49-F238E27FC236}">
                            <a16:creationId xmlns:a16="http://schemas.microsoft.com/office/drawing/2014/main" id="{C504FA61-0592-4C74-9202-B005DD1B058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4" y="2658"/>
                        <a:ext cx="24" cy="30"/>
                      </a:xfrm>
                      <a:custGeom>
                        <a:avLst/>
                        <a:gdLst>
                          <a:gd name="T0" fmla="*/ 0 w 24"/>
                          <a:gd name="T1" fmla="*/ 27 h 30"/>
                          <a:gd name="T2" fmla="*/ 0 w 24"/>
                          <a:gd name="T3" fmla="*/ 0 h 30"/>
                          <a:gd name="T4" fmla="*/ 21 w 24"/>
                          <a:gd name="T5" fmla="*/ 0 h 30"/>
                          <a:gd name="T6" fmla="*/ 23 w 24"/>
                          <a:gd name="T7" fmla="*/ 29 h 30"/>
                          <a:gd name="T8" fmla="*/ 0 w 24"/>
                          <a:gd name="T9" fmla="*/ 27 h 3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"/>
                          <a:gd name="T16" fmla="*/ 0 h 30"/>
                          <a:gd name="T17" fmla="*/ 24 w 24"/>
                          <a:gd name="T18" fmla="*/ 30 h 3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" h="30">
                            <a:moveTo>
                              <a:pt x="0" y="27"/>
                            </a:moveTo>
                            <a:lnTo>
                              <a:pt x="0" y="0"/>
                            </a:lnTo>
                            <a:lnTo>
                              <a:pt x="21" y="0"/>
                            </a:lnTo>
                            <a:lnTo>
                              <a:pt x="23" y="29"/>
                            </a:lnTo>
                            <a:lnTo>
                              <a:pt x="0" y="27"/>
                            </a:lnTo>
                          </a:path>
                        </a:pathLst>
                      </a:custGeom>
                      <a:solidFill>
                        <a:srgbClr val="80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18" name="Freeform 173">
                        <a:extLst>
                          <a:ext uri="{FF2B5EF4-FFF2-40B4-BE49-F238E27FC236}">
                            <a16:creationId xmlns:a16="http://schemas.microsoft.com/office/drawing/2014/main" id="{89406455-4BD2-430A-8703-A6CBE9486E7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4" y="2622"/>
                        <a:ext cx="22" cy="32"/>
                      </a:xfrm>
                      <a:custGeom>
                        <a:avLst/>
                        <a:gdLst>
                          <a:gd name="T0" fmla="*/ 0 w 22"/>
                          <a:gd name="T1" fmla="*/ 28 h 32"/>
                          <a:gd name="T2" fmla="*/ 1 w 22"/>
                          <a:gd name="T3" fmla="*/ 0 h 32"/>
                          <a:gd name="T4" fmla="*/ 21 w 22"/>
                          <a:gd name="T5" fmla="*/ 1 h 32"/>
                          <a:gd name="T6" fmla="*/ 21 w 22"/>
                          <a:gd name="T7" fmla="*/ 31 h 32"/>
                          <a:gd name="T8" fmla="*/ 0 w 22"/>
                          <a:gd name="T9" fmla="*/ 28 h 3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32"/>
                          <a:gd name="T17" fmla="*/ 22 w 22"/>
                          <a:gd name="T18" fmla="*/ 32 h 3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32">
                            <a:moveTo>
                              <a:pt x="0" y="28"/>
                            </a:moveTo>
                            <a:lnTo>
                              <a:pt x="1" y="0"/>
                            </a:lnTo>
                            <a:lnTo>
                              <a:pt x="21" y="1"/>
                            </a:lnTo>
                            <a:lnTo>
                              <a:pt x="21" y="31"/>
                            </a:lnTo>
                            <a:lnTo>
                              <a:pt x="0" y="28"/>
                            </a:lnTo>
                          </a:path>
                        </a:pathLst>
                      </a:custGeom>
                      <a:solidFill>
                        <a:srgbClr val="80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908" name="Group 174">
                      <a:extLst>
                        <a:ext uri="{FF2B5EF4-FFF2-40B4-BE49-F238E27FC236}">
                          <a16:creationId xmlns:a16="http://schemas.microsoft.com/office/drawing/2014/main" id="{5C42B5AA-48AC-4378-862B-FEEFBD9BA38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89" y="2622"/>
                      <a:ext cx="23" cy="172"/>
                      <a:chOff x="2989" y="2622"/>
                      <a:chExt cx="23" cy="172"/>
                    </a:xfrm>
                  </p:grpSpPr>
                  <p:sp>
                    <p:nvSpPr>
                      <p:cNvPr id="909" name="Freeform 175">
                        <a:extLst>
                          <a:ext uri="{FF2B5EF4-FFF2-40B4-BE49-F238E27FC236}">
                            <a16:creationId xmlns:a16="http://schemas.microsoft.com/office/drawing/2014/main" id="{D751DCD2-8BD7-4385-89CA-91269581AAA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9" y="2765"/>
                        <a:ext cx="22" cy="29"/>
                      </a:xfrm>
                      <a:custGeom>
                        <a:avLst/>
                        <a:gdLst>
                          <a:gd name="T0" fmla="*/ 0 w 22"/>
                          <a:gd name="T1" fmla="*/ 27 h 29"/>
                          <a:gd name="T2" fmla="*/ 0 w 22"/>
                          <a:gd name="T3" fmla="*/ 0 h 29"/>
                          <a:gd name="T4" fmla="*/ 19 w 22"/>
                          <a:gd name="T5" fmla="*/ 1 h 29"/>
                          <a:gd name="T6" fmla="*/ 21 w 22"/>
                          <a:gd name="T7" fmla="*/ 28 h 29"/>
                          <a:gd name="T8" fmla="*/ 0 w 22"/>
                          <a:gd name="T9" fmla="*/ 27 h 2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29"/>
                          <a:gd name="T17" fmla="*/ 22 w 22"/>
                          <a:gd name="T18" fmla="*/ 29 h 2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29">
                            <a:moveTo>
                              <a:pt x="0" y="27"/>
                            </a:moveTo>
                            <a:lnTo>
                              <a:pt x="0" y="0"/>
                            </a:lnTo>
                            <a:lnTo>
                              <a:pt x="19" y="1"/>
                            </a:lnTo>
                            <a:lnTo>
                              <a:pt x="21" y="28"/>
                            </a:lnTo>
                            <a:lnTo>
                              <a:pt x="0" y="27"/>
                            </a:lnTo>
                          </a:path>
                        </a:pathLst>
                      </a:custGeom>
                      <a:solidFill>
                        <a:srgbClr val="FF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10" name="Freeform 176">
                        <a:extLst>
                          <a:ext uri="{FF2B5EF4-FFF2-40B4-BE49-F238E27FC236}">
                            <a16:creationId xmlns:a16="http://schemas.microsoft.com/office/drawing/2014/main" id="{4E82D771-D679-432A-BCB7-DB52218D882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91" y="2729"/>
                        <a:ext cx="21" cy="30"/>
                      </a:xfrm>
                      <a:custGeom>
                        <a:avLst/>
                        <a:gdLst>
                          <a:gd name="T0" fmla="*/ 0 w 21"/>
                          <a:gd name="T1" fmla="*/ 28 h 30"/>
                          <a:gd name="T2" fmla="*/ 0 w 21"/>
                          <a:gd name="T3" fmla="*/ 0 h 30"/>
                          <a:gd name="T4" fmla="*/ 18 w 21"/>
                          <a:gd name="T5" fmla="*/ 1 h 30"/>
                          <a:gd name="T6" fmla="*/ 20 w 21"/>
                          <a:gd name="T7" fmla="*/ 29 h 30"/>
                          <a:gd name="T8" fmla="*/ 0 w 21"/>
                          <a:gd name="T9" fmla="*/ 28 h 3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"/>
                          <a:gd name="T16" fmla="*/ 0 h 30"/>
                          <a:gd name="T17" fmla="*/ 21 w 21"/>
                          <a:gd name="T18" fmla="*/ 30 h 3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" h="30">
                            <a:moveTo>
                              <a:pt x="0" y="28"/>
                            </a:moveTo>
                            <a:lnTo>
                              <a:pt x="0" y="0"/>
                            </a:lnTo>
                            <a:lnTo>
                              <a:pt x="18" y="1"/>
                            </a:lnTo>
                            <a:lnTo>
                              <a:pt x="20" y="29"/>
                            </a:lnTo>
                            <a:lnTo>
                              <a:pt x="0" y="28"/>
                            </a:lnTo>
                          </a:path>
                        </a:pathLst>
                      </a:custGeom>
                      <a:solidFill>
                        <a:srgbClr val="FF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11" name="Freeform 177">
                        <a:extLst>
                          <a:ext uri="{FF2B5EF4-FFF2-40B4-BE49-F238E27FC236}">
                            <a16:creationId xmlns:a16="http://schemas.microsoft.com/office/drawing/2014/main" id="{C8A3A7C4-A15A-4473-8D4E-9AA3BDA1EB0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91" y="2693"/>
                        <a:ext cx="21" cy="32"/>
                      </a:xfrm>
                      <a:custGeom>
                        <a:avLst/>
                        <a:gdLst>
                          <a:gd name="T0" fmla="*/ 0 w 21"/>
                          <a:gd name="T1" fmla="*/ 28 h 32"/>
                          <a:gd name="T2" fmla="*/ 0 w 21"/>
                          <a:gd name="T3" fmla="*/ 0 h 32"/>
                          <a:gd name="T4" fmla="*/ 20 w 21"/>
                          <a:gd name="T5" fmla="*/ 1 h 32"/>
                          <a:gd name="T6" fmla="*/ 20 w 21"/>
                          <a:gd name="T7" fmla="*/ 31 h 32"/>
                          <a:gd name="T8" fmla="*/ 0 w 21"/>
                          <a:gd name="T9" fmla="*/ 28 h 3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"/>
                          <a:gd name="T16" fmla="*/ 0 h 32"/>
                          <a:gd name="T17" fmla="*/ 21 w 21"/>
                          <a:gd name="T18" fmla="*/ 32 h 3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" h="32">
                            <a:moveTo>
                              <a:pt x="0" y="28"/>
                            </a:moveTo>
                            <a:lnTo>
                              <a:pt x="0" y="0"/>
                            </a:lnTo>
                            <a:lnTo>
                              <a:pt x="20" y="1"/>
                            </a:lnTo>
                            <a:lnTo>
                              <a:pt x="20" y="31"/>
                            </a:lnTo>
                            <a:lnTo>
                              <a:pt x="0" y="28"/>
                            </a:lnTo>
                          </a:path>
                        </a:pathLst>
                      </a:custGeom>
                      <a:solidFill>
                        <a:srgbClr val="FF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12" name="Freeform 178">
                        <a:extLst>
                          <a:ext uri="{FF2B5EF4-FFF2-40B4-BE49-F238E27FC236}">
                            <a16:creationId xmlns:a16="http://schemas.microsoft.com/office/drawing/2014/main" id="{58976549-FC02-4F4E-8210-D9CA4B2CDF9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91" y="2658"/>
                        <a:ext cx="21" cy="30"/>
                      </a:xfrm>
                      <a:custGeom>
                        <a:avLst/>
                        <a:gdLst>
                          <a:gd name="T0" fmla="*/ 0 w 21"/>
                          <a:gd name="T1" fmla="*/ 27 h 30"/>
                          <a:gd name="T2" fmla="*/ 0 w 21"/>
                          <a:gd name="T3" fmla="*/ 0 h 30"/>
                          <a:gd name="T4" fmla="*/ 18 w 21"/>
                          <a:gd name="T5" fmla="*/ 0 h 30"/>
                          <a:gd name="T6" fmla="*/ 20 w 21"/>
                          <a:gd name="T7" fmla="*/ 29 h 30"/>
                          <a:gd name="T8" fmla="*/ 0 w 21"/>
                          <a:gd name="T9" fmla="*/ 27 h 3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"/>
                          <a:gd name="T16" fmla="*/ 0 h 30"/>
                          <a:gd name="T17" fmla="*/ 21 w 21"/>
                          <a:gd name="T18" fmla="*/ 30 h 3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" h="30">
                            <a:moveTo>
                              <a:pt x="0" y="27"/>
                            </a:moveTo>
                            <a:lnTo>
                              <a:pt x="0" y="0"/>
                            </a:lnTo>
                            <a:lnTo>
                              <a:pt x="18" y="0"/>
                            </a:lnTo>
                            <a:lnTo>
                              <a:pt x="20" y="29"/>
                            </a:lnTo>
                            <a:lnTo>
                              <a:pt x="0" y="27"/>
                            </a:lnTo>
                          </a:path>
                        </a:pathLst>
                      </a:custGeom>
                      <a:solidFill>
                        <a:srgbClr val="FF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13" name="Freeform 179">
                        <a:extLst>
                          <a:ext uri="{FF2B5EF4-FFF2-40B4-BE49-F238E27FC236}">
                            <a16:creationId xmlns:a16="http://schemas.microsoft.com/office/drawing/2014/main" id="{9EB5EB11-A64B-45F1-BC5A-E4EAB272434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91" y="2622"/>
                        <a:ext cx="21" cy="32"/>
                      </a:xfrm>
                      <a:custGeom>
                        <a:avLst/>
                        <a:gdLst>
                          <a:gd name="T0" fmla="*/ 0 w 21"/>
                          <a:gd name="T1" fmla="*/ 28 h 32"/>
                          <a:gd name="T2" fmla="*/ 0 w 21"/>
                          <a:gd name="T3" fmla="*/ 0 h 32"/>
                          <a:gd name="T4" fmla="*/ 20 w 21"/>
                          <a:gd name="T5" fmla="*/ 1 h 32"/>
                          <a:gd name="T6" fmla="*/ 20 w 21"/>
                          <a:gd name="T7" fmla="*/ 31 h 32"/>
                          <a:gd name="T8" fmla="*/ 0 w 21"/>
                          <a:gd name="T9" fmla="*/ 28 h 3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"/>
                          <a:gd name="T16" fmla="*/ 0 h 32"/>
                          <a:gd name="T17" fmla="*/ 21 w 21"/>
                          <a:gd name="T18" fmla="*/ 32 h 3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" h="32">
                            <a:moveTo>
                              <a:pt x="0" y="28"/>
                            </a:moveTo>
                            <a:lnTo>
                              <a:pt x="0" y="0"/>
                            </a:lnTo>
                            <a:lnTo>
                              <a:pt x="20" y="1"/>
                            </a:lnTo>
                            <a:lnTo>
                              <a:pt x="20" y="31"/>
                            </a:lnTo>
                            <a:lnTo>
                              <a:pt x="0" y="28"/>
                            </a:lnTo>
                          </a:path>
                        </a:pathLst>
                      </a:custGeom>
                      <a:solidFill>
                        <a:srgbClr val="FF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891" name="Group 180">
                  <a:extLst>
                    <a:ext uri="{FF2B5EF4-FFF2-40B4-BE49-F238E27FC236}">
                      <a16:creationId xmlns:a16="http://schemas.microsoft.com/office/drawing/2014/main" id="{3BD0E148-8D60-4205-8073-0C78ACDDAD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19" y="2469"/>
                  <a:ext cx="411" cy="711"/>
                  <a:chOff x="2519" y="2469"/>
                  <a:chExt cx="411" cy="711"/>
                </a:xfrm>
              </p:grpSpPr>
              <p:grpSp>
                <p:nvGrpSpPr>
                  <p:cNvPr id="892" name="Group 181">
                    <a:extLst>
                      <a:ext uri="{FF2B5EF4-FFF2-40B4-BE49-F238E27FC236}">
                        <a16:creationId xmlns:a16="http://schemas.microsoft.com/office/drawing/2014/main" id="{C840AEDF-E20E-4B3A-A765-9FF632932ED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519" y="2469"/>
                    <a:ext cx="411" cy="711"/>
                    <a:chOff x="2519" y="2469"/>
                    <a:chExt cx="411" cy="711"/>
                  </a:xfrm>
                </p:grpSpPr>
                <p:sp>
                  <p:nvSpPr>
                    <p:cNvPr id="899" name="Freeform 182">
                      <a:extLst>
                        <a:ext uri="{FF2B5EF4-FFF2-40B4-BE49-F238E27FC236}">
                          <a16:creationId xmlns:a16="http://schemas.microsoft.com/office/drawing/2014/main" id="{21193351-BEDD-41BC-8C40-A74C1C603E3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519" y="2506"/>
                      <a:ext cx="409" cy="674"/>
                    </a:xfrm>
                    <a:custGeom>
                      <a:avLst/>
                      <a:gdLst>
                        <a:gd name="T0" fmla="*/ 0 w 409"/>
                        <a:gd name="T1" fmla="*/ 663 h 674"/>
                        <a:gd name="T2" fmla="*/ 117 w 409"/>
                        <a:gd name="T3" fmla="*/ 7 h 674"/>
                        <a:gd name="T4" fmla="*/ 408 w 409"/>
                        <a:gd name="T5" fmla="*/ 0 h 674"/>
                        <a:gd name="T6" fmla="*/ 385 w 409"/>
                        <a:gd name="T7" fmla="*/ 673 h 674"/>
                        <a:gd name="T8" fmla="*/ 0 w 409"/>
                        <a:gd name="T9" fmla="*/ 663 h 67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09"/>
                        <a:gd name="T16" fmla="*/ 0 h 674"/>
                        <a:gd name="T17" fmla="*/ 409 w 409"/>
                        <a:gd name="T18" fmla="*/ 674 h 67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09" h="674">
                          <a:moveTo>
                            <a:pt x="0" y="663"/>
                          </a:moveTo>
                          <a:lnTo>
                            <a:pt x="117" y="7"/>
                          </a:lnTo>
                          <a:lnTo>
                            <a:pt x="408" y="0"/>
                          </a:lnTo>
                          <a:lnTo>
                            <a:pt x="385" y="673"/>
                          </a:lnTo>
                          <a:lnTo>
                            <a:pt x="0" y="663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0" name="Freeform 183">
                      <a:extLst>
                        <a:ext uri="{FF2B5EF4-FFF2-40B4-BE49-F238E27FC236}">
                          <a16:creationId xmlns:a16="http://schemas.microsoft.com/office/drawing/2014/main" id="{D9627604-1DAF-4330-9D0A-9DAFC8CBB3C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37" y="2469"/>
                      <a:ext cx="293" cy="48"/>
                    </a:xfrm>
                    <a:custGeom>
                      <a:avLst/>
                      <a:gdLst>
                        <a:gd name="T0" fmla="*/ 0 w 293"/>
                        <a:gd name="T1" fmla="*/ 47 h 48"/>
                        <a:gd name="T2" fmla="*/ 292 w 293"/>
                        <a:gd name="T3" fmla="*/ 36 h 48"/>
                        <a:gd name="T4" fmla="*/ 292 w 293"/>
                        <a:gd name="T5" fmla="*/ 0 h 48"/>
                        <a:gd name="T6" fmla="*/ 5 w 293"/>
                        <a:gd name="T7" fmla="*/ 10 h 48"/>
                        <a:gd name="T8" fmla="*/ 0 w 293"/>
                        <a:gd name="T9" fmla="*/ 47 h 4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93"/>
                        <a:gd name="T16" fmla="*/ 0 h 48"/>
                        <a:gd name="T17" fmla="*/ 293 w 293"/>
                        <a:gd name="T18" fmla="*/ 48 h 4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93" h="48">
                          <a:moveTo>
                            <a:pt x="0" y="47"/>
                          </a:moveTo>
                          <a:lnTo>
                            <a:pt x="292" y="36"/>
                          </a:lnTo>
                          <a:lnTo>
                            <a:pt x="292" y="0"/>
                          </a:lnTo>
                          <a:lnTo>
                            <a:pt x="5" y="10"/>
                          </a:lnTo>
                          <a:lnTo>
                            <a:pt x="0" y="47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93" name="Group 184">
                    <a:extLst>
                      <a:ext uri="{FF2B5EF4-FFF2-40B4-BE49-F238E27FC236}">
                        <a16:creationId xmlns:a16="http://schemas.microsoft.com/office/drawing/2014/main" id="{F024CBCA-7627-4D35-98C9-F5ADDCD3AFD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536" y="3146"/>
                    <a:ext cx="353" cy="25"/>
                    <a:chOff x="2536" y="3146"/>
                    <a:chExt cx="353" cy="25"/>
                  </a:xfrm>
                </p:grpSpPr>
                <p:sp>
                  <p:nvSpPr>
                    <p:cNvPr id="897" name="Oval 185">
                      <a:extLst>
                        <a:ext uri="{FF2B5EF4-FFF2-40B4-BE49-F238E27FC236}">
                          <a16:creationId xmlns:a16="http://schemas.microsoft.com/office/drawing/2014/main" id="{439678E4-9E7F-4209-A3AC-2C47F6D2EC1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36" y="3146"/>
                      <a:ext cx="21" cy="1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98" name="Oval 186">
                      <a:extLst>
                        <a:ext uri="{FF2B5EF4-FFF2-40B4-BE49-F238E27FC236}">
                          <a16:creationId xmlns:a16="http://schemas.microsoft.com/office/drawing/2014/main" id="{D983E25A-61D8-4C11-90A7-2ECF85BB1A9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68" y="3154"/>
                      <a:ext cx="21" cy="1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94" name="Group 187">
                    <a:extLst>
                      <a:ext uri="{FF2B5EF4-FFF2-40B4-BE49-F238E27FC236}">
                        <a16:creationId xmlns:a16="http://schemas.microsoft.com/office/drawing/2014/main" id="{FAEAF9CA-F538-4DE8-9078-1037CFB8CE0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46" y="2515"/>
                    <a:ext cx="270" cy="23"/>
                    <a:chOff x="2646" y="2515"/>
                    <a:chExt cx="270" cy="23"/>
                  </a:xfrm>
                </p:grpSpPr>
                <p:sp>
                  <p:nvSpPr>
                    <p:cNvPr id="895" name="Oval 188">
                      <a:extLst>
                        <a:ext uri="{FF2B5EF4-FFF2-40B4-BE49-F238E27FC236}">
                          <a16:creationId xmlns:a16="http://schemas.microsoft.com/office/drawing/2014/main" id="{11355323-279E-4A0C-981D-7B2845D42E7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46" y="2521"/>
                      <a:ext cx="22" cy="1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96" name="Oval 189">
                      <a:extLst>
                        <a:ext uri="{FF2B5EF4-FFF2-40B4-BE49-F238E27FC236}">
                          <a16:creationId xmlns:a16="http://schemas.microsoft.com/office/drawing/2014/main" id="{70F5BB75-0D5B-49F4-B50F-CD6580B3138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5" y="2515"/>
                      <a:ext cx="21" cy="1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921" name="Group 190">
                <a:extLst>
                  <a:ext uri="{FF2B5EF4-FFF2-40B4-BE49-F238E27FC236}">
                    <a16:creationId xmlns:a16="http://schemas.microsoft.com/office/drawing/2014/main" id="{82E8EF9A-9BB6-4B62-A330-53505C7457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43370" y="1494999"/>
                <a:ext cx="490538" cy="355600"/>
                <a:chOff x="2771" y="2267"/>
                <a:chExt cx="309" cy="224"/>
              </a:xfrm>
            </p:grpSpPr>
            <p:sp>
              <p:nvSpPr>
                <p:cNvPr id="922" name="Freeform 191">
                  <a:extLst>
                    <a:ext uri="{FF2B5EF4-FFF2-40B4-BE49-F238E27FC236}">
                      <a16:creationId xmlns:a16="http://schemas.microsoft.com/office/drawing/2014/main" id="{D61D111E-26FB-470A-8083-2514022EE8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8" y="2426"/>
                  <a:ext cx="254" cy="59"/>
                </a:xfrm>
                <a:custGeom>
                  <a:avLst/>
                  <a:gdLst>
                    <a:gd name="T0" fmla="*/ 126 w 254"/>
                    <a:gd name="T1" fmla="*/ 58 h 59"/>
                    <a:gd name="T2" fmla="*/ 152 w 254"/>
                    <a:gd name="T3" fmla="*/ 57 h 59"/>
                    <a:gd name="T4" fmla="*/ 176 w 254"/>
                    <a:gd name="T5" fmla="*/ 55 h 59"/>
                    <a:gd name="T6" fmla="*/ 197 w 254"/>
                    <a:gd name="T7" fmla="*/ 52 h 59"/>
                    <a:gd name="T8" fmla="*/ 216 w 254"/>
                    <a:gd name="T9" fmla="*/ 49 h 59"/>
                    <a:gd name="T10" fmla="*/ 232 w 254"/>
                    <a:gd name="T11" fmla="*/ 45 h 59"/>
                    <a:gd name="T12" fmla="*/ 243 w 254"/>
                    <a:gd name="T13" fmla="*/ 40 h 59"/>
                    <a:gd name="T14" fmla="*/ 251 w 254"/>
                    <a:gd name="T15" fmla="*/ 34 h 59"/>
                    <a:gd name="T16" fmla="*/ 253 w 254"/>
                    <a:gd name="T17" fmla="*/ 29 h 59"/>
                    <a:gd name="T18" fmla="*/ 251 w 254"/>
                    <a:gd name="T19" fmla="*/ 23 h 59"/>
                    <a:gd name="T20" fmla="*/ 243 w 254"/>
                    <a:gd name="T21" fmla="*/ 17 h 59"/>
                    <a:gd name="T22" fmla="*/ 232 w 254"/>
                    <a:gd name="T23" fmla="*/ 13 h 59"/>
                    <a:gd name="T24" fmla="*/ 216 w 254"/>
                    <a:gd name="T25" fmla="*/ 8 h 59"/>
                    <a:gd name="T26" fmla="*/ 197 w 254"/>
                    <a:gd name="T27" fmla="*/ 5 h 59"/>
                    <a:gd name="T28" fmla="*/ 176 w 254"/>
                    <a:gd name="T29" fmla="*/ 2 h 59"/>
                    <a:gd name="T30" fmla="*/ 152 w 254"/>
                    <a:gd name="T31" fmla="*/ 0 h 59"/>
                    <a:gd name="T32" fmla="*/ 126 w 254"/>
                    <a:gd name="T33" fmla="*/ 0 h 59"/>
                    <a:gd name="T34" fmla="*/ 101 w 254"/>
                    <a:gd name="T35" fmla="*/ 0 h 59"/>
                    <a:gd name="T36" fmla="*/ 76 w 254"/>
                    <a:gd name="T37" fmla="*/ 2 h 59"/>
                    <a:gd name="T38" fmla="*/ 56 w 254"/>
                    <a:gd name="T39" fmla="*/ 5 h 59"/>
                    <a:gd name="T40" fmla="*/ 36 w 254"/>
                    <a:gd name="T41" fmla="*/ 8 h 59"/>
                    <a:gd name="T42" fmla="*/ 20 w 254"/>
                    <a:gd name="T43" fmla="*/ 13 h 59"/>
                    <a:gd name="T44" fmla="*/ 9 w 254"/>
                    <a:gd name="T45" fmla="*/ 17 h 59"/>
                    <a:gd name="T46" fmla="*/ 2 w 254"/>
                    <a:gd name="T47" fmla="*/ 23 h 59"/>
                    <a:gd name="T48" fmla="*/ 0 w 254"/>
                    <a:gd name="T49" fmla="*/ 29 h 59"/>
                    <a:gd name="T50" fmla="*/ 2 w 254"/>
                    <a:gd name="T51" fmla="*/ 34 h 59"/>
                    <a:gd name="T52" fmla="*/ 9 w 254"/>
                    <a:gd name="T53" fmla="*/ 40 h 59"/>
                    <a:gd name="T54" fmla="*/ 20 w 254"/>
                    <a:gd name="T55" fmla="*/ 45 h 59"/>
                    <a:gd name="T56" fmla="*/ 36 w 254"/>
                    <a:gd name="T57" fmla="*/ 49 h 59"/>
                    <a:gd name="T58" fmla="*/ 56 w 254"/>
                    <a:gd name="T59" fmla="*/ 52 h 59"/>
                    <a:gd name="T60" fmla="*/ 76 w 254"/>
                    <a:gd name="T61" fmla="*/ 55 h 59"/>
                    <a:gd name="T62" fmla="*/ 101 w 254"/>
                    <a:gd name="T63" fmla="*/ 57 h 59"/>
                    <a:gd name="T64" fmla="*/ 126 w 254"/>
                    <a:gd name="T65" fmla="*/ 58 h 5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54"/>
                    <a:gd name="T100" fmla="*/ 0 h 59"/>
                    <a:gd name="T101" fmla="*/ 254 w 254"/>
                    <a:gd name="T102" fmla="*/ 59 h 5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54" h="59">
                      <a:moveTo>
                        <a:pt x="126" y="58"/>
                      </a:moveTo>
                      <a:lnTo>
                        <a:pt x="152" y="57"/>
                      </a:lnTo>
                      <a:lnTo>
                        <a:pt x="176" y="55"/>
                      </a:lnTo>
                      <a:lnTo>
                        <a:pt x="197" y="52"/>
                      </a:lnTo>
                      <a:lnTo>
                        <a:pt x="216" y="49"/>
                      </a:lnTo>
                      <a:lnTo>
                        <a:pt x="232" y="45"/>
                      </a:lnTo>
                      <a:lnTo>
                        <a:pt x="243" y="40"/>
                      </a:lnTo>
                      <a:lnTo>
                        <a:pt x="251" y="34"/>
                      </a:lnTo>
                      <a:lnTo>
                        <a:pt x="253" y="29"/>
                      </a:lnTo>
                      <a:lnTo>
                        <a:pt x="251" y="23"/>
                      </a:lnTo>
                      <a:lnTo>
                        <a:pt x="243" y="17"/>
                      </a:lnTo>
                      <a:lnTo>
                        <a:pt x="232" y="13"/>
                      </a:lnTo>
                      <a:lnTo>
                        <a:pt x="216" y="8"/>
                      </a:lnTo>
                      <a:lnTo>
                        <a:pt x="197" y="5"/>
                      </a:lnTo>
                      <a:lnTo>
                        <a:pt x="176" y="2"/>
                      </a:lnTo>
                      <a:lnTo>
                        <a:pt x="152" y="0"/>
                      </a:lnTo>
                      <a:lnTo>
                        <a:pt x="126" y="0"/>
                      </a:lnTo>
                      <a:lnTo>
                        <a:pt x="101" y="0"/>
                      </a:lnTo>
                      <a:lnTo>
                        <a:pt x="76" y="2"/>
                      </a:lnTo>
                      <a:lnTo>
                        <a:pt x="56" y="5"/>
                      </a:lnTo>
                      <a:lnTo>
                        <a:pt x="36" y="8"/>
                      </a:lnTo>
                      <a:lnTo>
                        <a:pt x="20" y="13"/>
                      </a:lnTo>
                      <a:lnTo>
                        <a:pt x="9" y="17"/>
                      </a:lnTo>
                      <a:lnTo>
                        <a:pt x="2" y="23"/>
                      </a:lnTo>
                      <a:lnTo>
                        <a:pt x="0" y="29"/>
                      </a:lnTo>
                      <a:lnTo>
                        <a:pt x="2" y="34"/>
                      </a:lnTo>
                      <a:lnTo>
                        <a:pt x="9" y="40"/>
                      </a:lnTo>
                      <a:lnTo>
                        <a:pt x="20" y="45"/>
                      </a:lnTo>
                      <a:lnTo>
                        <a:pt x="36" y="49"/>
                      </a:lnTo>
                      <a:lnTo>
                        <a:pt x="56" y="52"/>
                      </a:lnTo>
                      <a:lnTo>
                        <a:pt x="76" y="55"/>
                      </a:lnTo>
                      <a:lnTo>
                        <a:pt x="101" y="57"/>
                      </a:lnTo>
                      <a:lnTo>
                        <a:pt x="126" y="58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3" name="Freeform 192">
                  <a:extLst>
                    <a:ext uri="{FF2B5EF4-FFF2-40B4-BE49-F238E27FC236}">
                      <a16:creationId xmlns:a16="http://schemas.microsoft.com/office/drawing/2014/main" id="{F73A33AD-06A9-4EEF-90F5-567A5C0667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8" y="2426"/>
                  <a:ext cx="254" cy="59"/>
                </a:xfrm>
                <a:custGeom>
                  <a:avLst/>
                  <a:gdLst>
                    <a:gd name="T0" fmla="*/ 126 w 254"/>
                    <a:gd name="T1" fmla="*/ 58 h 59"/>
                    <a:gd name="T2" fmla="*/ 126 w 254"/>
                    <a:gd name="T3" fmla="*/ 58 h 59"/>
                    <a:gd name="T4" fmla="*/ 152 w 254"/>
                    <a:gd name="T5" fmla="*/ 57 h 59"/>
                    <a:gd name="T6" fmla="*/ 176 w 254"/>
                    <a:gd name="T7" fmla="*/ 55 h 59"/>
                    <a:gd name="T8" fmla="*/ 197 w 254"/>
                    <a:gd name="T9" fmla="*/ 52 h 59"/>
                    <a:gd name="T10" fmla="*/ 216 w 254"/>
                    <a:gd name="T11" fmla="*/ 49 h 59"/>
                    <a:gd name="T12" fmla="*/ 232 w 254"/>
                    <a:gd name="T13" fmla="*/ 45 h 59"/>
                    <a:gd name="T14" fmla="*/ 243 w 254"/>
                    <a:gd name="T15" fmla="*/ 40 h 59"/>
                    <a:gd name="T16" fmla="*/ 251 w 254"/>
                    <a:gd name="T17" fmla="*/ 34 h 59"/>
                    <a:gd name="T18" fmla="*/ 253 w 254"/>
                    <a:gd name="T19" fmla="*/ 29 h 59"/>
                    <a:gd name="T20" fmla="*/ 253 w 254"/>
                    <a:gd name="T21" fmla="*/ 29 h 59"/>
                    <a:gd name="T22" fmla="*/ 251 w 254"/>
                    <a:gd name="T23" fmla="*/ 23 h 59"/>
                    <a:gd name="T24" fmla="*/ 243 w 254"/>
                    <a:gd name="T25" fmla="*/ 17 h 59"/>
                    <a:gd name="T26" fmla="*/ 232 w 254"/>
                    <a:gd name="T27" fmla="*/ 13 h 59"/>
                    <a:gd name="T28" fmla="*/ 216 w 254"/>
                    <a:gd name="T29" fmla="*/ 8 h 59"/>
                    <a:gd name="T30" fmla="*/ 197 w 254"/>
                    <a:gd name="T31" fmla="*/ 5 h 59"/>
                    <a:gd name="T32" fmla="*/ 176 w 254"/>
                    <a:gd name="T33" fmla="*/ 2 h 59"/>
                    <a:gd name="T34" fmla="*/ 152 w 254"/>
                    <a:gd name="T35" fmla="*/ 0 h 59"/>
                    <a:gd name="T36" fmla="*/ 126 w 254"/>
                    <a:gd name="T37" fmla="*/ 0 h 59"/>
                    <a:gd name="T38" fmla="*/ 126 w 254"/>
                    <a:gd name="T39" fmla="*/ 0 h 59"/>
                    <a:gd name="T40" fmla="*/ 101 w 254"/>
                    <a:gd name="T41" fmla="*/ 0 h 59"/>
                    <a:gd name="T42" fmla="*/ 76 w 254"/>
                    <a:gd name="T43" fmla="*/ 2 h 59"/>
                    <a:gd name="T44" fmla="*/ 56 w 254"/>
                    <a:gd name="T45" fmla="*/ 5 h 59"/>
                    <a:gd name="T46" fmla="*/ 36 w 254"/>
                    <a:gd name="T47" fmla="*/ 8 h 59"/>
                    <a:gd name="T48" fmla="*/ 20 w 254"/>
                    <a:gd name="T49" fmla="*/ 13 h 59"/>
                    <a:gd name="T50" fmla="*/ 9 w 254"/>
                    <a:gd name="T51" fmla="*/ 17 h 59"/>
                    <a:gd name="T52" fmla="*/ 2 w 254"/>
                    <a:gd name="T53" fmla="*/ 23 h 59"/>
                    <a:gd name="T54" fmla="*/ 0 w 254"/>
                    <a:gd name="T55" fmla="*/ 29 h 59"/>
                    <a:gd name="T56" fmla="*/ 0 w 254"/>
                    <a:gd name="T57" fmla="*/ 29 h 59"/>
                    <a:gd name="T58" fmla="*/ 2 w 254"/>
                    <a:gd name="T59" fmla="*/ 34 h 59"/>
                    <a:gd name="T60" fmla="*/ 9 w 254"/>
                    <a:gd name="T61" fmla="*/ 40 h 59"/>
                    <a:gd name="T62" fmla="*/ 20 w 254"/>
                    <a:gd name="T63" fmla="*/ 45 h 59"/>
                    <a:gd name="T64" fmla="*/ 36 w 254"/>
                    <a:gd name="T65" fmla="*/ 49 h 59"/>
                    <a:gd name="T66" fmla="*/ 56 w 254"/>
                    <a:gd name="T67" fmla="*/ 52 h 59"/>
                    <a:gd name="T68" fmla="*/ 76 w 254"/>
                    <a:gd name="T69" fmla="*/ 55 h 59"/>
                    <a:gd name="T70" fmla="*/ 101 w 254"/>
                    <a:gd name="T71" fmla="*/ 57 h 59"/>
                    <a:gd name="T72" fmla="*/ 126 w 254"/>
                    <a:gd name="T73" fmla="*/ 58 h 5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54"/>
                    <a:gd name="T112" fmla="*/ 0 h 59"/>
                    <a:gd name="T113" fmla="*/ 254 w 254"/>
                    <a:gd name="T114" fmla="*/ 59 h 59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54" h="59">
                      <a:moveTo>
                        <a:pt x="126" y="58"/>
                      </a:moveTo>
                      <a:lnTo>
                        <a:pt x="126" y="58"/>
                      </a:lnTo>
                      <a:lnTo>
                        <a:pt x="152" y="57"/>
                      </a:lnTo>
                      <a:lnTo>
                        <a:pt x="176" y="55"/>
                      </a:lnTo>
                      <a:lnTo>
                        <a:pt x="197" y="52"/>
                      </a:lnTo>
                      <a:lnTo>
                        <a:pt x="216" y="49"/>
                      </a:lnTo>
                      <a:lnTo>
                        <a:pt x="232" y="45"/>
                      </a:lnTo>
                      <a:lnTo>
                        <a:pt x="243" y="40"/>
                      </a:lnTo>
                      <a:lnTo>
                        <a:pt x="251" y="34"/>
                      </a:lnTo>
                      <a:lnTo>
                        <a:pt x="253" y="29"/>
                      </a:lnTo>
                      <a:lnTo>
                        <a:pt x="251" y="23"/>
                      </a:lnTo>
                      <a:lnTo>
                        <a:pt x="243" y="17"/>
                      </a:lnTo>
                      <a:lnTo>
                        <a:pt x="232" y="13"/>
                      </a:lnTo>
                      <a:lnTo>
                        <a:pt x="216" y="8"/>
                      </a:lnTo>
                      <a:lnTo>
                        <a:pt x="197" y="5"/>
                      </a:lnTo>
                      <a:lnTo>
                        <a:pt x="176" y="2"/>
                      </a:lnTo>
                      <a:lnTo>
                        <a:pt x="152" y="0"/>
                      </a:lnTo>
                      <a:lnTo>
                        <a:pt x="126" y="0"/>
                      </a:lnTo>
                      <a:lnTo>
                        <a:pt x="101" y="0"/>
                      </a:lnTo>
                      <a:lnTo>
                        <a:pt x="76" y="2"/>
                      </a:lnTo>
                      <a:lnTo>
                        <a:pt x="56" y="5"/>
                      </a:lnTo>
                      <a:lnTo>
                        <a:pt x="36" y="8"/>
                      </a:lnTo>
                      <a:lnTo>
                        <a:pt x="20" y="13"/>
                      </a:lnTo>
                      <a:lnTo>
                        <a:pt x="9" y="17"/>
                      </a:lnTo>
                      <a:lnTo>
                        <a:pt x="2" y="23"/>
                      </a:lnTo>
                      <a:lnTo>
                        <a:pt x="0" y="29"/>
                      </a:lnTo>
                      <a:lnTo>
                        <a:pt x="2" y="34"/>
                      </a:lnTo>
                      <a:lnTo>
                        <a:pt x="9" y="40"/>
                      </a:lnTo>
                      <a:lnTo>
                        <a:pt x="20" y="45"/>
                      </a:lnTo>
                      <a:lnTo>
                        <a:pt x="36" y="49"/>
                      </a:lnTo>
                      <a:lnTo>
                        <a:pt x="56" y="52"/>
                      </a:lnTo>
                      <a:lnTo>
                        <a:pt x="76" y="55"/>
                      </a:lnTo>
                      <a:lnTo>
                        <a:pt x="101" y="57"/>
                      </a:lnTo>
                      <a:lnTo>
                        <a:pt x="126" y="58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4" name="Freeform 193">
                  <a:extLst>
                    <a:ext uri="{FF2B5EF4-FFF2-40B4-BE49-F238E27FC236}">
                      <a16:creationId xmlns:a16="http://schemas.microsoft.com/office/drawing/2014/main" id="{1B34C4EF-300C-46AF-AC81-089F1B6F67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8" y="2455"/>
                  <a:ext cx="254" cy="36"/>
                </a:xfrm>
                <a:custGeom>
                  <a:avLst/>
                  <a:gdLst>
                    <a:gd name="T0" fmla="*/ 0 w 254"/>
                    <a:gd name="T1" fmla="*/ 0 h 36"/>
                    <a:gd name="T2" fmla="*/ 2 w 254"/>
                    <a:gd name="T3" fmla="*/ 5 h 36"/>
                    <a:gd name="T4" fmla="*/ 9 w 254"/>
                    <a:gd name="T5" fmla="*/ 10 h 36"/>
                    <a:gd name="T6" fmla="*/ 20 w 254"/>
                    <a:gd name="T7" fmla="*/ 16 h 36"/>
                    <a:gd name="T8" fmla="*/ 36 w 254"/>
                    <a:gd name="T9" fmla="*/ 19 h 36"/>
                    <a:gd name="T10" fmla="*/ 56 w 254"/>
                    <a:gd name="T11" fmla="*/ 23 h 36"/>
                    <a:gd name="T12" fmla="*/ 76 w 254"/>
                    <a:gd name="T13" fmla="*/ 25 h 36"/>
                    <a:gd name="T14" fmla="*/ 101 w 254"/>
                    <a:gd name="T15" fmla="*/ 27 h 36"/>
                    <a:gd name="T16" fmla="*/ 126 w 254"/>
                    <a:gd name="T17" fmla="*/ 28 h 36"/>
                    <a:gd name="T18" fmla="*/ 152 w 254"/>
                    <a:gd name="T19" fmla="*/ 27 h 36"/>
                    <a:gd name="T20" fmla="*/ 176 w 254"/>
                    <a:gd name="T21" fmla="*/ 25 h 36"/>
                    <a:gd name="T22" fmla="*/ 197 w 254"/>
                    <a:gd name="T23" fmla="*/ 23 h 36"/>
                    <a:gd name="T24" fmla="*/ 216 w 254"/>
                    <a:gd name="T25" fmla="*/ 19 h 36"/>
                    <a:gd name="T26" fmla="*/ 232 w 254"/>
                    <a:gd name="T27" fmla="*/ 16 h 36"/>
                    <a:gd name="T28" fmla="*/ 243 w 254"/>
                    <a:gd name="T29" fmla="*/ 10 h 36"/>
                    <a:gd name="T30" fmla="*/ 251 w 254"/>
                    <a:gd name="T31" fmla="*/ 5 h 36"/>
                    <a:gd name="T32" fmla="*/ 253 w 254"/>
                    <a:gd name="T33" fmla="*/ 0 h 36"/>
                    <a:gd name="T34" fmla="*/ 253 w 254"/>
                    <a:gd name="T35" fmla="*/ 6 h 36"/>
                    <a:gd name="T36" fmla="*/ 251 w 254"/>
                    <a:gd name="T37" fmla="*/ 12 h 36"/>
                    <a:gd name="T38" fmla="*/ 243 w 254"/>
                    <a:gd name="T39" fmla="*/ 17 h 36"/>
                    <a:gd name="T40" fmla="*/ 232 w 254"/>
                    <a:gd name="T41" fmla="*/ 22 h 36"/>
                    <a:gd name="T42" fmla="*/ 216 w 254"/>
                    <a:gd name="T43" fmla="*/ 26 h 36"/>
                    <a:gd name="T44" fmla="*/ 197 w 254"/>
                    <a:gd name="T45" fmla="*/ 30 h 36"/>
                    <a:gd name="T46" fmla="*/ 176 w 254"/>
                    <a:gd name="T47" fmla="*/ 32 h 36"/>
                    <a:gd name="T48" fmla="*/ 152 w 254"/>
                    <a:gd name="T49" fmla="*/ 34 h 36"/>
                    <a:gd name="T50" fmla="*/ 126 w 254"/>
                    <a:gd name="T51" fmla="*/ 35 h 36"/>
                    <a:gd name="T52" fmla="*/ 101 w 254"/>
                    <a:gd name="T53" fmla="*/ 34 h 36"/>
                    <a:gd name="T54" fmla="*/ 76 w 254"/>
                    <a:gd name="T55" fmla="*/ 32 h 36"/>
                    <a:gd name="T56" fmla="*/ 56 w 254"/>
                    <a:gd name="T57" fmla="*/ 30 h 36"/>
                    <a:gd name="T58" fmla="*/ 36 w 254"/>
                    <a:gd name="T59" fmla="*/ 26 h 36"/>
                    <a:gd name="T60" fmla="*/ 20 w 254"/>
                    <a:gd name="T61" fmla="*/ 22 h 36"/>
                    <a:gd name="T62" fmla="*/ 9 w 254"/>
                    <a:gd name="T63" fmla="*/ 17 h 36"/>
                    <a:gd name="T64" fmla="*/ 2 w 254"/>
                    <a:gd name="T65" fmla="*/ 12 h 36"/>
                    <a:gd name="T66" fmla="*/ 0 w 254"/>
                    <a:gd name="T67" fmla="*/ 6 h 36"/>
                    <a:gd name="T68" fmla="*/ 0 w 254"/>
                    <a:gd name="T69" fmla="*/ 0 h 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4"/>
                    <a:gd name="T106" fmla="*/ 0 h 36"/>
                    <a:gd name="T107" fmla="*/ 254 w 254"/>
                    <a:gd name="T108" fmla="*/ 36 h 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4" h="36">
                      <a:moveTo>
                        <a:pt x="0" y="0"/>
                      </a:moveTo>
                      <a:lnTo>
                        <a:pt x="2" y="5"/>
                      </a:lnTo>
                      <a:lnTo>
                        <a:pt x="9" y="10"/>
                      </a:lnTo>
                      <a:lnTo>
                        <a:pt x="20" y="16"/>
                      </a:lnTo>
                      <a:lnTo>
                        <a:pt x="36" y="19"/>
                      </a:lnTo>
                      <a:lnTo>
                        <a:pt x="56" y="23"/>
                      </a:lnTo>
                      <a:lnTo>
                        <a:pt x="76" y="25"/>
                      </a:lnTo>
                      <a:lnTo>
                        <a:pt x="101" y="27"/>
                      </a:lnTo>
                      <a:lnTo>
                        <a:pt x="126" y="28"/>
                      </a:lnTo>
                      <a:lnTo>
                        <a:pt x="152" y="27"/>
                      </a:lnTo>
                      <a:lnTo>
                        <a:pt x="176" y="25"/>
                      </a:lnTo>
                      <a:lnTo>
                        <a:pt x="197" y="23"/>
                      </a:lnTo>
                      <a:lnTo>
                        <a:pt x="216" y="19"/>
                      </a:lnTo>
                      <a:lnTo>
                        <a:pt x="232" y="16"/>
                      </a:lnTo>
                      <a:lnTo>
                        <a:pt x="243" y="10"/>
                      </a:lnTo>
                      <a:lnTo>
                        <a:pt x="251" y="5"/>
                      </a:lnTo>
                      <a:lnTo>
                        <a:pt x="253" y="0"/>
                      </a:lnTo>
                      <a:lnTo>
                        <a:pt x="253" y="6"/>
                      </a:lnTo>
                      <a:lnTo>
                        <a:pt x="251" y="12"/>
                      </a:lnTo>
                      <a:lnTo>
                        <a:pt x="243" y="17"/>
                      </a:lnTo>
                      <a:lnTo>
                        <a:pt x="232" y="22"/>
                      </a:lnTo>
                      <a:lnTo>
                        <a:pt x="216" y="26"/>
                      </a:lnTo>
                      <a:lnTo>
                        <a:pt x="197" y="30"/>
                      </a:lnTo>
                      <a:lnTo>
                        <a:pt x="176" y="32"/>
                      </a:lnTo>
                      <a:lnTo>
                        <a:pt x="152" y="34"/>
                      </a:lnTo>
                      <a:lnTo>
                        <a:pt x="126" y="35"/>
                      </a:lnTo>
                      <a:lnTo>
                        <a:pt x="101" y="34"/>
                      </a:lnTo>
                      <a:lnTo>
                        <a:pt x="76" y="32"/>
                      </a:lnTo>
                      <a:lnTo>
                        <a:pt x="56" y="30"/>
                      </a:lnTo>
                      <a:lnTo>
                        <a:pt x="36" y="26"/>
                      </a:lnTo>
                      <a:lnTo>
                        <a:pt x="20" y="22"/>
                      </a:lnTo>
                      <a:lnTo>
                        <a:pt x="9" y="17"/>
                      </a:lnTo>
                      <a:lnTo>
                        <a:pt x="2" y="12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5" name="Freeform 194">
                  <a:extLst>
                    <a:ext uri="{FF2B5EF4-FFF2-40B4-BE49-F238E27FC236}">
                      <a16:creationId xmlns:a16="http://schemas.microsoft.com/office/drawing/2014/main" id="{3468933A-5412-4A75-BB85-5ED3726251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8" y="2455"/>
                  <a:ext cx="254" cy="36"/>
                </a:xfrm>
                <a:custGeom>
                  <a:avLst/>
                  <a:gdLst>
                    <a:gd name="T0" fmla="*/ 0 w 254"/>
                    <a:gd name="T1" fmla="*/ 0 h 36"/>
                    <a:gd name="T2" fmla="*/ 0 w 254"/>
                    <a:gd name="T3" fmla="*/ 0 h 36"/>
                    <a:gd name="T4" fmla="*/ 2 w 254"/>
                    <a:gd name="T5" fmla="*/ 5 h 36"/>
                    <a:gd name="T6" fmla="*/ 9 w 254"/>
                    <a:gd name="T7" fmla="*/ 10 h 36"/>
                    <a:gd name="T8" fmla="*/ 20 w 254"/>
                    <a:gd name="T9" fmla="*/ 16 h 36"/>
                    <a:gd name="T10" fmla="*/ 36 w 254"/>
                    <a:gd name="T11" fmla="*/ 19 h 36"/>
                    <a:gd name="T12" fmla="*/ 56 w 254"/>
                    <a:gd name="T13" fmla="*/ 23 h 36"/>
                    <a:gd name="T14" fmla="*/ 76 w 254"/>
                    <a:gd name="T15" fmla="*/ 25 h 36"/>
                    <a:gd name="T16" fmla="*/ 101 w 254"/>
                    <a:gd name="T17" fmla="*/ 27 h 36"/>
                    <a:gd name="T18" fmla="*/ 126 w 254"/>
                    <a:gd name="T19" fmla="*/ 28 h 36"/>
                    <a:gd name="T20" fmla="*/ 126 w 254"/>
                    <a:gd name="T21" fmla="*/ 28 h 36"/>
                    <a:gd name="T22" fmla="*/ 152 w 254"/>
                    <a:gd name="T23" fmla="*/ 27 h 36"/>
                    <a:gd name="T24" fmla="*/ 176 w 254"/>
                    <a:gd name="T25" fmla="*/ 25 h 36"/>
                    <a:gd name="T26" fmla="*/ 197 w 254"/>
                    <a:gd name="T27" fmla="*/ 23 h 36"/>
                    <a:gd name="T28" fmla="*/ 216 w 254"/>
                    <a:gd name="T29" fmla="*/ 19 h 36"/>
                    <a:gd name="T30" fmla="*/ 232 w 254"/>
                    <a:gd name="T31" fmla="*/ 16 h 36"/>
                    <a:gd name="T32" fmla="*/ 243 w 254"/>
                    <a:gd name="T33" fmla="*/ 10 h 36"/>
                    <a:gd name="T34" fmla="*/ 251 w 254"/>
                    <a:gd name="T35" fmla="*/ 5 h 36"/>
                    <a:gd name="T36" fmla="*/ 253 w 254"/>
                    <a:gd name="T37" fmla="*/ 0 h 36"/>
                    <a:gd name="T38" fmla="*/ 253 w 254"/>
                    <a:gd name="T39" fmla="*/ 6 h 36"/>
                    <a:gd name="T40" fmla="*/ 253 w 254"/>
                    <a:gd name="T41" fmla="*/ 6 h 36"/>
                    <a:gd name="T42" fmla="*/ 251 w 254"/>
                    <a:gd name="T43" fmla="*/ 12 h 36"/>
                    <a:gd name="T44" fmla="*/ 243 w 254"/>
                    <a:gd name="T45" fmla="*/ 17 h 36"/>
                    <a:gd name="T46" fmla="*/ 232 w 254"/>
                    <a:gd name="T47" fmla="*/ 22 h 36"/>
                    <a:gd name="T48" fmla="*/ 216 w 254"/>
                    <a:gd name="T49" fmla="*/ 26 h 36"/>
                    <a:gd name="T50" fmla="*/ 197 w 254"/>
                    <a:gd name="T51" fmla="*/ 30 h 36"/>
                    <a:gd name="T52" fmla="*/ 176 w 254"/>
                    <a:gd name="T53" fmla="*/ 32 h 36"/>
                    <a:gd name="T54" fmla="*/ 152 w 254"/>
                    <a:gd name="T55" fmla="*/ 34 h 36"/>
                    <a:gd name="T56" fmla="*/ 126 w 254"/>
                    <a:gd name="T57" fmla="*/ 35 h 36"/>
                    <a:gd name="T58" fmla="*/ 126 w 254"/>
                    <a:gd name="T59" fmla="*/ 35 h 36"/>
                    <a:gd name="T60" fmla="*/ 101 w 254"/>
                    <a:gd name="T61" fmla="*/ 34 h 36"/>
                    <a:gd name="T62" fmla="*/ 76 w 254"/>
                    <a:gd name="T63" fmla="*/ 32 h 36"/>
                    <a:gd name="T64" fmla="*/ 56 w 254"/>
                    <a:gd name="T65" fmla="*/ 30 h 36"/>
                    <a:gd name="T66" fmla="*/ 36 w 254"/>
                    <a:gd name="T67" fmla="*/ 26 h 36"/>
                    <a:gd name="T68" fmla="*/ 20 w 254"/>
                    <a:gd name="T69" fmla="*/ 22 h 36"/>
                    <a:gd name="T70" fmla="*/ 9 w 254"/>
                    <a:gd name="T71" fmla="*/ 17 h 36"/>
                    <a:gd name="T72" fmla="*/ 2 w 254"/>
                    <a:gd name="T73" fmla="*/ 12 h 36"/>
                    <a:gd name="T74" fmla="*/ 0 w 254"/>
                    <a:gd name="T75" fmla="*/ 6 h 36"/>
                    <a:gd name="T76" fmla="*/ 0 w 254"/>
                    <a:gd name="T77" fmla="*/ 0 h 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54"/>
                    <a:gd name="T118" fmla="*/ 0 h 36"/>
                    <a:gd name="T119" fmla="*/ 254 w 254"/>
                    <a:gd name="T120" fmla="*/ 36 h 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54" h="3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9" y="10"/>
                      </a:lnTo>
                      <a:lnTo>
                        <a:pt x="20" y="16"/>
                      </a:lnTo>
                      <a:lnTo>
                        <a:pt x="36" y="19"/>
                      </a:lnTo>
                      <a:lnTo>
                        <a:pt x="56" y="23"/>
                      </a:lnTo>
                      <a:lnTo>
                        <a:pt x="76" y="25"/>
                      </a:lnTo>
                      <a:lnTo>
                        <a:pt x="101" y="27"/>
                      </a:lnTo>
                      <a:lnTo>
                        <a:pt x="126" y="28"/>
                      </a:lnTo>
                      <a:lnTo>
                        <a:pt x="152" y="27"/>
                      </a:lnTo>
                      <a:lnTo>
                        <a:pt x="176" y="25"/>
                      </a:lnTo>
                      <a:lnTo>
                        <a:pt x="197" y="23"/>
                      </a:lnTo>
                      <a:lnTo>
                        <a:pt x="216" y="19"/>
                      </a:lnTo>
                      <a:lnTo>
                        <a:pt x="232" y="16"/>
                      </a:lnTo>
                      <a:lnTo>
                        <a:pt x="243" y="10"/>
                      </a:lnTo>
                      <a:lnTo>
                        <a:pt x="251" y="5"/>
                      </a:lnTo>
                      <a:lnTo>
                        <a:pt x="253" y="0"/>
                      </a:lnTo>
                      <a:lnTo>
                        <a:pt x="253" y="6"/>
                      </a:lnTo>
                      <a:lnTo>
                        <a:pt x="251" y="12"/>
                      </a:lnTo>
                      <a:lnTo>
                        <a:pt x="243" y="17"/>
                      </a:lnTo>
                      <a:lnTo>
                        <a:pt x="232" y="22"/>
                      </a:lnTo>
                      <a:lnTo>
                        <a:pt x="216" y="26"/>
                      </a:lnTo>
                      <a:lnTo>
                        <a:pt x="197" y="30"/>
                      </a:lnTo>
                      <a:lnTo>
                        <a:pt x="176" y="32"/>
                      </a:lnTo>
                      <a:lnTo>
                        <a:pt x="152" y="34"/>
                      </a:lnTo>
                      <a:lnTo>
                        <a:pt x="126" y="35"/>
                      </a:lnTo>
                      <a:lnTo>
                        <a:pt x="101" y="34"/>
                      </a:lnTo>
                      <a:lnTo>
                        <a:pt x="76" y="32"/>
                      </a:lnTo>
                      <a:lnTo>
                        <a:pt x="56" y="30"/>
                      </a:lnTo>
                      <a:lnTo>
                        <a:pt x="36" y="26"/>
                      </a:lnTo>
                      <a:lnTo>
                        <a:pt x="20" y="22"/>
                      </a:lnTo>
                      <a:lnTo>
                        <a:pt x="9" y="17"/>
                      </a:lnTo>
                      <a:lnTo>
                        <a:pt x="2" y="12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6" name="Freeform 195">
                  <a:extLst>
                    <a:ext uri="{FF2B5EF4-FFF2-40B4-BE49-F238E27FC236}">
                      <a16:creationId xmlns:a16="http://schemas.microsoft.com/office/drawing/2014/main" id="{43FE9CD1-0F5F-4348-8B0D-5926D421B4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9" y="2425"/>
                  <a:ext cx="152" cy="40"/>
                </a:xfrm>
                <a:custGeom>
                  <a:avLst/>
                  <a:gdLst>
                    <a:gd name="T0" fmla="*/ 0 w 152"/>
                    <a:gd name="T1" fmla="*/ 0 h 40"/>
                    <a:gd name="T2" fmla="*/ 0 w 152"/>
                    <a:gd name="T3" fmla="*/ 0 h 40"/>
                    <a:gd name="T4" fmla="*/ 0 w 152"/>
                    <a:gd name="T5" fmla="*/ 0 h 40"/>
                    <a:gd name="T6" fmla="*/ 0 w 152"/>
                    <a:gd name="T7" fmla="*/ 4 h 40"/>
                    <a:gd name="T8" fmla="*/ 0 w 152"/>
                    <a:gd name="T9" fmla="*/ 11 h 40"/>
                    <a:gd name="T10" fmla="*/ 0 w 152"/>
                    <a:gd name="T11" fmla="*/ 22 h 40"/>
                    <a:gd name="T12" fmla="*/ 0 w 152"/>
                    <a:gd name="T13" fmla="*/ 22 h 40"/>
                    <a:gd name="T14" fmla="*/ 2 w 152"/>
                    <a:gd name="T15" fmla="*/ 25 h 40"/>
                    <a:gd name="T16" fmla="*/ 6 w 152"/>
                    <a:gd name="T17" fmla="*/ 29 h 40"/>
                    <a:gd name="T18" fmla="*/ 13 w 152"/>
                    <a:gd name="T19" fmla="*/ 31 h 40"/>
                    <a:gd name="T20" fmla="*/ 23 w 152"/>
                    <a:gd name="T21" fmla="*/ 34 h 40"/>
                    <a:gd name="T22" fmla="*/ 33 w 152"/>
                    <a:gd name="T23" fmla="*/ 36 h 40"/>
                    <a:gd name="T24" fmla="*/ 45 w 152"/>
                    <a:gd name="T25" fmla="*/ 37 h 40"/>
                    <a:gd name="T26" fmla="*/ 60 w 152"/>
                    <a:gd name="T27" fmla="*/ 38 h 40"/>
                    <a:gd name="T28" fmla="*/ 75 w 152"/>
                    <a:gd name="T29" fmla="*/ 39 h 40"/>
                    <a:gd name="T30" fmla="*/ 75 w 152"/>
                    <a:gd name="T31" fmla="*/ 39 h 40"/>
                    <a:gd name="T32" fmla="*/ 89 w 152"/>
                    <a:gd name="T33" fmla="*/ 38 h 40"/>
                    <a:gd name="T34" fmla="*/ 104 w 152"/>
                    <a:gd name="T35" fmla="*/ 37 h 40"/>
                    <a:gd name="T36" fmla="*/ 117 w 152"/>
                    <a:gd name="T37" fmla="*/ 36 h 40"/>
                    <a:gd name="T38" fmla="*/ 128 w 152"/>
                    <a:gd name="T39" fmla="*/ 34 h 40"/>
                    <a:gd name="T40" fmla="*/ 137 w 152"/>
                    <a:gd name="T41" fmla="*/ 31 h 40"/>
                    <a:gd name="T42" fmla="*/ 144 w 152"/>
                    <a:gd name="T43" fmla="*/ 29 h 40"/>
                    <a:gd name="T44" fmla="*/ 149 w 152"/>
                    <a:gd name="T45" fmla="*/ 25 h 40"/>
                    <a:gd name="T46" fmla="*/ 151 w 152"/>
                    <a:gd name="T47" fmla="*/ 22 h 40"/>
                    <a:gd name="T48" fmla="*/ 151 w 152"/>
                    <a:gd name="T49" fmla="*/ 22 h 40"/>
                    <a:gd name="T50" fmla="*/ 151 w 152"/>
                    <a:gd name="T51" fmla="*/ 12 h 40"/>
                    <a:gd name="T52" fmla="*/ 151 w 152"/>
                    <a:gd name="T53" fmla="*/ 5 h 40"/>
                    <a:gd name="T54" fmla="*/ 151 w 152"/>
                    <a:gd name="T55" fmla="*/ 1 h 40"/>
                    <a:gd name="T56" fmla="*/ 151 w 152"/>
                    <a:gd name="T57" fmla="*/ 0 h 4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52"/>
                    <a:gd name="T88" fmla="*/ 0 h 40"/>
                    <a:gd name="T89" fmla="*/ 152 w 152"/>
                    <a:gd name="T90" fmla="*/ 40 h 4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52" h="4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11"/>
                      </a:lnTo>
                      <a:lnTo>
                        <a:pt x="0" y="22"/>
                      </a:lnTo>
                      <a:lnTo>
                        <a:pt x="2" y="25"/>
                      </a:lnTo>
                      <a:lnTo>
                        <a:pt x="6" y="29"/>
                      </a:lnTo>
                      <a:lnTo>
                        <a:pt x="13" y="31"/>
                      </a:lnTo>
                      <a:lnTo>
                        <a:pt x="23" y="34"/>
                      </a:lnTo>
                      <a:lnTo>
                        <a:pt x="33" y="36"/>
                      </a:lnTo>
                      <a:lnTo>
                        <a:pt x="45" y="37"/>
                      </a:lnTo>
                      <a:lnTo>
                        <a:pt x="60" y="38"/>
                      </a:lnTo>
                      <a:lnTo>
                        <a:pt x="75" y="39"/>
                      </a:lnTo>
                      <a:lnTo>
                        <a:pt x="89" y="38"/>
                      </a:lnTo>
                      <a:lnTo>
                        <a:pt x="104" y="37"/>
                      </a:lnTo>
                      <a:lnTo>
                        <a:pt x="117" y="36"/>
                      </a:lnTo>
                      <a:lnTo>
                        <a:pt x="128" y="34"/>
                      </a:lnTo>
                      <a:lnTo>
                        <a:pt x="137" y="31"/>
                      </a:lnTo>
                      <a:lnTo>
                        <a:pt x="144" y="29"/>
                      </a:lnTo>
                      <a:lnTo>
                        <a:pt x="149" y="25"/>
                      </a:lnTo>
                      <a:lnTo>
                        <a:pt x="151" y="22"/>
                      </a:lnTo>
                      <a:lnTo>
                        <a:pt x="151" y="12"/>
                      </a:lnTo>
                      <a:lnTo>
                        <a:pt x="151" y="5"/>
                      </a:lnTo>
                      <a:lnTo>
                        <a:pt x="151" y="1"/>
                      </a:lnTo>
                      <a:lnTo>
                        <a:pt x="151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7" name="Freeform 196">
                  <a:extLst>
                    <a:ext uri="{FF2B5EF4-FFF2-40B4-BE49-F238E27FC236}">
                      <a16:creationId xmlns:a16="http://schemas.microsoft.com/office/drawing/2014/main" id="{8F7B5CB2-291E-4C7F-9171-CEA24ABEC5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1" y="2290"/>
                  <a:ext cx="309" cy="152"/>
                </a:xfrm>
                <a:custGeom>
                  <a:avLst/>
                  <a:gdLst>
                    <a:gd name="T0" fmla="*/ 293 w 309"/>
                    <a:gd name="T1" fmla="*/ 142 h 152"/>
                    <a:gd name="T2" fmla="*/ 275 w 309"/>
                    <a:gd name="T3" fmla="*/ 144 h 152"/>
                    <a:gd name="T4" fmla="*/ 256 w 309"/>
                    <a:gd name="T5" fmla="*/ 146 h 152"/>
                    <a:gd name="T6" fmla="*/ 239 w 309"/>
                    <a:gd name="T7" fmla="*/ 147 h 152"/>
                    <a:gd name="T8" fmla="*/ 222 w 309"/>
                    <a:gd name="T9" fmla="*/ 149 h 152"/>
                    <a:gd name="T10" fmla="*/ 205 w 309"/>
                    <a:gd name="T11" fmla="*/ 149 h 152"/>
                    <a:gd name="T12" fmla="*/ 188 w 309"/>
                    <a:gd name="T13" fmla="*/ 150 h 152"/>
                    <a:gd name="T14" fmla="*/ 172 w 309"/>
                    <a:gd name="T15" fmla="*/ 151 h 152"/>
                    <a:gd name="T16" fmla="*/ 157 w 309"/>
                    <a:gd name="T17" fmla="*/ 151 h 152"/>
                    <a:gd name="T18" fmla="*/ 140 w 309"/>
                    <a:gd name="T19" fmla="*/ 151 h 152"/>
                    <a:gd name="T20" fmla="*/ 123 w 309"/>
                    <a:gd name="T21" fmla="*/ 151 h 152"/>
                    <a:gd name="T22" fmla="*/ 106 w 309"/>
                    <a:gd name="T23" fmla="*/ 150 h 152"/>
                    <a:gd name="T24" fmla="*/ 88 w 309"/>
                    <a:gd name="T25" fmla="*/ 149 h 152"/>
                    <a:gd name="T26" fmla="*/ 71 w 309"/>
                    <a:gd name="T27" fmla="*/ 149 h 152"/>
                    <a:gd name="T28" fmla="*/ 52 w 309"/>
                    <a:gd name="T29" fmla="*/ 147 h 152"/>
                    <a:gd name="T30" fmla="*/ 34 w 309"/>
                    <a:gd name="T31" fmla="*/ 144 h 152"/>
                    <a:gd name="T32" fmla="*/ 13 w 309"/>
                    <a:gd name="T33" fmla="*/ 142 h 152"/>
                    <a:gd name="T34" fmla="*/ 3 w 309"/>
                    <a:gd name="T35" fmla="*/ 114 h 152"/>
                    <a:gd name="T36" fmla="*/ 0 w 309"/>
                    <a:gd name="T37" fmla="*/ 74 h 152"/>
                    <a:gd name="T38" fmla="*/ 1 w 309"/>
                    <a:gd name="T39" fmla="*/ 35 h 152"/>
                    <a:gd name="T40" fmla="*/ 7 w 309"/>
                    <a:gd name="T41" fmla="*/ 8 h 152"/>
                    <a:gd name="T42" fmla="*/ 27 w 309"/>
                    <a:gd name="T43" fmla="*/ 6 h 152"/>
                    <a:gd name="T44" fmla="*/ 47 w 309"/>
                    <a:gd name="T45" fmla="*/ 4 h 152"/>
                    <a:gd name="T46" fmla="*/ 66 w 309"/>
                    <a:gd name="T47" fmla="*/ 2 h 152"/>
                    <a:gd name="T48" fmla="*/ 85 w 309"/>
                    <a:gd name="T49" fmla="*/ 0 h 152"/>
                    <a:gd name="T50" fmla="*/ 103 w 309"/>
                    <a:gd name="T51" fmla="*/ 0 h 152"/>
                    <a:gd name="T52" fmla="*/ 120 w 309"/>
                    <a:gd name="T53" fmla="*/ 0 h 152"/>
                    <a:gd name="T54" fmla="*/ 138 w 309"/>
                    <a:gd name="T55" fmla="*/ 0 h 152"/>
                    <a:gd name="T56" fmla="*/ 157 w 309"/>
                    <a:gd name="T57" fmla="*/ 0 h 152"/>
                    <a:gd name="T58" fmla="*/ 174 w 309"/>
                    <a:gd name="T59" fmla="*/ 0 h 152"/>
                    <a:gd name="T60" fmla="*/ 191 w 309"/>
                    <a:gd name="T61" fmla="*/ 0 h 152"/>
                    <a:gd name="T62" fmla="*/ 208 w 309"/>
                    <a:gd name="T63" fmla="*/ 0 h 152"/>
                    <a:gd name="T64" fmla="*/ 226 w 309"/>
                    <a:gd name="T65" fmla="*/ 2 h 152"/>
                    <a:gd name="T66" fmla="*/ 243 w 309"/>
                    <a:gd name="T67" fmla="*/ 3 h 152"/>
                    <a:gd name="T68" fmla="*/ 262 w 309"/>
                    <a:gd name="T69" fmla="*/ 5 h 152"/>
                    <a:gd name="T70" fmla="*/ 280 w 309"/>
                    <a:gd name="T71" fmla="*/ 6 h 152"/>
                    <a:gd name="T72" fmla="*/ 297 w 309"/>
                    <a:gd name="T73" fmla="*/ 8 h 152"/>
                    <a:gd name="T74" fmla="*/ 305 w 309"/>
                    <a:gd name="T75" fmla="*/ 35 h 152"/>
                    <a:gd name="T76" fmla="*/ 308 w 309"/>
                    <a:gd name="T77" fmla="*/ 74 h 152"/>
                    <a:gd name="T78" fmla="*/ 304 w 309"/>
                    <a:gd name="T79" fmla="*/ 114 h 152"/>
                    <a:gd name="T80" fmla="*/ 293 w 309"/>
                    <a:gd name="T81" fmla="*/ 142 h 15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09"/>
                    <a:gd name="T124" fmla="*/ 0 h 152"/>
                    <a:gd name="T125" fmla="*/ 309 w 309"/>
                    <a:gd name="T126" fmla="*/ 152 h 15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09" h="152">
                      <a:moveTo>
                        <a:pt x="293" y="142"/>
                      </a:moveTo>
                      <a:lnTo>
                        <a:pt x="275" y="144"/>
                      </a:lnTo>
                      <a:lnTo>
                        <a:pt x="256" y="146"/>
                      </a:lnTo>
                      <a:lnTo>
                        <a:pt x="239" y="147"/>
                      </a:lnTo>
                      <a:lnTo>
                        <a:pt x="222" y="149"/>
                      </a:lnTo>
                      <a:lnTo>
                        <a:pt x="205" y="149"/>
                      </a:lnTo>
                      <a:lnTo>
                        <a:pt x="188" y="150"/>
                      </a:lnTo>
                      <a:lnTo>
                        <a:pt x="172" y="151"/>
                      </a:lnTo>
                      <a:lnTo>
                        <a:pt x="157" y="151"/>
                      </a:lnTo>
                      <a:lnTo>
                        <a:pt x="140" y="151"/>
                      </a:lnTo>
                      <a:lnTo>
                        <a:pt x="123" y="151"/>
                      </a:lnTo>
                      <a:lnTo>
                        <a:pt x="106" y="150"/>
                      </a:lnTo>
                      <a:lnTo>
                        <a:pt x="88" y="149"/>
                      </a:lnTo>
                      <a:lnTo>
                        <a:pt x="71" y="149"/>
                      </a:lnTo>
                      <a:lnTo>
                        <a:pt x="52" y="147"/>
                      </a:lnTo>
                      <a:lnTo>
                        <a:pt x="34" y="144"/>
                      </a:lnTo>
                      <a:lnTo>
                        <a:pt x="13" y="142"/>
                      </a:lnTo>
                      <a:lnTo>
                        <a:pt x="3" y="114"/>
                      </a:lnTo>
                      <a:lnTo>
                        <a:pt x="0" y="74"/>
                      </a:lnTo>
                      <a:lnTo>
                        <a:pt x="1" y="35"/>
                      </a:lnTo>
                      <a:lnTo>
                        <a:pt x="7" y="8"/>
                      </a:lnTo>
                      <a:lnTo>
                        <a:pt x="27" y="6"/>
                      </a:lnTo>
                      <a:lnTo>
                        <a:pt x="47" y="4"/>
                      </a:lnTo>
                      <a:lnTo>
                        <a:pt x="66" y="2"/>
                      </a:lnTo>
                      <a:lnTo>
                        <a:pt x="85" y="0"/>
                      </a:lnTo>
                      <a:lnTo>
                        <a:pt x="103" y="0"/>
                      </a:lnTo>
                      <a:lnTo>
                        <a:pt x="120" y="0"/>
                      </a:lnTo>
                      <a:lnTo>
                        <a:pt x="138" y="0"/>
                      </a:lnTo>
                      <a:lnTo>
                        <a:pt x="157" y="0"/>
                      </a:lnTo>
                      <a:lnTo>
                        <a:pt x="174" y="0"/>
                      </a:lnTo>
                      <a:lnTo>
                        <a:pt x="191" y="0"/>
                      </a:lnTo>
                      <a:lnTo>
                        <a:pt x="208" y="0"/>
                      </a:lnTo>
                      <a:lnTo>
                        <a:pt x="226" y="2"/>
                      </a:lnTo>
                      <a:lnTo>
                        <a:pt x="243" y="3"/>
                      </a:lnTo>
                      <a:lnTo>
                        <a:pt x="262" y="5"/>
                      </a:lnTo>
                      <a:lnTo>
                        <a:pt x="280" y="6"/>
                      </a:lnTo>
                      <a:lnTo>
                        <a:pt x="297" y="8"/>
                      </a:lnTo>
                      <a:lnTo>
                        <a:pt x="305" y="35"/>
                      </a:lnTo>
                      <a:lnTo>
                        <a:pt x="308" y="74"/>
                      </a:lnTo>
                      <a:lnTo>
                        <a:pt x="304" y="114"/>
                      </a:lnTo>
                      <a:lnTo>
                        <a:pt x="293" y="142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8" name="Freeform 197">
                  <a:extLst>
                    <a:ext uri="{FF2B5EF4-FFF2-40B4-BE49-F238E27FC236}">
                      <a16:creationId xmlns:a16="http://schemas.microsoft.com/office/drawing/2014/main" id="{59E94957-D2C9-4C73-8AD4-60EF0C5546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1" y="2290"/>
                  <a:ext cx="309" cy="152"/>
                </a:xfrm>
                <a:custGeom>
                  <a:avLst/>
                  <a:gdLst>
                    <a:gd name="T0" fmla="*/ 293 w 309"/>
                    <a:gd name="T1" fmla="*/ 142 h 152"/>
                    <a:gd name="T2" fmla="*/ 293 w 309"/>
                    <a:gd name="T3" fmla="*/ 142 h 152"/>
                    <a:gd name="T4" fmla="*/ 275 w 309"/>
                    <a:gd name="T5" fmla="*/ 144 h 152"/>
                    <a:gd name="T6" fmla="*/ 256 w 309"/>
                    <a:gd name="T7" fmla="*/ 146 h 152"/>
                    <a:gd name="T8" fmla="*/ 239 w 309"/>
                    <a:gd name="T9" fmla="*/ 147 h 152"/>
                    <a:gd name="T10" fmla="*/ 222 w 309"/>
                    <a:gd name="T11" fmla="*/ 149 h 152"/>
                    <a:gd name="T12" fmla="*/ 205 w 309"/>
                    <a:gd name="T13" fmla="*/ 149 h 152"/>
                    <a:gd name="T14" fmla="*/ 188 w 309"/>
                    <a:gd name="T15" fmla="*/ 150 h 152"/>
                    <a:gd name="T16" fmla="*/ 172 w 309"/>
                    <a:gd name="T17" fmla="*/ 151 h 152"/>
                    <a:gd name="T18" fmla="*/ 157 w 309"/>
                    <a:gd name="T19" fmla="*/ 151 h 152"/>
                    <a:gd name="T20" fmla="*/ 140 w 309"/>
                    <a:gd name="T21" fmla="*/ 151 h 152"/>
                    <a:gd name="T22" fmla="*/ 123 w 309"/>
                    <a:gd name="T23" fmla="*/ 151 h 152"/>
                    <a:gd name="T24" fmla="*/ 106 w 309"/>
                    <a:gd name="T25" fmla="*/ 150 h 152"/>
                    <a:gd name="T26" fmla="*/ 88 w 309"/>
                    <a:gd name="T27" fmla="*/ 149 h 152"/>
                    <a:gd name="T28" fmla="*/ 71 w 309"/>
                    <a:gd name="T29" fmla="*/ 149 h 152"/>
                    <a:gd name="T30" fmla="*/ 52 w 309"/>
                    <a:gd name="T31" fmla="*/ 147 h 152"/>
                    <a:gd name="T32" fmla="*/ 34 w 309"/>
                    <a:gd name="T33" fmla="*/ 144 h 152"/>
                    <a:gd name="T34" fmla="*/ 13 w 309"/>
                    <a:gd name="T35" fmla="*/ 142 h 152"/>
                    <a:gd name="T36" fmla="*/ 13 w 309"/>
                    <a:gd name="T37" fmla="*/ 142 h 152"/>
                    <a:gd name="T38" fmla="*/ 3 w 309"/>
                    <a:gd name="T39" fmla="*/ 114 h 152"/>
                    <a:gd name="T40" fmla="*/ 0 w 309"/>
                    <a:gd name="T41" fmla="*/ 74 h 152"/>
                    <a:gd name="T42" fmla="*/ 1 w 309"/>
                    <a:gd name="T43" fmla="*/ 35 h 152"/>
                    <a:gd name="T44" fmla="*/ 7 w 309"/>
                    <a:gd name="T45" fmla="*/ 8 h 152"/>
                    <a:gd name="T46" fmla="*/ 7 w 309"/>
                    <a:gd name="T47" fmla="*/ 8 h 152"/>
                    <a:gd name="T48" fmla="*/ 27 w 309"/>
                    <a:gd name="T49" fmla="*/ 6 h 152"/>
                    <a:gd name="T50" fmla="*/ 47 w 309"/>
                    <a:gd name="T51" fmla="*/ 4 h 152"/>
                    <a:gd name="T52" fmla="*/ 66 w 309"/>
                    <a:gd name="T53" fmla="*/ 2 h 152"/>
                    <a:gd name="T54" fmla="*/ 85 w 309"/>
                    <a:gd name="T55" fmla="*/ 0 h 152"/>
                    <a:gd name="T56" fmla="*/ 103 w 309"/>
                    <a:gd name="T57" fmla="*/ 0 h 152"/>
                    <a:gd name="T58" fmla="*/ 120 w 309"/>
                    <a:gd name="T59" fmla="*/ 0 h 152"/>
                    <a:gd name="T60" fmla="*/ 138 w 309"/>
                    <a:gd name="T61" fmla="*/ 0 h 152"/>
                    <a:gd name="T62" fmla="*/ 157 w 309"/>
                    <a:gd name="T63" fmla="*/ 0 h 152"/>
                    <a:gd name="T64" fmla="*/ 174 w 309"/>
                    <a:gd name="T65" fmla="*/ 0 h 152"/>
                    <a:gd name="T66" fmla="*/ 191 w 309"/>
                    <a:gd name="T67" fmla="*/ 0 h 152"/>
                    <a:gd name="T68" fmla="*/ 208 w 309"/>
                    <a:gd name="T69" fmla="*/ 0 h 152"/>
                    <a:gd name="T70" fmla="*/ 226 w 309"/>
                    <a:gd name="T71" fmla="*/ 2 h 152"/>
                    <a:gd name="T72" fmla="*/ 243 w 309"/>
                    <a:gd name="T73" fmla="*/ 3 h 152"/>
                    <a:gd name="T74" fmla="*/ 262 w 309"/>
                    <a:gd name="T75" fmla="*/ 5 h 152"/>
                    <a:gd name="T76" fmla="*/ 280 w 309"/>
                    <a:gd name="T77" fmla="*/ 6 h 152"/>
                    <a:gd name="T78" fmla="*/ 297 w 309"/>
                    <a:gd name="T79" fmla="*/ 8 h 152"/>
                    <a:gd name="T80" fmla="*/ 297 w 309"/>
                    <a:gd name="T81" fmla="*/ 8 h 152"/>
                    <a:gd name="T82" fmla="*/ 305 w 309"/>
                    <a:gd name="T83" fmla="*/ 35 h 152"/>
                    <a:gd name="T84" fmla="*/ 308 w 309"/>
                    <a:gd name="T85" fmla="*/ 74 h 152"/>
                    <a:gd name="T86" fmla="*/ 304 w 309"/>
                    <a:gd name="T87" fmla="*/ 114 h 152"/>
                    <a:gd name="T88" fmla="*/ 293 w 309"/>
                    <a:gd name="T89" fmla="*/ 142 h 15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09"/>
                    <a:gd name="T136" fmla="*/ 0 h 152"/>
                    <a:gd name="T137" fmla="*/ 309 w 309"/>
                    <a:gd name="T138" fmla="*/ 152 h 152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09" h="152">
                      <a:moveTo>
                        <a:pt x="293" y="142"/>
                      </a:moveTo>
                      <a:lnTo>
                        <a:pt x="293" y="142"/>
                      </a:lnTo>
                      <a:lnTo>
                        <a:pt x="275" y="144"/>
                      </a:lnTo>
                      <a:lnTo>
                        <a:pt x="256" y="146"/>
                      </a:lnTo>
                      <a:lnTo>
                        <a:pt x="239" y="147"/>
                      </a:lnTo>
                      <a:lnTo>
                        <a:pt x="222" y="149"/>
                      </a:lnTo>
                      <a:lnTo>
                        <a:pt x="205" y="149"/>
                      </a:lnTo>
                      <a:lnTo>
                        <a:pt x="188" y="150"/>
                      </a:lnTo>
                      <a:lnTo>
                        <a:pt x="172" y="151"/>
                      </a:lnTo>
                      <a:lnTo>
                        <a:pt x="157" y="151"/>
                      </a:lnTo>
                      <a:lnTo>
                        <a:pt x="140" y="151"/>
                      </a:lnTo>
                      <a:lnTo>
                        <a:pt x="123" y="151"/>
                      </a:lnTo>
                      <a:lnTo>
                        <a:pt x="106" y="150"/>
                      </a:lnTo>
                      <a:lnTo>
                        <a:pt x="88" y="149"/>
                      </a:lnTo>
                      <a:lnTo>
                        <a:pt x="71" y="149"/>
                      </a:lnTo>
                      <a:lnTo>
                        <a:pt x="52" y="147"/>
                      </a:lnTo>
                      <a:lnTo>
                        <a:pt x="34" y="144"/>
                      </a:lnTo>
                      <a:lnTo>
                        <a:pt x="13" y="142"/>
                      </a:lnTo>
                      <a:lnTo>
                        <a:pt x="3" y="114"/>
                      </a:lnTo>
                      <a:lnTo>
                        <a:pt x="0" y="74"/>
                      </a:lnTo>
                      <a:lnTo>
                        <a:pt x="1" y="35"/>
                      </a:lnTo>
                      <a:lnTo>
                        <a:pt x="7" y="8"/>
                      </a:lnTo>
                      <a:lnTo>
                        <a:pt x="27" y="6"/>
                      </a:lnTo>
                      <a:lnTo>
                        <a:pt x="47" y="4"/>
                      </a:lnTo>
                      <a:lnTo>
                        <a:pt x="66" y="2"/>
                      </a:lnTo>
                      <a:lnTo>
                        <a:pt x="85" y="0"/>
                      </a:lnTo>
                      <a:lnTo>
                        <a:pt x="103" y="0"/>
                      </a:lnTo>
                      <a:lnTo>
                        <a:pt x="120" y="0"/>
                      </a:lnTo>
                      <a:lnTo>
                        <a:pt x="138" y="0"/>
                      </a:lnTo>
                      <a:lnTo>
                        <a:pt x="157" y="0"/>
                      </a:lnTo>
                      <a:lnTo>
                        <a:pt x="174" y="0"/>
                      </a:lnTo>
                      <a:lnTo>
                        <a:pt x="191" y="0"/>
                      </a:lnTo>
                      <a:lnTo>
                        <a:pt x="208" y="0"/>
                      </a:lnTo>
                      <a:lnTo>
                        <a:pt x="226" y="2"/>
                      </a:lnTo>
                      <a:lnTo>
                        <a:pt x="243" y="3"/>
                      </a:lnTo>
                      <a:lnTo>
                        <a:pt x="262" y="5"/>
                      </a:lnTo>
                      <a:lnTo>
                        <a:pt x="280" y="6"/>
                      </a:lnTo>
                      <a:lnTo>
                        <a:pt x="297" y="8"/>
                      </a:lnTo>
                      <a:lnTo>
                        <a:pt x="305" y="35"/>
                      </a:lnTo>
                      <a:lnTo>
                        <a:pt x="308" y="74"/>
                      </a:lnTo>
                      <a:lnTo>
                        <a:pt x="304" y="114"/>
                      </a:lnTo>
                      <a:lnTo>
                        <a:pt x="293" y="14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9" name="Freeform 198">
                  <a:extLst>
                    <a:ext uri="{FF2B5EF4-FFF2-40B4-BE49-F238E27FC236}">
                      <a16:creationId xmlns:a16="http://schemas.microsoft.com/office/drawing/2014/main" id="{91C98AF2-E76A-413F-A66C-1346FCABE9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0" y="2267"/>
                  <a:ext cx="290" cy="31"/>
                </a:xfrm>
                <a:custGeom>
                  <a:avLst/>
                  <a:gdLst>
                    <a:gd name="T0" fmla="*/ 253 w 290"/>
                    <a:gd name="T1" fmla="*/ 4 h 31"/>
                    <a:gd name="T2" fmla="*/ 238 w 290"/>
                    <a:gd name="T3" fmla="*/ 3 h 31"/>
                    <a:gd name="T4" fmla="*/ 225 w 290"/>
                    <a:gd name="T5" fmla="*/ 2 h 31"/>
                    <a:gd name="T6" fmla="*/ 211 w 290"/>
                    <a:gd name="T7" fmla="*/ 2 h 31"/>
                    <a:gd name="T8" fmla="*/ 198 w 290"/>
                    <a:gd name="T9" fmla="*/ 1 h 31"/>
                    <a:gd name="T10" fmla="*/ 185 w 290"/>
                    <a:gd name="T11" fmla="*/ 0 h 31"/>
                    <a:gd name="T12" fmla="*/ 172 w 290"/>
                    <a:gd name="T13" fmla="*/ 0 h 31"/>
                    <a:gd name="T14" fmla="*/ 158 w 290"/>
                    <a:gd name="T15" fmla="*/ 0 h 31"/>
                    <a:gd name="T16" fmla="*/ 147 w 290"/>
                    <a:gd name="T17" fmla="*/ 0 h 31"/>
                    <a:gd name="T18" fmla="*/ 133 w 290"/>
                    <a:gd name="T19" fmla="*/ 0 h 31"/>
                    <a:gd name="T20" fmla="*/ 120 w 290"/>
                    <a:gd name="T21" fmla="*/ 0 h 31"/>
                    <a:gd name="T22" fmla="*/ 107 w 290"/>
                    <a:gd name="T23" fmla="*/ 0 h 31"/>
                    <a:gd name="T24" fmla="*/ 94 w 290"/>
                    <a:gd name="T25" fmla="*/ 0 h 31"/>
                    <a:gd name="T26" fmla="*/ 79 w 290"/>
                    <a:gd name="T27" fmla="*/ 1 h 31"/>
                    <a:gd name="T28" fmla="*/ 64 w 290"/>
                    <a:gd name="T29" fmla="*/ 2 h 31"/>
                    <a:gd name="T30" fmla="*/ 50 w 290"/>
                    <a:gd name="T31" fmla="*/ 3 h 31"/>
                    <a:gd name="T32" fmla="*/ 35 w 290"/>
                    <a:gd name="T33" fmla="*/ 4 h 31"/>
                    <a:gd name="T34" fmla="*/ 0 w 290"/>
                    <a:gd name="T35" fmla="*/ 30 h 31"/>
                    <a:gd name="T36" fmla="*/ 20 w 290"/>
                    <a:gd name="T37" fmla="*/ 28 h 31"/>
                    <a:gd name="T38" fmla="*/ 39 w 290"/>
                    <a:gd name="T39" fmla="*/ 26 h 31"/>
                    <a:gd name="T40" fmla="*/ 58 w 290"/>
                    <a:gd name="T41" fmla="*/ 24 h 31"/>
                    <a:gd name="T42" fmla="*/ 77 w 290"/>
                    <a:gd name="T43" fmla="*/ 23 h 31"/>
                    <a:gd name="T44" fmla="*/ 95 w 290"/>
                    <a:gd name="T45" fmla="*/ 22 h 31"/>
                    <a:gd name="T46" fmla="*/ 112 w 290"/>
                    <a:gd name="T47" fmla="*/ 22 h 31"/>
                    <a:gd name="T48" fmla="*/ 130 w 290"/>
                    <a:gd name="T49" fmla="*/ 22 h 31"/>
                    <a:gd name="T50" fmla="*/ 148 w 290"/>
                    <a:gd name="T51" fmla="*/ 22 h 31"/>
                    <a:gd name="T52" fmla="*/ 166 w 290"/>
                    <a:gd name="T53" fmla="*/ 22 h 31"/>
                    <a:gd name="T54" fmla="*/ 183 w 290"/>
                    <a:gd name="T55" fmla="*/ 22 h 31"/>
                    <a:gd name="T56" fmla="*/ 200 w 290"/>
                    <a:gd name="T57" fmla="*/ 23 h 31"/>
                    <a:gd name="T58" fmla="*/ 218 w 290"/>
                    <a:gd name="T59" fmla="*/ 24 h 31"/>
                    <a:gd name="T60" fmla="*/ 235 w 290"/>
                    <a:gd name="T61" fmla="*/ 25 h 31"/>
                    <a:gd name="T62" fmla="*/ 253 w 290"/>
                    <a:gd name="T63" fmla="*/ 27 h 31"/>
                    <a:gd name="T64" fmla="*/ 272 w 290"/>
                    <a:gd name="T65" fmla="*/ 28 h 31"/>
                    <a:gd name="T66" fmla="*/ 289 w 290"/>
                    <a:gd name="T67" fmla="*/ 30 h 31"/>
                    <a:gd name="T68" fmla="*/ 253 w 290"/>
                    <a:gd name="T69" fmla="*/ 4 h 3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90"/>
                    <a:gd name="T106" fmla="*/ 0 h 31"/>
                    <a:gd name="T107" fmla="*/ 290 w 290"/>
                    <a:gd name="T108" fmla="*/ 31 h 3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90" h="31">
                      <a:moveTo>
                        <a:pt x="253" y="4"/>
                      </a:moveTo>
                      <a:lnTo>
                        <a:pt x="238" y="3"/>
                      </a:lnTo>
                      <a:lnTo>
                        <a:pt x="225" y="2"/>
                      </a:lnTo>
                      <a:lnTo>
                        <a:pt x="211" y="2"/>
                      </a:lnTo>
                      <a:lnTo>
                        <a:pt x="198" y="1"/>
                      </a:lnTo>
                      <a:lnTo>
                        <a:pt x="185" y="0"/>
                      </a:lnTo>
                      <a:lnTo>
                        <a:pt x="172" y="0"/>
                      </a:lnTo>
                      <a:lnTo>
                        <a:pt x="158" y="0"/>
                      </a:lnTo>
                      <a:lnTo>
                        <a:pt x="147" y="0"/>
                      </a:lnTo>
                      <a:lnTo>
                        <a:pt x="133" y="0"/>
                      </a:lnTo>
                      <a:lnTo>
                        <a:pt x="120" y="0"/>
                      </a:lnTo>
                      <a:lnTo>
                        <a:pt x="107" y="0"/>
                      </a:lnTo>
                      <a:lnTo>
                        <a:pt x="94" y="0"/>
                      </a:lnTo>
                      <a:lnTo>
                        <a:pt x="79" y="1"/>
                      </a:lnTo>
                      <a:lnTo>
                        <a:pt x="64" y="2"/>
                      </a:lnTo>
                      <a:lnTo>
                        <a:pt x="50" y="3"/>
                      </a:lnTo>
                      <a:lnTo>
                        <a:pt x="35" y="4"/>
                      </a:lnTo>
                      <a:lnTo>
                        <a:pt x="0" y="30"/>
                      </a:lnTo>
                      <a:lnTo>
                        <a:pt x="20" y="28"/>
                      </a:lnTo>
                      <a:lnTo>
                        <a:pt x="39" y="26"/>
                      </a:lnTo>
                      <a:lnTo>
                        <a:pt x="58" y="24"/>
                      </a:lnTo>
                      <a:lnTo>
                        <a:pt x="77" y="23"/>
                      </a:lnTo>
                      <a:lnTo>
                        <a:pt x="95" y="22"/>
                      </a:lnTo>
                      <a:lnTo>
                        <a:pt x="112" y="22"/>
                      </a:lnTo>
                      <a:lnTo>
                        <a:pt x="130" y="22"/>
                      </a:lnTo>
                      <a:lnTo>
                        <a:pt x="148" y="22"/>
                      </a:lnTo>
                      <a:lnTo>
                        <a:pt x="166" y="22"/>
                      </a:lnTo>
                      <a:lnTo>
                        <a:pt x="183" y="22"/>
                      </a:lnTo>
                      <a:lnTo>
                        <a:pt x="200" y="23"/>
                      </a:lnTo>
                      <a:lnTo>
                        <a:pt x="218" y="24"/>
                      </a:lnTo>
                      <a:lnTo>
                        <a:pt x="235" y="25"/>
                      </a:lnTo>
                      <a:lnTo>
                        <a:pt x="253" y="27"/>
                      </a:lnTo>
                      <a:lnTo>
                        <a:pt x="272" y="28"/>
                      </a:lnTo>
                      <a:lnTo>
                        <a:pt x="289" y="30"/>
                      </a:lnTo>
                      <a:lnTo>
                        <a:pt x="253" y="4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0" name="Freeform 199">
                  <a:extLst>
                    <a:ext uri="{FF2B5EF4-FFF2-40B4-BE49-F238E27FC236}">
                      <a16:creationId xmlns:a16="http://schemas.microsoft.com/office/drawing/2014/main" id="{1BF3BB98-274B-43DA-8946-8E947D9232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0" y="2267"/>
                  <a:ext cx="290" cy="31"/>
                </a:xfrm>
                <a:custGeom>
                  <a:avLst/>
                  <a:gdLst>
                    <a:gd name="T0" fmla="*/ 253 w 290"/>
                    <a:gd name="T1" fmla="*/ 4 h 31"/>
                    <a:gd name="T2" fmla="*/ 253 w 290"/>
                    <a:gd name="T3" fmla="*/ 4 h 31"/>
                    <a:gd name="T4" fmla="*/ 238 w 290"/>
                    <a:gd name="T5" fmla="*/ 3 h 31"/>
                    <a:gd name="T6" fmla="*/ 225 w 290"/>
                    <a:gd name="T7" fmla="*/ 2 h 31"/>
                    <a:gd name="T8" fmla="*/ 211 w 290"/>
                    <a:gd name="T9" fmla="*/ 2 h 31"/>
                    <a:gd name="T10" fmla="*/ 198 w 290"/>
                    <a:gd name="T11" fmla="*/ 1 h 31"/>
                    <a:gd name="T12" fmla="*/ 185 w 290"/>
                    <a:gd name="T13" fmla="*/ 0 h 31"/>
                    <a:gd name="T14" fmla="*/ 172 w 290"/>
                    <a:gd name="T15" fmla="*/ 0 h 31"/>
                    <a:gd name="T16" fmla="*/ 158 w 290"/>
                    <a:gd name="T17" fmla="*/ 0 h 31"/>
                    <a:gd name="T18" fmla="*/ 147 w 290"/>
                    <a:gd name="T19" fmla="*/ 0 h 31"/>
                    <a:gd name="T20" fmla="*/ 133 w 290"/>
                    <a:gd name="T21" fmla="*/ 0 h 31"/>
                    <a:gd name="T22" fmla="*/ 120 w 290"/>
                    <a:gd name="T23" fmla="*/ 0 h 31"/>
                    <a:gd name="T24" fmla="*/ 107 w 290"/>
                    <a:gd name="T25" fmla="*/ 0 h 31"/>
                    <a:gd name="T26" fmla="*/ 94 w 290"/>
                    <a:gd name="T27" fmla="*/ 0 h 31"/>
                    <a:gd name="T28" fmla="*/ 79 w 290"/>
                    <a:gd name="T29" fmla="*/ 1 h 31"/>
                    <a:gd name="T30" fmla="*/ 64 w 290"/>
                    <a:gd name="T31" fmla="*/ 2 h 31"/>
                    <a:gd name="T32" fmla="*/ 50 w 290"/>
                    <a:gd name="T33" fmla="*/ 3 h 31"/>
                    <a:gd name="T34" fmla="*/ 35 w 290"/>
                    <a:gd name="T35" fmla="*/ 4 h 31"/>
                    <a:gd name="T36" fmla="*/ 0 w 290"/>
                    <a:gd name="T37" fmla="*/ 30 h 31"/>
                    <a:gd name="T38" fmla="*/ 0 w 290"/>
                    <a:gd name="T39" fmla="*/ 30 h 31"/>
                    <a:gd name="T40" fmla="*/ 20 w 290"/>
                    <a:gd name="T41" fmla="*/ 28 h 31"/>
                    <a:gd name="T42" fmla="*/ 39 w 290"/>
                    <a:gd name="T43" fmla="*/ 26 h 31"/>
                    <a:gd name="T44" fmla="*/ 58 w 290"/>
                    <a:gd name="T45" fmla="*/ 24 h 31"/>
                    <a:gd name="T46" fmla="*/ 77 w 290"/>
                    <a:gd name="T47" fmla="*/ 23 h 31"/>
                    <a:gd name="T48" fmla="*/ 95 w 290"/>
                    <a:gd name="T49" fmla="*/ 22 h 31"/>
                    <a:gd name="T50" fmla="*/ 112 w 290"/>
                    <a:gd name="T51" fmla="*/ 22 h 31"/>
                    <a:gd name="T52" fmla="*/ 130 w 290"/>
                    <a:gd name="T53" fmla="*/ 22 h 31"/>
                    <a:gd name="T54" fmla="*/ 148 w 290"/>
                    <a:gd name="T55" fmla="*/ 22 h 31"/>
                    <a:gd name="T56" fmla="*/ 166 w 290"/>
                    <a:gd name="T57" fmla="*/ 22 h 31"/>
                    <a:gd name="T58" fmla="*/ 183 w 290"/>
                    <a:gd name="T59" fmla="*/ 22 h 31"/>
                    <a:gd name="T60" fmla="*/ 200 w 290"/>
                    <a:gd name="T61" fmla="*/ 23 h 31"/>
                    <a:gd name="T62" fmla="*/ 218 w 290"/>
                    <a:gd name="T63" fmla="*/ 24 h 31"/>
                    <a:gd name="T64" fmla="*/ 235 w 290"/>
                    <a:gd name="T65" fmla="*/ 25 h 31"/>
                    <a:gd name="T66" fmla="*/ 253 w 290"/>
                    <a:gd name="T67" fmla="*/ 27 h 31"/>
                    <a:gd name="T68" fmla="*/ 272 w 290"/>
                    <a:gd name="T69" fmla="*/ 28 h 31"/>
                    <a:gd name="T70" fmla="*/ 289 w 290"/>
                    <a:gd name="T71" fmla="*/ 30 h 31"/>
                    <a:gd name="T72" fmla="*/ 253 w 290"/>
                    <a:gd name="T73" fmla="*/ 4 h 3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90"/>
                    <a:gd name="T112" fmla="*/ 0 h 31"/>
                    <a:gd name="T113" fmla="*/ 290 w 290"/>
                    <a:gd name="T114" fmla="*/ 31 h 3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90" h="31">
                      <a:moveTo>
                        <a:pt x="253" y="4"/>
                      </a:moveTo>
                      <a:lnTo>
                        <a:pt x="253" y="4"/>
                      </a:lnTo>
                      <a:lnTo>
                        <a:pt x="238" y="3"/>
                      </a:lnTo>
                      <a:lnTo>
                        <a:pt x="225" y="2"/>
                      </a:lnTo>
                      <a:lnTo>
                        <a:pt x="211" y="2"/>
                      </a:lnTo>
                      <a:lnTo>
                        <a:pt x="198" y="1"/>
                      </a:lnTo>
                      <a:lnTo>
                        <a:pt x="185" y="0"/>
                      </a:lnTo>
                      <a:lnTo>
                        <a:pt x="172" y="0"/>
                      </a:lnTo>
                      <a:lnTo>
                        <a:pt x="158" y="0"/>
                      </a:lnTo>
                      <a:lnTo>
                        <a:pt x="147" y="0"/>
                      </a:lnTo>
                      <a:lnTo>
                        <a:pt x="133" y="0"/>
                      </a:lnTo>
                      <a:lnTo>
                        <a:pt x="120" y="0"/>
                      </a:lnTo>
                      <a:lnTo>
                        <a:pt x="107" y="0"/>
                      </a:lnTo>
                      <a:lnTo>
                        <a:pt x="94" y="0"/>
                      </a:lnTo>
                      <a:lnTo>
                        <a:pt x="79" y="1"/>
                      </a:lnTo>
                      <a:lnTo>
                        <a:pt x="64" y="2"/>
                      </a:lnTo>
                      <a:lnTo>
                        <a:pt x="50" y="3"/>
                      </a:lnTo>
                      <a:lnTo>
                        <a:pt x="35" y="4"/>
                      </a:lnTo>
                      <a:lnTo>
                        <a:pt x="0" y="30"/>
                      </a:lnTo>
                      <a:lnTo>
                        <a:pt x="20" y="28"/>
                      </a:lnTo>
                      <a:lnTo>
                        <a:pt x="39" y="26"/>
                      </a:lnTo>
                      <a:lnTo>
                        <a:pt x="58" y="24"/>
                      </a:lnTo>
                      <a:lnTo>
                        <a:pt x="77" y="23"/>
                      </a:lnTo>
                      <a:lnTo>
                        <a:pt x="95" y="22"/>
                      </a:lnTo>
                      <a:lnTo>
                        <a:pt x="112" y="22"/>
                      </a:lnTo>
                      <a:lnTo>
                        <a:pt x="130" y="22"/>
                      </a:lnTo>
                      <a:lnTo>
                        <a:pt x="148" y="22"/>
                      </a:lnTo>
                      <a:lnTo>
                        <a:pt x="166" y="22"/>
                      </a:lnTo>
                      <a:lnTo>
                        <a:pt x="183" y="22"/>
                      </a:lnTo>
                      <a:lnTo>
                        <a:pt x="200" y="23"/>
                      </a:lnTo>
                      <a:lnTo>
                        <a:pt x="218" y="24"/>
                      </a:lnTo>
                      <a:lnTo>
                        <a:pt x="235" y="25"/>
                      </a:lnTo>
                      <a:lnTo>
                        <a:pt x="253" y="27"/>
                      </a:lnTo>
                      <a:lnTo>
                        <a:pt x="272" y="28"/>
                      </a:lnTo>
                      <a:lnTo>
                        <a:pt x="289" y="30"/>
                      </a:lnTo>
                      <a:lnTo>
                        <a:pt x="253" y="4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1" name="Freeform 200">
                  <a:extLst>
                    <a:ext uri="{FF2B5EF4-FFF2-40B4-BE49-F238E27FC236}">
                      <a16:creationId xmlns:a16="http://schemas.microsoft.com/office/drawing/2014/main" id="{2B63A2AF-9A23-4EFD-B011-B8ABC44093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" y="2301"/>
                  <a:ext cx="262" cy="129"/>
                </a:xfrm>
                <a:custGeom>
                  <a:avLst/>
                  <a:gdLst>
                    <a:gd name="T0" fmla="*/ 247 w 262"/>
                    <a:gd name="T1" fmla="*/ 120 h 129"/>
                    <a:gd name="T2" fmla="*/ 232 w 262"/>
                    <a:gd name="T3" fmla="*/ 122 h 129"/>
                    <a:gd name="T4" fmla="*/ 217 w 262"/>
                    <a:gd name="T5" fmla="*/ 123 h 129"/>
                    <a:gd name="T6" fmla="*/ 202 w 262"/>
                    <a:gd name="T7" fmla="*/ 125 h 129"/>
                    <a:gd name="T8" fmla="*/ 188 w 262"/>
                    <a:gd name="T9" fmla="*/ 126 h 129"/>
                    <a:gd name="T10" fmla="*/ 174 w 262"/>
                    <a:gd name="T11" fmla="*/ 126 h 129"/>
                    <a:gd name="T12" fmla="*/ 161 w 262"/>
                    <a:gd name="T13" fmla="*/ 127 h 129"/>
                    <a:gd name="T14" fmla="*/ 146 w 262"/>
                    <a:gd name="T15" fmla="*/ 127 h 129"/>
                    <a:gd name="T16" fmla="*/ 133 w 262"/>
                    <a:gd name="T17" fmla="*/ 128 h 129"/>
                    <a:gd name="T18" fmla="*/ 119 w 262"/>
                    <a:gd name="T19" fmla="*/ 128 h 129"/>
                    <a:gd name="T20" fmla="*/ 106 w 262"/>
                    <a:gd name="T21" fmla="*/ 127 h 129"/>
                    <a:gd name="T22" fmla="*/ 91 w 262"/>
                    <a:gd name="T23" fmla="*/ 127 h 129"/>
                    <a:gd name="T24" fmla="*/ 77 w 262"/>
                    <a:gd name="T25" fmla="*/ 126 h 129"/>
                    <a:gd name="T26" fmla="*/ 61 w 262"/>
                    <a:gd name="T27" fmla="*/ 125 h 129"/>
                    <a:gd name="T28" fmla="*/ 45 w 262"/>
                    <a:gd name="T29" fmla="*/ 124 h 129"/>
                    <a:gd name="T30" fmla="*/ 29 w 262"/>
                    <a:gd name="T31" fmla="*/ 122 h 129"/>
                    <a:gd name="T32" fmla="*/ 13 w 262"/>
                    <a:gd name="T33" fmla="*/ 120 h 129"/>
                    <a:gd name="T34" fmla="*/ 3 w 262"/>
                    <a:gd name="T35" fmla="*/ 96 h 129"/>
                    <a:gd name="T36" fmla="*/ 0 w 262"/>
                    <a:gd name="T37" fmla="*/ 62 h 129"/>
                    <a:gd name="T38" fmla="*/ 2 w 262"/>
                    <a:gd name="T39" fmla="*/ 29 h 129"/>
                    <a:gd name="T40" fmla="*/ 7 w 262"/>
                    <a:gd name="T41" fmla="*/ 7 h 129"/>
                    <a:gd name="T42" fmla="*/ 24 w 262"/>
                    <a:gd name="T43" fmla="*/ 5 h 129"/>
                    <a:gd name="T44" fmla="*/ 41 w 262"/>
                    <a:gd name="T45" fmla="*/ 3 h 129"/>
                    <a:gd name="T46" fmla="*/ 58 w 262"/>
                    <a:gd name="T47" fmla="*/ 2 h 129"/>
                    <a:gd name="T48" fmla="*/ 72 w 262"/>
                    <a:gd name="T49" fmla="*/ 1 h 129"/>
                    <a:gd name="T50" fmla="*/ 88 w 262"/>
                    <a:gd name="T51" fmla="*/ 0 h 129"/>
                    <a:gd name="T52" fmla="*/ 103 w 262"/>
                    <a:gd name="T53" fmla="*/ 0 h 129"/>
                    <a:gd name="T54" fmla="*/ 117 w 262"/>
                    <a:gd name="T55" fmla="*/ 0 h 129"/>
                    <a:gd name="T56" fmla="*/ 133 w 262"/>
                    <a:gd name="T57" fmla="*/ 0 h 129"/>
                    <a:gd name="T58" fmla="*/ 147 w 262"/>
                    <a:gd name="T59" fmla="*/ 0 h 129"/>
                    <a:gd name="T60" fmla="*/ 161 w 262"/>
                    <a:gd name="T61" fmla="*/ 0 h 129"/>
                    <a:gd name="T62" fmla="*/ 177 w 262"/>
                    <a:gd name="T63" fmla="*/ 1 h 129"/>
                    <a:gd name="T64" fmla="*/ 192 w 262"/>
                    <a:gd name="T65" fmla="*/ 2 h 129"/>
                    <a:gd name="T66" fmla="*/ 206 w 262"/>
                    <a:gd name="T67" fmla="*/ 3 h 129"/>
                    <a:gd name="T68" fmla="*/ 221 w 262"/>
                    <a:gd name="T69" fmla="*/ 4 h 129"/>
                    <a:gd name="T70" fmla="*/ 237 w 262"/>
                    <a:gd name="T71" fmla="*/ 5 h 129"/>
                    <a:gd name="T72" fmla="*/ 254 w 262"/>
                    <a:gd name="T73" fmla="*/ 7 h 129"/>
                    <a:gd name="T74" fmla="*/ 258 w 262"/>
                    <a:gd name="T75" fmla="*/ 29 h 129"/>
                    <a:gd name="T76" fmla="*/ 261 w 262"/>
                    <a:gd name="T77" fmla="*/ 62 h 129"/>
                    <a:gd name="T78" fmla="*/ 257 w 262"/>
                    <a:gd name="T79" fmla="*/ 96 h 129"/>
                    <a:gd name="T80" fmla="*/ 247 w 262"/>
                    <a:gd name="T81" fmla="*/ 120 h 12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62"/>
                    <a:gd name="T124" fmla="*/ 0 h 129"/>
                    <a:gd name="T125" fmla="*/ 262 w 262"/>
                    <a:gd name="T126" fmla="*/ 129 h 12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62" h="129">
                      <a:moveTo>
                        <a:pt x="247" y="120"/>
                      </a:moveTo>
                      <a:lnTo>
                        <a:pt x="232" y="122"/>
                      </a:lnTo>
                      <a:lnTo>
                        <a:pt x="217" y="123"/>
                      </a:lnTo>
                      <a:lnTo>
                        <a:pt x="202" y="125"/>
                      </a:lnTo>
                      <a:lnTo>
                        <a:pt x="188" y="126"/>
                      </a:lnTo>
                      <a:lnTo>
                        <a:pt x="174" y="126"/>
                      </a:lnTo>
                      <a:lnTo>
                        <a:pt x="161" y="127"/>
                      </a:lnTo>
                      <a:lnTo>
                        <a:pt x="146" y="127"/>
                      </a:lnTo>
                      <a:lnTo>
                        <a:pt x="133" y="128"/>
                      </a:lnTo>
                      <a:lnTo>
                        <a:pt x="119" y="128"/>
                      </a:lnTo>
                      <a:lnTo>
                        <a:pt x="106" y="127"/>
                      </a:lnTo>
                      <a:lnTo>
                        <a:pt x="91" y="127"/>
                      </a:lnTo>
                      <a:lnTo>
                        <a:pt x="77" y="126"/>
                      </a:lnTo>
                      <a:lnTo>
                        <a:pt x="61" y="125"/>
                      </a:lnTo>
                      <a:lnTo>
                        <a:pt x="45" y="124"/>
                      </a:lnTo>
                      <a:lnTo>
                        <a:pt x="29" y="122"/>
                      </a:lnTo>
                      <a:lnTo>
                        <a:pt x="13" y="120"/>
                      </a:lnTo>
                      <a:lnTo>
                        <a:pt x="3" y="96"/>
                      </a:lnTo>
                      <a:lnTo>
                        <a:pt x="0" y="62"/>
                      </a:lnTo>
                      <a:lnTo>
                        <a:pt x="2" y="29"/>
                      </a:lnTo>
                      <a:lnTo>
                        <a:pt x="7" y="7"/>
                      </a:lnTo>
                      <a:lnTo>
                        <a:pt x="24" y="5"/>
                      </a:lnTo>
                      <a:lnTo>
                        <a:pt x="41" y="3"/>
                      </a:lnTo>
                      <a:lnTo>
                        <a:pt x="58" y="2"/>
                      </a:lnTo>
                      <a:lnTo>
                        <a:pt x="72" y="1"/>
                      </a:lnTo>
                      <a:lnTo>
                        <a:pt x="88" y="0"/>
                      </a:lnTo>
                      <a:lnTo>
                        <a:pt x="103" y="0"/>
                      </a:lnTo>
                      <a:lnTo>
                        <a:pt x="117" y="0"/>
                      </a:lnTo>
                      <a:lnTo>
                        <a:pt x="133" y="0"/>
                      </a:lnTo>
                      <a:lnTo>
                        <a:pt x="147" y="0"/>
                      </a:lnTo>
                      <a:lnTo>
                        <a:pt x="161" y="0"/>
                      </a:lnTo>
                      <a:lnTo>
                        <a:pt x="177" y="1"/>
                      </a:lnTo>
                      <a:lnTo>
                        <a:pt x="192" y="2"/>
                      </a:lnTo>
                      <a:lnTo>
                        <a:pt x="206" y="3"/>
                      </a:lnTo>
                      <a:lnTo>
                        <a:pt x="221" y="4"/>
                      </a:lnTo>
                      <a:lnTo>
                        <a:pt x="237" y="5"/>
                      </a:lnTo>
                      <a:lnTo>
                        <a:pt x="254" y="7"/>
                      </a:lnTo>
                      <a:lnTo>
                        <a:pt x="258" y="29"/>
                      </a:lnTo>
                      <a:lnTo>
                        <a:pt x="261" y="62"/>
                      </a:lnTo>
                      <a:lnTo>
                        <a:pt x="257" y="96"/>
                      </a:lnTo>
                      <a:lnTo>
                        <a:pt x="247" y="12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2" name="Freeform 201">
                  <a:extLst>
                    <a:ext uri="{FF2B5EF4-FFF2-40B4-BE49-F238E27FC236}">
                      <a16:creationId xmlns:a16="http://schemas.microsoft.com/office/drawing/2014/main" id="{0EE74E27-7FB9-4D90-832C-E1C371E2F0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6" y="2332"/>
                  <a:ext cx="162" cy="18"/>
                </a:xfrm>
                <a:custGeom>
                  <a:avLst/>
                  <a:gdLst>
                    <a:gd name="T0" fmla="*/ 161 w 162"/>
                    <a:gd name="T1" fmla="*/ 17 h 18"/>
                    <a:gd name="T2" fmla="*/ 161 w 162"/>
                    <a:gd name="T3" fmla="*/ 0 h 18"/>
                    <a:gd name="T4" fmla="*/ 0 w 162"/>
                    <a:gd name="T5" fmla="*/ 0 h 18"/>
                    <a:gd name="T6" fmla="*/ 0 w 162"/>
                    <a:gd name="T7" fmla="*/ 17 h 18"/>
                    <a:gd name="T8" fmla="*/ 161 w 162"/>
                    <a:gd name="T9" fmla="*/ 1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2"/>
                    <a:gd name="T16" fmla="*/ 0 h 18"/>
                    <a:gd name="T17" fmla="*/ 162 w 162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2" h="18">
                      <a:moveTo>
                        <a:pt x="161" y="17"/>
                      </a:moveTo>
                      <a:lnTo>
                        <a:pt x="161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161" y="17"/>
                      </a:lnTo>
                    </a:path>
                  </a:pathLst>
                </a:custGeom>
                <a:solidFill>
                  <a:srgbClr val="99999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3" name="Freeform 202">
                  <a:extLst>
                    <a:ext uri="{FF2B5EF4-FFF2-40B4-BE49-F238E27FC236}">
                      <a16:creationId xmlns:a16="http://schemas.microsoft.com/office/drawing/2014/main" id="{42D93EF4-0001-4B88-9EFE-7DBDC94C82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6" y="2351"/>
                  <a:ext cx="132" cy="18"/>
                </a:xfrm>
                <a:custGeom>
                  <a:avLst/>
                  <a:gdLst>
                    <a:gd name="T0" fmla="*/ 131 w 132"/>
                    <a:gd name="T1" fmla="*/ 17 h 18"/>
                    <a:gd name="T2" fmla="*/ 131 w 132"/>
                    <a:gd name="T3" fmla="*/ 0 h 18"/>
                    <a:gd name="T4" fmla="*/ 0 w 132"/>
                    <a:gd name="T5" fmla="*/ 0 h 18"/>
                    <a:gd name="T6" fmla="*/ 0 w 132"/>
                    <a:gd name="T7" fmla="*/ 17 h 18"/>
                    <a:gd name="T8" fmla="*/ 131 w 132"/>
                    <a:gd name="T9" fmla="*/ 1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2"/>
                    <a:gd name="T16" fmla="*/ 0 h 18"/>
                    <a:gd name="T17" fmla="*/ 132 w 132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2" h="18">
                      <a:moveTo>
                        <a:pt x="131" y="17"/>
                      </a:moveTo>
                      <a:lnTo>
                        <a:pt x="131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131" y="17"/>
                      </a:lnTo>
                    </a:path>
                  </a:pathLst>
                </a:custGeom>
                <a:solidFill>
                  <a:srgbClr val="99999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4" name="Freeform 203">
                  <a:extLst>
                    <a:ext uri="{FF2B5EF4-FFF2-40B4-BE49-F238E27FC236}">
                      <a16:creationId xmlns:a16="http://schemas.microsoft.com/office/drawing/2014/main" id="{FDFD3333-E4FF-4AE0-B26F-A746DD1A5D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6" y="2370"/>
                  <a:ext cx="90" cy="18"/>
                </a:xfrm>
                <a:custGeom>
                  <a:avLst/>
                  <a:gdLst>
                    <a:gd name="T0" fmla="*/ 89 w 90"/>
                    <a:gd name="T1" fmla="*/ 17 h 18"/>
                    <a:gd name="T2" fmla="*/ 89 w 90"/>
                    <a:gd name="T3" fmla="*/ 0 h 18"/>
                    <a:gd name="T4" fmla="*/ 0 w 90"/>
                    <a:gd name="T5" fmla="*/ 0 h 18"/>
                    <a:gd name="T6" fmla="*/ 0 w 90"/>
                    <a:gd name="T7" fmla="*/ 17 h 18"/>
                    <a:gd name="T8" fmla="*/ 89 w 90"/>
                    <a:gd name="T9" fmla="*/ 1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"/>
                    <a:gd name="T17" fmla="*/ 90 w 90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">
                      <a:moveTo>
                        <a:pt x="89" y="17"/>
                      </a:moveTo>
                      <a:lnTo>
                        <a:pt x="89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89" y="17"/>
                      </a:lnTo>
                    </a:path>
                  </a:pathLst>
                </a:custGeom>
                <a:solidFill>
                  <a:srgbClr val="99999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5" name="Freeform 204">
                  <a:extLst>
                    <a:ext uri="{FF2B5EF4-FFF2-40B4-BE49-F238E27FC236}">
                      <a16:creationId xmlns:a16="http://schemas.microsoft.com/office/drawing/2014/main" id="{36FA13F6-2D94-4533-A2D3-C3B91EE079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6" y="2389"/>
                  <a:ext cx="51" cy="18"/>
                </a:xfrm>
                <a:custGeom>
                  <a:avLst/>
                  <a:gdLst>
                    <a:gd name="T0" fmla="*/ 50 w 51"/>
                    <a:gd name="T1" fmla="*/ 17 h 18"/>
                    <a:gd name="T2" fmla="*/ 50 w 51"/>
                    <a:gd name="T3" fmla="*/ 0 h 18"/>
                    <a:gd name="T4" fmla="*/ 0 w 51"/>
                    <a:gd name="T5" fmla="*/ 0 h 18"/>
                    <a:gd name="T6" fmla="*/ 0 w 51"/>
                    <a:gd name="T7" fmla="*/ 17 h 18"/>
                    <a:gd name="T8" fmla="*/ 50 w 51"/>
                    <a:gd name="T9" fmla="*/ 1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18"/>
                    <a:gd name="T17" fmla="*/ 51 w 51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18">
                      <a:moveTo>
                        <a:pt x="50" y="17"/>
                      </a:moveTo>
                      <a:lnTo>
                        <a:pt x="50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50" y="17"/>
                      </a:lnTo>
                    </a:path>
                  </a:pathLst>
                </a:custGeom>
                <a:solidFill>
                  <a:srgbClr val="99999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936" name="Group 205">
              <a:extLst>
                <a:ext uri="{FF2B5EF4-FFF2-40B4-BE49-F238E27FC236}">
                  <a16:creationId xmlns:a16="http://schemas.microsoft.com/office/drawing/2014/main" id="{1E2D394E-7E17-461C-88B1-717A24437C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66672" y="160508"/>
              <a:ext cx="330139" cy="974042"/>
              <a:chOff x="964" y="1684"/>
              <a:chExt cx="424" cy="664"/>
            </a:xfrm>
          </p:grpSpPr>
          <p:sp>
            <p:nvSpPr>
              <p:cNvPr id="937" name="Rectangle 206" descr="Granite">
                <a:extLst>
                  <a:ext uri="{FF2B5EF4-FFF2-40B4-BE49-F238E27FC236}">
                    <a16:creationId xmlns:a16="http://schemas.microsoft.com/office/drawing/2014/main" id="{AD16F984-13F1-4AA7-A9DD-9933BC4C0B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4" y="1684"/>
                <a:ext cx="424" cy="664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938" name="Group 207">
                <a:extLst>
                  <a:ext uri="{FF2B5EF4-FFF2-40B4-BE49-F238E27FC236}">
                    <a16:creationId xmlns:a16="http://schemas.microsoft.com/office/drawing/2014/main" id="{A4655935-BA71-40F7-AA6D-F551610E58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82" y="1732"/>
                <a:ext cx="388" cy="184"/>
                <a:chOff x="982" y="1732"/>
                <a:chExt cx="388" cy="184"/>
              </a:xfrm>
            </p:grpSpPr>
            <p:sp>
              <p:nvSpPr>
                <p:cNvPr id="953" name="Rectangle 208">
                  <a:extLst>
                    <a:ext uri="{FF2B5EF4-FFF2-40B4-BE49-F238E27FC236}">
                      <a16:creationId xmlns:a16="http://schemas.microsoft.com/office/drawing/2014/main" id="{D4688970-93CD-4703-ADFE-E01716D3C2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2" y="173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4" name="Rectangle 209">
                  <a:extLst>
                    <a:ext uri="{FF2B5EF4-FFF2-40B4-BE49-F238E27FC236}">
                      <a16:creationId xmlns:a16="http://schemas.microsoft.com/office/drawing/2014/main" id="{5DBB4D63-0B46-43C0-AA05-3BB8A1C40B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4" y="173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5" name="Rectangle 210">
                  <a:extLst>
                    <a:ext uri="{FF2B5EF4-FFF2-40B4-BE49-F238E27FC236}">
                      <a16:creationId xmlns:a16="http://schemas.microsoft.com/office/drawing/2014/main" id="{DBF35C8F-8C88-469C-9856-5F7AA05564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6" y="173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6" name="Rectangle 211">
                  <a:extLst>
                    <a:ext uri="{FF2B5EF4-FFF2-40B4-BE49-F238E27FC236}">
                      <a16:creationId xmlns:a16="http://schemas.microsoft.com/office/drawing/2014/main" id="{E0A4C888-9DBF-4424-86EA-137FCFC481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98" y="173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7" name="Rectangle 212">
                  <a:extLst>
                    <a:ext uri="{FF2B5EF4-FFF2-40B4-BE49-F238E27FC236}">
                      <a16:creationId xmlns:a16="http://schemas.microsoft.com/office/drawing/2014/main" id="{63DEF87C-399B-4BAF-9138-5C4BB86BDD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0" y="173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8" name="Rectangle 213">
                  <a:extLst>
                    <a:ext uri="{FF2B5EF4-FFF2-40B4-BE49-F238E27FC236}">
                      <a16:creationId xmlns:a16="http://schemas.microsoft.com/office/drawing/2014/main" id="{11DB5982-6954-4503-AA0F-13322CE97B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2" y="173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39" name="Group 214">
                <a:extLst>
                  <a:ext uri="{FF2B5EF4-FFF2-40B4-BE49-F238E27FC236}">
                    <a16:creationId xmlns:a16="http://schemas.microsoft.com/office/drawing/2014/main" id="{7C450AF6-2979-4DFB-AA37-9625AAEE5D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82" y="1972"/>
                <a:ext cx="388" cy="184"/>
                <a:chOff x="982" y="1972"/>
                <a:chExt cx="388" cy="184"/>
              </a:xfrm>
            </p:grpSpPr>
            <p:sp>
              <p:nvSpPr>
                <p:cNvPr id="947" name="Rectangle 215">
                  <a:extLst>
                    <a:ext uri="{FF2B5EF4-FFF2-40B4-BE49-F238E27FC236}">
                      <a16:creationId xmlns:a16="http://schemas.microsoft.com/office/drawing/2014/main" id="{79C416EB-E486-4273-928D-FFE6DE12FF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2" y="197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48" name="Rectangle 216">
                  <a:extLst>
                    <a:ext uri="{FF2B5EF4-FFF2-40B4-BE49-F238E27FC236}">
                      <a16:creationId xmlns:a16="http://schemas.microsoft.com/office/drawing/2014/main" id="{83179EC0-F6A1-40EA-AEDB-99603E6CFB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4" y="197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49" name="Rectangle 217">
                  <a:extLst>
                    <a:ext uri="{FF2B5EF4-FFF2-40B4-BE49-F238E27FC236}">
                      <a16:creationId xmlns:a16="http://schemas.microsoft.com/office/drawing/2014/main" id="{ADF55EFA-EF94-4BE5-BCBE-87E0DB5AC3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6" y="197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0" name="Rectangle 218">
                  <a:extLst>
                    <a:ext uri="{FF2B5EF4-FFF2-40B4-BE49-F238E27FC236}">
                      <a16:creationId xmlns:a16="http://schemas.microsoft.com/office/drawing/2014/main" id="{5FFE0524-7B6C-4F71-9993-0833F356C2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98" y="197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1" name="Rectangle 219">
                  <a:extLst>
                    <a:ext uri="{FF2B5EF4-FFF2-40B4-BE49-F238E27FC236}">
                      <a16:creationId xmlns:a16="http://schemas.microsoft.com/office/drawing/2014/main" id="{052BEF9C-566E-4414-A926-BDBDFBDC9E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0" y="197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2" name="Rectangle 220">
                  <a:extLst>
                    <a:ext uri="{FF2B5EF4-FFF2-40B4-BE49-F238E27FC236}">
                      <a16:creationId xmlns:a16="http://schemas.microsoft.com/office/drawing/2014/main" id="{688AC50A-DE21-4F48-ABE5-979767410D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2" y="197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40" name="Group 221">
                <a:extLst>
                  <a:ext uri="{FF2B5EF4-FFF2-40B4-BE49-F238E27FC236}">
                    <a16:creationId xmlns:a16="http://schemas.microsoft.com/office/drawing/2014/main" id="{E13E50CC-A2AC-4144-817F-E4DC5695F8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44" y="2212"/>
                <a:ext cx="208" cy="40"/>
                <a:chOff x="1144" y="2212"/>
                <a:chExt cx="208" cy="40"/>
              </a:xfrm>
            </p:grpSpPr>
            <p:sp>
              <p:nvSpPr>
                <p:cNvPr id="944" name="Rectangle 222">
                  <a:extLst>
                    <a:ext uri="{FF2B5EF4-FFF2-40B4-BE49-F238E27FC236}">
                      <a16:creationId xmlns:a16="http://schemas.microsoft.com/office/drawing/2014/main" id="{A13AB8E6-B95B-4E91-8D05-03B654F601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4" y="2212"/>
                  <a:ext cx="64" cy="40"/>
                </a:xfrm>
                <a:prstGeom prst="rect">
                  <a:avLst/>
                </a:prstGeom>
                <a:solidFill>
                  <a:srgbClr val="77777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45" name="Rectangle 223">
                  <a:extLst>
                    <a:ext uri="{FF2B5EF4-FFF2-40B4-BE49-F238E27FC236}">
                      <a16:creationId xmlns:a16="http://schemas.microsoft.com/office/drawing/2014/main" id="{8AE9A23C-2DB3-4C57-993E-DC81CBAFCB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16" y="2212"/>
                  <a:ext cx="64" cy="40"/>
                </a:xfrm>
                <a:prstGeom prst="rect">
                  <a:avLst/>
                </a:prstGeom>
                <a:solidFill>
                  <a:srgbClr val="77777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46" name="Rectangle 224">
                  <a:extLst>
                    <a:ext uri="{FF2B5EF4-FFF2-40B4-BE49-F238E27FC236}">
                      <a16:creationId xmlns:a16="http://schemas.microsoft.com/office/drawing/2014/main" id="{57F138D5-57B5-4E78-AD07-1A4C9A3598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88" y="2212"/>
                  <a:ext cx="64" cy="40"/>
                </a:xfrm>
                <a:prstGeom prst="rect">
                  <a:avLst/>
                </a:prstGeom>
                <a:solidFill>
                  <a:srgbClr val="77777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41" name="Group 225">
                <a:extLst>
                  <a:ext uri="{FF2B5EF4-FFF2-40B4-BE49-F238E27FC236}">
                    <a16:creationId xmlns:a16="http://schemas.microsoft.com/office/drawing/2014/main" id="{6AC389E4-2C41-4927-BD52-0F65D53E2F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4" y="2260"/>
                <a:ext cx="80" cy="40"/>
                <a:chOff x="1024" y="2260"/>
                <a:chExt cx="80" cy="40"/>
              </a:xfrm>
            </p:grpSpPr>
            <p:sp>
              <p:nvSpPr>
                <p:cNvPr id="942" name="Oval 226">
                  <a:extLst>
                    <a:ext uri="{FF2B5EF4-FFF2-40B4-BE49-F238E27FC236}">
                      <a16:creationId xmlns:a16="http://schemas.microsoft.com/office/drawing/2014/main" id="{52A68D5E-BD0E-4995-843A-785579E49E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4" y="2260"/>
                  <a:ext cx="8" cy="40"/>
                </a:xfrm>
                <a:prstGeom prst="ellipse">
                  <a:avLst/>
                </a:prstGeom>
                <a:solidFill>
                  <a:srgbClr val="777777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43" name="Oval 227">
                  <a:extLst>
                    <a:ext uri="{FF2B5EF4-FFF2-40B4-BE49-F238E27FC236}">
                      <a16:creationId xmlns:a16="http://schemas.microsoft.com/office/drawing/2014/main" id="{E36FC624-8BA3-46A6-AD0C-CD52D59767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6" y="2260"/>
                  <a:ext cx="8" cy="40"/>
                </a:xfrm>
                <a:prstGeom prst="ellipse">
                  <a:avLst/>
                </a:prstGeom>
                <a:solidFill>
                  <a:srgbClr val="777777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959" name="Group 228">
              <a:extLst>
                <a:ext uri="{FF2B5EF4-FFF2-40B4-BE49-F238E27FC236}">
                  <a16:creationId xmlns:a16="http://schemas.microsoft.com/office/drawing/2014/main" id="{1C98C478-350A-425E-B1D6-EF62049F2D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89934" y="393390"/>
              <a:ext cx="987425" cy="1130300"/>
              <a:chOff x="196" y="3796"/>
              <a:chExt cx="1006" cy="856"/>
            </a:xfrm>
          </p:grpSpPr>
          <p:grpSp>
            <p:nvGrpSpPr>
              <p:cNvPr id="960" name="Group 229">
                <a:extLst>
                  <a:ext uri="{FF2B5EF4-FFF2-40B4-BE49-F238E27FC236}">
                    <a16:creationId xmlns:a16="http://schemas.microsoft.com/office/drawing/2014/main" id="{60725EA7-0192-4216-8CA6-926C58600A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6" y="3796"/>
                <a:ext cx="503" cy="658"/>
                <a:chOff x="196" y="3796"/>
                <a:chExt cx="503" cy="658"/>
              </a:xfrm>
            </p:grpSpPr>
            <p:sp>
              <p:nvSpPr>
                <p:cNvPr id="1009" name="Rectangle 230">
                  <a:extLst>
                    <a:ext uri="{FF2B5EF4-FFF2-40B4-BE49-F238E27FC236}">
                      <a16:creationId xmlns:a16="http://schemas.microsoft.com/office/drawing/2014/main" id="{10C584E1-7669-46A5-808F-5CFBBA32A6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0" y="3796"/>
                  <a:ext cx="37" cy="658"/>
                </a:xfrm>
                <a:prstGeom prst="rect">
                  <a:avLst/>
                </a:prstGeom>
                <a:solidFill>
                  <a:srgbClr val="AD6900"/>
                </a:solidFill>
                <a:ln w="12700">
                  <a:solidFill>
                    <a:srgbClr val="7144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0" name="Line 231">
                  <a:extLst>
                    <a:ext uri="{FF2B5EF4-FFF2-40B4-BE49-F238E27FC236}">
                      <a16:creationId xmlns:a16="http://schemas.microsoft.com/office/drawing/2014/main" id="{C38435BC-30C6-4BA3-A25A-5DA2DE6162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49" y="3846"/>
                  <a:ext cx="84" cy="57"/>
                </a:xfrm>
                <a:prstGeom prst="line">
                  <a:avLst/>
                </a:prstGeom>
                <a:noFill/>
                <a:ln w="12700">
                  <a:solidFill>
                    <a:srgbClr val="AD6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1" name="Line 232">
                  <a:extLst>
                    <a:ext uri="{FF2B5EF4-FFF2-40B4-BE49-F238E27FC236}">
                      <a16:creationId xmlns:a16="http://schemas.microsoft.com/office/drawing/2014/main" id="{B2E1F37A-6916-471E-AF0E-945DB0CF09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1" y="3846"/>
                  <a:ext cx="82" cy="55"/>
                </a:xfrm>
                <a:prstGeom prst="line">
                  <a:avLst/>
                </a:prstGeom>
                <a:noFill/>
                <a:ln w="12700">
                  <a:solidFill>
                    <a:srgbClr val="AD6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12" name="Group 233">
                  <a:extLst>
                    <a:ext uri="{FF2B5EF4-FFF2-40B4-BE49-F238E27FC236}">
                      <a16:creationId xmlns:a16="http://schemas.microsoft.com/office/drawing/2014/main" id="{B06C83FA-E2BA-4AAB-83C8-E0AB4690B6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9" y="3813"/>
                  <a:ext cx="28" cy="24"/>
                  <a:chOff x="219" y="3813"/>
                  <a:chExt cx="28" cy="24"/>
                </a:xfrm>
              </p:grpSpPr>
              <p:sp>
                <p:nvSpPr>
                  <p:cNvPr id="1033" name="Freeform 234">
                    <a:extLst>
                      <a:ext uri="{FF2B5EF4-FFF2-40B4-BE49-F238E27FC236}">
                        <a16:creationId xmlns:a16="http://schemas.microsoft.com/office/drawing/2014/main" id="{25D8CB80-A1A6-4A69-9A50-81F560B344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3" y="3815"/>
                    <a:ext cx="20" cy="18"/>
                  </a:xfrm>
                  <a:custGeom>
                    <a:avLst/>
                    <a:gdLst>
                      <a:gd name="T0" fmla="*/ 13 w 20"/>
                      <a:gd name="T1" fmla="*/ 0 h 18"/>
                      <a:gd name="T2" fmla="*/ 19 w 20"/>
                      <a:gd name="T3" fmla="*/ 17 h 18"/>
                      <a:gd name="T4" fmla="*/ 0 w 20"/>
                      <a:gd name="T5" fmla="*/ 17 h 18"/>
                      <a:gd name="T6" fmla="*/ 5 w 20"/>
                      <a:gd name="T7" fmla="*/ 0 h 18"/>
                      <a:gd name="T8" fmla="*/ 13 w 20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18"/>
                      <a:gd name="T17" fmla="*/ 20 w 20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18">
                        <a:moveTo>
                          <a:pt x="13" y="0"/>
                        </a:moveTo>
                        <a:lnTo>
                          <a:pt x="19" y="17"/>
                        </a:lnTo>
                        <a:lnTo>
                          <a:pt x="0" y="17"/>
                        </a:lnTo>
                        <a:lnTo>
                          <a:pt x="5" y="0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34" name="Freeform 235">
                    <a:extLst>
                      <a:ext uri="{FF2B5EF4-FFF2-40B4-BE49-F238E27FC236}">
                        <a16:creationId xmlns:a16="http://schemas.microsoft.com/office/drawing/2014/main" id="{8EDCD89F-3DFB-4658-8472-DC0CE2F3DC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9" y="3813"/>
                    <a:ext cx="28" cy="24"/>
                  </a:xfrm>
                  <a:custGeom>
                    <a:avLst/>
                    <a:gdLst>
                      <a:gd name="T0" fmla="*/ 19 w 28"/>
                      <a:gd name="T1" fmla="*/ 0 h 24"/>
                      <a:gd name="T2" fmla="*/ 27 w 28"/>
                      <a:gd name="T3" fmla="*/ 23 h 24"/>
                      <a:gd name="T4" fmla="*/ 0 w 28"/>
                      <a:gd name="T5" fmla="*/ 23 h 24"/>
                      <a:gd name="T6" fmla="*/ 6 w 28"/>
                      <a:gd name="T7" fmla="*/ 0 h 24"/>
                      <a:gd name="T8" fmla="*/ 19 w 28"/>
                      <a:gd name="T9" fmla="*/ 0 h 24"/>
                      <a:gd name="T10" fmla="*/ 14 w 28"/>
                      <a:gd name="T11" fmla="*/ 6 h 24"/>
                      <a:gd name="T12" fmla="*/ 11 w 28"/>
                      <a:gd name="T13" fmla="*/ 6 h 24"/>
                      <a:gd name="T14" fmla="*/ 9 w 28"/>
                      <a:gd name="T15" fmla="*/ 16 h 24"/>
                      <a:gd name="T16" fmla="*/ 18 w 28"/>
                      <a:gd name="T17" fmla="*/ 16 h 24"/>
                      <a:gd name="T18" fmla="*/ 14 w 28"/>
                      <a:gd name="T19" fmla="*/ 6 h 24"/>
                      <a:gd name="T20" fmla="*/ 19 w 28"/>
                      <a:gd name="T21" fmla="*/ 0 h 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8"/>
                      <a:gd name="T34" fmla="*/ 0 h 24"/>
                      <a:gd name="T35" fmla="*/ 28 w 28"/>
                      <a:gd name="T36" fmla="*/ 24 h 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8" h="24">
                        <a:moveTo>
                          <a:pt x="19" y="0"/>
                        </a:moveTo>
                        <a:lnTo>
                          <a:pt x="27" y="23"/>
                        </a:lnTo>
                        <a:lnTo>
                          <a:pt x="0" y="23"/>
                        </a:lnTo>
                        <a:lnTo>
                          <a:pt x="6" y="0"/>
                        </a:lnTo>
                        <a:lnTo>
                          <a:pt x="19" y="0"/>
                        </a:lnTo>
                        <a:lnTo>
                          <a:pt x="14" y="6"/>
                        </a:lnTo>
                        <a:lnTo>
                          <a:pt x="11" y="6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4" y="6"/>
                        </a:lnTo>
                        <a:lnTo>
                          <a:pt x="19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13" name="Group 236">
                  <a:extLst>
                    <a:ext uri="{FF2B5EF4-FFF2-40B4-BE49-F238E27FC236}">
                      <a16:creationId xmlns:a16="http://schemas.microsoft.com/office/drawing/2014/main" id="{D01841D3-C8DF-4F56-AEED-A9299031B0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3" y="3813"/>
                  <a:ext cx="28" cy="24"/>
                  <a:chOff x="263" y="3813"/>
                  <a:chExt cx="28" cy="24"/>
                </a:xfrm>
              </p:grpSpPr>
              <p:sp>
                <p:nvSpPr>
                  <p:cNvPr id="1031" name="Freeform 237">
                    <a:extLst>
                      <a:ext uri="{FF2B5EF4-FFF2-40B4-BE49-F238E27FC236}">
                        <a16:creationId xmlns:a16="http://schemas.microsoft.com/office/drawing/2014/main" id="{72B8A4AB-765F-4992-AB39-1CBC235348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9" y="3815"/>
                    <a:ext cx="20" cy="18"/>
                  </a:xfrm>
                  <a:custGeom>
                    <a:avLst/>
                    <a:gdLst>
                      <a:gd name="T0" fmla="*/ 14 w 20"/>
                      <a:gd name="T1" fmla="*/ 0 h 18"/>
                      <a:gd name="T2" fmla="*/ 19 w 20"/>
                      <a:gd name="T3" fmla="*/ 17 h 18"/>
                      <a:gd name="T4" fmla="*/ 0 w 20"/>
                      <a:gd name="T5" fmla="*/ 17 h 18"/>
                      <a:gd name="T6" fmla="*/ 5 w 20"/>
                      <a:gd name="T7" fmla="*/ 0 h 18"/>
                      <a:gd name="T8" fmla="*/ 14 w 20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18"/>
                      <a:gd name="T17" fmla="*/ 20 w 20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18">
                        <a:moveTo>
                          <a:pt x="14" y="0"/>
                        </a:moveTo>
                        <a:lnTo>
                          <a:pt x="19" y="17"/>
                        </a:lnTo>
                        <a:lnTo>
                          <a:pt x="0" y="17"/>
                        </a:lnTo>
                        <a:lnTo>
                          <a:pt x="5" y="0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32" name="Freeform 238">
                    <a:extLst>
                      <a:ext uri="{FF2B5EF4-FFF2-40B4-BE49-F238E27FC236}">
                        <a16:creationId xmlns:a16="http://schemas.microsoft.com/office/drawing/2014/main" id="{49E41C14-880C-4778-99B0-5C0DFA01B9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3" y="3813"/>
                    <a:ext cx="28" cy="24"/>
                  </a:xfrm>
                  <a:custGeom>
                    <a:avLst/>
                    <a:gdLst>
                      <a:gd name="T0" fmla="*/ 19 w 28"/>
                      <a:gd name="T1" fmla="*/ 0 h 24"/>
                      <a:gd name="T2" fmla="*/ 27 w 28"/>
                      <a:gd name="T3" fmla="*/ 23 h 24"/>
                      <a:gd name="T4" fmla="*/ 0 w 28"/>
                      <a:gd name="T5" fmla="*/ 23 h 24"/>
                      <a:gd name="T6" fmla="*/ 6 w 28"/>
                      <a:gd name="T7" fmla="*/ 0 h 24"/>
                      <a:gd name="T8" fmla="*/ 19 w 28"/>
                      <a:gd name="T9" fmla="*/ 0 h 24"/>
                      <a:gd name="T10" fmla="*/ 14 w 28"/>
                      <a:gd name="T11" fmla="*/ 6 h 24"/>
                      <a:gd name="T12" fmla="*/ 11 w 28"/>
                      <a:gd name="T13" fmla="*/ 6 h 24"/>
                      <a:gd name="T14" fmla="*/ 9 w 28"/>
                      <a:gd name="T15" fmla="*/ 16 h 24"/>
                      <a:gd name="T16" fmla="*/ 18 w 28"/>
                      <a:gd name="T17" fmla="*/ 16 h 24"/>
                      <a:gd name="T18" fmla="*/ 14 w 28"/>
                      <a:gd name="T19" fmla="*/ 6 h 24"/>
                      <a:gd name="T20" fmla="*/ 19 w 28"/>
                      <a:gd name="T21" fmla="*/ 0 h 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8"/>
                      <a:gd name="T34" fmla="*/ 0 h 24"/>
                      <a:gd name="T35" fmla="*/ 28 w 28"/>
                      <a:gd name="T36" fmla="*/ 24 h 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8" h="24">
                        <a:moveTo>
                          <a:pt x="19" y="0"/>
                        </a:moveTo>
                        <a:lnTo>
                          <a:pt x="27" y="23"/>
                        </a:lnTo>
                        <a:lnTo>
                          <a:pt x="0" y="23"/>
                        </a:lnTo>
                        <a:lnTo>
                          <a:pt x="6" y="0"/>
                        </a:lnTo>
                        <a:lnTo>
                          <a:pt x="19" y="0"/>
                        </a:lnTo>
                        <a:lnTo>
                          <a:pt x="14" y="6"/>
                        </a:lnTo>
                        <a:lnTo>
                          <a:pt x="11" y="6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4" y="6"/>
                        </a:lnTo>
                        <a:lnTo>
                          <a:pt x="19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14" name="Group 239">
                  <a:extLst>
                    <a:ext uri="{FF2B5EF4-FFF2-40B4-BE49-F238E27FC236}">
                      <a16:creationId xmlns:a16="http://schemas.microsoft.com/office/drawing/2014/main" id="{66E96A33-713E-4D16-9CF0-68B4C79AF1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6" y="3814"/>
                  <a:ext cx="28" cy="24"/>
                  <a:chOff x="396" y="3814"/>
                  <a:chExt cx="28" cy="24"/>
                </a:xfrm>
              </p:grpSpPr>
              <p:sp>
                <p:nvSpPr>
                  <p:cNvPr id="1029" name="Freeform 240">
                    <a:extLst>
                      <a:ext uri="{FF2B5EF4-FFF2-40B4-BE49-F238E27FC236}">
                        <a16:creationId xmlns:a16="http://schemas.microsoft.com/office/drawing/2014/main" id="{AEA9BFF1-A025-4687-960B-37BB04F04B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1" y="3817"/>
                    <a:ext cx="19" cy="18"/>
                  </a:xfrm>
                  <a:custGeom>
                    <a:avLst/>
                    <a:gdLst>
                      <a:gd name="T0" fmla="*/ 13 w 19"/>
                      <a:gd name="T1" fmla="*/ 0 h 18"/>
                      <a:gd name="T2" fmla="*/ 18 w 19"/>
                      <a:gd name="T3" fmla="*/ 17 h 18"/>
                      <a:gd name="T4" fmla="*/ 0 w 19"/>
                      <a:gd name="T5" fmla="*/ 17 h 18"/>
                      <a:gd name="T6" fmla="*/ 4 w 19"/>
                      <a:gd name="T7" fmla="*/ 0 h 18"/>
                      <a:gd name="T8" fmla="*/ 13 w 19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18"/>
                      <a:gd name="T17" fmla="*/ 19 w 19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18">
                        <a:moveTo>
                          <a:pt x="13" y="0"/>
                        </a:moveTo>
                        <a:lnTo>
                          <a:pt x="18" y="17"/>
                        </a:lnTo>
                        <a:lnTo>
                          <a:pt x="0" y="17"/>
                        </a:lnTo>
                        <a:lnTo>
                          <a:pt x="4" y="0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30" name="Freeform 241">
                    <a:extLst>
                      <a:ext uri="{FF2B5EF4-FFF2-40B4-BE49-F238E27FC236}">
                        <a16:creationId xmlns:a16="http://schemas.microsoft.com/office/drawing/2014/main" id="{3DABA630-266F-4254-AD90-4B1373B191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6" y="3814"/>
                    <a:ext cx="28" cy="24"/>
                  </a:xfrm>
                  <a:custGeom>
                    <a:avLst/>
                    <a:gdLst>
                      <a:gd name="T0" fmla="*/ 19 w 28"/>
                      <a:gd name="T1" fmla="*/ 0 h 24"/>
                      <a:gd name="T2" fmla="*/ 27 w 28"/>
                      <a:gd name="T3" fmla="*/ 23 h 24"/>
                      <a:gd name="T4" fmla="*/ 0 w 28"/>
                      <a:gd name="T5" fmla="*/ 23 h 24"/>
                      <a:gd name="T6" fmla="*/ 6 w 28"/>
                      <a:gd name="T7" fmla="*/ 0 h 24"/>
                      <a:gd name="T8" fmla="*/ 19 w 28"/>
                      <a:gd name="T9" fmla="*/ 0 h 24"/>
                      <a:gd name="T10" fmla="*/ 14 w 28"/>
                      <a:gd name="T11" fmla="*/ 6 h 24"/>
                      <a:gd name="T12" fmla="*/ 11 w 28"/>
                      <a:gd name="T13" fmla="*/ 6 h 24"/>
                      <a:gd name="T14" fmla="*/ 9 w 28"/>
                      <a:gd name="T15" fmla="*/ 16 h 24"/>
                      <a:gd name="T16" fmla="*/ 18 w 28"/>
                      <a:gd name="T17" fmla="*/ 16 h 24"/>
                      <a:gd name="T18" fmla="*/ 14 w 28"/>
                      <a:gd name="T19" fmla="*/ 6 h 24"/>
                      <a:gd name="T20" fmla="*/ 19 w 28"/>
                      <a:gd name="T21" fmla="*/ 0 h 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8"/>
                      <a:gd name="T34" fmla="*/ 0 h 24"/>
                      <a:gd name="T35" fmla="*/ 28 w 28"/>
                      <a:gd name="T36" fmla="*/ 24 h 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8" h="24">
                        <a:moveTo>
                          <a:pt x="19" y="0"/>
                        </a:moveTo>
                        <a:lnTo>
                          <a:pt x="27" y="23"/>
                        </a:lnTo>
                        <a:lnTo>
                          <a:pt x="0" y="23"/>
                        </a:lnTo>
                        <a:lnTo>
                          <a:pt x="6" y="0"/>
                        </a:lnTo>
                        <a:lnTo>
                          <a:pt x="19" y="0"/>
                        </a:lnTo>
                        <a:lnTo>
                          <a:pt x="14" y="6"/>
                        </a:lnTo>
                        <a:lnTo>
                          <a:pt x="11" y="6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4" y="6"/>
                        </a:lnTo>
                        <a:lnTo>
                          <a:pt x="19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15" name="Group 242">
                  <a:extLst>
                    <a:ext uri="{FF2B5EF4-FFF2-40B4-BE49-F238E27FC236}">
                      <a16:creationId xmlns:a16="http://schemas.microsoft.com/office/drawing/2014/main" id="{CD2E7CD9-0ADE-40AA-BCF6-A3C2E020438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7" y="3814"/>
                  <a:ext cx="29" cy="24"/>
                  <a:chOff x="437" y="3814"/>
                  <a:chExt cx="29" cy="24"/>
                </a:xfrm>
              </p:grpSpPr>
              <p:sp>
                <p:nvSpPr>
                  <p:cNvPr id="1024" name="Freeform 243">
                    <a:extLst>
                      <a:ext uri="{FF2B5EF4-FFF2-40B4-BE49-F238E27FC236}">
                        <a16:creationId xmlns:a16="http://schemas.microsoft.com/office/drawing/2014/main" id="{637FDCA1-7A03-457A-8880-166A786DC4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3" y="3817"/>
                    <a:ext cx="19" cy="18"/>
                  </a:xfrm>
                  <a:custGeom>
                    <a:avLst/>
                    <a:gdLst>
                      <a:gd name="T0" fmla="*/ 12 w 19"/>
                      <a:gd name="T1" fmla="*/ 0 h 18"/>
                      <a:gd name="T2" fmla="*/ 18 w 19"/>
                      <a:gd name="T3" fmla="*/ 17 h 18"/>
                      <a:gd name="T4" fmla="*/ 0 w 19"/>
                      <a:gd name="T5" fmla="*/ 17 h 18"/>
                      <a:gd name="T6" fmla="*/ 4 w 19"/>
                      <a:gd name="T7" fmla="*/ 0 h 18"/>
                      <a:gd name="T8" fmla="*/ 12 w 19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18"/>
                      <a:gd name="T17" fmla="*/ 19 w 19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18">
                        <a:moveTo>
                          <a:pt x="12" y="0"/>
                        </a:moveTo>
                        <a:lnTo>
                          <a:pt x="18" y="17"/>
                        </a:lnTo>
                        <a:lnTo>
                          <a:pt x="0" y="17"/>
                        </a:lnTo>
                        <a:lnTo>
                          <a:pt x="4" y="0"/>
                        </a:lnTo>
                        <a:lnTo>
                          <a:pt x="12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25" name="Freeform 244">
                    <a:extLst>
                      <a:ext uri="{FF2B5EF4-FFF2-40B4-BE49-F238E27FC236}">
                        <a16:creationId xmlns:a16="http://schemas.microsoft.com/office/drawing/2014/main" id="{11BFF77F-6CD8-408D-A0A6-F1E24A404B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7" y="3814"/>
                    <a:ext cx="29" cy="24"/>
                  </a:xfrm>
                  <a:custGeom>
                    <a:avLst/>
                    <a:gdLst>
                      <a:gd name="T0" fmla="*/ 20 w 29"/>
                      <a:gd name="T1" fmla="*/ 0 h 24"/>
                      <a:gd name="T2" fmla="*/ 28 w 29"/>
                      <a:gd name="T3" fmla="*/ 23 h 24"/>
                      <a:gd name="T4" fmla="*/ 0 w 29"/>
                      <a:gd name="T5" fmla="*/ 23 h 24"/>
                      <a:gd name="T6" fmla="*/ 5 w 29"/>
                      <a:gd name="T7" fmla="*/ 0 h 24"/>
                      <a:gd name="T8" fmla="*/ 20 w 29"/>
                      <a:gd name="T9" fmla="*/ 0 h 24"/>
                      <a:gd name="T10" fmla="*/ 15 w 29"/>
                      <a:gd name="T11" fmla="*/ 6 h 24"/>
                      <a:gd name="T12" fmla="*/ 11 w 29"/>
                      <a:gd name="T13" fmla="*/ 6 h 24"/>
                      <a:gd name="T14" fmla="*/ 9 w 29"/>
                      <a:gd name="T15" fmla="*/ 16 h 24"/>
                      <a:gd name="T16" fmla="*/ 18 w 29"/>
                      <a:gd name="T17" fmla="*/ 16 h 24"/>
                      <a:gd name="T18" fmla="*/ 15 w 29"/>
                      <a:gd name="T19" fmla="*/ 6 h 24"/>
                      <a:gd name="T20" fmla="*/ 20 w 29"/>
                      <a:gd name="T21" fmla="*/ 0 h 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"/>
                      <a:gd name="T34" fmla="*/ 0 h 24"/>
                      <a:gd name="T35" fmla="*/ 29 w 29"/>
                      <a:gd name="T36" fmla="*/ 24 h 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" h="24">
                        <a:moveTo>
                          <a:pt x="20" y="0"/>
                        </a:moveTo>
                        <a:lnTo>
                          <a:pt x="28" y="23"/>
                        </a:lnTo>
                        <a:lnTo>
                          <a:pt x="0" y="23"/>
                        </a:lnTo>
                        <a:lnTo>
                          <a:pt x="5" y="0"/>
                        </a:lnTo>
                        <a:lnTo>
                          <a:pt x="20" y="0"/>
                        </a:lnTo>
                        <a:lnTo>
                          <a:pt x="15" y="6"/>
                        </a:lnTo>
                        <a:lnTo>
                          <a:pt x="11" y="6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5" y="6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016" name="Rectangle 245">
                  <a:extLst>
                    <a:ext uri="{FF2B5EF4-FFF2-40B4-BE49-F238E27FC236}">
                      <a16:creationId xmlns:a16="http://schemas.microsoft.com/office/drawing/2014/main" id="{147DC7B1-2C09-47AC-AA19-BE031DBB81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" y="3836"/>
                  <a:ext cx="282" cy="19"/>
                </a:xfrm>
                <a:prstGeom prst="rect">
                  <a:avLst/>
                </a:prstGeom>
                <a:solidFill>
                  <a:srgbClr val="AD6900"/>
                </a:solidFill>
                <a:ln w="12700">
                  <a:solidFill>
                    <a:srgbClr val="AD6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7" name="Rectangle 246">
                  <a:extLst>
                    <a:ext uri="{FF2B5EF4-FFF2-40B4-BE49-F238E27FC236}">
                      <a16:creationId xmlns:a16="http://schemas.microsoft.com/office/drawing/2014/main" id="{B58B0003-713F-422C-9D62-5ADC8142A7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7" y="3859"/>
                  <a:ext cx="43" cy="16"/>
                </a:xfrm>
                <a:prstGeom prst="rect">
                  <a:avLst/>
                </a:prstGeom>
                <a:solidFill>
                  <a:srgbClr val="7144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8" name="Line 247">
                  <a:extLst>
                    <a:ext uri="{FF2B5EF4-FFF2-40B4-BE49-F238E27FC236}">
                      <a16:creationId xmlns:a16="http://schemas.microsoft.com/office/drawing/2014/main" id="{8254036B-B41C-4920-A5B4-7AA5DE3E7C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6" y="3831"/>
                  <a:ext cx="44" cy="0"/>
                </a:xfrm>
                <a:prstGeom prst="line">
                  <a:avLst/>
                </a:prstGeom>
                <a:noFill/>
                <a:ln w="12700">
                  <a:solidFill>
                    <a:srgbClr val="7144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9" name="Line 248">
                  <a:extLst>
                    <a:ext uri="{FF2B5EF4-FFF2-40B4-BE49-F238E27FC236}">
                      <a16:creationId xmlns:a16="http://schemas.microsoft.com/office/drawing/2014/main" id="{E57098EE-B9FD-496C-8203-6C491BAF7A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3883"/>
                  <a:ext cx="0" cy="30"/>
                </a:xfrm>
                <a:prstGeom prst="line">
                  <a:avLst/>
                </a:prstGeom>
                <a:noFill/>
                <a:ln w="12700">
                  <a:solidFill>
                    <a:srgbClr val="7144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0" name="Arc 249">
                  <a:extLst>
                    <a:ext uri="{FF2B5EF4-FFF2-40B4-BE49-F238E27FC236}">
                      <a16:creationId xmlns:a16="http://schemas.microsoft.com/office/drawing/2014/main" id="{0A05CAF9-26D3-49A4-B7CA-D755C282B7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" y="3818"/>
                  <a:ext cx="253" cy="109"/>
                </a:xfrm>
                <a:custGeom>
                  <a:avLst/>
                  <a:gdLst>
                    <a:gd name="T0" fmla="*/ 0 w 21600"/>
                    <a:gd name="T1" fmla="*/ 0 h 21799"/>
                    <a:gd name="T2" fmla="*/ 0 w 21600"/>
                    <a:gd name="T3" fmla="*/ 0 h 21799"/>
                    <a:gd name="T4" fmla="*/ 0 w 21600"/>
                    <a:gd name="T5" fmla="*/ 0 h 217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799"/>
                    <a:gd name="T11" fmla="*/ 21600 w 21600"/>
                    <a:gd name="T12" fmla="*/ 21799 h 217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799" fill="none" extrusionOk="0">
                      <a:moveTo>
                        <a:pt x="21514" y="21798"/>
                      </a:moveTo>
                      <a:cubicBezTo>
                        <a:pt x="9618" y="21751"/>
                        <a:pt x="0" y="12094"/>
                        <a:pt x="0" y="199"/>
                      </a:cubicBezTo>
                      <a:cubicBezTo>
                        <a:pt x="-1" y="132"/>
                        <a:pt x="0" y="66"/>
                        <a:pt x="0" y="-1"/>
                      </a:cubicBezTo>
                    </a:path>
                    <a:path w="21600" h="21799" stroke="0" extrusionOk="0">
                      <a:moveTo>
                        <a:pt x="21514" y="21798"/>
                      </a:moveTo>
                      <a:cubicBezTo>
                        <a:pt x="9618" y="21751"/>
                        <a:pt x="0" y="12094"/>
                        <a:pt x="0" y="199"/>
                      </a:cubicBezTo>
                      <a:cubicBezTo>
                        <a:pt x="-1" y="132"/>
                        <a:pt x="0" y="66"/>
                        <a:pt x="0" y="-1"/>
                      </a:cubicBezTo>
                      <a:lnTo>
                        <a:pt x="21600" y="1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1" name="Arc 250">
                  <a:extLst>
                    <a:ext uri="{FF2B5EF4-FFF2-40B4-BE49-F238E27FC236}">
                      <a16:creationId xmlns:a16="http://schemas.microsoft.com/office/drawing/2014/main" id="{93427FD4-34E2-4C53-9464-00EB0F8FF8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" y="3817"/>
                  <a:ext cx="254" cy="109"/>
                </a:xfrm>
                <a:custGeom>
                  <a:avLst/>
                  <a:gdLst>
                    <a:gd name="T0" fmla="*/ 0 w 21600"/>
                    <a:gd name="T1" fmla="*/ 0 h 21800"/>
                    <a:gd name="T2" fmla="*/ 0 w 21600"/>
                    <a:gd name="T3" fmla="*/ 0 h 21800"/>
                    <a:gd name="T4" fmla="*/ 0 w 21600"/>
                    <a:gd name="T5" fmla="*/ 0 h 218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800"/>
                    <a:gd name="T11" fmla="*/ 21600 w 21600"/>
                    <a:gd name="T12" fmla="*/ 21800 h 218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800" fill="none" extrusionOk="0">
                      <a:moveTo>
                        <a:pt x="21514" y="21799"/>
                      </a:moveTo>
                      <a:cubicBezTo>
                        <a:pt x="9618" y="21752"/>
                        <a:pt x="0" y="12095"/>
                        <a:pt x="0" y="200"/>
                      </a:cubicBezTo>
                      <a:cubicBezTo>
                        <a:pt x="-1" y="133"/>
                        <a:pt x="0" y="66"/>
                        <a:pt x="0" y="-1"/>
                      </a:cubicBezTo>
                    </a:path>
                    <a:path w="21600" h="21800" stroke="0" extrusionOk="0">
                      <a:moveTo>
                        <a:pt x="21514" y="21799"/>
                      </a:moveTo>
                      <a:cubicBezTo>
                        <a:pt x="9618" y="21752"/>
                        <a:pt x="0" y="12095"/>
                        <a:pt x="0" y="200"/>
                      </a:cubicBezTo>
                      <a:cubicBezTo>
                        <a:pt x="-1" y="133"/>
                        <a:pt x="0" y="66"/>
                        <a:pt x="0" y="-1"/>
                      </a:cubicBezTo>
                      <a:lnTo>
                        <a:pt x="21600" y="2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2" name="Arc 251">
                  <a:extLst>
                    <a:ext uri="{FF2B5EF4-FFF2-40B4-BE49-F238E27FC236}">
                      <a16:creationId xmlns:a16="http://schemas.microsoft.com/office/drawing/2014/main" id="{0E15AD64-39C6-4E99-B336-975121771D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" y="3817"/>
                  <a:ext cx="253" cy="10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21600" h="21600" stroke="0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3" name="Arc 252">
                  <a:extLst>
                    <a:ext uri="{FF2B5EF4-FFF2-40B4-BE49-F238E27FC236}">
                      <a16:creationId xmlns:a16="http://schemas.microsoft.com/office/drawing/2014/main" id="{9708CCC6-4453-48AB-B7BA-B7D8ABF18A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" y="3812"/>
                  <a:ext cx="253" cy="109"/>
                </a:xfrm>
                <a:custGeom>
                  <a:avLst/>
                  <a:gdLst>
                    <a:gd name="T0" fmla="*/ 0 w 21600"/>
                    <a:gd name="T1" fmla="*/ 0 h 21801"/>
                    <a:gd name="T2" fmla="*/ 0 w 21600"/>
                    <a:gd name="T3" fmla="*/ 0 h 21801"/>
                    <a:gd name="T4" fmla="*/ 0 w 21600"/>
                    <a:gd name="T5" fmla="*/ 0 h 2180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801"/>
                    <a:gd name="T11" fmla="*/ 21600 w 21600"/>
                    <a:gd name="T12" fmla="*/ 21801 h 2180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801" fill="none" extrusionOk="0">
                      <a:moveTo>
                        <a:pt x="21600" y="21801"/>
                      </a:moveTo>
                      <a:cubicBezTo>
                        <a:pt x="9670" y="21801"/>
                        <a:pt x="0" y="12130"/>
                        <a:pt x="0" y="201"/>
                      </a:cubicBezTo>
                      <a:cubicBezTo>
                        <a:pt x="-1" y="133"/>
                        <a:pt x="0" y="66"/>
                        <a:pt x="0" y="-1"/>
                      </a:cubicBezTo>
                    </a:path>
                    <a:path w="21600" h="21801" stroke="0" extrusionOk="0">
                      <a:moveTo>
                        <a:pt x="21600" y="21801"/>
                      </a:moveTo>
                      <a:cubicBezTo>
                        <a:pt x="9670" y="21801"/>
                        <a:pt x="0" y="12130"/>
                        <a:pt x="0" y="201"/>
                      </a:cubicBezTo>
                      <a:cubicBezTo>
                        <a:pt x="-1" y="133"/>
                        <a:pt x="0" y="66"/>
                        <a:pt x="0" y="-1"/>
                      </a:cubicBezTo>
                      <a:lnTo>
                        <a:pt x="21600" y="20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61" name="Group 253">
                <a:extLst>
                  <a:ext uri="{FF2B5EF4-FFF2-40B4-BE49-F238E27FC236}">
                    <a16:creationId xmlns:a16="http://schemas.microsoft.com/office/drawing/2014/main" id="{C84A07FA-C31C-4DF8-8144-C9B471C12E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7" y="3895"/>
                <a:ext cx="503" cy="658"/>
                <a:chOff x="447" y="3895"/>
                <a:chExt cx="503" cy="658"/>
              </a:xfrm>
            </p:grpSpPr>
            <p:sp>
              <p:nvSpPr>
                <p:cNvPr id="986" name="Rectangle 254">
                  <a:extLst>
                    <a:ext uri="{FF2B5EF4-FFF2-40B4-BE49-F238E27FC236}">
                      <a16:creationId xmlns:a16="http://schemas.microsoft.com/office/drawing/2014/main" id="{03C86BF7-7626-40F6-8D94-8F7765712A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9" y="3895"/>
                  <a:ext cx="39" cy="658"/>
                </a:xfrm>
                <a:prstGeom prst="rect">
                  <a:avLst/>
                </a:prstGeom>
                <a:solidFill>
                  <a:srgbClr val="AD6900"/>
                </a:solidFill>
                <a:ln w="12700">
                  <a:solidFill>
                    <a:srgbClr val="7144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87" name="Line 255">
                  <a:extLst>
                    <a:ext uri="{FF2B5EF4-FFF2-40B4-BE49-F238E27FC236}">
                      <a16:creationId xmlns:a16="http://schemas.microsoft.com/office/drawing/2014/main" id="{474FBCA6-CE91-4CEC-A1D8-AB5FD640FB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99" y="3945"/>
                  <a:ext cx="85" cy="57"/>
                </a:xfrm>
                <a:prstGeom prst="line">
                  <a:avLst/>
                </a:prstGeom>
                <a:noFill/>
                <a:ln w="12700">
                  <a:solidFill>
                    <a:srgbClr val="AD6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88" name="Line 256">
                  <a:extLst>
                    <a:ext uri="{FF2B5EF4-FFF2-40B4-BE49-F238E27FC236}">
                      <a16:creationId xmlns:a16="http://schemas.microsoft.com/office/drawing/2014/main" id="{B34548C7-90C3-4B7D-9C24-18FCA3E321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1" y="3945"/>
                  <a:ext cx="83" cy="56"/>
                </a:xfrm>
                <a:prstGeom prst="line">
                  <a:avLst/>
                </a:prstGeom>
                <a:noFill/>
                <a:ln w="12700">
                  <a:solidFill>
                    <a:srgbClr val="AD6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989" name="Group 257">
                  <a:extLst>
                    <a:ext uri="{FF2B5EF4-FFF2-40B4-BE49-F238E27FC236}">
                      <a16:creationId xmlns:a16="http://schemas.microsoft.com/office/drawing/2014/main" id="{9FC383D1-B483-4F34-BB12-352DBB056B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8" y="3912"/>
                  <a:ext cx="29" cy="25"/>
                  <a:chOff x="468" y="3912"/>
                  <a:chExt cx="29" cy="25"/>
                </a:xfrm>
              </p:grpSpPr>
              <p:sp>
                <p:nvSpPr>
                  <p:cNvPr id="1007" name="Freeform 258">
                    <a:extLst>
                      <a:ext uri="{FF2B5EF4-FFF2-40B4-BE49-F238E27FC236}">
                        <a16:creationId xmlns:a16="http://schemas.microsoft.com/office/drawing/2014/main" id="{47BF1FC3-5BE3-4F43-9CBB-48AA64A2AD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4" y="3916"/>
                    <a:ext cx="20" cy="17"/>
                  </a:xfrm>
                  <a:custGeom>
                    <a:avLst/>
                    <a:gdLst>
                      <a:gd name="T0" fmla="*/ 14 w 20"/>
                      <a:gd name="T1" fmla="*/ 0 h 17"/>
                      <a:gd name="T2" fmla="*/ 19 w 20"/>
                      <a:gd name="T3" fmla="*/ 16 h 17"/>
                      <a:gd name="T4" fmla="*/ 0 w 20"/>
                      <a:gd name="T5" fmla="*/ 16 h 17"/>
                      <a:gd name="T6" fmla="*/ 5 w 20"/>
                      <a:gd name="T7" fmla="*/ 0 h 17"/>
                      <a:gd name="T8" fmla="*/ 14 w 20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17"/>
                      <a:gd name="T17" fmla="*/ 20 w 20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17">
                        <a:moveTo>
                          <a:pt x="14" y="0"/>
                        </a:moveTo>
                        <a:lnTo>
                          <a:pt x="19" y="16"/>
                        </a:lnTo>
                        <a:lnTo>
                          <a:pt x="0" y="16"/>
                        </a:lnTo>
                        <a:lnTo>
                          <a:pt x="5" y="0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08" name="Freeform 259">
                    <a:extLst>
                      <a:ext uri="{FF2B5EF4-FFF2-40B4-BE49-F238E27FC236}">
                        <a16:creationId xmlns:a16="http://schemas.microsoft.com/office/drawing/2014/main" id="{38709FA2-74FF-4830-A24F-67E4F20393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8" y="3912"/>
                    <a:ext cx="29" cy="25"/>
                  </a:xfrm>
                  <a:custGeom>
                    <a:avLst/>
                    <a:gdLst>
                      <a:gd name="T0" fmla="*/ 20 w 29"/>
                      <a:gd name="T1" fmla="*/ 0 h 25"/>
                      <a:gd name="T2" fmla="*/ 28 w 29"/>
                      <a:gd name="T3" fmla="*/ 24 h 25"/>
                      <a:gd name="T4" fmla="*/ 0 w 29"/>
                      <a:gd name="T5" fmla="*/ 24 h 25"/>
                      <a:gd name="T6" fmla="*/ 6 w 29"/>
                      <a:gd name="T7" fmla="*/ 0 h 25"/>
                      <a:gd name="T8" fmla="*/ 20 w 29"/>
                      <a:gd name="T9" fmla="*/ 0 h 25"/>
                      <a:gd name="T10" fmla="*/ 16 w 29"/>
                      <a:gd name="T11" fmla="*/ 7 h 25"/>
                      <a:gd name="T12" fmla="*/ 11 w 29"/>
                      <a:gd name="T13" fmla="*/ 7 h 25"/>
                      <a:gd name="T14" fmla="*/ 9 w 29"/>
                      <a:gd name="T15" fmla="*/ 16 h 25"/>
                      <a:gd name="T16" fmla="*/ 18 w 29"/>
                      <a:gd name="T17" fmla="*/ 16 h 25"/>
                      <a:gd name="T18" fmla="*/ 16 w 29"/>
                      <a:gd name="T19" fmla="*/ 7 h 25"/>
                      <a:gd name="T20" fmla="*/ 20 w 29"/>
                      <a:gd name="T21" fmla="*/ 0 h 2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"/>
                      <a:gd name="T34" fmla="*/ 0 h 25"/>
                      <a:gd name="T35" fmla="*/ 29 w 29"/>
                      <a:gd name="T36" fmla="*/ 25 h 2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" h="25">
                        <a:moveTo>
                          <a:pt x="20" y="0"/>
                        </a:moveTo>
                        <a:lnTo>
                          <a:pt x="28" y="24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lnTo>
                          <a:pt x="20" y="0"/>
                        </a:lnTo>
                        <a:lnTo>
                          <a:pt x="16" y="7"/>
                        </a:lnTo>
                        <a:lnTo>
                          <a:pt x="11" y="7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6" y="7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90" name="Group 260">
                  <a:extLst>
                    <a:ext uri="{FF2B5EF4-FFF2-40B4-BE49-F238E27FC236}">
                      <a16:creationId xmlns:a16="http://schemas.microsoft.com/office/drawing/2014/main" id="{48F7ED63-4140-449B-8674-6DAA64A2ED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14" y="3912"/>
                  <a:ext cx="29" cy="25"/>
                  <a:chOff x="514" y="3912"/>
                  <a:chExt cx="29" cy="25"/>
                </a:xfrm>
              </p:grpSpPr>
              <p:sp>
                <p:nvSpPr>
                  <p:cNvPr id="1005" name="Freeform 261">
                    <a:extLst>
                      <a:ext uri="{FF2B5EF4-FFF2-40B4-BE49-F238E27FC236}">
                        <a16:creationId xmlns:a16="http://schemas.microsoft.com/office/drawing/2014/main" id="{FB1990CF-8FB2-433F-87EE-AF4993A607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0" y="3916"/>
                    <a:ext cx="19" cy="17"/>
                  </a:xfrm>
                  <a:custGeom>
                    <a:avLst/>
                    <a:gdLst>
                      <a:gd name="T0" fmla="*/ 12 w 19"/>
                      <a:gd name="T1" fmla="*/ 0 h 17"/>
                      <a:gd name="T2" fmla="*/ 18 w 19"/>
                      <a:gd name="T3" fmla="*/ 16 h 17"/>
                      <a:gd name="T4" fmla="*/ 0 w 19"/>
                      <a:gd name="T5" fmla="*/ 16 h 17"/>
                      <a:gd name="T6" fmla="*/ 4 w 19"/>
                      <a:gd name="T7" fmla="*/ 0 h 17"/>
                      <a:gd name="T8" fmla="*/ 12 w 19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17"/>
                      <a:gd name="T17" fmla="*/ 19 w 19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17">
                        <a:moveTo>
                          <a:pt x="12" y="0"/>
                        </a:moveTo>
                        <a:lnTo>
                          <a:pt x="18" y="16"/>
                        </a:lnTo>
                        <a:lnTo>
                          <a:pt x="0" y="16"/>
                        </a:lnTo>
                        <a:lnTo>
                          <a:pt x="4" y="0"/>
                        </a:lnTo>
                        <a:lnTo>
                          <a:pt x="12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06" name="Freeform 262">
                    <a:extLst>
                      <a:ext uri="{FF2B5EF4-FFF2-40B4-BE49-F238E27FC236}">
                        <a16:creationId xmlns:a16="http://schemas.microsoft.com/office/drawing/2014/main" id="{B8CA6E8D-BDD2-4850-B217-8D7AB876A2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4" y="3912"/>
                    <a:ext cx="29" cy="25"/>
                  </a:xfrm>
                  <a:custGeom>
                    <a:avLst/>
                    <a:gdLst>
                      <a:gd name="T0" fmla="*/ 20 w 29"/>
                      <a:gd name="T1" fmla="*/ 0 h 25"/>
                      <a:gd name="T2" fmla="*/ 28 w 29"/>
                      <a:gd name="T3" fmla="*/ 24 h 25"/>
                      <a:gd name="T4" fmla="*/ 0 w 29"/>
                      <a:gd name="T5" fmla="*/ 24 h 25"/>
                      <a:gd name="T6" fmla="*/ 5 w 29"/>
                      <a:gd name="T7" fmla="*/ 0 h 25"/>
                      <a:gd name="T8" fmla="*/ 20 w 29"/>
                      <a:gd name="T9" fmla="*/ 0 h 25"/>
                      <a:gd name="T10" fmla="*/ 14 w 29"/>
                      <a:gd name="T11" fmla="*/ 7 h 25"/>
                      <a:gd name="T12" fmla="*/ 11 w 29"/>
                      <a:gd name="T13" fmla="*/ 7 h 25"/>
                      <a:gd name="T14" fmla="*/ 9 w 29"/>
                      <a:gd name="T15" fmla="*/ 16 h 25"/>
                      <a:gd name="T16" fmla="*/ 18 w 29"/>
                      <a:gd name="T17" fmla="*/ 16 h 25"/>
                      <a:gd name="T18" fmla="*/ 14 w 29"/>
                      <a:gd name="T19" fmla="*/ 7 h 25"/>
                      <a:gd name="T20" fmla="*/ 20 w 29"/>
                      <a:gd name="T21" fmla="*/ 0 h 2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"/>
                      <a:gd name="T34" fmla="*/ 0 h 25"/>
                      <a:gd name="T35" fmla="*/ 29 w 29"/>
                      <a:gd name="T36" fmla="*/ 25 h 2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" h="25">
                        <a:moveTo>
                          <a:pt x="20" y="0"/>
                        </a:moveTo>
                        <a:lnTo>
                          <a:pt x="28" y="24"/>
                        </a:lnTo>
                        <a:lnTo>
                          <a:pt x="0" y="24"/>
                        </a:lnTo>
                        <a:lnTo>
                          <a:pt x="5" y="0"/>
                        </a:lnTo>
                        <a:lnTo>
                          <a:pt x="20" y="0"/>
                        </a:lnTo>
                        <a:lnTo>
                          <a:pt x="14" y="7"/>
                        </a:lnTo>
                        <a:lnTo>
                          <a:pt x="11" y="7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4" y="7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91" name="Group 263">
                  <a:extLst>
                    <a:ext uri="{FF2B5EF4-FFF2-40B4-BE49-F238E27FC236}">
                      <a16:creationId xmlns:a16="http://schemas.microsoft.com/office/drawing/2014/main" id="{E8244138-6FAE-494A-87C5-DEA773A9AC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7" y="3913"/>
                  <a:ext cx="28" cy="25"/>
                  <a:chOff x="647" y="3913"/>
                  <a:chExt cx="28" cy="25"/>
                </a:xfrm>
              </p:grpSpPr>
              <p:sp>
                <p:nvSpPr>
                  <p:cNvPr id="1003" name="Freeform 264">
                    <a:extLst>
                      <a:ext uri="{FF2B5EF4-FFF2-40B4-BE49-F238E27FC236}">
                        <a16:creationId xmlns:a16="http://schemas.microsoft.com/office/drawing/2014/main" id="{88047CAF-4F56-4BF5-A9D1-03B338B40A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2" y="3916"/>
                    <a:ext cx="19" cy="18"/>
                  </a:xfrm>
                  <a:custGeom>
                    <a:avLst/>
                    <a:gdLst>
                      <a:gd name="T0" fmla="*/ 13 w 19"/>
                      <a:gd name="T1" fmla="*/ 0 h 18"/>
                      <a:gd name="T2" fmla="*/ 18 w 19"/>
                      <a:gd name="T3" fmla="*/ 17 h 18"/>
                      <a:gd name="T4" fmla="*/ 0 w 19"/>
                      <a:gd name="T5" fmla="*/ 17 h 18"/>
                      <a:gd name="T6" fmla="*/ 4 w 19"/>
                      <a:gd name="T7" fmla="*/ 0 h 18"/>
                      <a:gd name="T8" fmla="*/ 13 w 19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18"/>
                      <a:gd name="T17" fmla="*/ 19 w 19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18">
                        <a:moveTo>
                          <a:pt x="13" y="0"/>
                        </a:moveTo>
                        <a:lnTo>
                          <a:pt x="18" y="17"/>
                        </a:lnTo>
                        <a:lnTo>
                          <a:pt x="0" y="17"/>
                        </a:lnTo>
                        <a:lnTo>
                          <a:pt x="4" y="0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04" name="Freeform 265">
                    <a:extLst>
                      <a:ext uri="{FF2B5EF4-FFF2-40B4-BE49-F238E27FC236}">
                        <a16:creationId xmlns:a16="http://schemas.microsoft.com/office/drawing/2014/main" id="{7403F330-B217-4AE2-B6CE-E9F7BBC39B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7" y="3913"/>
                    <a:ext cx="28" cy="25"/>
                  </a:xfrm>
                  <a:custGeom>
                    <a:avLst/>
                    <a:gdLst>
                      <a:gd name="T0" fmla="*/ 19 w 28"/>
                      <a:gd name="T1" fmla="*/ 0 h 25"/>
                      <a:gd name="T2" fmla="*/ 27 w 28"/>
                      <a:gd name="T3" fmla="*/ 24 h 25"/>
                      <a:gd name="T4" fmla="*/ 0 w 28"/>
                      <a:gd name="T5" fmla="*/ 24 h 25"/>
                      <a:gd name="T6" fmla="*/ 6 w 28"/>
                      <a:gd name="T7" fmla="*/ 0 h 25"/>
                      <a:gd name="T8" fmla="*/ 19 w 28"/>
                      <a:gd name="T9" fmla="*/ 0 h 25"/>
                      <a:gd name="T10" fmla="*/ 14 w 28"/>
                      <a:gd name="T11" fmla="*/ 7 h 25"/>
                      <a:gd name="T12" fmla="*/ 11 w 28"/>
                      <a:gd name="T13" fmla="*/ 7 h 25"/>
                      <a:gd name="T14" fmla="*/ 9 w 28"/>
                      <a:gd name="T15" fmla="*/ 16 h 25"/>
                      <a:gd name="T16" fmla="*/ 18 w 28"/>
                      <a:gd name="T17" fmla="*/ 16 h 25"/>
                      <a:gd name="T18" fmla="*/ 14 w 28"/>
                      <a:gd name="T19" fmla="*/ 7 h 25"/>
                      <a:gd name="T20" fmla="*/ 19 w 28"/>
                      <a:gd name="T21" fmla="*/ 0 h 2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8"/>
                      <a:gd name="T34" fmla="*/ 0 h 25"/>
                      <a:gd name="T35" fmla="*/ 28 w 28"/>
                      <a:gd name="T36" fmla="*/ 25 h 2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8" h="25">
                        <a:moveTo>
                          <a:pt x="19" y="0"/>
                        </a:moveTo>
                        <a:lnTo>
                          <a:pt x="27" y="24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lnTo>
                          <a:pt x="19" y="0"/>
                        </a:lnTo>
                        <a:lnTo>
                          <a:pt x="14" y="7"/>
                        </a:lnTo>
                        <a:lnTo>
                          <a:pt x="11" y="7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4" y="7"/>
                        </a:lnTo>
                        <a:lnTo>
                          <a:pt x="19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92" name="Group 266">
                  <a:extLst>
                    <a:ext uri="{FF2B5EF4-FFF2-40B4-BE49-F238E27FC236}">
                      <a16:creationId xmlns:a16="http://schemas.microsoft.com/office/drawing/2014/main" id="{8BA4CFEF-EABF-4F9D-B56F-A9BD29A1F4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88" y="3913"/>
                  <a:ext cx="29" cy="25"/>
                  <a:chOff x="688" y="3913"/>
                  <a:chExt cx="29" cy="25"/>
                </a:xfrm>
              </p:grpSpPr>
              <p:sp>
                <p:nvSpPr>
                  <p:cNvPr id="1001" name="Freeform 267">
                    <a:extLst>
                      <a:ext uri="{FF2B5EF4-FFF2-40B4-BE49-F238E27FC236}">
                        <a16:creationId xmlns:a16="http://schemas.microsoft.com/office/drawing/2014/main" id="{AE18861B-146E-4DFF-9591-5275EABE69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2" y="3916"/>
                    <a:ext cx="20" cy="18"/>
                  </a:xfrm>
                  <a:custGeom>
                    <a:avLst/>
                    <a:gdLst>
                      <a:gd name="T0" fmla="*/ 13 w 20"/>
                      <a:gd name="T1" fmla="*/ 0 h 18"/>
                      <a:gd name="T2" fmla="*/ 19 w 20"/>
                      <a:gd name="T3" fmla="*/ 17 h 18"/>
                      <a:gd name="T4" fmla="*/ 0 w 20"/>
                      <a:gd name="T5" fmla="*/ 17 h 18"/>
                      <a:gd name="T6" fmla="*/ 5 w 20"/>
                      <a:gd name="T7" fmla="*/ 0 h 18"/>
                      <a:gd name="T8" fmla="*/ 13 w 20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18"/>
                      <a:gd name="T17" fmla="*/ 20 w 20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18">
                        <a:moveTo>
                          <a:pt x="13" y="0"/>
                        </a:moveTo>
                        <a:lnTo>
                          <a:pt x="19" y="17"/>
                        </a:lnTo>
                        <a:lnTo>
                          <a:pt x="0" y="17"/>
                        </a:lnTo>
                        <a:lnTo>
                          <a:pt x="5" y="0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02" name="Freeform 268">
                    <a:extLst>
                      <a:ext uri="{FF2B5EF4-FFF2-40B4-BE49-F238E27FC236}">
                        <a16:creationId xmlns:a16="http://schemas.microsoft.com/office/drawing/2014/main" id="{E77E37C0-793B-46FB-B078-0D91CBF8CE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8" y="3913"/>
                    <a:ext cx="29" cy="25"/>
                  </a:xfrm>
                  <a:custGeom>
                    <a:avLst/>
                    <a:gdLst>
                      <a:gd name="T0" fmla="*/ 20 w 29"/>
                      <a:gd name="T1" fmla="*/ 0 h 25"/>
                      <a:gd name="T2" fmla="*/ 28 w 29"/>
                      <a:gd name="T3" fmla="*/ 24 h 25"/>
                      <a:gd name="T4" fmla="*/ 0 w 29"/>
                      <a:gd name="T5" fmla="*/ 24 h 25"/>
                      <a:gd name="T6" fmla="*/ 6 w 29"/>
                      <a:gd name="T7" fmla="*/ 0 h 25"/>
                      <a:gd name="T8" fmla="*/ 20 w 29"/>
                      <a:gd name="T9" fmla="*/ 0 h 25"/>
                      <a:gd name="T10" fmla="*/ 14 w 29"/>
                      <a:gd name="T11" fmla="*/ 7 h 25"/>
                      <a:gd name="T12" fmla="*/ 12 w 29"/>
                      <a:gd name="T13" fmla="*/ 7 h 25"/>
                      <a:gd name="T14" fmla="*/ 9 w 29"/>
                      <a:gd name="T15" fmla="*/ 16 h 25"/>
                      <a:gd name="T16" fmla="*/ 18 w 29"/>
                      <a:gd name="T17" fmla="*/ 16 h 25"/>
                      <a:gd name="T18" fmla="*/ 14 w 29"/>
                      <a:gd name="T19" fmla="*/ 7 h 25"/>
                      <a:gd name="T20" fmla="*/ 20 w 29"/>
                      <a:gd name="T21" fmla="*/ 0 h 2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"/>
                      <a:gd name="T34" fmla="*/ 0 h 25"/>
                      <a:gd name="T35" fmla="*/ 29 w 29"/>
                      <a:gd name="T36" fmla="*/ 25 h 2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" h="25">
                        <a:moveTo>
                          <a:pt x="20" y="0"/>
                        </a:moveTo>
                        <a:lnTo>
                          <a:pt x="28" y="24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lnTo>
                          <a:pt x="20" y="0"/>
                        </a:lnTo>
                        <a:lnTo>
                          <a:pt x="14" y="7"/>
                        </a:lnTo>
                        <a:lnTo>
                          <a:pt x="12" y="7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4" y="7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993" name="Rectangle 269">
                  <a:extLst>
                    <a:ext uri="{FF2B5EF4-FFF2-40B4-BE49-F238E27FC236}">
                      <a16:creationId xmlns:a16="http://schemas.microsoft.com/office/drawing/2014/main" id="{7201A180-4656-4DA7-97A6-698A025D0B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7" y="3936"/>
                  <a:ext cx="283" cy="19"/>
                </a:xfrm>
                <a:prstGeom prst="rect">
                  <a:avLst/>
                </a:prstGeom>
                <a:solidFill>
                  <a:srgbClr val="AD6900"/>
                </a:solidFill>
                <a:ln w="12700">
                  <a:solidFill>
                    <a:srgbClr val="AD6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94" name="Rectangle 270">
                  <a:extLst>
                    <a:ext uri="{FF2B5EF4-FFF2-40B4-BE49-F238E27FC236}">
                      <a16:creationId xmlns:a16="http://schemas.microsoft.com/office/drawing/2014/main" id="{5B285DA5-16EE-410D-8BAA-9736D3D0BB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6" y="3958"/>
                  <a:ext cx="44" cy="16"/>
                </a:xfrm>
                <a:prstGeom prst="rect">
                  <a:avLst/>
                </a:prstGeom>
                <a:solidFill>
                  <a:srgbClr val="7144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95" name="Line 271">
                  <a:extLst>
                    <a:ext uri="{FF2B5EF4-FFF2-40B4-BE49-F238E27FC236}">
                      <a16:creationId xmlns:a16="http://schemas.microsoft.com/office/drawing/2014/main" id="{749F139B-D3B6-4E49-863F-843DC67286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66" y="3932"/>
                  <a:ext cx="44" cy="0"/>
                </a:xfrm>
                <a:prstGeom prst="line">
                  <a:avLst/>
                </a:prstGeom>
                <a:noFill/>
                <a:ln w="12700">
                  <a:solidFill>
                    <a:srgbClr val="7144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96" name="Line 272">
                  <a:extLst>
                    <a:ext uri="{FF2B5EF4-FFF2-40B4-BE49-F238E27FC236}">
                      <a16:creationId xmlns:a16="http://schemas.microsoft.com/office/drawing/2014/main" id="{FA852D48-8C0C-4A80-8123-746570E797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8" y="3984"/>
                  <a:ext cx="0" cy="28"/>
                </a:xfrm>
                <a:prstGeom prst="line">
                  <a:avLst/>
                </a:prstGeom>
                <a:noFill/>
                <a:ln w="12700">
                  <a:solidFill>
                    <a:srgbClr val="7144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97" name="Arc 273">
                  <a:extLst>
                    <a:ext uri="{FF2B5EF4-FFF2-40B4-BE49-F238E27FC236}">
                      <a16:creationId xmlns:a16="http://schemas.microsoft.com/office/drawing/2014/main" id="{181EBE87-928D-40C6-8012-A51C490128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7" y="3917"/>
                  <a:ext cx="253" cy="109"/>
                </a:xfrm>
                <a:custGeom>
                  <a:avLst/>
                  <a:gdLst>
                    <a:gd name="T0" fmla="*/ 0 w 21600"/>
                    <a:gd name="T1" fmla="*/ 0 h 21801"/>
                    <a:gd name="T2" fmla="*/ 0 w 21600"/>
                    <a:gd name="T3" fmla="*/ 0 h 21801"/>
                    <a:gd name="T4" fmla="*/ 0 w 21600"/>
                    <a:gd name="T5" fmla="*/ 0 h 2180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801"/>
                    <a:gd name="T11" fmla="*/ 21600 w 21600"/>
                    <a:gd name="T12" fmla="*/ 21801 h 2180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801" fill="none" extrusionOk="0">
                      <a:moveTo>
                        <a:pt x="21513" y="21800"/>
                      </a:moveTo>
                      <a:cubicBezTo>
                        <a:pt x="9617" y="21752"/>
                        <a:pt x="0" y="12096"/>
                        <a:pt x="0" y="201"/>
                      </a:cubicBezTo>
                      <a:cubicBezTo>
                        <a:pt x="-1" y="133"/>
                        <a:pt x="0" y="66"/>
                        <a:pt x="0" y="-1"/>
                      </a:cubicBezTo>
                    </a:path>
                    <a:path w="21600" h="21801" stroke="0" extrusionOk="0">
                      <a:moveTo>
                        <a:pt x="21513" y="21800"/>
                      </a:moveTo>
                      <a:cubicBezTo>
                        <a:pt x="9617" y="21752"/>
                        <a:pt x="0" y="12096"/>
                        <a:pt x="0" y="201"/>
                      </a:cubicBezTo>
                      <a:cubicBezTo>
                        <a:pt x="-1" y="133"/>
                        <a:pt x="0" y="66"/>
                        <a:pt x="0" y="-1"/>
                      </a:cubicBezTo>
                      <a:lnTo>
                        <a:pt x="21600" y="20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98" name="Arc 274">
                  <a:extLst>
                    <a:ext uri="{FF2B5EF4-FFF2-40B4-BE49-F238E27FC236}">
                      <a16:creationId xmlns:a16="http://schemas.microsoft.com/office/drawing/2014/main" id="{C66944DD-AC65-4DC6-9DDC-80540425AA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7" y="3917"/>
                  <a:ext cx="254" cy="109"/>
                </a:xfrm>
                <a:custGeom>
                  <a:avLst/>
                  <a:gdLst>
                    <a:gd name="T0" fmla="*/ 0 w 21600"/>
                    <a:gd name="T1" fmla="*/ 0 h 21798"/>
                    <a:gd name="T2" fmla="*/ 0 w 21600"/>
                    <a:gd name="T3" fmla="*/ 0 h 21798"/>
                    <a:gd name="T4" fmla="*/ 0 w 21600"/>
                    <a:gd name="T5" fmla="*/ 0 h 2179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798"/>
                    <a:gd name="T11" fmla="*/ 21600 w 21600"/>
                    <a:gd name="T12" fmla="*/ 21798 h 217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798" fill="none" extrusionOk="0">
                      <a:moveTo>
                        <a:pt x="21426" y="21798"/>
                      </a:moveTo>
                      <a:cubicBezTo>
                        <a:pt x="9565" y="21703"/>
                        <a:pt x="0" y="12060"/>
                        <a:pt x="0" y="199"/>
                      </a:cubicBezTo>
                      <a:cubicBezTo>
                        <a:pt x="-1" y="132"/>
                        <a:pt x="0" y="66"/>
                        <a:pt x="0" y="-1"/>
                      </a:cubicBezTo>
                    </a:path>
                    <a:path w="21600" h="21798" stroke="0" extrusionOk="0">
                      <a:moveTo>
                        <a:pt x="21426" y="21798"/>
                      </a:moveTo>
                      <a:cubicBezTo>
                        <a:pt x="9565" y="21703"/>
                        <a:pt x="0" y="12060"/>
                        <a:pt x="0" y="199"/>
                      </a:cubicBezTo>
                      <a:cubicBezTo>
                        <a:pt x="-1" y="132"/>
                        <a:pt x="0" y="66"/>
                        <a:pt x="0" y="-1"/>
                      </a:cubicBezTo>
                      <a:lnTo>
                        <a:pt x="21600" y="1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99" name="Arc 275">
                  <a:extLst>
                    <a:ext uri="{FF2B5EF4-FFF2-40B4-BE49-F238E27FC236}">
                      <a16:creationId xmlns:a16="http://schemas.microsoft.com/office/drawing/2014/main" id="{44BAA668-9C0B-4F91-B30E-DCD5590380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8" y="3917"/>
                  <a:ext cx="253" cy="109"/>
                </a:xfrm>
                <a:custGeom>
                  <a:avLst/>
                  <a:gdLst>
                    <a:gd name="T0" fmla="*/ 0 w 21600"/>
                    <a:gd name="T1" fmla="*/ 0 h 21799"/>
                    <a:gd name="T2" fmla="*/ 0 w 21600"/>
                    <a:gd name="T3" fmla="*/ 0 h 21799"/>
                    <a:gd name="T4" fmla="*/ 0 w 21600"/>
                    <a:gd name="T5" fmla="*/ 0 h 217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799"/>
                    <a:gd name="T11" fmla="*/ 21600 w 21600"/>
                    <a:gd name="T12" fmla="*/ 21799 h 217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799" fill="none" extrusionOk="0">
                      <a:moveTo>
                        <a:pt x="21600" y="21799"/>
                      </a:moveTo>
                      <a:cubicBezTo>
                        <a:pt x="9670" y="21799"/>
                        <a:pt x="0" y="12128"/>
                        <a:pt x="0" y="199"/>
                      </a:cubicBezTo>
                      <a:cubicBezTo>
                        <a:pt x="-1" y="132"/>
                        <a:pt x="0" y="66"/>
                        <a:pt x="0" y="-1"/>
                      </a:cubicBezTo>
                    </a:path>
                    <a:path w="21600" h="21799" stroke="0" extrusionOk="0">
                      <a:moveTo>
                        <a:pt x="21600" y="21799"/>
                      </a:moveTo>
                      <a:cubicBezTo>
                        <a:pt x="9670" y="21799"/>
                        <a:pt x="0" y="12128"/>
                        <a:pt x="0" y="199"/>
                      </a:cubicBezTo>
                      <a:cubicBezTo>
                        <a:pt x="-1" y="132"/>
                        <a:pt x="0" y="66"/>
                        <a:pt x="0" y="-1"/>
                      </a:cubicBezTo>
                      <a:lnTo>
                        <a:pt x="21600" y="1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00" name="Arc 276">
                  <a:extLst>
                    <a:ext uri="{FF2B5EF4-FFF2-40B4-BE49-F238E27FC236}">
                      <a16:creationId xmlns:a16="http://schemas.microsoft.com/office/drawing/2014/main" id="{CD1A23ED-D0D8-483F-B3A9-E24FD673EC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4" y="3911"/>
                  <a:ext cx="253" cy="108"/>
                </a:xfrm>
                <a:custGeom>
                  <a:avLst/>
                  <a:gdLst>
                    <a:gd name="T0" fmla="*/ 0 w 21600"/>
                    <a:gd name="T1" fmla="*/ 0 h 21802"/>
                    <a:gd name="T2" fmla="*/ 0 w 21600"/>
                    <a:gd name="T3" fmla="*/ 0 h 21802"/>
                    <a:gd name="T4" fmla="*/ 0 w 21600"/>
                    <a:gd name="T5" fmla="*/ 0 h 21802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802"/>
                    <a:gd name="T11" fmla="*/ 21600 w 21600"/>
                    <a:gd name="T12" fmla="*/ 21802 h 2180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802" fill="none" extrusionOk="0">
                      <a:moveTo>
                        <a:pt x="21600" y="21802"/>
                      </a:moveTo>
                      <a:cubicBezTo>
                        <a:pt x="9670" y="21802"/>
                        <a:pt x="0" y="12131"/>
                        <a:pt x="0" y="202"/>
                      </a:cubicBezTo>
                      <a:cubicBezTo>
                        <a:pt x="-1" y="134"/>
                        <a:pt x="0" y="67"/>
                        <a:pt x="0" y="-1"/>
                      </a:cubicBezTo>
                    </a:path>
                    <a:path w="21600" h="21802" stroke="0" extrusionOk="0">
                      <a:moveTo>
                        <a:pt x="21600" y="21802"/>
                      </a:moveTo>
                      <a:cubicBezTo>
                        <a:pt x="9670" y="21802"/>
                        <a:pt x="0" y="12131"/>
                        <a:pt x="0" y="202"/>
                      </a:cubicBezTo>
                      <a:cubicBezTo>
                        <a:pt x="-1" y="134"/>
                        <a:pt x="0" y="67"/>
                        <a:pt x="0" y="-1"/>
                      </a:cubicBezTo>
                      <a:lnTo>
                        <a:pt x="21600" y="20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62" name="Group 277">
                <a:extLst>
                  <a:ext uri="{FF2B5EF4-FFF2-40B4-BE49-F238E27FC236}">
                    <a16:creationId xmlns:a16="http://schemas.microsoft.com/office/drawing/2014/main" id="{463FA15A-80A8-47D2-A04E-81783E5452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0" y="3993"/>
                <a:ext cx="502" cy="659"/>
                <a:chOff x="700" y="3993"/>
                <a:chExt cx="502" cy="659"/>
              </a:xfrm>
            </p:grpSpPr>
            <p:sp>
              <p:nvSpPr>
                <p:cNvPr id="963" name="Rectangle 278">
                  <a:extLst>
                    <a:ext uri="{FF2B5EF4-FFF2-40B4-BE49-F238E27FC236}">
                      <a16:creationId xmlns:a16="http://schemas.microsoft.com/office/drawing/2014/main" id="{ADE77247-AC9C-46B1-8347-0DC4F9B391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0" y="3993"/>
                  <a:ext cx="40" cy="659"/>
                </a:xfrm>
                <a:prstGeom prst="rect">
                  <a:avLst/>
                </a:prstGeom>
                <a:solidFill>
                  <a:srgbClr val="AD6900"/>
                </a:solidFill>
                <a:ln w="12700">
                  <a:solidFill>
                    <a:srgbClr val="7144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4" name="Line 279">
                  <a:extLst>
                    <a:ext uri="{FF2B5EF4-FFF2-40B4-BE49-F238E27FC236}">
                      <a16:creationId xmlns:a16="http://schemas.microsoft.com/office/drawing/2014/main" id="{09303B55-5192-4729-BE1A-F2C3AD04D0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1" y="4044"/>
                  <a:ext cx="84" cy="57"/>
                </a:xfrm>
                <a:prstGeom prst="line">
                  <a:avLst/>
                </a:prstGeom>
                <a:noFill/>
                <a:ln w="12700">
                  <a:solidFill>
                    <a:srgbClr val="AD6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5" name="Line 280">
                  <a:extLst>
                    <a:ext uri="{FF2B5EF4-FFF2-40B4-BE49-F238E27FC236}">
                      <a16:creationId xmlns:a16="http://schemas.microsoft.com/office/drawing/2014/main" id="{904D4451-1038-450E-8927-E1652CD54D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3" y="4044"/>
                  <a:ext cx="83" cy="55"/>
                </a:xfrm>
                <a:prstGeom prst="line">
                  <a:avLst/>
                </a:prstGeom>
                <a:noFill/>
                <a:ln w="12700">
                  <a:solidFill>
                    <a:srgbClr val="AD6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966" name="Group 281">
                  <a:extLst>
                    <a:ext uri="{FF2B5EF4-FFF2-40B4-BE49-F238E27FC236}">
                      <a16:creationId xmlns:a16="http://schemas.microsoft.com/office/drawing/2014/main" id="{2B374527-72B3-41C9-A040-A902C7AE10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20" y="4010"/>
                  <a:ext cx="29" cy="24"/>
                  <a:chOff x="720" y="4010"/>
                  <a:chExt cx="29" cy="24"/>
                </a:xfrm>
              </p:grpSpPr>
              <p:sp>
                <p:nvSpPr>
                  <p:cNvPr id="984" name="Freeform 282">
                    <a:extLst>
                      <a:ext uri="{FF2B5EF4-FFF2-40B4-BE49-F238E27FC236}">
                        <a16:creationId xmlns:a16="http://schemas.microsoft.com/office/drawing/2014/main" id="{455471EA-37F6-470A-AC82-5D4215ED6A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6" y="4013"/>
                    <a:ext cx="20" cy="18"/>
                  </a:xfrm>
                  <a:custGeom>
                    <a:avLst/>
                    <a:gdLst>
                      <a:gd name="T0" fmla="*/ 13 w 20"/>
                      <a:gd name="T1" fmla="*/ 0 h 18"/>
                      <a:gd name="T2" fmla="*/ 19 w 20"/>
                      <a:gd name="T3" fmla="*/ 17 h 18"/>
                      <a:gd name="T4" fmla="*/ 0 w 20"/>
                      <a:gd name="T5" fmla="*/ 17 h 18"/>
                      <a:gd name="T6" fmla="*/ 5 w 20"/>
                      <a:gd name="T7" fmla="*/ 0 h 18"/>
                      <a:gd name="T8" fmla="*/ 13 w 20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18"/>
                      <a:gd name="T17" fmla="*/ 20 w 20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18">
                        <a:moveTo>
                          <a:pt x="13" y="0"/>
                        </a:moveTo>
                        <a:lnTo>
                          <a:pt x="19" y="17"/>
                        </a:lnTo>
                        <a:lnTo>
                          <a:pt x="0" y="17"/>
                        </a:lnTo>
                        <a:lnTo>
                          <a:pt x="5" y="0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85" name="Freeform 283">
                    <a:extLst>
                      <a:ext uri="{FF2B5EF4-FFF2-40B4-BE49-F238E27FC236}">
                        <a16:creationId xmlns:a16="http://schemas.microsoft.com/office/drawing/2014/main" id="{02ABFD7E-BF38-4FBA-958A-B42B52FF08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0" y="4010"/>
                    <a:ext cx="29" cy="24"/>
                  </a:xfrm>
                  <a:custGeom>
                    <a:avLst/>
                    <a:gdLst>
                      <a:gd name="T0" fmla="*/ 21 w 29"/>
                      <a:gd name="T1" fmla="*/ 0 h 24"/>
                      <a:gd name="T2" fmla="*/ 28 w 29"/>
                      <a:gd name="T3" fmla="*/ 23 h 24"/>
                      <a:gd name="T4" fmla="*/ 0 w 29"/>
                      <a:gd name="T5" fmla="*/ 23 h 24"/>
                      <a:gd name="T6" fmla="*/ 6 w 29"/>
                      <a:gd name="T7" fmla="*/ 0 h 24"/>
                      <a:gd name="T8" fmla="*/ 21 w 29"/>
                      <a:gd name="T9" fmla="*/ 0 h 24"/>
                      <a:gd name="T10" fmla="*/ 16 w 29"/>
                      <a:gd name="T11" fmla="*/ 6 h 24"/>
                      <a:gd name="T12" fmla="*/ 12 w 29"/>
                      <a:gd name="T13" fmla="*/ 6 h 24"/>
                      <a:gd name="T14" fmla="*/ 9 w 29"/>
                      <a:gd name="T15" fmla="*/ 16 h 24"/>
                      <a:gd name="T16" fmla="*/ 18 w 29"/>
                      <a:gd name="T17" fmla="*/ 16 h 24"/>
                      <a:gd name="T18" fmla="*/ 16 w 29"/>
                      <a:gd name="T19" fmla="*/ 6 h 24"/>
                      <a:gd name="T20" fmla="*/ 21 w 29"/>
                      <a:gd name="T21" fmla="*/ 0 h 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"/>
                      <a:gd name="T34" fmla="*/ 0 h 24"/>
                      <a:gd name="T35" fmla="*/ 29 w 29"/>
                      <a:gd name="T36" fmla="*/ 24 h 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" h="24">
                        <a:moveTo>
                          <a:pt x="21" y="0"/>
                        </a:moveTo>
                        <a:lnTo>
                          <a:pt x="28" y="23"/>
                        </a:lnTo>
                        <a:lnTo>
                          <a:pt x="0" y="23"/>
                        </a:lnTo>
                        <a:lnTo>
                          <a:pt x="6" y="0"/>
                        </a:lnTo>
                        <a:lnTo>
                          <a:pt x="21" y="0"/>
                        </a:lnTo>
                        <a:lnTo>
                          <a:pt x="16" y="6"/>
                        </a:lnTo>
                        <a:lnTo>
                          <a:pt x="12" y="6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6" y="6"/>
                        </a:lnTo>
                        <a:lnTo>
                          <a:pt x="21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67" name="Group 284">
                  <a:extLst>
                    <a:ext uri="{FF2B5EF4-FFF2-40B4-BE49-F238E27FC236}">
                      <a16:creationId xmlns:a16="http://schemas.microsoft.com/office/drawing/2014/main" id="{7600E6F0-6D47-4057-81A3-81EE0F4A1C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67" y="4010"/>
                  <a:ext cx="28" cy="24"/>
                  <a:chOff x="767" y="4010"/>
                  <a:chExt cx="28" cy="24"/>
                </a:xfrm>
              </p:grpSpPr>
              <p:sp>
                <p:nvSpPr>
                  <p:cNvPr id="982" name="Freeform 285">
                    <a:extLst>
                      <a:ext uri="{FF2B5EF4-FFF2-40B4-BE49-F238E27FC236}">
                        <a16:creationId xmlns:a16="http://schemas.microsoft.com/office/drawing/2014/main" id="{FF1C9AFB-8EF9-45D6-BB8A-3CEAFCAB87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2" y="4013"/>
                    <a:ext cx="19" cy="18"/>
                  </a:xfrm>
                  <a:custGeom>
                    <a:avLst/>
                    <a:gdLst>
                      <a:gd name="T0" fmla="*/ 12 w 19"/>
                      <a:gd name="T1" fmla="*/ 0 h 18"/>
                      <a:gd name="T2" fmla="*/ 18 w 19"/>
                      <a:gd name="T3" fmla="*/ 17 h 18"/>
                      <a:gd name="T4" fmla="*/ 0 w 19"/>
                      <a:gd name="T5" fmla="*/ 17 h 18"/>
                      <a:gd name="T6" fmla="*/ 5 w 19"/>
                      <a:gd name="T7" fmla="*/ 0 h 18"/>
                      <a:gd name="T8" fmla="*/ 12 w 19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18"/>
                      <a:gd name="T17" fmla="*/ 19 w 19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18">
                        <a:moveTo>
                          <a:pt x="12" y="0"/>
                        </a:moveTo>
                        <a:lnTo>
                          <a:pt x="18" y="17"/>
                        </a:lnTo>
                        <a:lnTo>
                          <a:pt x="0" y="17"/>
                        </a:lnTo>
                        <a:lnTo>
                          <a:pt x="5" y="0"/>
                        </a:lnTo>
                        <a:lnTo>
                          <a:pt x="12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83" name="Freeform 286">
                    <a:extLst>
                      <a:ext uri="{FF2B5EF4-FFF2-40B4-BE49-F238E27FC236}">
                        <a16:creationId xmlns:a16="http://schemas.microsoft.com/office/drawing/2014/main" id="{377A88D7-1808-4C2A-933D-C2DCBB61A8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7" y="4010"/>
                    <a:ext cx="28" cy="24"/>
                  </a:xfrm>
                  <a:custGeom>
                    <a:avLst/>
                    <a:gdLst>
                      <a:gd name="T0" fmla="*/ 19 w 28"/>
                      <a:gd name="T1" fmla="*/ 0 h 24"/>
                      <a:gd name="T2" fmla="*/ 27 w 28"/>
                      <a:gd name="T3" fmla="*/ 23 h 24"/>
                      <a:gd name="T4" fmla="*/ 0 w 28"/>
                      <a:gd name="T5" fmla="*/ 23 h 24"/>
                      <a:gd name="T6" fmla="*/ 6 w 28"/>
                      <a:gd name="T7" fmla="*/ 0 h 24"/>
                      <a:gd name="T8" fmla="*/ 19 w 28"/>
                      <a:gd name="T9" fmla="*/ 0 h 24"/>
                      <a:gd name="T10" fmla="*/ 14 w 28"/>
                      <a:gd name="T11" fmla="*/ 6 h 24"/>
                      <a:gd name="T12" fmla="*/ 11 w 28"/>
                      <a:gd name="T13" fmla="*/ 6 h 24"/>
                      <a:gd name="T14" fmla="*/ 9 w 28"/>
                      <a:gd name="T15" fmla="*/ 16 h 24"/>
                      <a:gd name="T16" fmla="*/ 18 w 28"/>
                      <a:gd name="T17" fmla="*/ 16 h 24"/>
                      <a:gd name="T18" fmla="*/ 14 w 28"/>
                      <a:gd name="T19" fmla="*/ 6 h 24"/>
                      <a:gd name="T20" fmla="*/ 19 w 28"/>
                      <a:gd name="T21" fmla="*/ 0 h 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8"/>
                      <a:gd name="T34" fmla="*/ 0 h 24"/>
                      <a:gd name="T35" fmla="*/ 28 w 28"/>
                      <a:gd name="T36" fmla="*/ 24 h 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8" h="24">
                        <a:moveTo>
                          <a:pt x="19" y="0"/>
                        </a:moveTo>
                        <a:lnTo>
                          <a:pt x="27" y="23"/>
                        </a:lnTo>
                        <a:lnTo>
                          <a:pt x="0" y="23"/>
                        </a:lnTo>
                        <a:lnTo>
                          <a:pt x="6" y="0"/>
                        </a:lnTo>
                        <a:lnTo>
                          <a:pt x="19" y="0"/>
                        </a:lnTo>
                        <a:lnTo>
                          <a:pt x="14" y="6"/>
                        </a:lnTo>
                        <a:lnTo>
                          <a:pt x="11" y="6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4" y="6"/>
                        </a:lnTo>
                        <a:lnTo>
                          <a:pt x="19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68" name="Group 287">
                  <a:extLst>
                    <a:ext uri="{FF2B5EF4-FFF2-40B4-BE49-F238E27FC236}">
                      <a16:creationId xmlns:a16="http://schemas.microsoft.com/office/drawing/2014/main" id="{98E6014B-811B-49A3-9ABB-E162F5A9980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9" y="4012"/>
                  <a:ext cx="28" cy="24"/>
                  <a:chOff x="899" y="4012"/>
                  <a:chExt cx="28" cy="24"/>
                </a:xfrm>
              </p:grpSpPr>
              <p:sp>
                <p:nvSpPr>
                  <p:cNvPr id="980" name="Freeform 288">
                    <a:extLst>
                      <a:ext uri="{FF2B5EF4-FFF2-40B4-BE49-F238E27FC236}">
                        <a16:creationId xmlns:a16="http://schemas.microsoft.com/office/drawing/2014/main" id="{12C4BE36-0E81-4C07-9241-04DF0F78F5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04" y="4014"/>
                    <a:ext cx="19" cy="18"/>
                  </a:xfrm>
                  <a:custGeom>
                    <a:avLst/>
                    <a:gdLst>
                      <a:gd name="T0" fmla="*/ 12 w 19"/>
                      <a:gd name="T1" fmla="*/ 0 h 18"/>
                      <a:gd name="T2" fmla="*/ 18 w 19"/>
                      <a:gd name="T3" fmla="*/ 17 h 18"/>
                      <a:gd name="T4" fmla="*/ 0 w 19"/>
                      <a:gd name="T5" fmla="*/ 17 h 18"/>
                      <a:gd name="T6" fmla="*/ 4 w 19"/>
                      <a:gd name="T7" fmla="*/ 0 h 18"/>
                      <a:gd name="T8" fmla="*/ 12 w 19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18"/>
                      <a:gd name="T17" fmla="*/ 19 w 19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18">
                        <a:moveTo>
                          <a:pt x="12" y="0"/>
                        </a:moveTo>
                        <a:lnTo>
                          <a:pt x="18" y="17"/>
                        </a:lnTo>
                        <a:lnTo>
                          <a:pt x="0" y="17"/>
                        </a:lnTo>
                        <a:lnTo>
                          <a:pt x="4" y="0"/>
                        </a:lnTo>
                        <a:lnTo>
                          <a:pt x="12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81" name="Freeform 289">
                    <a:extLst>
                      <a:ext uri="{FF2B5EF4-FFF2-40B4-BE49-F238E27FC236}">
                        <a16:creationId xmlns:a16="http://schemas.microsoft.com/office/drawing/2014/main" id="{77D740C7-6876-43DF-A5BF-63CDAF9C55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99" y="4012"/>
                    <a:ext cx="28" cy="24"/>
                  </a:xfrm>
                  <a:custGeom>
                    <a:avLst/>
                    <a:gdLst>
                      <a:gd name="T0" fmla="*/ 19 w 28"/>
                      <a:gd name="T1" fmla="*/ 0 h 24"/>
                      <a:gd name="T2" fmla="*/ 27 w 28"/>
                      <a:gd name="T3" fmla="*/ 23 h 24"/>
                      <a:gd name="T4" fmla="*/ 0 w 28"/>
                      <a:gd name="T5" fmla="*/ 23 h 24"/>
                      <a:gd name="T6" fmla="*/ 5 w 28"/>
                      <a:gd name="T7" fmla="*/ 0 h 24"/>
                      <a:gd name="T8" fmla="*/ 19 w 28"/>
                      <a:gd name="T9" fmla="*/ 0 h 24"/>
                      <a:gd name="T10" fmla="*/ 14 w 28"/>
                      <a:gd name="T11" fmla="*/ 6 h 24"/>
                      <a:gd name="T12" fmla="*/ 11 w 28"/>
                      <a:gd name="T13" fmla="*/ 6 h 24"/>
                      <a:gd name="T14" fmla="*/ 9 w 28"/>
                      <a:gd name="T15" fmla="*/ 16 h 24"/>
                      <a:gd name="T16" fmla="*/ 18 w 28"/>
                      <a:gd name="T17" fmla="*/ 16 h 24"/>
                      <a:gd name="T18" fmla="*/ 14 w 28"/>
                      <a:gd name="T19" fmla="*/ 6 h 24"/>
                      <a:gd name="T20" fmla="*/ 19 w 28"/>
                      <a:gd name="T21" fmla="*/ 0 h 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8"/>
                      <a:gd name="T34" fmla="*/ 0 h 24"/>
                      <a:gd name="T35" fmla="*/ 28 w 28"/>
                      <a:gd name="T36" fmla="*/ 24 h 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8" h="24">
                        <a:moveTo>
                          <a:pt x="19" y="0"/>
                        </a:moveTo>
                        <a:lnTo>
                          <a:pt x="27" y="23"/>
                        </a:lnTo>
                        <a:lnTo>
                          <a:pt x="0" y="23"/>
                        </a:lnTo>
                        <a:lnTo>
                          <a:pt x="5" y="0"/>
                        </a:lnTo>
                        <a:lnTo>
                          <a:pt x="19" y="0"/>
                        </a:lnTo>
                        <a:lnTo>
                          <a:pt x="14" y="6"/>
                        </a:lnTo>
                        <a:lnTo>
                          <a:pt x="11" y="6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4" y="6"/>
                        </a:lnTo>
                        <a:lnTo>
                          <a:pt x="19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69" name="Group 290">
                  <a:extLst>
                    <a:ext uri="{FF2B5EF4-FFF2-40B4-BE49-F238E27FC236}">
                      <a16:creationId xmlns:a16="http://schemas.microsoft.com/office/drawing/2014/main" id="{8C470D3B-D2B6-45BF-ABF8-2244922E9A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40" y="4012"/>
                  <a:ext cx="28" cy="24"/>
                  <a:chOff x="940" y="4012"/>
                  <a:chExt cx="28" cy="24"/>
                </a:xfrm>
              </p:grpSpPr>
              <p:sp>
                <p:nvSpPr>
                  <p:cNvPr id="978" name="Freeform 291">
                    <a:extLst>
                      <a:ext uri="{FF2B5EF4-FFF2-40B4-BE49-F238E27FC236}">
                        <a16:creationId xmlns:a16="http://schemas.microsoft.com/office/drawing/2014/main" id="{36171E22-54E4-4191-A070-CD44E14B91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46" y="4014"/>
                    <a:ext cx="19" cy="18"/>
                  </a:xfrm>
                  <a:custGeom>
                    <a:avLst/>
                    <a:gdLst>
                      <a:gd name="T0" fmla="*/ 13 w 19"/>
                      <a:gd name="T1" fmla="*/ 0 h 18"/>
                      <a:gd name="T2" fmla="*/ 18 w 19"/>
                      <a:gd name="T3" fmla="*/ 17 h 18"/>
                      <a:gd name="T4" fmla="*/ 0 w 19"/>
                      <a:gd name="T5" fmla="*/ 17 h 18"/>
                      <a:gd name="T6" fmla="*/ 5 w 19"/>
                      <a:gd name="T7" fmla="*/ 0 h 18"/>
                      <a:gd name="T8" fmla="*/ 13 w 19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18"/>
                      <a:gd name="T17" fmla="*/ 19 w 19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18">
                        <a:moveTo>
                          <a:pt x="13" y="0"/>
                        </a:moveTo>
                        <a:lnTo>
                          <a:pt x="18" y="17"/>
                        </a:lnTo>
                        <a:lnTo>
                          <a:pt x="0" y="17"/>
                        </a:lnTo>
                        <a:lnTo>
                          <a:pt x="5" y="0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79" name="Freeform 292">
                    <a:extLst>
                      <a:ext uri="{FF2B5EF4-FFF2-40B4-BE49-F238E27FC236}">
                        <a16:creationId xmlns:a16="http://schemas.microsoft.com/office/drawing/2014/main" id="{52DDBA54-0D26-43E9-80B0-F840C00B8D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40" y="4012"/>
                    <a:ext cx="28" cy="24"/>
                  </a:xfrm>
                  <a:custGeom>
                    <a:avLst/>
                    <a:gdLst>
                      <a:gd name="T0" fmla="*/ 20 w 28"/>
                      <a:gd name="T1" fmla="*/ 0 h 24"/>
                      <a:gd name="T2" fmla="*/ 27 w 28"/>
                      <a:gd name="T3" fmla="*/ 23 h 24"/>
                      <a:gd name="T4" fmla="*/ 0 w 28"/>
                      <a:gd name="T5" fmla="*/ 23 h 24"/>
                      <a:gd name="T6" fmla="*/ 6 w 28"/>
                      <a:gd name="T7" fmla="*/ 0 h 24"/>
                      <a:gd name="T8" fmla="*/ 20 w 28"/>
                      <a:gd name="T9" fmla="*/ 0 h 24"/>
                      <a:gd name="T10" fmla="*/ 15 w 28"/>
                      <a:gd name="T11" fmla="*/ 6 h 24"/>
                      <a:gd name="T12" fmla="*/ 12 w 28"/>
                      <a:gd name="T13" fmla="*/ 6 h 24"/>
                      <a:gd name="T14" fmla="*/ 9 w 28"/>
                      <a:gd name="T15" fmla="*/ 16 h 24"/>
                      <a:gd name="T16" fmla="*/ 18 w 28"/>
                      <a:gd name="T17" fmla="*/ 16 h 24"/>
                      <a:gd name="T18" fmla="*/ 15 w 28"/>
                      <a:gd name="T19" fmla="*/ 6 h 24"/>
                      <a:gd name="T20" fmla="*/ 20 w 28"/>
                      <a:gd name="T21" fmla="*/ 0 h 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8"/>
                      <a:gd name="T34" fmla="*/ 0 h 24"/>
                      <a:gd name="T35" fmla="*/ 28 w 28"/>
                      <a:gd name="T36" fmla="*/ 24 h 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8" h="24">
                        <a:moveTo>
                          <a:pt x="20" y="0"/>
                        </a:moveTo>
                        <a:lnTo>
                          <a:pt x="27" y="23"/>
                        </a:lnTo>
                        <a:lnTo>
                          <a:pt x="0" y="23"/>
                        </a:lnTo>
                        <a:lnTo>
                          <a:pt x="6" y="0"/>
                        </a:lnTo>
                        <a:lnTo>
                          <a:pt x="20" y="0"/>
                        </a:lnTo>
                        <a:lnTo>
                          <a:pt x="15" y="6"/>
                        </a:lnTo>
                        <a:lnTo>
                          <a:pt x="12" y="6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5" y="6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970" name="Rectangle 293">
                  <a:extLst>
                    <a:ext uri="{FF2B5EF4-FFF2-40B4-BE49-F238E27FC236}">
                      <a16:creationId xmlns:a16="http://schemas.microsoft.com/office/drawing/2014/main" id="{A95E49F0-4560-45E6-8123-9F4CCDDC99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" y="4034"/>
                  <a:ext cx="281" cy="20"/>
                </a:xfrm>
                <a:prstGeom prst="rect">
                  <a:avLst/>
                </a:prstGeom>
                <a:solidFill>
                  <a:srgbClr val="AD6900"/>
                </a:solidFill>
                <a:ln w="12700">
                  <a:solidFill>
                    <a:srgbClr val="AD6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1" name="Rectangle 294">
                  <a:extLst>
                    <a:ext uri="{FF2B5EF4-FFF2-40B4-BE49-F238E27FC236}">
                      <a16:creationId xmlns:a16="http://schemas.microsoft.com/office/drawing/2014/main" id="{F40103D9-F7BF-4117-ABDF-F29ECE6B94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8" y="4056"/>
                  <a:ext cx="45" cy="16"/>
                </a:xfrm>
                <a:prstGeom prst="rect">
                  <a:avLst/>
                </a:prstGeom>
                <a:solidFill>
                  <a:srgbClr val="7144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2" name="Line 295">
                  <a:extLst>
                    <a:ext uri="{FF2B5EF4-FFF2-40B4-BE49-F238E27FC236}">
                      <a16:creationId xmlns:a16="http://schemas.microsoft.com/office/drawing/2014/main" id="{88A2FFA4-788C-4DF8-9C11-E3A81A574C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18" y="4029"/>
                  <a:ext cx="45" cy="0"/>
                </a:xfrm>
                <a:prstGeom prst="line">
                  <a:avLst/>
                </a:prstGeom>
                <a:noFill/>
                <a:ln w="12700">
                  <a:solidFill>
                    <a:srgbClr val="7144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3" name="Line 296">
                  <a:extLst>
                    <a:ext uri="{FF2B5EF4-FFF2-40B4-BE49-F238E27FC236}">
                      <a16:creationId xmlns:a16="http://schemas.microsoft.com/office/drawing/2014/main" id="{2D644A94-06CA-4088-BBFE-94124E9690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1" y="4082"/>
                  <a:ext cx="0" cy="28"/>
                </a:xfrm>
                <a:prstGeom prst="line">
                  <a:avLst/>
                </a:prstGeom>
                <a:noFill/>
                <a:ln w="12700">
                  <a:solidFill>
                    <a:srgbClr val="7144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4" name="Arc 297">
                  <a:extLst>
                    <a:ext uri="{FF2B5EF4-FFF2-40B4-BE49-F238E27FC236}">
                      <a16:creationId xmlns:a16="http://schemas.microsoft.com/office/drawing/2014/main" id="{2A56162D-7AAC-4860-AC04-B8F2447D78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8" y="4016"/>
                  <a:ext cx="254" cy="109"/>
                </a:xfrm>
                <a:custGeom>
                  <a:avLst/>
                  <a:gdLst>
                    <a:gd name="T0" fmla="*/ 0 w 21600"/>
                    <a:gd name="T1" fmla="*/ 0 h 21800"/>
                    <a:gd name="T2" fmla="*/ 0 w 21600"/>
                    <a:gd name="T3" fmla="*/ 0 h 21800"/>
                    <a:gd name="T4" fmla="*/ 0 w 21600"/>
                    <a:gd name="T5" fmla="*/ 0 h 218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800"/>
                    <a:gd name="T11" fmla="*/ 21600 w 21600"/>
                    <a:gd name="T12" fmla="*/ 21800 h 218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800" fill="none" extrusionOk="0">
                      <a:moveTo>
                        <a:pt x="21515" y="21799"/>
                      </a:moveTo>
                      <a:cubicBezTo>
                        <a:pt x="9618" y="21753"/>
                        <a:pt x="0" y="12096"/>
                        <a:pt x="0" y="200"/>
                      </a:cubicBezTo>
                      <a:cubicBezTo>
                        <a:pt x="-1" y="133"/>
                        <a:pt x="0" y="66"/>
                        <a:pt x="0" y="-1"/>
                      </a:cubicBezTo>
                    </a:path>
                    <a:path w="21600" h="21800" stroke="0" extrusionOk="0">
                      <a:moveTo>
                        <a:pt x="21515" y="21799"/>
                      </a:moveTo>
                      <a:cubicBezTo>
                        <a:pt x="9618" y="21753"/>
                        <a:pt x="0" y="12096"/>
                        <a:pt x="0" y="200"/>
                      </a:cubicBezTo>
                      <a:cubicBezTo>
                        <a:pt x="-1" y="133"/>
                        <a:pt x="0" y="66"/>
                        <a:pt x="0" y="-1"/>
                      </a:cubicBezTo>
                      <a:lnTo>
                        <a:pt x="21600" y="2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5" name="Arc 298">
                  <a:extLst>
                    <a:ext uri="{FF2B5EF4-FFF2-40B4-BE49-F238E27FC236}">
                      <a16:creationId xmlns:a16="http://schemas.microsoft.com/office/drawing/2014/main" id="{9D0E1807-1CBA-432F-8B4D-DB8B277A89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0" y="4015"/>
                  <a:ext cx="254" cy="108"/>
                </a:xfrm>
                <a:custGeom>
                  <a:avLst/>
                  <a:gdLst>
                    <a:gd name="T0" fmla="*/ 0 w 21600"/>
                    <a:gd name="T1" fmla="*/ 0 h 21599"/>
                    <a:gd name="T2" fmla="*/ 0 w 21600"/>
                    <a:gd name="T3" fmla="*/ 0 h 21599"/>
                    <a:gd name="T4" fmla="*/ 0 w 21600"/>
                    <a:gd name="T5" fmla="*/ 0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21427" y="21599"/>
                      </a:moveTo>
                      <a:cubicBezTo>
                        <a:pt x="9566" y="21504"/>
                        <a:pt x="0" y="11862"/>
                        <a:pt x="0" y="0"/>
                      </a:cubicBezTo>
                    </a:path>
                    <a:path w="21600" h="21599" stroke="0" extrusionOk="0">
                      <a:moveTo>
                        <a:pt x="21427" y="21599"/>
                      </a:moveTo>
                      <a:cubicBezTo>
                        <a:pt x="9566" y="21504"/>
                        <a:pt x="0" y="11862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6" name="Arc 299">
                  <a:extLst>
                    <a:ext uri="{FF2B5EF4-FFF2-40B4-BE49-F238E27FC236}">
                      <a16:creationId xmlns:a16="http://schemas.microsoft.com/office/drawing/2014/main" id="{529638E2-C81C-4D4E-9099-0FEABE6505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0" y="4015"/>
                  <a:ext cx="253" cy="10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21600" h="21600" stroke="0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7" name="Arc 300">
                  <a:extLst>
                    <a:ext uri="{FF2B5EF4-FFF2-40B4-BE49-F238E27FC236}">
                      <a16:creationId xmlns:a16="http://schemas.microsoft.com/office/drawing/2014/main" id="{2C927D6F-F30F-4C7A-917F-898EEEBED7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6" y="4011"/>
                  <a:ext cx="253" cy="10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21600" h="21600" stroke="0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038" name="Freeform 532">
              <a:extLst>
                <a:ext uri="{FF2B5EF4-FFF2-40B4-BE49-F238E27FC236}">
                  <a16:creationId xmlns:a16="http://schemas.microsoft.com/office/drawing/2014/main" id="{17CFC587-4941-4293-99F6-98022709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5519" y="469589"/>
              <a:ext cx="496299" cy="1322219"/>
            </a:xfrm>
            <a:custGeom>
              <a:avLst/>
              <a:gdLst>
                <a:gd name="T0" fmla="*/ 0 w 384"/>
                <a:gd name="T1" fmla="*/ 2147483647 h 672"/>
                <a:gd name="T2" fmla="*/ 2147483647 w 384"/>
                <a:gd name="T3" fmla="*/ 2147483647 h 672"/>
                <a:gd name="T4" fmla="*/ 2147483647 w 384"/>
                <a:gd name="T5" fmla="*/ 2147483647 h 672"/>
                <a:gd name="T6" fmla="*/ 2147483647 w 384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672"/>
                <a:gd name="T14" fmla="*/ 384 w 384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672">
                  <a:moveTo>
                    <a:pt x="0" y="672"/>
                  </a:moveTo>
                  <a:cubicBezTo>
                    <a:pt x="48" y="444"/>
                    <a:pt x="96" y="216"/>
                    <a:pt x="144" y="144"/>
                  </a:cubicBezTo>
                  <a:cubicBezTo>
                    <a:pt x="192" y="72"/>
                    <a:pt x="248" y="264"/>
                    <a:pt x="288" y="240"/>
                  </a:cubicBezTo>
                  <a:cubicBezTo>
                    <a:pt x="328" y="216"/>
                    <a:pt x="356" y="108"/>
                    <a:pt x="38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09" tIns="45704" rIns="91409" bIns="45704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9" name="Freeform 532">
              <a:extLst>
                <a:ext uri="{FF2B5EF4-FFF2-40B4-BE49-F238E27FC236}">
                  <a16:creationId xmlns:a16="http://schemas.microsoft.com/office/drawing/2014/main" id="{15916AB0-688E-4F02-87A4-14502605624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101015" y="1144185"/>
              <a:ext cx="111623" cy="446295"/>
            </a:xfrm>
            <a:custGeom>
              <a:avLst/>
              <a:gdLst>
                <a:gd name="T0" fmla="*/ 0 w 384"/>
                <a:gd name="T1" fmla="*/ 2147483647 h 672"/>
                <a:gd name="T2" fmla="*/ 2147483647 w 384"/>
                <a:gd name="T3" fmla="*/ 2147483647 h 672"/>
                <a:gd name="T4" fmla="*/ 2147483647 w 384"/>
                <a:gd name="T5" fmla="*/ 2147483647 h 672"/>
                <a:gd name="T6" fmla="*/ 2147483647 w 384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672"/>
                <a:gd name="T14" fmla="*/ 384 w 384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672">
                  <a:moveTo>
                    <a:pt x="0" y="672"/>
                  </a:moveTo>
                  <a:cubicBezTo>
                    <a:pt x="48" y="444"/>
                    <a:pt x="96" y="216"/>
                    <a:pt x="144" y="144"/>
                  </a:cubicBezTo>
                  <a:cubicBezTo>
                    <a:pt x="192" y="72"/>
                    <a:pt x="248" y="264"/>
                    <a:pt x="288" y="240"/>
                  </a:cubicBezTo>
                  <a:cubicBezTo>
                    <a:pt x="328" y="216"/>
                    <a:pt x="356" y="108"/>
                    <a:pt x="38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09" tIns="45704" rIns="91409" bIns="45704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0" name="Freeform 532">
              <a:extLst>
                <a:ext uri="{FF2B5EF4-FFF2-40B4-BE49-F238E27FC236}">
                  <a16:creationId xmlns:a16="http://schemas.microsoft.com/office/drawing/2014/main" id="{1F8DF96B-593D-4C27-88A0-1CD01C079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9079" y="1920188"/>
              <a:ext cx="119935" cy="96787"/>
            </a:xfrm>
            <a:custGeom>
              <a:avLst/>
              <a:gdLst>
                <a:gd name="T0" fmla="*/ 0 w 384"/>
                <a:gd name="T1" fmla="*/ 2147483647 h 672"/>
                <a:gd name="T2" fmla="*/ 2147483647 w 384"/>
                <a:gd name="T3" fmla="*/ 2147483647 h 672"/>
                <a:gd name="T4" fmla="*/ 2147483647 w 384"/>
                <a:gd name="T5" fmla="*/ 2147483647 h 672"/>
                <a:gd name="T6" fmla="*/ 2147483647 w 384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672"/>
                <a:gd name="T14" fmla="*/ 384 w 384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672">
                  <a:moveTo>
                    <a:pt x="0" y="672"/>
                  </a:moveTo>
                  <a:cubicBezTo>
                    <a:pt x="48" y="444"/>
                    <a:pt x="96" y="216"/>
                    <a:pt x="144" y="144"/>
                  </a:cubicBezTo>
                  <a:cubicBezTo>
                    <a:pt x="192" y="72"/>
                    <a:pt x="248" y="264"/>
                    <a:pt x="288" y="240"/>
                  </a:cubicBezTo>
                  <a:cubicBezTo>
                    <a:pt x="328" y="216"/>
                    <a:pt x="356" y="108"/>
                    <a:pt x="38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09" tIns="45704" rIns="91409" bIns="45704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35" name="Group 304">
              <a:extLst>
                <a:ext uri="{FF2B5EF4-FFF2-40B4-BE49-F238E27FC236}">
                  <a16:creationId xmlns:a16="http://schemas.microsoft.com/office/drawing/2014/main" id="{D4DFC010-F0D9-4367-AD2E-C5AE74519B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30772" y="1717796"/>
              <a:ext cx="457200" cy="228600"/>
              <a:chOff x="1728" y="2976"/>
              <a:chExt cx="432" cy="192"/>
            </a:xfrm>
          </p:grpSpPr>
          <p:sp>
            <p:nvSpPr>
              <p:cNvPr id="1036" name="AutoShape 305">
                <a:extLst>
                  <a:ext uri="{FF2B5EF4-FFF2-40B4-BE49-F238E27FC236}">
                    <a16:creationId xmlns:a16="http://schemas.microsoft.com/office/drawing/2014/main" id="{0A9F7C90-B00C-4992-804F-E1D903E071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3072"/>
                <a:ext cx="432" cy="96"/>
              </a:xfrm>
              <a:prstGeom prst="cube">
                <a:avLst>
                  <a:gd name="adj" fmla="val 24995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7" name="AutoShape 306">
                <a:extLst>
                  <a:ext uri="{FF2B5EF4-FFF2-40B4-BE49-F238E27FC236}">
                    <a16:creationId xmlns:a16="http://schemas.microsoft.com/office/drawing/2014/main" id="{AE121EA2-6DEC-4DEE-8FB9-A8D4F65FC3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2976"/>
                <a:ext cx="432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6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76" name="Line 534">
            <a:extLst>
              <a:ext uri="{FF2B5EF4-FFF2-40B4-BE49-F238E27FC236}">
                <a16:creationId xmlns:a16="http://schemas.microsoft.com/office/drawing/2014/main" id="{C4D27485-41A8-45E1-8150-335101592B7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65649" y="3139210"/>
            <a:ext cx="801314" cy="660404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342900"/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27" name="Group 1726">
            <a:extLst>
              <a:ext uri="{FF2B5EF4-FFF2-40B4-BE49-F238E27FC236}">
                <a16:creationId xmlns:a16="http://schemas.microsoft.com/office/drawing/2014/main" id="{9080F521-0F45-4C4F-B36B-35ADA634140C}"/>
              </a:ext>
            </a:extLst>
          </p:cNvPr>
          <p:cNvGrpSpPr/>
          <p:nvPr/>
        </p:nvGrpSpPr>
        <p:grpSpPr>
          <a:xfrm>
            <a:off x="7676720" y="3495751"/>
            <a:ext cx="1396722" cy="1276308"/>
            <a:chOff x="7676720" y="3495751"/>
            <a:chExt cx="1396722" cy="1276308"/>
          </a:xfrm>
        </p:grpSpPr>
        <p:grpSp>
          <p:nvGrpSpPr>
            <p:cNvPr id="1723" name="Group 1722">
              <a:extLst>
                <a:ext uri="{FF2B5EF4-FFF2-40B4-BE49-F238E27FC236}">
                  <a16:creationId xmlns:a16="http://schemas.microsoft.com/office/drawing/2014/main" id="{8E4057B6-3339-49F8-A284-B1941E0371DC}"/>
                </a:ext>
              </a:extLst>
            </p:cNvPr>
            <p:cNvGrpSpPr/>
            <p:nvPr/>
          </p:nvGrpSpPr>
          <p:grpSpPr>
            <a:xfrm>
              <a:off x="8281685" y="3495751"/>
              <a:ext cx="791757" cy="1276308"/>
              <a:chOff x="7628239" y="3552921"/>
              <a:chExt cx="1055360" cy="1276425"/>
            </a:xfrm>
          </p:grpSpPr>
          <p:grpSp>
            <p:nvGrpSpPr>
              <p:cNvPr id="1721" name="Group 1720">
                <a:extLst>
                  <a:ext uri="{FF2B5EF4-FFF2-40B4-BE49-F238E27FC236}">
                    <a16:creationId xmlns:a16="http://schemas.microsoft.com/office/drawing/2014/main" id="{512D5FCE-7412-40D3-929C-6923E212058C}"/>
                  </a:ext>
                </a:extLst>
              </p:cNvPr>
              <p:cNvGrpSpPr/>
              <p:nvPr/>
            </p:nvGrpSpPr>
            <p:grpSpPr>
              <a:xfrm>
                <a:off x="7628239" y="3552921"/>
                <a:ext cx="716717" cy="864236"/>
                <a:chOff x="7628239" y="3552921"/>
                <a:chExt cx="1182687" cy="925514"/>
              </a:xfrm>
            </p:grpSpPr>
            <p:sp>
              <p:nvSpPr>
                <p:cNvPr id="1073" name="Freeform 318">
                  <a:extLst>
                    <a:ext uri="{FF2B5EF4-FFF2-40B4-BE49-F238E27FC236}">
                      <a16:creationId xmlns:a16="http://schemas.microsoft.com/office/drawing/2014/main" id="{5F25C904-E4A7-442F-8082-083DA91674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28239" y="3552921"/>
                  <a:ext cx="1182687" cy="925513"/>
                </a:xfrm>
                <a:custGeom>
                  <a:avLst/>
                  <a:gdLst>
                    <a:gd name="T0" fmla="*/ 0 w 217"/>
                    <a:gd name="T1" fmla="*/ 4885 h 287"/>
                    <a:gd name="T2" fmla="*/ 0 w 217"/>
                    <a:gd name="T3" fmla="*/ 4737 h 287"/>
                    <a:gd name="T4" fmla="*/ 4720 w 217"/>
                    <a:gd name="T5" fmla="*/ 4428 h 287"/>
                    <a:gd name="T6" fmla="*/ 4720 w 217"/>
                    <a:gd name="T7" fmla="*/ 0 h 287"/>
                    <a:gd name="T8" fmla="*/ 13797 w 217"/>
                    <a:gd name="T9" fmla="*/ 0 h 287"/>
                    <a:gd name="T10" fmla="*/ 13797 w 217"/>
                    <a:gd name="T11" fmla="*/ 4428 h 287"/>
                    <a:gd name="T12" fmla="*/ 18233 w 217"/>
                    <a:gd name="T13" fmla="*/ 4737 h 287"/>
                    <a:gd name="T14" fmla="*/ 18233 w 217"/>
                    <a:gd name="T15" fmla="*/ 4885 h 287"/>
                    <a:gd name="T16" fmla="*/ 0 w 217"/>
                    <a:gd name="T17" fmla="*/ 4885 h 28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17"/>
                    <a:gd name="T28" fmla="*/ 0 h 287"/>
                    <a:gd name="T29" fmla="*/ 217 w 217"/>
                    <a:gd name="T30" fmla="*/ 287 h 28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17" h="287">
                      <a:moveTo>
                        <a:pt x="0" y="287"/>
                      </a:moveTo>
                      <a:lnTo>
                        <a:pt x="0" y="278"/>
                      </a:lnTo>
                      <a:lnTo>
                        <a:pt x="56" y="260"/>
                      </a:lnTo>
                      <a:lnTo>
                        <a:pt x="56" y="0"/>
                      </a:lnTo>
                      <a:lnTo>
                        <a:pt x="164" y="0"/>
                      </a:lnTo>
                      <a:lnTo>
                        <a:pt x="164" y="260"/>
                      </a:lnTo>
                      <a:lnTo>
                        <a:pt x="217" y="278"/>
                      </a:lnTo>
                      <a:lnTo>
                        <a:pt x="217" y="287"/>
                      </a:lnTo>
                      <a:lnTo>
                        <a:pt x="0" y="2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74" name="Line 319">
                  <a:extLst>
                    <a:ext uri="{FF2B5EF4-FFF2-40B4-BE49-F238E27FC236}">
                      <a16:creationId xmlns:a16="http://schemas.microsoft.com/office/drawing/2014/main" id="{D81DD2F0-BC9F-4D66-B032-98636C9AF2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934261" y="4391122"/>
                  <a:ext cx="5400" cy="873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75" name="Line 320">
                  <a:extLst>
                    <a:ext uri="{FF2B5EF4-FFF2-40B4-BE49-F238E27FC236}">
                      <a16:creationId xmlns:a16="http://schemas.microsoft.com/office/drawing/2014/main" id="{66B10742-D5AE-49E4-BDB7-0190FEB8C9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21105" y="4391122"/>
                  <a:ext cx="5400" cy="873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76" name="Line 321">
                  <a:extLst>
                    <a:ext uri="{FF2B5EF4-FFF2-40B4-BE49-F238E27FC236}">
                      <a16:creationId xmlns:a16="http://schemas.microsoft.com/office/drawing/2014/main" id="{953900B0-FBE4-45EA-BD3C-791496BE2C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25075" y="3843434"/>
                  <a:ext cx="194414" cy="31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77" name="Line 322">
                  <a:extLst>
                    <a:ext uri="{FF2B5EF4-FFF2-40B4-BE49-F238E27FC236}">
                      <a16:creationId xmlns:a16="http://schemas.microsoft.com/office/drawing/2014/main" id="{EB50B9AD-A57A-4677-ABE8-2544BAA90C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90873" y="3743421"/>
                  <a:ext cx="262819" cy="31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78" name="Rectangle 323">
                  <a:extLst>
                    <a:ext uri="{FF2B5EF4-FFF2-40B4-BE49-F238E27FC236}">
                      <a16:creationId xmlns:a16="http://schemas.microsoft.com/office/drawing/2014/main" id="{563FDBE3-F9CF-44DF-88EB-3014F2DC0B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04467" y="3594196"/>
                  <a:ext cx="441032" cy="538163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79" name="Rectangle 324">
                  <a:extLst>
                    <a:ext uri="{FF2B5EF4-FFF2-40B4-BE49-F238E27FC236}">
                      <a16:creationId xmlns:a16="http://schemas.microsoft.com/office/drawing/2014/main" id="{51C0DE67-C2CF-4219-BDDB-E92ECF817E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73679" y="3830734"/>
                  <a:ext cx="91807" cy="19050"/>
                </a:xfrm>
                <a:prstGeom prst="rect">
                  <a:avLst/>
                </a:prstGeom>
                <a:solidFill>
                  <a:srgbClr val="00000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0" name="Freeform 325">
                  <a:extLst>
                    <a:ext uri="{FF2B5EF4-FFF2-40B4-BE49-F238E27FC236}">
                      <a16:creationId xmlns:a16="http://schemas.microsoft.com/office/drawing/2014/main" id="{D2854B70-2BCF-4328-AE80-336A0EF5308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977465" y="4168872"/>
                  <a:ext cx="489636" cy="254000"/>
                </a:xfrm>
                <a:custGeom>
                  <a:avLst/>
                  <a:gdLst>
                    <a:gd name="T0" fmla="*/ 574 w 90"/>
                    <a:gd name="T1" fmla="*/ 804 h 79"/>
                    <a:gd name="T2" fmla="*/ 0 w 90"/>
                    <a:gd name="T3" fmla="*/ 0 h 79"/>
                    <a:gd name="T4" fmla="*/ 1079 w 90"/>
                    <a:gd name="T5" fmla="*/ 804 h 79"/>
                    <a:gd name="T6" fmla="*/ 1735 w 90"/>
                    <a:gd name="T7" fmla="*/ 0 h 79"/>
                    <a:gd name="T8" fmla="*/ 1079 w 90"/>
                    <a:gd name="T9" fmla="*/ 804 h 79"/>
                    <a:gd name="T10" fmla="*/ 2841 w 90"/>
                    <a:gd name="T11" fmla="*/ 804 h 79"/>
                    <a:gd name="T12" fmla="*/ 2348 w 90"/>
                    <a:gd name="T13" fmla="*/ 0 h 79"/>
                    <a:gd name="T14" fmla="*/ 3509 w 90"/>
                    <a:gd name="T15" fmla="*/ 804 h 79"/>
                    <a:gd name="T16" fmla="*/ 4001 w 90"/>
                    <a:gd name="T17" fmla="*/ 0 h 79"/>
                    <a:gd name="T18" fmla="*/ 3509 w 90"/>
                    <a:gd name="T19" fmla="*/ 804 h 79"/>
                    <a:gd name="T20" fmla="*/ 5244 w 90"/>
                    <a:gd name="T21" fmla="*/ 804 h 79"/>
                    <a:gd name="T22" fmla="*/ 4585 w 90"/>
                    <a:gd name="T23" fmla="*/ 0 h 79"/>
                    <a:gd name="T24" fmla="*/ 5772 w 90"/>
                    <a:gd name="T25" fmla="*/ 804 h 79"/>
                    <a:gd name="T26" fmla="*/ 6347 w 90"/>
                    <a:gd name="T27" fmla="*/ 0 h 79"/>
                    <a:gd name="T28" fmla="*/ 5772 w 90"/>
                    <a:gd name="T29" fmla="*/ 804 h 79"/>
                    <a:gd name="T30" fmla="*/ 7507 w 90"/>
                    <a:gd name="T31" fmla="*/ 804 h 79"/>
                    <a:gd name="T32" fmla="*/ 6851 w 90"/>
                    <a:gd name="T33" fmla="*/ 0 h 79"/>
                    <a:gd name="T34" fmla="*/ 6851 w 90"/>
                    <a:gd name="T35" fmla="*/ 1329 h 79"/>
                    <a:gd name="T36" fmla="*/ 7507 w 90"/>
                    <a:gd name="T37" fmla="*/ 907 h 79"/>
                    <a:gd name="T38" fmla="*/ 6851 w 90"/>
                    <a:gd name="T39" fmla="*/ 1329 h 79"/>
                    <a:gd name="T40" fmla="*/ 6347 w 90"/>
                    <a:gd name="T41" fmla="*/ 1329 h 79"/>
                    <a:gd name="T42" fmla="*/ 5772 w 90"/>
                    <a:gd name="T43" fmla="*/ 907 h 79"/>
                    <a:gd name="T44" fmla="*/ 4585 w 90"/>
                    <a:gd name="T45" fmla="*/ 1329 h 79"/>
                    <a:gd name="T46" fmla="*/ 5244 w 90"/>
                    <a:gd name="T47" fmla="*/ 907 h 79"/>
                    <a:gd name="T48" fmla="*/ 4585 w 90"/>
                    <a:gd name="T49" fmla="*/ 1329 h 79"/>
                    <a:gd name="T50" fmla="*/ 4001 w 90"/>
                    <a:gd name="T51" fmla="*/ 1329 h 79"/>
                    <a:gd name="T52" fmla="*/ 3509 w 90"/>
                    <a:gd name="T53" fmla="*/ 907 h 79"/>
                    <a:gd name="T54" fmla="*/ 2348 w 90"/>
                    <a:gd name="T55" fmla="*/ 1329 h 79"/>
                    <a:gd name="T56" fmla="*/ 2841 w 90"/>
                    <a:gd name="T57" fmla="*/ 907 h 79"/>
                    <a:gd name="T58" fmla="*/ 2348 w 90"/>
                    <a:gd name="T59" fmla="*/ 1329 h 79"/>
                    <a:gd name="T60" fmla="*/ 1735 w 90"/>
                    <a:gd name="T61" fmla="*/ 1329 h 79"/>
                    <a:gd name="T62" fmla="*/ 1079 w 90"/>
                    <a:gd name="T63" fmla="*/ 907 h 79"/>
                    <a:gd name="T64" fmla="*/ 0 w 90"/>
                    <a:gd name="T65" fmla="*/ 1329 h 79"/>
                    <a:gd name="T66" fmla="*/ 574 w 90"/>
                    <a:gd name="T67" fmla="*/ 907 h 79"/>
                    <a:gd name="T68" fmla="*/ 0 w 90"/>
                    <a:gd name="T69" fmla="*/ 1329 h 7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0"/>
                    <a:gd name="T106" fmla="*/ 0 h 79"/>
                    <a:gd name="T107" fmla="*/ 90 w 90"/>
                    <a:gd name="T108" fmla="*/ 79 h 7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0" h="79">
                      <a:moveTo>
                        <a:pt x="0" y="48"/>
                      </a:moveTo>
                      <a:lnTo>
                        <a:pt x="7" y="48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48"/>
                      </a:lnTo>
                      <a:close/>
                      <a:moveTo>
                        <a:pt x="13" y="48"/>
                      </a:moveTo>
                      <a:lnTo>
                        <a:pt x="21" y="48"/>
                      </a:lnTo>
                      <a:lnTo>
                        <a:pt x="21" y="0"/>
                      </a:lnTo>
                      <a:lnTo>
                        <a:pt x="13" y="0"/>
                      </a:lnTo>
                      <a:lnTo>
                        <a:pt x="13" y="48"/>
                      </a:lnTo>
                      <a:close/>
                      <a:moveTo>
                        <a:pt x="28" y="48"/>
                      </a:moveTo>
                      <a:lnTo>
                        <a:pt x="34" y="48"/>
                      </a:lnTo>
                      <a:lnTo>
                        <a:pt x="34" y="0"/>
                      </a:lnTo>
                      <a:lnTo>
                        <a:pt x="28" y="0"/>
                      </a:lnTo>
                      <a:lnTo>
                        <a:pt x="28" y="48"/>
                      </a:lnTo>
                      <a:close/>
                      <a:moveTo>
                        <a:pt x="42" y="48"/>
                      </a:moveTo>
                      <a:lnTo>
                        <a:pt x="48" y="48"/>
                      </a:lnTo>
                      <a:lnTo>
                        <a:pt x="48" y="0"/>
                      </a:lnTo>
                      <a:lnTo>
                        <a:pt x="42" y="0"/>
                      </a:lnTo>
                      <a:lnTo>
                        <a:pt x="42" y="48"/>
                      </a:lnTo>
                      <a:close/>
                      <a:moveTo>
                        <a:pt x="55" y="48"/>
                      </a:moveTo>
                      <a:lnTo>
                        <a:pt x="63" y="48"/>
                      </a:lnTo>
                      <a:lnTo>
                        <a:pt x="63" y="0"/>
                      </a:lnTo>
                      <a:lnTo>
                        <a:pt x="55" y="0"/>
                      </a:lnTo>
                      <a:lnTo>
                        <a:pt x="55" y="48"/>
                      </a:lnTo>
                      <a:close/>
                      <a:moveTo>
                        <a:pt x="69" y="48"/>
                      </a:moveTo>
                      <a:lnTo>
                        <a:pt x="76" y="48"/>
                      </a:lnTo>
                      <a:lnTo>
                        <a:pt x="76" y="0"/>
                      </a:lnTo>
                      <a:lnTo>
                        <a:pt x="69" y="0"/>
                      </a:lnTo>
                      <a:lnTo>
                        <a:pt x="69" y="48"/>
                      </a:lnTo>
                      <a:close/>
                      <a:moveTo>
                        <a:pt x="82" y="48"/>
                      </a:moveTo>
                      <a:lnTo>
                        <a:pt x="90" y="48"/>
                      </a:lnTo>
                      <a:lnTo>
                        <a:pt x="90" y="0"/>
                      </a:lnTo>
                      <a:lnTo>
                        <a:pt x="82" y="0"/>
                      </a:lnTo>
                      <a:lnTo>
                        <a:pt x="82" y="48"/>
                      </a:lnTo>
                      <a:close/>
                      <a:moveTo>
                        <a:pt x="82" y="79"/>
                      </a:moveTo>
                      <a:lnTo>
                        <a:pt x="90" y="79"/>
                      </a:lnTo>
                      <a:lnTo>
                        <a:pt x="90" y="54"/>
                      </a:lnTo>
                      <a:lnTo>
                        <a:pt x="82" y="54"/>
                      </a:lnTo>
                      <a:lnTo>
                        <a:pt x="82" y="79"/>
                      </a:lnTo>
                      <a:close/>
                      <a:moveTo>
                        <a:pt x="69" y="79"/>
                      </a:moveTo>
                      <a:lnTo>
                        <a:pt x="76" y="79"/>
                      </a:lnTo>
                      <a:lnTo>
                        <a:pt x="76" y="54"/>
                      </a:lnTo>
                      <a:lnTo>
                        <a:pt x="69" y="54"/>
                      </a:lnTo>
                      <a:lnTo>
                        <a:pt x="69" y="79"/>
                      </a:lnTo>
                      <a:close/>
                      <a:moveTo>
                        <a:pt x="55" y="79"/>
                      </a:moveTo>
                      <a:lnTo>
                        <a:pt x="63" y="79"/>
                      </a:lnTo>
                      <a:lnTo>
                        <a:pt x="63" y="54"/>
                      </a:lnTo>
                      <a:lnTo>
                        <a:pt x="55" y="54"/>
                      </a:lnTo>
                      <a:lnTo>
                        <a:pt x="55" y="79"/>
                      </a:lnTo>
                      <a:close/>
                      <a:moveTo>
                        <a:pt x="42" y="79"/>
                      </a:moveTo>
                      <a:lnTo>
                        <a:pt x="48" y="79"/>
                      </a:lnTo>
                      <a:lnTo>
                        <a:pt x="48" y="54"/>
                      </a:lnTo>
                      <a:lnTo>
                        <a:pt x="42" y="54"/>
                      </a:lnTo>
                      <a:lnTo>
                        <a:pt x="42" y="79"/>
                      </a:lnTo>
                      <a:close/>
                      <a:moveTo>
                        <a:pt x="28" y="79"/>
                      </a:moveTo>
                      <a:lnTo>
                        <a:pt x="34" y="79"/>
                      </a:lnTo>
                      <a:lnTo>
                        <a:pt x="34" y="54"/>
                      </a:lnTo>
                      <a:lnTo>
                        <a:pt x="28" y="54"/>
                      </a:lnTo>
                      <a:lnTo>
                        <a:pt x="28" y="79"/>
                      </a:lnTo>
                      <a:close/>
                      <a:moveTo>
                        <a:pt x="13" y="79"/>
                      </a:moveTo>
                      <a:lnTo>
                        <a:pt x="21" y="79"/>
                      </a:lnTo>
                      <a:lnTo>
                        <a:pt x="21" y="54"/>
                      </a:lnTo>
                      <a:lnTo>
                        <a:pt x="13" y="54"/>
                      </a:lnTo>
                      <a:lnTo>
                        <a:pt x="13" y="79"/>
                      </a:lnTo>
                      <a:close/>
                      <a:moveTo>
                        <a:pt x="0" y="79"/>
                      </a:moveTo>
                      <a:lnTo>
                        <a:pt x="7" y="79"/>
                      </a:lnTo>
                      <a:lnTo>
                        <a:pt x="7" y="54"/>
                      </a:lnTo>
                      <a:lnTo>
                        <a:pt x="0" y="54"/>
                      </a:lnTo>
                      <a:lnTo>
                        <a:pt x="0" y="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1" name="Rectangle 326">
                  <a:extLst>
                    <a:ext uri="{FF2B5EF4-FFF2-40B4-BE49-F238E27FC236}">
                      <a16:creationId xmlns:a16="http://schemas.microsoft.com/office/drawing/2014/main" id="{F675A60A-83F2-42DF-8827-2C6623B0EA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36869" y="3608484"/>
                  <a:ext cx="376228" cy="7937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2" name="Freeform 327">
                  <a:extLst>
                    <a:ext uri="{FF2B5EF4-FFF2-40B4-BE49-F238E27FC236}">
                      <a16:creationId xmlns:a16="http://schemas.microsoft.com/office/drawing/2014/main" id="{B58AABC6-6B19-4F66-B546-C33DD96E53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36869" y="3608484"/>
                  <a:ext cx="376228" cy="22225"/>
                </a:xfrm>
                <a:custGeom>
                  <a:avLst/>
                  <a:gdLst>
                    <a:gd name="T0" fmla="*/ 0 w 69"/>
                    <a:gd name="T1" fmla="*/ 0 h 7"/>
                    <a:gd name="T2" fmla="*/ 506 w 69"/>
                    <a:gd name="T3" fmla="*/ 112 h 7"/>
                    <a:gd name="T4" fmla="*/ 5219 w 69"/>
                    <a:gd name="T5" fmla="*/ 112 h 7"/>
                    <a:gd name="T6" fmla="*/ 5807 w 69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9"/>
                    <a:gd name="T13" fmla="*/ 0 h 7"/>
                    <a:gd name="T14" fmla="*/ 69 w 69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9" h="7">
                      <a:moveTo>
                        <a:pt x="0" y="0"/>
                      </a:moveTo>
                      <a:lnTo>
                        <a:pt x="6" y="7"/>
                      </a:lnTo>
                      <a:lnTo>
                        <a:pt x="62" y="7"/>
                      </a:lnTo>
                      <a:lnTo>
                        <a:pt x="69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3" name="Rectangle 328">
                  <a:extLst>
                    <a:ext uri="{FF2B5EF4-FFF2-40B4-BE49-F238E27FC236}">
                      <a16:creationId xmlns:a16="http://schemas.microsoft.com/office/drawing/2014/main" id="{22A536C4-C32C-43B8-9016-70B69B6E1A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36869" y="3703734"/>
                  <a:ext cx="376228" cy="80963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4" name="Rectangle 329">
                  <a:extLst>
                    <a:ext uri="{FF2B5EF4-FFF2-40B4-BE49-F238E27FC236}">
                      <a16:creationId xmlns:a16="http://schemas.microsoft.com/office/drawing/2014/main" id="{40BFEE48-B00B-4535-A9CE-538A094127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36867" y="3803746"/>
                  <a:ext cx="376229" cy="74614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5" name="Rectangle 330">
                  <a:extLst>
                    <a:ext uri="{FF2B5EF4-FFF2-40B4-BE49-F238E27FC236}">
                      <a16:creationId xmlns:a16="http://schemas.microsoft.com/office/drawing/2014/main" id="{6FE52962-D860-4B29-9C59-F238C19617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36869" y="3897409"/>
                  <a:ext cx="376228" cy="80963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6" name="Rectangle 331">
                  <a:extLst>
                    <a:ext uri="{FF2B5EF4-FFF2-40B4-BE49-F238E27FC236}">
                      <a16:creationId xmlns:a16="http://schemas.microsoft.com/office/drawing/2014/main" id="{3A4E9D00-2A3C-4BD0-A08A-2D94155FAA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36869" y="3997421"/>
                  <a:ext cx="376228" cy="74613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7" name="Line 332">
                  <a:extLst>
                    <a:ext uri="{FF2B5EF4-FFF2-40B4-BE49-F238E27FC236}">
                      <a16:creationId xmlns:a16="http://schemas.microsoft.com/office/drawing/2014/main" id="{0F45479A-6BFA-4C47-A0BF-CE7051FC89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036869" y="3630709"/>
                  <a:ext cx="32402" cy="5715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8" name="Line 333">
                  <a:extLst>
                    <a:ext uri="{FF2B5EF4-FFF2-40B4-BE49-F238E27FC236}">
                      <a16:creationId xmlns:a16="http://schemas.microsoft.com/office/drawing/2014/main" id="{0BF69B13-7435-4FDA-9D19-78E6B34223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75294" y="3630709"/>
                  <a:ext cx="37803" cy="5715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9" name="Line 334">
                  <a:extLst>
                    <a:ext uri="{FF2B5EF4-FFF2-40B4-BE49-F238E27FC236}">
                      <a16:creationId xmlns:a16="http://schemas.microsoft.com/office/drawing/2014/main" id="{F9C241F0-2FDC-4B2E-B61A-8BDC855397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47670" y="3965671"/>
                  <a:ext cx="250218" cy="317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0" name="Line 335">
                  <a:extLst>
                    <a:ext uri="{FF2B5EF4-FFF2-40B4-BE49-F238E27FC236}">
                      <a16:creationId xmlns:a16="http://schemas.microsoft.com/office/drawing/2014/main" id="{77E559AB-3D98-40CE-B2DF-D50A990C5F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47670" y="3952971"/>
                  <a:ext cx="250218" cy="317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1" name="Line 336">
                  <a:extLst>
                    <a:ext uri="{FF2B5EF4-FFF2-40B4-BE49-F238E27FC236}">
                      <a16:creationId xmlns:a16="http://schemas.microsoft.com/office/drawing/2014/main" id="{FF957AB0-0673-492F-980C-BCDAA7324C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47670" y="3940271"/>
                  <a:ext cx="250218" cy="317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2" name="Line 337">
                  <a:extLst>
                    <a:ext uri="{FF2B5EF4-FFF2-40B4-BE49-F238E27FC236}">
                      <a16:creationId xmlns:a16="http://schemas.microsoft.com/office/drawing/2014/main" id="{B7A63E31-7FD3-4171-847C-038C1840CE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47670" y="3922809"/>
                  <a:ext cx="250218" cy="317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3" name="Line 338">
                  <a:extLst>
                    <a:ext uri="{FF2B5EF4-FFF2-40B4-BE49-F238E27FC236}">
                      <a16:creationId xmlns:a16="http://schemas.microsoft.com/office/drawing/2014/main" id="{2B489501-B3F0-4FC5-90D3-52D2EA2F45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47670" y="3910109"/>
                  <a:ext cx="250218" cy="317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4" name="Rectangle 339">
                  <a:extLst>
                    <a:ext uri="{FF2B5EF4-FFF2-40B4-BE49-F238E27FC236}">
                      <a16:creationId xmlns:a16="http://schemas.microsoft.com/office/drawing/2014/main" id="{C2D09123-4192-4F0A-8CFA-70EB148C29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27683" y="3724371"/>
                  <a:ext cx="102608" cy="3810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5" name="Rectangle 340">
                  <a:extLst>
                    <a:ext uri="{FF2B5EF4-FFF2-40B4-BE49-F238E27FC236}">
                      <a16:creationId xmlns:a16="http://schemas.microsoft.com/office/drawing/2014/main" id="{6E2D825E-4ADA-4B84-B8DB-2D0DD18B96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0291" y="3856134"/>
                  <a:ext cx="55804" cy="952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6" name="Rectangle 341">
                  <a:extLst>
                    <a:ext uri="{FF2B5EF4-FFF2-40B4-BE49-F238E27FC236}">
                      <a16:creationId xmlns:a16="http://schemas.microsoft.com/office/drawing/2014/main" id="{1D852655-2EB1-4C08-A35F-AB7CCADBCF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0291" y="3910109"/>
                  <a:ext cx="55804" cy="635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7" name="Rectangle 342">
                  <a:extLst>
                    <a:ext uri="{FF2B5EF4-FFF2-40B4-BE49-F238E27FC236}">
                      <a16:creationId xmlns:a16="http://schemas.microsoft.com/office/drawing/2014/main" id="{3F61CC43-6313-4D6E-8467-0F56EC1F4C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0291" y="3929159"/>
                  <a:ext cx="55804" cy="11113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98" name="Rectangle 343">
                <a:extLst>
                  <a:ext uri="{FF2B5EF4-FFF2-40B4-BE49-F238E27FC236}">
                    <a16:creationId xmlns:a16="http://schemas.microsoft.com/office/drawing/2014/main" id="{6363440C-D85C-4BF6-ACB3-5C8991F48F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56962" y="4459980"/>
                <a:ext cx="1026637" cy="369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4572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External  Servers</a:t>
                </a:r>
              </a:p>
            </p:txBody>
          </p:sp>
        </p:grpSp>
        <p:sp>
          <p:nvSpPr>
            <p:cNvPr id="1105" name="Rectangle 309">
              <a:extLst>
                <a:ext uri="{FF2B5EF4-FFF2-40B4-BE49-F238E27FC236}">
                  <a16:creationId xmlns:a16="http://schemas.microsoft.com/office/drawing/2014/main" id="{2A51A081-8E9E-4548-AC0E-31A553367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3865" y="4042227"/>
              <a:ext cx="269081" cy="91678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8557" tIns="34278" rIns="68557" bIns="34278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7" name="Rectangle 310">
              <a:extLst>
                <a:ext uri="{FF2B5EF4-FFF2-40B4-BE49-F238E27FC236}">
                  <a16:creationId xmlns:a16="http://schemas.microsoft.com/office/drawing/2014/main" id="{64BE3CB4-B408-4F66-B28B-777E340DB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2946" y="4042227"/>
              <a:ext cx="159544" cy="91678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8557" tIns="34278" rIns="68557" bIns="34278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8" name="Freeform 311">
              <a:extLst>
                <a:ext uri="{FF2B5EF4-FFF2-40B4-BE49-F238E27FC236}">
                  <a16:creationId xmlns:a16="http://schemas.microsoft.com/office/drawing/2014/main" id="{C577A7CA-7FDB-4B9B-8357-3432BA0BFB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76720" y="4045799"/>
              <a:ext cx="428625" cy="60722"/>
            </a:xfrm>
            <a:custGeom>
              <a:avLst/>
              <a:gdLst>
                <a:gd name="T0" fmla="*/ 0 w 360"/>
                <a:gd name="T1" fmla="*/ 2147483647 h 51"/>
                <a:gd name="T2" fmla="*/ 2147483647 w 360"/>
                <a:gd name="T3" fmla="*/ 2147483647 h 51"/>
                <a:gd name="T4" fmla="*/ 2147483647 w 360"/>
                <a:gd name="T5" fmla="*/ 0 h 51"/>
                <a:gd name="T6" fmla="*/ 0 w 360"/>
                <a:gd name="T7" fmla="*/ 0 h 51"/>
                <a:gd name="T8" fmla="*/ 0 w 360"/>
                <a:gd name="T9" fmla="*/ 2147483647 h 51"/>
                <a:gd name="T10" fmla="*/ 2147483647 w 360"/>
                <a:gd name="T11" fmla="*/ 2147483647 h 51"/>
                <a:gd name="T12" fmla="*/ 2147483647 w 360"/>
                <a:gd name="T13" fmla="*/ 2147483647 h 51"/>
                <a:gd name="T14" fmla="*/ 2147483647 w 360"/>
                <a:gd name="T15" fmla="*/ 0 h 51"/>
                <a:gd name="T16" fmla="*/ 2147483647 w 360"/>
                <a:gd name="T17" fmla="*/ 0 h 51"/>
                <a:gd name="T18" fmla="*/ 2147483647 w 360"/>
                <a:gd name="T19" fmla="*/ 2147483647 h 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0"/>
                <a:gd name="T31" fmla="*/ 0 h 51"/>
                <a:gd name="T32" fmla="*/ 360 w 360"/>
                <a:gd name="T33" fmla="*/ 51 h 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0" h="51">
                  <a:moveTo>
                    <a:pt x="0" y="51"/>
                  </a:moveTo>
                  <a:lnTo>
                    <a:pt x="214" y="51"/>
                  </a:lnTo>
                  <a:lnTo>
                    <a:pt x="214" y="0"/>
                  </a:lnTo>
                  <a:lnTo>
                    <a:pt x="0" y="0"/>
                  </a:lnTo>
                  <a:lnTo>
                    <a:pt x="0" y="51"/>
                  </a:lnTo>
                  <a:close/>
                  <a:moveTo>
                    <a:pt x="238" y="51"/>
                  </a:moveTo>
                  <a:lnTo>
                    <a:pt x="360" y="51"/>
                  </a:lnTo>
                  <a:lnTo>
                    <a:pt x="360" y="0"/>
                  </a:lnTo>
                  <a:lnTo>
                    <a:pt x="238" y="0"/>
                  </a:lnTo>
                  <a:lnTo>
                    <a:pt x="238" y="51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68557" tIns="34278" rIns="68557" bIns="34278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0" name="Freeform 312">
              <a:extLst>
                <a:ext uri="{FF2B5EF4-FFF2-40B4-BE49-F238E27FC236}">
                  <a16:creationId xmlns:a16="http://schemas.microsoft.com/office/drawing/2014/main" id="{94B43A5C-5857-4AE7-A311-226DE9EC9E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8152" y="4044607"/>
              <a:ext cx="409575" cy="8334"/>
            </a:xfrm>
            <a:custGeom>
              <a:avLst/>
              <a:gdLst>
                <a:gd name="T0" fmla="*/ 2147483647 w 344"/>
                <a:gd name="T1" fmla="*/ 2147483647 h 7"/>
                <a:gd name="T2" fmla="*/ 2147483647 w 344"/>
                <a:gd name="T3" fmla="*/ 2147483647 h 7"/>
                <a:gd name="T4" fmla="*/ 2147483647 w 344"/>
                <a:gd name="T5" fmla="*/ 0 h 7"/>
                <a:gd name="T6" fmla="*/ 2147483647 w 344"/>
                <a:gd name="T7" fmla="*/ 0 h 7"/>
                <a:gd name="T8" fmla="*/ 2147483647 w 344"/>
                <a:gd name="T9" fmla="*/ 2147483647 h 7"/>
                <a:gd name="T10" fmla="*/ 2147483647 w 344"/>
                <a:gd name="T11" fmla="*/ 2147483647 h 7"/>
                <a:gd name="T12" fmla="*/ 2147483647 w 344"/>
                <a:gd name="T13" fmla="*/ 2147483647 h 7"/>
                <a:gd name="T14" fmla="*/ 2147483647 w 344"/>
                <a:gd name="T15" fmla="*/ 2147483647 h 7"/>
                <a:gd name="T16" fmla="*/ 2147483647 w 344"/>
                <a:gd name="T17" fmla="*/ 2147483647 h 7"/>
                <a:gd name="T18" fmla="*/ 2147483647 w 344"/>
                <a:gd name="T19" fmla="*/ 2147483647 h 7"/>
                <a:gd name="T20" fmla="*/ 2147483647 w 344"/>
                <a:gd name="T21" fmla="*/ 2147483647 h 7"/>
                <a:gd name="T22" fmla="*/ 2147483647 w 344"/>
                <a:gd name="T23" fmla="*/ 2147483647 h 7"/>
                <a:gd name="T24" fmla="*/ 2147483647 w 344"/>
                <a:gd name="T25" fmla="*/ 2147483647 h 7"/>
                <a:gd name="T26" fmla="*/ 2147483647 w 344"/>
                <a:gd name="T27" fmla="*/ 2147483647 h 7"/>
                <a:gd name="T28" fmla="*/ 2147483647 w 344"/>
                <a:gd name="T29" fmla="*/ 2147483647 h 7"/>
                <a:gd name="T30" fmla="*/ 0 w 344"/>
                <a:gd name="T31" fmla="*/ 2147483647 h 7"/>
                <a:gd name="T32" fmla="*/ 2147483647 w 344"/>
                <a:gd name="T33" fmla="*/ 2147483647 h 7"/>
                <a:gd name="T34" fmla="*/ 2147483647 w 344"/>
                <a:gd name="T35" fmla="*/ 2147483647 h 7"/>
                <a:gd name="T36" fmla="*/ 0 w 344"/>
                <a:gd name="T37" fmla="*/ 2147483647 h 7"/>
                <a:gd name="T38" fmla="*/ 0 w 344"/>
                <a:gd name="T39" fmla="*/ 2147483647 h 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44"/>
                <a:gd name="T61" fmla="*/ 0 h 7"/>
                <a:gd name="T62" fmla="*/ 344 w 344"/>
                <a:gd name="T63" fmla="*/ 7 h 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44" h="7">
                  <a:moveTo>
                    <a:pt x="332" y="7"/>
                  </a:moveTo>
                  <a:lnTo>
                    <a:pt x="344" y="7"/>
                  </a:lnTo>
                  <a:lnTo>
                    <a:pt x="344" y="0"/>
                  </a:lnTo>
                  <a:lnTo>
                    <a:pt x="332" y="0"/>
                  </a:lnTo>
                  <a:lnTo>
                    <a:pt x="332" y="7"/>
                  </a:lnTo>
                  <a:close/>
                  <a:moveTo>
                    <a:pt x="34" y="5"/>
                  </a:moveTo>
                  <a:lnTo>
                    <a:pt x="46" y="5"/>
                  </a:lnTo>
                  <a:lnTo>
                    <a:pt x="46" y="3"/>
                  </a:lnTo>
                  <a:lnTo>
                    <a:pt x="34" y="3"/>
                  </a:lnTo>
                  <a:lnTo>
                    <a:pt x="34" y="5"/>
                  </a:lnTo>
                  <a:close/>
                  <a:moveTo>
                    <a:pt x="17" y="5"/>
                  </a:moveTo>
                  <a:lnTo>
                    <a:pt x="29" y="5"/>
                  </a:lnTo>
                  <a:lnTo>
                    <a:pt x="29" y="3"/>
                  </a:lnTo>
                  <a:lnTo>
                    <a:pt x="17" y="3"/>
                  </a:lnTo>
                  <a:lnTo>
                    <a:pt x="17" y="5"/>
                  </a:lnTo>
                  <a:close/>
                  <a:moveTo>
                    <a:pt x="0" y="5"/>
                  </a:moveTo>
                  <a:lnTo>
                    <a:pt x="12" y="5"/>
                  </a:lnTo>
                  <a:lnTo>
                    <a:pt x="12" y="3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68557" tIns="34278" rIns="68557" bIns="34278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2" name="Rectangle 313">
              <a:extLst>
                <a:ext uri="{FF2B5EF4-FFF2-40B4-BE49-F238E27FC236}">
                  <a16:creationId xmlns:a16="http://schemas.microsoft.com/office/drawing/2014/main" id="{ED194BBD-9777-472A-9D49-C57E89CD2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8659" y="4042227"/>
              <a:ext cx="28575" cy="9167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8557" tIns="34278" rIns="68557" bIns="34278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9" name="Rectangle 314">
              <a:extLst>
                <a:ext uri="{FF2B5EF4-FFF2-40B4-BE49-F238E27FC236}">
                  <a16:creationId xmlns:a16="http://schemas.microsoft.com/office/drawing/2014/main" id="{DA0A4DC8-4662-41CA-8A2B-104B3E48C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9109" y="4167242"/>
              <a:ext cx="340519" cy="1131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68557" tIns="34278" rIns="68557" bIns="34278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2" name="Rectangle 315">
              <a:extLst>
                <a:ext uri="{FF2B5EF4-FFF2-40B4-BE49-F238E27FC236}">
                  <a16:creationId xmlns:a16="http://schemas.microsoft.com/office/drawing/2014/main" id="{3002AF92-6BD1-4A45-BF01-D90FA7A62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3871" y="4160099"/>
              <a:ext cx="259686" cy="10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342900" eaLnBrk="0" hangingPunct="0"/>
              <a:r>
                <a:rPr lang="en-US" sz="675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  <a:endParaRPr lang="en-US" b="1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1725" name="Freeform: Shape 1724">
              <a:extLst>
                <a:ext uri="{FF2B5EF4-FFF2-40B4-BE49-F238E27FC236}">
                  <a16:creationId xmlns:a16="http://schemas.microsoft.com/office/drawing/2014/main" id="{E79ADA31-7CC3-4DEE-9E6A-1FCFD9600592}"/>
                </a:ext>
              </a:extLst>
            </p:cNvPr>
            <p:cNvSpPr/>
            <p:nvPr/>
          </p:nvSpPr>
          <p:spPr>
            <a:xfrm>
              <a:off x="8013851" y="4076630"/>
              <a:ext cx="402055" cy="100094"/>
            </a:xfrm>
            <a:custGeom>
              <a:avLst/>
              <a:gdLst>
                <a:gd name="connsiteX0" fmla="*/ 449943 w 449943"/>
                <a:gd name="connsiteY0" fmla="*/ 89658 h 89658"/>
                <a:gd name="connsiteX1" fmla="*/ 174172 w 449943"/>
                <a:gd name="connsiteY1" fmla="*/ 2573 h 89658"/>
                <a:gd name="connsiteX2" fmla="*/ 0 w 449943"/>
                <a:gd name="connsiteY2" fmla="*/ 31601 h 8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9943" h="89658">
                  <a:moveTo>
                    <a:pt x="449943" y="89658"/>
                  </a:moveTo>
                  <a:cubicBezTo>
                    <a:pt x="349552" y="50953"/>
                    <a:pt x="249162" y="12249"/>
                    <a:pt x="174172" y="2573"/>
                  </a:cubicBezTo>
                  <a:cubicBezTo>
                    <a:pt x="99182" y="-7103"/>
                    <a:pt x="49591" y="12249"/>
                    <a:pt x="0" y="3160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9" name="Group 385">
            <a:extLst>
              <a:ext uri="{FF2B5EF4-FFF2-40B4-BE49-F238E27FC236}">
                <a16:creationId xmlns:a16="http://schemas.microsoft.com/office/drawing/2014/main" id="{520F4206-2C74-4F01-B320-5DBB51F9452E}"/>
              </a:ext>
            </a:extLst>
          </p:cNvPr>
          <p:cNvGrpSpPr>
            <a:grpSpLocks/>
          </p:cNvGrpSpPr>
          <p:nvPr/>
        </p:nvGrpSpPr>
        <p:grpSpPr bwMode="auto">
          <a:xfrm>
            <a:off x="6599432" y="3448634"/>
            <a:ext cx="514350" cy="395139"/>
            <a:chOff x="672" y="2112"/>
            <a:chExt cx="432" cy="295"/>
          </a:xfrm>
        </p:grpSpPr>
        <p:grpSp>
          <p:nvGrpSpPr>
            <p:cNvPr id="1232" name="Group 386">
              <a:extLst>
                <a:ext uri="{FF2B5EF4-FFF2-40B4-BE49-F238E27FC236}">
                  <a16:creationId xmlns:a16="http://schemas.microsoft.com/office/drawing/2014/main" id="{0A71C187-E8F0-4DA4-9769-DE6FC7FA21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2160"/>
              <a:ext cx="360" cy="124"/>
              <a:chOff x="2298" y="1938"/>
              <a:chExt cx="360" cy="154"/>
            </a:xfrm>
          </p:grpSpPr>
          <p:sp>
            <p:nvSpPr>
              <p:cNvPr id="1265" name="Rectangle 387">
                <a:extLst>
                  <a:ext uri="{FF2B5EF4-FFF2-40B4-BE49-F238E27FC236}">
                    <a16:creationId xmlns:a16="http://schemas.microsoft.com/office/drawing/2014/main" id="{C5E8C3FF-8CA3-4A1D-95D3-CC781F0EB9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1938"/>
                <a:ext cx="91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66" name="Rectangle 388">
                <a:extLst>
                  <a:ext uri="{FF2B5EF4-FFF2-40B4-BE49-F238E27FC236}">
                    <a16:creationId xmlns:a16="http://schemas.microsoft.com/office/drawing/2014/main" id="{ABAFB0CD-A52A-476A-89AA-6247FEAE07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1948"/>
                <a:ext cx="91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84" name="Rectangle 389">
                <a:extLst>
                  <a:ext uri="{FF2B5EF4-FFF2-40B4-BE49-F238E27FC236}">
                    <a16:creationId xmlns:a16="http://schemas.microsoft.com/office/drawing/2014/main" id="{D73ACA9B-E100-4ED0-80FF-0E0F8B6E30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086"/>
                <a:ext cx="91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85" name="Rectangle 390">
                <a:extLst>
                  <a:ext uri="{FF2B5EF4-FFF2-40B4-BE49-F238E27FC236}">
                    <a16:creationId xmlns:a16="http://schemas.microsoft.com/office/drawing/2014/main" id="{E74AD1D9-346E-48EF-A0E1-B7D67C36F8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9" y="1938"/>
                <a:ext cx="89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98" name="Rectangle 391">
                <a:extLst>
                  <a:ext uri="{FF2B5EF4-FFF2-40B4-BE49-F238E27FC236}">
                    <a16:creationId xmlns:a16="http://schemas.microsoft.com/office/drawing/2014/main" id="{EE443797-EDB2-4905-AEBE-4100922BBB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9" y="2086"/>
                <a:ext cx="89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99" name="Rectangle 392">
                <a:extLst>
                  <a:ext uri="{FF2B5EF4-FFF2-40B4-BE49-F238E27FC236}">
                    <a16:creationId xmlns:a16="http://schemas.microsoft.com/office/drawing/2014/main" id="{696358B2-B870-4A2C-8F07-DA8828C41D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" y="1938"/>
                <a:ext cx="91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28" name="Rectangle 393">
                <a:extLst>
                  <a:ext uri="{FF2B5EF4-FFF2-40B4-BE49-F238E27FC236}">
                    <a16:creationId xmlns:a16="http://schemas.microsoft.com/office/drawing/2014/main" id="{873DCD4E-F37C-497D-B12F-7A0C799A0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" y="2086"/>
                <a:ext cx="91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29" name="Rectangle 394">
                <a:extLst>
                  <a:ext uri="{FF2B5EF4-FFF2-40B4-BE49-F238E27FC236}">
                    <a16:creationId xmlns:a16="http://schemas.microsoft.com/office/drawing/2014/main" id="{DFD9D64F-D407-4EEA-AF4C-7B394A8B07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9" y="1938"/>
                <a:ext cx="89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0" name="Rectangle 395">
                <a:extLst>
                  <a:ext uri="{FF2B5EF4-FFF2-40B4-BE49-F238E27FC236}">
                    <a16:creationId xmlns:a16="http://schemas.microsoft.com/office/drawing/2014/main" id="{06F69C85-CE20-4770-ADD0-B1D0FD2B9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9" y="2086"/>
                <a:ext cx="89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1" name="Rectangle 396">
                <a:extLst>
                  <a:ext uri="{FF2B5EF4-FFF2-40B4-BE49-F238E27FC236}">
                    <a16:creationId xmlns:a16="http://schemas.microsoft.com/office/drawing/2014/main" id="{8F0F08A7-C441-401D-8122-4A1ED5B2C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5" y="1952"/>
                <a:ext cx="9" cy="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2" name="Rectangle 397">
                <a:extLst>
                  <a:ext uri="{FF2B5EF4-FFF2-40B4-BE49-F238E27FC236}">
                    <a16:creationId xmlns:a16="http://schemas.microsoft.com/office/drawing/2014/main" id="{520B07F8-6652-4ADE-842E-162F39915A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9" y="1948"/>
                <a:ext cx="89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3" name="Rectangle 398">
                <a:extLst>
                  <a:ext uri="{FF2B5EF4-FFF2-40B4-BE49-F238E27FC236}">
                    <a16:creationId xmlns:a16="http://schemas.microsoft.com/office/drawing/2014/main" id="{CE6495E9-8FD2-4013-A65A-A934855389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" y="1948"/>
                <a:ext cx="91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4" name="Rectangle 399">
                <a:extLst>
                  <a:ext uri="{FF2B5EF4-FFF2-40B4-BE49-F238E27FC236}">
                    <a16:creationId xmlns:a16="http://schemas.microsoft.com/office/drawing/2014/main" id="{CB3912B6-A27E-4A7E-8530-79DE05FEDF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9" y="1948"/>
                <a:ext cx="89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240" name="Rectangle 400">
              <a:extLst>
                <a:ext uri="{FF2B5EF4-FFF2-40B4-BE49-F238E27FC236}">
                  <a16:creationId xmlns:a16="http://schemas.microsoft.com/office/drawing/2014/main" id="{32A51E43-9F04-4455-8BFC-47DAE5748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" y="2208"/>
              <a:ext cx="48" cy="48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342900"/>
              <a:endParaRPr lang="en-US">
                <a:solidFill>
                  <a:srgbClr val="FF33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4" name="Text Box 401">
              <a:extLst>
                <a:ext uri="{FF2B5EF4-FFF2-40B4-BE49-F238E27FC236}">
                  <a16:creationId xmlns:a16="http://schemas.microsoft.com/office/drawing/2014/main" id="{9F728C50-AF47-4CDD-9A44-9C0FF8C067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112"/>
              <a:ext cx="384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342900"/>
              <a:r>
                <a:rPr lang="en-US" sz="1050" dirty="0">
                  <a:solidFill>
                    <a:srgbClr val="FF3300"/>
                  </a:solidFill>
                  <a:latin typeface="Arial Black" pitchFamily="34" charset="0"/>
                  <a:cs typeface="Arial" charset="0"/>
                </a:rPr>
                <a:t>::::::</a:t>
              </a:r>
            </a:p>
          </p:txBody>
        </p:sp>
        <p:sp>
          <p:nvSpPr>
            <p:cNvPr id="1251" name="Rectangle 402">
              <a:extLst>
                <a:ext uri="{FF2B5EF4-FFF2-40B4-BE49-F238E27FC236}">
                  <a16:creationId xmlns:a16="http://schemas.microsoft.com/office/drawing/2014/main" id="{389EE462-5917-4C03-963B-CDCC32761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305"/>
              <a:ext cx="276" cy="9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6" name="Rectangle 403">
              <a:extLst>
                <a:ext uri="{FF2B5EF4-FFF2-40B4-BE49-F238E27FC236}">
                  <a16:creationId xmlns:a16="http://schemas.microsoft.com/office/drawing/2014/main" id="{5905D1D5-CC9C-4633-A68A-10CC24BB3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304"/>
              <a:ext cx="386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342900" eaLnBrk="0" hangingPunct="0"/>
              <a:r>
                <a:rPr lang="en-US" sz="900" b="1" dirty="0">
                  <a:solidFill>
                    <a:srgbClr val="FF3300"/>
                  </a:solidFill>
                  <a:latin typeface="Calibri"/>
                  <a:cs typeface="Arial" charset="0"/>
                </a:rPr>
                <a:t>Firewall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9A9F597-A671-4E2C-BBCC-DFED39DC607C}"/>
              </a:ext>
            </a:extLst>
          </p:cNvPr>
          <p:cNvGrpSpPr/>
          <p:nvPr/>
        </p:nvGrpSpPr>
        <p:grpSpPr>
          <a:xfrm>
            <a:off x="4235182" y="3210086"/>
            <a:ext cx="571104" cy="996932"/>
            <a:chOff x="4250692" y="3209838"/>
            <a:chExt cx="571104" cy="996932"/>
          </a:xfrm>
        </p:grpSpPr>
        <p:sp>
          <p:nvSpPr>
            <p:cNvPr id="330" name="Freeform 406">
              <a:extLst>
                <a:ext uri="{FF2B5EF4-FFF2-40B4-BE49-F238E27FC236}">
                  <a16:creationId xmlns:a16="http://schemas.microsoft.com/office/drawing/2014/main" id="{E441B590-CBCD-42BC-AE01-EF8D3BA7C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692" y="3209838"/>
              <a:ext cx="537103" cy="673344"/>
            </a:xfrm>
            <a:custGeom>
              <a:avLst/>
              <a:gdLst>
                <a:gd name="T0" fmla="*/ 0 w 217"/>
                <a:gd name="T1" fmla="*/ 3676 h 287"/>
                <a:gd name="T2" fmla="*/ 0 w 217"/>
                <a:gd name="T3" fmla="*/ 3563 h 287"/>
                <a:gd name="T4" fmla="*/ 876 w 217"/>
                <a:gd name="T5" fmla="*/ 3332 h 287"/>
                <a:gd name="T6" fmla="*/ 876 w 217"/>
                <a:gd name="T7" fmla="*/ 0 h 287"/>
                <a:gd name="T8" fmla="*/ 2572 w 217"/>
                <a:gd name="T9" fmla="*/ 0 h 287"/>
                <a:gd name="T10" fmla="*/ 2572 w 217"/>
                <a:gd name="T11" fmla="*/ 3332 h 287"/>
                <a:gd name="T12" fmla="*/ 3408 w 217"/>
                <a:gd name="T13" fmla="*/ 3563 h 287"/>
                <a:gd name="T14" fmla="*/ 3408 w 217"/>
                <a:gd name="T15" fmla="*/ 3676 h 287"/>
                <a:gd name="T16" fmla="*/ 0 w 217"/>
                <a:gd name="T17" fmla="*/ 3676 h 2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7"/>
                <a:gd name="T28" fmla="*/ 0 h 287"/>
                <a:gd name="T29" fmla="*/ 217 w 217"/>
                <a:gd name="T30" fmla="*/ 287 h 2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7" h="287">
                  <a:moveTo>
                    <a:pt x="0" y="287"/>
                  </a:moveTo>
                  <a:lnTo>
                    <a:pt x="0" y="278"/>
                  </a:lnTo>
                  <a:lnTo>
                    <a:pt x="56" y="260"/>
                  </a:lnTo>
                  <a:lnTo>
                    <a:pt x="56" y="0"/>
                  </a:lnTo>
                  <a:lnTo>
                    <a:pt x="164" y="0"/>
                  </a:lnTo>
                  <a:lnTo>
                    <a:pt x="164" y="260"/>
                  </a:lnTo>
                  <a:lnTo>
                    <a:pt x="217" y="278"/>
                  </a:lnTo>
                  <a:lnTo>
                    <a:pt x="217" y="287"/>
                  </a:lnTo>
                  <a:lnTo>
                    <a:pt x="0" y="2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1" name="Line 407">
              <a:extLst>
                <a:ext uri="{FF2B5EF4-FFF2-40B4-BE49-F238E27FC236}">
                  <a16:creationId xmlns:a16="http://schemas.microsoft.com/office/drawing/2014/main" id="{9110E828-F8BC-466D-BA03-798E2A8743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9941" y="3819939"/>
              <a:ext cx="2487" cy="632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2" name="Line 408">
              <a:extLst>
                <a:ext uri="{FF2B5EF4-FFF2-40B4-BE49-F238E27FC236}">
                  <a16:creationId xmlns:a16="http://schemas.microsoft.com/office/drawing/2014/main" id="{4C882175-3B67-4342-938A-2BF2238FDA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006" y="3819939"/>
              <a:ext cx="2487" cy="632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3" name="Line 409">
              <a:extLst>
                <a:ext uri="{FF2B5EF4-FFF2-40B4-BE49-F238E27FC236}">
                  <a16:creationId xmlns:a16="http://schemas.microsoft.com/office/drawing/2014/main" id="{370A1C1A-9BC8-4E4A-B4A9-34CFA6AD58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5728" y="3421885"/>
              <a:ext cx="88275" cy="12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4" name="Line 410">
              <a:extLst>
                <a:ext uri="{FF2B5EF4-FFF2-40B4-BE49-F238E27FC236}">
                  <a16:creationId xmlns:a16="http://schemas.microsoft.com/office/drawing/2014/main" id="{D9D4D2CA-6B9F-4D39-90E8-63DB6F2B28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0809" y="3348723"/>
              <a:ext cx="119356" cy="2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5" name="Rectangle 411">
              <a:extLst>
                <a:ext uri="{FF2B5EF4-FFF2-40B4-BE49-F238E27FC236}">
                  <a16:creationId xmlns:a16="http://schemas.microsoft.com/office/drawing/2014/main" id="{E691087A-4E63-40A5-9581-6640D063D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1024" y="3239599"/>
              <a:ext cx="200170" cy="39185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6" name="Rectangle 412">
              <a:extLst>
                <a:ext uri="{FF2B5EF4-FFF2-40B4-BE49-F238E27FC236}">
                  <a16:creationId xmlns:a16="http://schemas.microsoft.com/office/drawing/2014/main" id="{0A4C7A26-4BC6-4E10-BCAA-9C452793D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8107" y="3411966"/>
              <a:ext cx="42272" cy="13641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7" name="Freeform 413">
              <a:extLst>
                <a:ext uri="{FF2B5EF4-FFF2-40B4-BE49-F238E27FC236}">
                  <a16:creationId xmlns:a16="http://schemas.microsoft.com/office/drawing/2014/main" id="{6C107487-BBA8-4D0A-A653-6D2083D0CD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9834" y="3658734"/>
              <a:ext cx="221306" cy="184767"/>
            </a:xfrm>
            <a:custGeom>
              <a:avLst/>
              <a:gdLst>
                <a:gd name="T0" fmla="*/ 109 w 90"/>
                <a:gd name="T1" fmla="*/ 611 h 79"/>
                <a:gd name="T2" fmla="*/ 0 w 90"/>
                <a:gd name="T3" fmla="*/ 0 h 79"/>
                <a:gd name="T4" fmla="*/ 200 w 90"/>
                <a:gd name="T5" fmla="*/ 611 h 79"/>
                <a:gd name="T6" fmla="*/ 324 w 90"/>
                <a:gd name="T7" fmla="*/ 0 h 79"/>
                <a:gd name="T8" fmla="*/ 200 w 90"/>
                <a:gd name="T9" fmla="*/ 611 h 79"/>
                <a:gd name="T10" fmla="*/ 520 w 90"/>
                <a:gd name="T11" fmla="*/ 611 h 79"/>
                <a:gd name="T12" fmla="*/ 427 w 90"/>
                <a:gd name="T13" fmla="*/ 0 h 79"/>
                <a:gd name="T14" fmla="*/ 641 w 90"/>
                <a:gd name="T15" fmla="*/ 611 h 79"/>
                <a:gd name="T16" fmla="*/ 736 w 90"/>
                <a:gd name="T17" fmla="*/ 0 h 79"/>
                <a:gd name="T18" fmla="*/ 641 w 90"/>
                <a:gd name="T19" fmla="*/ 611 h 79"/>
                <a:gd name="T20" fmla="*/ 967 w 90"/>
                <a:gd name="T21" fmla="*/ 611 h 79"/>
                <a:gd name="T22" fmla="*/ 845 w 90"/>
                <a:gd name="T23" fmla="*/ 0 h 79"/>
                <a:gd name="T24" fmla="*/ 1052 w 90"/>
                <a:gd name="T25" fmla="*/ 611 h 79"/>
                <a:gd name="T26" fmla="*/ 1161 w 90"/>
                <a:gd name="T27" fmla="*/ 0 h 79"/>
                <a:gd name="T28" fmla="*/ 1052 w 90"/>
                <a:gd name="T29" fmla="*/ 611 h 79"/>
                <a:gd name="T30" fmla="*/ 1377 w 90"/>
                <a:gd name="T31" fmla="*/ 611 h 79"/>
                <a:gd name="T32" fmla="*/ 1252 w 90"/>
                <a:gd name="T33" fmla="*/ 0 h 79"/>
                <a:gd name="T34" fmla="*/ 1252 w 90"/>
                <a:gd name="T35" fmla="*/ 1000 h 79"/>
                <a:gd name="T36" fmla="*/ 1377 w 90"/>
                <a:gd name="T37" fmla="*/ 683 h 79"/>
                <a:gd name="T38" fmla="*/ 1252 w 90"/>
                <a:gd name="T39" fmla="*/ 1000 h 79"/>
                <a:gd name="T40" fmla="*/ 1161 w 90"/>
                <a:gd name="T41" fmla="*/ 1000 h 79"/>
                <a:gd name="T42" fmla="*/ 1052 w 90"/>
                <a:gd name="T43" fmla="*/ 683 h 79"/>
                <a:gd name="T44" fmla="*/ 845 w 90"/>
                <a:gd name="T45" fmla="*/ 1000 h 79"/>
                <a:gd name="T46" fmla="*/ 967 w 90"/>
                <a:gd name="T47" fmla="*/ 683 h 79"/>
                <a:gd name="T48" fmla="*/ 845 w 90"/>
                <a:gd name="T49" fmla="*/ 1000 h 79"/>
                <a:gd name="T50" fmla="*/ 736 w 90"/>
                <a:gd name="T51" fmla="*/ 1000 h 79"/>
                <a:gd name="T52" fmla="*/ 641 w 90"/>
                <a:gd name="T53" fmla="*/ 683 h 79"/>
                <a:gd name="T54" fmla="*/ 427 w 90"/>
                <a:gd name="T55" fmla="*/ 1000 h 79"/>
                <a:gd name="T56" fmla="*/ 520 w 90"/>
                <a:gd name="T57" fmla="*/ 683 h 79"/>
                <a:gd name="T58" fmla="*/ 427 w 90"/>
                <a:gd name="T59" fmla="*/ 1000 h 79"/>
                <a:gd name="T60" fmla="*/ 324 w 90"/>
                <a:gd name="T61" fmla="*/ 1000 h 79"/>
                <a:gd name="T62" fmla="*/ 200 w 90"/>
                <a:gd name="T63" fmla="*/ 683 h 79"/>
                <a:gd name="T64" fmla="*/ 0 w 90"/>
                <a:gd name="T65" fmla="*/ 1000 h 79"/>
                <a:gd name="T66" fmla="*/ 109 w 90"/>
                <a:gd name="T67" fmla="*/ 683 h 79"/>
                <a:gd name="T68" fmla="*/ 0 w 90"/>
                <a:gd name="T69" fmla="*/ 100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0"/>
                <a:gd name="T106" fmla="*/ 0 h 79"/>
                <a:gd name="T107" fmla="*/ 90 w 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0" h="79">
                  <a:moveTo>
                    <a:pt x="0" y="48"/>
                  </a:moveTo>
                  <a:lnTo>
                    <a:pt x="7" y="48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8"/>
                  </a:lnTo>
                  <a:close/>
                  <a:moveTo>
                    <a:pt x="13" y="48"/>
                  </a:moveTo>
                  <a:lnTo>
                    <a:pt x="21" y="48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13" y="48"/>
                  </a:lnTo>
                  <a:close/>
                  <a:moveTo>
                    <a:pt x="28" y="48"/>
                  </a:moveTo>
                  <a:lnTo>
                    <a:pt x="34" y="48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8" y="48"/>
                  </a:lnTo>
                  <a:close/>
                  <a:moveTo>
                    <a:pt x="42" y="48"/>
                  </a:moveTo>
                  <a:lnTo>
                    <a:pt x="48" y="48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2" y="48"/>
                  </a:lnTo>
                  <a:close/>
                  <a:moveTo>
                    <a:pt x="55" y="48"/>
                  </a:moveTo>
                  <a:lnTo>
                    <a:pt x="63" y="48"/>
                  </a:lnTo>
                  <a:lnTo>
                    <a:pt x="63" y="0"/>
                  </a:lnTo>
                  <a:lnTo>
                    <a:pt x="55" y="0"/>
                  </a:lnTo>
                  <a:lnTo>
                    <a:pt x="55" y="48"/>
                  </a:lnTo>
                  <a:close/>
                  <a:moveTo>
                    <a:pt x="69" y="48"/>
                  </a:moveTo>
                  <a:lnTo>
                    <a:pt x="76" y="48"/>
                  </a:lnTo>
                  <a:lnTo>
                    <a:pt x="76" y="0"/>
                  </a:lnTo>
                  <a:lnTo>
                    <a:pt x="69" y="0"/>
                  </a:lnTo>
                  <a:lnTo>
                    <a:pt x="69" y="48"/>
                  </a:lnTo>
                  <a:close/>
                  <a:moveTo>
                    <a:pt x="82" y="48"/>
                  </a:moveTo>
                  <a:lnTo>
                    <a:pt x="90" y="48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82" y="48"/>
                  </a:lnTo>
                  <a:close/>
                  <a:moveTo>
                    <a:pt x="82" y="79"/>
                  </a:moveTo>
                  <a:lnTo>
                    <a:pt x="90" y="79"/>
                  </a:lnTo>
                  <a:lnTo>
                    <a:pt x="90" y="54"/>
                  </a:lnTo>
                  <a:lnTo>
                    <a:pt x="82" y="54"/>
                  </a:lnTo>
                  <a:lnTo>
                    <a:pt x="82" y="79"/>
                  </a:lnTo>
                  <a:close/>
                  <a:moveTo>
                    <a:pt x="69" y="79"/>
                  </a:moveTo>
                  <a:lnTo>
                    <a:pt x="76" y="79"/>
                  </a:lnTo>
                  <a:lnTo>
                    <a:pt x="76" y="54"/>
                  </a:lnTo>
                  <a:lnTo>
                    <a:pt x="69" y="54"/>
                  </a:lnTo>
                  <a:lnTo>
                    <a:pt x="69" y="79"/>
                  </a:lnTo>
                  <a:close/>
                  <a:moveTo>
                    <a:pt x="55" y="79"/>
                  </a:moveTo>
                  <a:lnTo>
                    <a:pt x="63" y="79"/>
                  </a:lnTo>
                  <a:lnTo>
                    <a:pt x="63" y="54"/>
                  </a:lnTo>
                  <a:lnTo>
                    <a:pt x="55" y="54"/>
                  </a:lnTo>
                  <a:lnTo>
                    <a:pt x="55" y="79"/>
                  </a:lnTo>
                  <a:close/>
                  <a:moveTo>
                    <a:pt x="42" y="79"/>
                  </a:moveTo>
                  <a:lnTo>
                    <a:pt x="48" y="79"/>
                  </a:lnTo>
                  <a:lnTo>
                    <a:pt x="48" y="54"/>
                  </a:lnTo>
                  <a:lnTo>
                    <a:pt x="42" y="54"/>
                  </a:lnTo>
                  <a:lnTo>
                    <a:pt x="42" y="79"/>
                  </a:lnTo>
                  <a:close/>
                  <a:moveTo>
                    <a:pt x="28" y="79"/>
                  </a:moveTo>
                  <a:lnTo>
                    <a:pt x="34" y="79"/>
                  </a:lnTo>
                  <a:lnTo>
                    <a:pt x="34" y="54"/>
                  </a:lnTo>
                  <a:lnTo>
                    <a:pt x="28" y="54"/>
                  </a:lnTo>
                  <a:lnTo>
                    <a:pt x="28" y="79"/>
                  </a:lnTo>
                  <a:close/>
                  <a:moveTo>
                    <a:pt x="13" y="79"/>
                  </a:moveTo>
                  <a:lnTo>
                    <a:pt x="21" y="79"/>
                  </a:lnTo>
                  <a:lnTo>
                    <a:pt x="21" y="54"/>
                  </a:lnTo>
                  <a:lnTo>
                    <a:pt x="13" y="54"/>
                  </a:lnTo>
                  <a:lnTo>
                    <a:pt x="13" y="79"/>
                  </a:lnTo>
                  <a:close/>
                  <a:moveTo>
                    <a:pt x="0" y="79"/>
                  </a:moveTo>
                  <a:lnTo>
                    <a:pt x="7" y="79"/>
                  </a:lnTo>
                  <a:lnTo>
                    <a:pt x="7" y="54"/>
                  </a:lnTo>
                  <a:lnTo>
                    <a:pt x="0" y="54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" name="Rectangle 414">
              <a:extLst>
                <a:ext uri="{FF2B5EF4-FFF2-40B4-BE49-F238E27FC236}">
                  <a16:creationId xmlns:a16="http://schemas.microsoft.com/office/drawing/2014/main" id="{38401844-FCFC-4738-B500-B27188C8F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5942" y="3250759"/>
              <a:ext cx="171575" cy="5704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9" name="Freeform 415">
              <a:extLst>
                <a:ext uri="{FF2B5EF4-FFF2-40B4-BE49-F238E27FC236}">
                  <a16:creationId xmlns:a16="http://schemas.microsoft.com/office/drawing/2014/main" id="{7BCA63CE-E744-4ED6-ACCB-03E3ED0E2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5942" y="3250759"/>
              <a:ext cx="171575" cy="16121"/>
            </a:xfrm>
            <a:custGeom>
              <a:avLst/>
              <a:gdLst>
                <a:gd name="T0" fmla="*/ 0 w 69"/>
                <a:gd name="T1" fmla="*/ 0 h 7"/>
                <a:gd name="T2" fmla="*/ 96 w 69"/>
                <a:gd name="T3" fmla="*/ 84 h 7"/>
                <a:gd name="T4" fmla="*/ 992 w 69"/>
                <a:gd name="T5" fmla="*/ 84 h 7"/>
                <a:gd name="T6" fmla="*/ 1104 w 69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7"/>
                <a:gd name="T14" fmla="*/ 69 w 69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7">
                  <a:moveTo>
                    <a:pt x="0" y="0"/>
                  </a:moveTo>
                  <a:lnTo>
                    <a:pt x="6" y="7"/>
                  </a:lnTo>
                  <a:lnTo>
                    <a:pt x="62" y="7"/>
                  </a:lnTo>
                  <a:lnTo>
                    <a:pt x="6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0" name="Rectangle 416">
              <a:extLst>
                <a:ext uri="{FF2B5EF4-FFF2-40B4-BE49-F238E27FC236}">
                  <a16:creationId xmlns:a16="http://schemas.microsoft.com/office/drawing/2014/main" id="{0B54C338-01BF-440B-B656-BE2DC68AB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5942" y="3320202"/>
              <a:ext cx="171575" cy="5828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1" name="Rectangle 417">
              <a:extLst>
                <a:ext uri="{FF2B5EF4-FFF2-40B4-BE49-F238E27FC236}">
                  <a16:creationId xmlns:a16="http://schemas.microsoft.com/office/drawing/2014/main" id="{AB181623-B8D7-4684-8707-7DB428FE5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5942" y="3392125"/>
              <a:ext cx="171575" cy="5456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2" name="Rectangle 418">
              <a:extLst>
                <a:ext uri="{FF2B5EF4-FFF2-40B4-BE49-F238E27FC236}">
                  <a16:creationId xmlns:a16="http://schemas.microsoft.com/office/drawing/2014/main" id="{2A977F2F-F6A5-4EE7-A526-45FBDB43B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5942" y="3460326"/>
              <a:ext cx="171575" cy="5952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3" name="Rectangle 419">
              <a:extLst>
                <a:ext uri="{FF2B5EF4-FFF2-40B4-BE49-F238E27FC236}">
                  <a16:creationId xmlns:a16="http://schemas.microsoft.com/office/drawing/2014/main" id="{66FAF415-B3DD-4747-8530-03284008D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5942" y="3533490"/>
              <a:ext cx="171575" cy="5456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4" name="Line 420">
              <a:extLst>
                <a:ext uri="{FF2B5EF4-FFF2-40B4-BE49-F238E27FC236}">
                  <a16:creationId xmlns:a16="http://schemas.microsoft.com/office/drawing/2014/main" id="{FC4DC7BF-C852-4CA7-B0C1-6C377D93F2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35942" y="3266880"/>
              <a:ext cx="14920" cy="4092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5" name="Line 421">
              <a:extLst>
                <a:ext uri="{FF2B5EF4-FFF2-40B4-BE49-F238E27FC236}">
                  <a16:creationId xmlns:a16="http://schemas.microsoft.com/office/drawing/2014/main" id="{FC6AB00F-7EEC-4C09-A697-8DA30FE088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0112" y="3266880"/>
              <a:ext cx="17407" cy="4092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6" name="Line 422">
              <a:extLst>
                <a:ext uri="{FF2B5EF4-FFF2-40B4-BE49-F238E27FC236}">
                  <a16:creationId xmlns:a16="http://schemas.microsoft.com/office/drawing/2014/main" id="{585332EB-223A-49C7-952E-FE0EAE61C4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0916" y="3509928"/>
              <a:ext cx="113139" cy="24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7" name="Line 423">
              <a:extLst>
                <a:ext uri="{FF2B5EF4-FFF2-40B4-BE49-F238E27FC236}">
                  <a16:creationId xmlns:a16="http://schemas.microsoft.com/office/drawing/2014/main" id="{864BCC97-94A5-4478-8DA4-B6E452FAEA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0916" y="3501248"/>
              <a:ext cx="113139" cy="24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8" name="Line 424">
              <a:extLst>
                <a:ext uri="{FF2B5EF4-FFF2-40B4-BE49-F238E27FC236}">
                  <a16:creationId xmlns:a16="http://schemas.microsoft.com/office/drawing/2014/main" id="{5E02F73B-531E-45AF-9CC7-B05B8298AD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0916" y="3491328"/>
              <a:ext cx="113139" cy="24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9" name="Line 425">
              <a:extLst>
                <a:ext uri="{FF2B5EF4-FFF2-40B4-BE49-F238E27FC236}">
                  <a16:creationId xmlns:a16="http://schemas.microsoft.com/office/drawing/2014/main" id="{43EE82F0-DD20-42E8-B4C6-6B2F00DB82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0916" y="3478928"/>
              <a:ext cx="113139" cy="24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0" name="Line 426">
              <a:extLst>
                <a:ext uri="{FF2B5EF4-FFF2-40B4-BE49-F238E27FC236}">
                  <a16:creationId xmlns:a16="http://schemas.microsoft.com/office/drawing/2014/main" id="{F5BD601A-B09D-4809-B879-02DDD931FF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0916" y="3470248"/>
              <a:ext cx="113139" cy="24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1" name="Rectangle 427">
              <a:extLst>
                <a:ext uri="{FF2B5EF4-FFF2-40B4-BE49-F238E27FC236}">
                  <a16:creationId xmlns:a16="http://schemas.microsoft.com/office/drawing/2014/main" id="{8245696F-F97E-4BE3-AF32-9C42AACA9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2974" y="3335082"/>
              <a:ext cx="46001" cy="2728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2" name="Rectangle 428">
              <a:extLst>
                <a:ext uri="{FF2B5EF4-FFF2-40B4-BE49-F238E27FC236}">
                  <a16:creationId xmlns:a16="http://schemas.microsoft.com/office/drawing/2014/main" id="{49740F4A-EA1A-426E-BACB-24F018445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8975" y="3430566"/>
              <a:ext cx="26109" cy="744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3" name="Rectangle 429">
              <a:extLst>
                <a:ext uri="{FF2B5EF4-FFF2-40B4-BE49-F238E27FC236}">
                  <a16:creationId xmlns:a16="http://schemas.microsoft.com/office/drawing/2014/main" id="{C4999F0D-E603-4962-B629-E5513F831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8975" y="3470248"/>
              <a:ext cx="26109" cy="372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4" name="Rectangle 430">
              <a:extLst>
                <a:ext uri="{FF2B5EF4-FFF2-40B4-BE49-F238E27FC236}">
                  <a16:creationId xmlns:a16="http://schemas.microsoft.com/office/drawing/2014/main" id="{E5D8EF05-5997-486A-BF7B-10FD62121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8975" y="3483887"/>
              <a:ext cx="26109" cy="744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5" name="Rectangle 431">
              <a:extLst>
                <a:ext uri="{FF2B5EF4-FFF2-40B4-BE49-F238E27FC236}">
                  <a16:creationId xmlns:a16="http://schemas.microsoft.com/office/drawing/2014/main" id="{6E8A0AE1-296B-43EF-9711-625482225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7752" y="3908803"/>
              <a:ext cx="544044" cy="297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457200" rtl="0" eaLnBrk="0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Web</a:t>
              </a:r>
            </a:p>
            <a:p>
              <a:pPr marL="0" marR="0" lvl="0" indent="0" algn="ctr" defTabSz="457200" rtl="0" eaLnBrk="0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Servers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562F8EE4-D963-4BC3-8310-DFCF3F18AF54}"/>
              </a:ext>
            </a:extLst>
          </p:cNvPr>
          <p:cNvGrpSpPr/>
          <p:nvPr/>
        </p:nvGrpSpPr>
        <p:grpSpPr>
          <a:xfrm>
            <a:off x="3521250" y="2665169"/>
            <a:ext cx="1137749" cy="826407"/>
            <a:chOff x="2057400" y="5835107"/>
            <a:chExt cx="806514" cy="517437"/>
          </a:xfrm>
        </p:grpSpPr>
        <p:sp>
          <p:nvSpPr>
            <p:cNvPr id="358" name="Freeform 405">
              <a:extLst>
                <a:ext uri="{FF2B5EF4-FFF2-40B4-BE49-F238E27FC236}">
                  <a16:creationId xmlns:a16="http://schemas.microsoft.com/office/drawing/2014/main" id="{CBBB9892-4C36-4FDB-971A-539D7DE96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8919" y="5835107"/>
              <a:ext cx="594995" cy="207642"/>
            </a:xfrm>
            <a:custGeom>
              <a:avLst/>
              <a:gdLst>
                <a:gd name="T0" fmla="*/ 67 w 224"/>
                <a:gd name="T1" fmla="*/ 576 h 576"/>
                <a:gd name="T2" fmla="*/ 67 w 224"/>
                <a:gd name="T3" fmla="*/ 528 h 576"/>
                <a:gd name="T4" fmla="*/ 467 w 224"/>
                <a:gd name="T5" fmla="*/ 384 h 576"/>
                <a:gd name="T6" fmla="*/ 467 w 224"/>
                <a:gd name="T7" fmla="*/ 192 h 576"/>
                <a:gd name="T8" fmla="*/ 866 w 224"/>
                <a:gd name="T9" fmla="*/ 48 h 576"/>
                <a:gd name="T10" fmla="*/ 866 w 224"/>
                <a:gd name="T11" fmla="*/ 0 h 5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4"/>
                <a:gd name="T19" fmla="*/ 0 h 576"/>
                <a:gd name="T20" fmla="*/ 224 w 224"/>
                <a:gd name="T21" fmla="*/ 576 h 5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4" h="576">
                  <a:moveTo>
                    <a:pt x="16" y="576"/>
                  </a:moveTo>
                  <a:cubicBezTo>
                    <a:pt x="8" y="568"/>
                    <a:pt x="0" y="560"/>
                    <a:pt x="16" y="528"/>
                  </a:cubicBezTo>
                  <a:cubicBezTo>
                    <a:pt x="32" y="496"/>
                    <a:pt x="96" y="440"/>
                    <a:pt x="112" y="384"/>
                  </a:cubicBezTo>
                  <a:cubicBezTo>
                    <a:pt x="128" y="328"/>
                    <a:pt x="96" y="248"/>
                    <a:pt x="112" y="192"/>
                  </a:cubicBezTo>
                  <a:cubicBezTo>
                    <a:pt x="128" y="136"/>
                    <a:pt x="192" y="80"/>
                    <a:pt x="208" y="48"/>
                  </a:cubicBezTo>
                  <a:cubicBezTo>
                    <a:pt x="224" y="16"/>
                    <a:pt x="208" y="16"/>
                    <a:pt x="20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9" name="Freeform 406">
              <a:extLst>
                <a:ext uri="{FF2B5EF4-FFF2-40B4-BE49-F238E27FC236}">
                  <a16:creationId xmlns:a16="http://schemas.microsoft.com/office/drawing/2014/main" id="{238AA98F-F6EA-4EF8-BF7D-205EE9C95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400" y="5930944"/>
              <a:ext cx="380735" cy="421600"/>
            </a:xfrm>
            <a:custGeom>
              <a:avLst/>
              <a:gdLst>
                <a:gd name="T0" fmla="*/ 0 w 217"/>
                <a:gd name="T1" fmla="*/ 3676 h 287"/>
                <a:gd name="T2" fmla="*/ 0 w 217"/>
                <a:gd name="T3" fmla="*/ 3563 h 287"/>
                <a:gd name="T4" fmla="*/ 876 w 217"/>
                <a:gd name="T5" fmla="*/ 3332 h 287"/>
                <a:gd name="T6" fmla="*/ 876 w 217"/>
                <a:gd name="T7" fmla="*/ 0 h 287"/>
                <a:gd name="T8" fmla="*/ 2572 w 217"/>
                <a:gd name="T9" fmla="*/ 0 h 287"/>
                <a:gd name="T10" fmla="*/ 2572 w 217"/>
                <a:gd name="T11" fmla="*/ 3332 h 287"/>
                <a:gd name="T12" fmla="*/ 3408 w 217"/>
                <a:gd name="T13" fmla="*/ 3563 h 287"/>
                <a:gd name="T14" fmla="*/ 3408 w 217"/>
                <a:gd name="T15" fmla="*/ 3676 h 287"/>
                <a:gd name="T16" fmla="*/ 0 w 217"/>
                <a:gd name="T17" fmla="*/ 3676 h 2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7"/>
                <a:gd name="T28" fmla="*/ 0 h 287"/>
                <a:gd name="T29" fmla="*/ 217 w 217"/>
                <a:gd name="T30" fmla="*/ 287 h 2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7" h="287">
                  <a:moveTo>
                    <a:pt x="0" y="287"/>
                  </a:moveTo>
                  <a:lnTo>
                    <a:pt x="0" y="278"/>
                  </a:lnTo>
                  <a:lnTo>
                    <a:pt x="56" y="260"/>
                  </a:lnTo>
                  <a:lnTo>
                    <a:pt x="56" y="0"/>
                  </a:lnTo>
                  <a:lnTo>
                    <a:pt x="164" y="0"/>
                  </a:lnTo>
                  <a:lnTo>
                    <a:pt x="164" y="260"/>
                  </a:lnTo>
                  <a:lnTo>
                    <a:pt x="217" y="278"/>
                  </a:lnTo>
                  <a:lnTo>
                    <a:pt x="217" y="287"/>
                  </a:lnTo>
                  <a:lnTo>
                    <a:pt x="0" y="2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0" name="Line 407">
              <a:extLst>
                <a:ext uri="{FF2B5EF4-FFF2-40B4-BE49-F238E27FC236}">
                  <a16:creationId xmlns:a16="http://schemas.microsoft.com/office/drawing/2014/main" id="{EB4EEAC5-F0C2-4AE4-96CA-16D95413F4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6109" y="6312946"/>
              <a:ext cx="1763" cy="395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1" name="Line 408">
              <a:extLst>
                <a:ext uri="{FF2B5EF4-FFF2-40B4-BE49-F238E27FC236}">
                  <a16:creationId xmlns:a16="http://schemas.microsoft.com/office/drawing/2014/main" id="{E0DA1E6A-CC4E-46D4-A71E-D4D498DFBC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4714" y="6312946"/>
              <a:ext cx="1763" cy="395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2" name="Line 409">
              <a:extLst>
                <a:ext uri="{FF2B5EF4-FFF2-40B4-BE49-F238E27FC236}">
                  <a16:creationId xmlns:a16="http://schemas.microsoft.com/office/drawing/2014/main" id="{F5D1B402-21A6-4B7D-90E4-D63D3BAC90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6921" y="6063713"/>
              <a:ext cx="62575" cy="7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3" name="Line 410">
              <a:extLst>
                <a:ext uri="{FF2B5EF4-FFF2-40B4-BE49-F238E27FC236}">
                  <a16:creationId xmlns:a16="http://schemas.microsoft.com/office/drawing/2014/main" id="{4EE726E4-C963-4FC3-9F18-FDFD20C472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6345" y="6017904"/>
              <a:ext cx="84608" cy="15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4" name="Rectangle 411">
              <a:extLst>
                <a:ext uri="{FF2B5EF4-FFF2-40B4-BE49-F238E27FC236}">
                  <a16:creationId xmlns:a16="http://schemas.microsoft.com/office/drawing/2014/main" id="{A3928F4E-7326-4C2C-9B9D-4D341BD07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8143" y="5949578"/>
              <a:ext cx="141894" cy="24535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5" name="Rectangle 412">
              <a:extLst>
                <a:ext uri="{FF2B5EF4-FFF2-40B4-BE49-F238E27FC236}">
                  <a16:creationId xmlns:a16="http://schemas.microsoft.com/office/drawing/2014/main" id="{052063CD-46B0-4D97-B4E7-EED871B4F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785" y="6057502"/>
              <a:ext cx="29965" cy="8541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6" name="Freeform 413">
              <a:extLst>
                <a:ext uri="{FF2B5EF4-FFF2-40B4-BE49-F238E27FC236}">
                  <a16:creationId xmlns:a16="http://schemas.microsoft.com/office/drawing/2014/main" id="{6DF51052-F988-44AC-8D00-A09E7A47E3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0211" y="6212011"/>
              <a:ext cx="156877" cy="115688"/>
            </a:xfrm>
            <a:custGeom>
              <a:avLst/>
              <a:gdLst>
                <a:gd name="T0" fmla="*/ 109 w 90"/>
                <a:gd name="T1" fmla="*/ 611 h 79"/>
                <a:gd name="T2" fmla="*/ 0 w 90"/>
                <a:gd name="T3" fmla="*/ 0 h 79"/>
                <a:gd name="T4" fmla="*/ 200 w 90"/>
                <a:gd name="T5" fmla="*/ 611 h 79"/>
                <a:gd name="T6" fmla="*/ 324 w 90"/>
                <a:gd name="T7" fmla="*/ 0 h 79"/>
                <a:gd name="T8" fmla="*/ 200 w 90"/>
                <a:gd name="T9" fmla="*/ 611 h 79"/>
                <a:gd name="T10" fmla="*/ 520 w 90"/>
                <a:gd name="T11" fmla="*/ 611 h 79"/>
                <a:gd name="T12" fmla="*/ 427 w 90"/>
                <a:gd name="T13" fmla="*/ 0 h 79"/>
                <a:gd name="T14" fmla="*/ 641 w 90"/>
                <a:gd name="T15" fmla="*/ 611 h 79"/>
                <a:gd name="T16" fmla="*/ 736 w 90"/>
                <a:gd name="T17" fmla="*/ 0 h 79"/>
                <a:gd name="T18" fmla="*/ 641 w 90"/>
                <a:gd name="T19" fmla="*/ 611 h 79"/>
                <a:gd name="T20" fmla="*/ 967 w 90"/>
                <a:gd name="T21" fmla="*/ 611 h 79"/>
                <a:gd name="T22" fmla="*/ 845 w 90"/>
                <a:gd name="T23" fmla="*/ 0 h 79"/>
                <a:gd name="T24" fmla="*/ 1052 w 90"/>
                <a:gd name="T25" fmla="*/ 611 h 79"/>
                <a:gd name="T26" fmla="*/ 1161 w 90"/>
                <a:gd name="T27" fmla="*/ 0 h 79"/>
                <a:gd name="T28" fmla="*/ 1052 w 90"/>
                <a:gd name="T29" fmla="*/ 611 h 79"/>
                <a:gd name="T30" fmla="*/ 1377 w 90"/>
                <a:gd name="T31" fmla="*/ 611 h 79"/>
                <a:gd name="T32" fmla="*/ 1252 w 90"/>
                <a:gd name="T33" fmla="*/ 0 h 79"/>
                <a:gd name="T34" fmla="*/ 1252 w 90"/>
                <a:gd name="T35" fmla="*/ 1000 h 79"/>
                <a:gd name="T36" fmla="*/ 1377 w 90"/>
                <a:gd name="T37" fmla="*/ 683 h 79"/>
                <a:gd name="T38" fmla="*/ 1252 w 90"/>
                <a:gd name="T39" fmla="*/ 1000 h 79"/>
                <a:gd name="T40" fmla="*/ 1161 w 90"/>
                <a:gd name="T41" fmla="*/ 1000 h 79"/>
                <a:gd name="T42" fmla="*/ 1052 w 90"/>
                <a:gd name="T43" fmla="*/ 683 h 79"/>
                <a:gd name="T44" fmla="*/ 845 w 90"/>
                <a:gd name="T45" fmla="*/ 1000 h 79"/>
                <a:gd name="T46" fmla="*/ 967 w 90"/>
                <a:gd name="T47" fmla="*/ 683 h 79"/>
                <a:gd name="T48" fmla="*/ 845 w 90"/>
                <a:gd name="T49" fmla="*/ 1000 h 79"/>
                <a:gd name="T50" fmla="*/ 736 w 90"/>
                <a:gd name="T51" fmla="*/ 1000 h 79"/>
                <a:gd name="T52" fmla="*/ 641 w 90"/>
                <a:gd name="T53" fmla="*/ 683 h 79"/>
                <a:gd name="T54" fmla="*/ 427 w 90"/>
                <a:gd name="T55" fmla="*/ 1000 h 79"/>
                <a:gd name="T56" fmla="*/ 520 w 90"/>
                <a:gd name="T57" fmla="*/ 683 h 79"/>
                <a:gd name="T58" fmla="*/ 427 w 90"/>
                <a:gd name="T59" fmla="*/ 1000 h 79"/>
                <a:gd name="T60" fmla="*/ 324 w 90"/>
                <a:gd name="T61" fmla="*/ 1000 h 79"/>
                <a:gd name="T62" fmla="*/ 200 w 90"/>
                <a:gd name="T63" fmla="*/ 683 h 79"/>
                <a:gd name="T64" fmla="*/ 0 w 90"/>
                <a:gd name="T65" fmla="*/ 1000 h 79"/>
                <a:gd name="T66" fmla="*/ 109 w 90"/>
                <a:gd name="T67" fmla="*/ 683 h 79"/>
                <a:gd name="T68" fmla="*/ 0 w 90"/>
                <a:gd name="T69" fmla="*/ 100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0"/>
                <a:gd name="T106" fmla="*/ 0 h 79"/>
                <a:gd name="T107" fmla="*/ 90 w 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0" h="79">
                  <a:moveTo>
                    <a:pt x="0" y="48"/>
                  </a:moveTo>
                  <a:lnTo>
                    <a:pt x="7" y="48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8"/>
                  </a:lnTo>
                  <a:close/>
                  <a:moveTo>
                    <a:pt x="13" y="48"/>
                  </a:moveTo>
                  <a:lnTo>
                    <a:pt x="21" y="48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13" y="48"/>
                  </a:lnTo>
                  <a:close/>
                  <a:moveTo>
                    <a:pt x="28" y="48"/>
                  </a:moveTo>
                  <a:lnTo>
                    <a:pt x="34" y="48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8" y="48"/>
                  </a:lnTo>
                  <a:close/>
                  <a:moveTo>
                    <a:pt x="42" y="48"/>
                  </a:moveTo>
                  <a:lnTo>
                    <a:pt x="48" y="48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2" y="48"/>
                  </a:lnTo>
                  <a:close/>
                  <a:moveTo>
                    <a:pt x="55" y="48"/>
                  </a:moveTo>
                  <a:lnTo>
                    <a:pt x="63" y="48"/>
                  </a:lnTo>
                  <a:lnTo>
                    <a:pt x="63" y="0"/>
                  </a:lnTo>
                  <a:lnTo>
                    <a:pt x="55" y="0"/>
                  </a:lnTo>
                  <a:lnTo>
                    <a:pt x="55" y="48"/>
                  </a:lnTo>
                  <a:close/>
                  <a:moveTo>
                    <a:pt x="69" y="48"/>
                  </a:moveTo>
                  <a:lnTo>
                    <a:pt x="76" y="48"/>
                  </a:lnTo>
                  <a:lnTo>
                    <a:pt x="76" y="0"/>
                  </a:lnTo>
                  <a:lnTo>
                    <a:pt x="69" y="0"/>
                  </a:lnTo>
                  <a:lnTo>
                    <a:pt x="69" y="48"/>
                  </a:lnTo>
                  <a:close/>
                  <a:moveTo>
                    <a:pt x="82" y="48"/>
                  </a:moveTo>
                  <a:lnTo>
                    <a:pt x="90" y="48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82" y="48"/>
                  </a:lnTo>
                  <a:close/>
                  <a:moveTo>
                    <a:pt x="82" y="79"/>
                  </a:moveTo>
                  <a:lnTo>
                    <a:pt x="90" y="79"/>
                  </a:lnTo>
                  <a:lnTo>
                    <a:pt x="90" y="54"/>
                  </a:lnTo>
                  <a:lnTo>
                    <a:pt x="82" y="54"/>
                  </a:lnTo>
                  <a:lnTo>
                    <a:pt x="82" y="79"/>
                  </a:lnTo>
                  <a:close/>
                  <a:moveTo>
                    <a:pt x="69" y="79"/>
                  </a:moveTo>
                  <a:lnTo>
                    <a:pt x="76" y="79"/>
                  </a:lnTo>
                  <a:lnTo>
                    <a:pt x="76" y="54"/>
                  </a:lnTo>
                  <a:lnTo>
                    <a:pt x="69" y="54"/>
                  </a:lnTo>
                  <a:lnTo>
                    <a:pt x="69" y="79"/>
                  </a:lnTo>
                  <a:close/>
                  <a:moveTo>
                    <a:pt x="55" y="79"/>
                  </a:moveTo>
                  <a:lnTo>
                    <a:pt x="63" y="79"/>
                  </a:lnTo>
                  <a:lnTo>
                    <a:pt x="63" y="54"/>
                  </a:lnTo>
                  <a:lnTo>
                    <a:pt x="55" y="54"/>
                  </a:lnTo>
                  <a:lnTo>
                    <a:pt x="55" y="79"/>
                  </a:lnTo>
                  <a:close/>
                  <a:moveTo>
                    <a:pt x="42" y="79"/>
                  </a:moveTo>
                  <a:lnTo>
                    <a:pt x="48" y="79"/>
                  </a:lnTo>
                  <a:lnTo>
                    <a:pt x="48" y="54"/>
                  </a:lnTo>
                  <a:lnTo>
                    <a:pt x="42" y="54"/>
                  </a:lnTo>
                  <a:lnTo>
                    <a:pt x="42" y="79"/>
                  </a:lnTo>
                  <a:close/>
                  <a:moveTo>
                    <a:pt x="28" y="79"/>
                  </a:moveTo>
                  <a:lnTo>
                    <a:pt x="34" y="79"/>
                  </a:lnTo>
                  <a:lnTo>
                    <a:pt x="34" y="54"/>
                  </a:lnTo>
                  <a:lnTo>
                    <a:pt x="28" y="54"/>
                  </a:lnTo>
                  <a:lnTo>
                    <a:pt x="28" y="79"/>
                  </a:lnTo>
                  <a:close/>
                  <a:moveTo>
                    <a:pt x="13" y="79"/>
                  </a:moveTo>
                  <a:lnTo>
                    <a:pt x="21" y="79"/>
                  </a:lnTo>
                  <a:lnTo>
                    <a:pt x="21" y="54"/>
                  </a:lnTo>
                  <a:lnTo>
                    <a:pt x="13" y="54"/>
                  </a:lnTo>
                  <a:lnTo>
                    <a:pt x="13" y="79"/>
                  </a:lnTo>
                  <a:close/>
                  <a:moveTo>
                    <a:pt x="0" y="79"/>
                  </a:moveTo>
                  <a:lnTo>
                    <a:pt x="7" y="79"/>
                  </a:lnTo>
                  <a:lnTo>
                    <a:pt x="7" y="54"/>
                  </a:lnTo>
                  <a:lnTo>
                    <a:pt x="0" y="54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7" name="Rectangle 414">
              <a:extLst>
                <a:ext uri="{FF2B5EF4-FFF2-40B4-BE49-F238E27FC236}">
                  <a16:creationId xmlns:a16="http://schemas.microsoft.com/office/drawing/2014/main" id="{474BBEB9-2BBB-4E82-8B33-24CBB98F9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718" y="5956566"/>
              <a:ext cx="121624" cy="3571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8" name="Freeform 415">
              <a:extLst>
                <a:ext uri="{FF2B5EF4-FFF2-40B4-BE49-F238E27FC236}">
                  <a16:creationId xmlns:a16="http://schemas.microsoft.com/office/drawing/2014/main" id="{7D097C45-8B96-4B34-87D3-B313933F6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718" y="5956566"/>
              <a:ext cx="121624" cy="10094"/>
            </a:xfrm>
            <a:custGeom>
              <a:avLst/>
              <a:gdLst>
                <a:gd name="T0" fmla="*/ 0 w 69"/>
                <a:gd name="T1" fmla="*/ 0 h 7"/>
                <a:gd name="T2" fmla="*/ 96 w 69"/>
                <a:gd name="T3" fmla="*/ 84 h 7"/>
                <a:gd name="T4" fmla="*/ 992 w 69"/>
                <a:gd name="T5" fmla="*/ 84 h 7"/>
                <a:gd name="T6" fmla="*/ 1104 w 69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7"/>
                <a:gd name="T14" fmla="*/ 69 w 69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7">
                  <a:moveTo>
                    <a:pt x="0" y="0"/>
                  </a:moveTo>
                  <a:lnTo>
                    <a:pt x="6" y="7"/>
                  </a:lnTo>
                  <a:lnTo>
                    <a:pt x="62" y="7"/>
                  </a:lnTo>
                  <a:lnTo>
                    <a:pt x="6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9" name="Rectangle 416">
              <a:extLst>
                <a:ext uri="{FF2B5EF4-FFF2-40B4-BE49-F238E27FC236}">
                  <a16:creationId xmlns:a16="http://schemas.microsoft.com/office/drawing/2014/main" id="{E5DFC3C6-E5EC-426D-865D-5FD53DA95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718" y="6000046"/>
              <a:ext cx="121624" cy="3649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0" name="Rectangle 417">
              <a:extLst>
                <a:ext uri="{FF2B5EF4-FFF2-40B4-BE49-F238E27FC236}">
                  <a16:creationId xmlns:a16="http://schemas.microsoft.com/office/drawing/2014/main" id="{4D10651B-64E9-4390-A646-CCE9392BF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718" y="6045079"/>
              <a:ext cx="121624" cy="3416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1" name="Rectangle 418">
              <a:extLst>
                <a:ext uri="{FF2B5EF4-FFF2-40B4-BE49-F238E27FC236}">
                  <a16:creationId xmlns:a16="http://schemas.microsoft.com/office/drawing/2014/main" id="{5484C19E-E4C3-44D0-ADD4-7C72A91D1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718" y="6087782"/>
              <a:ext cx="121624" cy="3726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2" name="Rectangle 419">
              <a:extLst>
                <a:ext uri="{FF2B5EF4-FFF2-40B4-BE49-F238E27FC236}">
                  <a16:creationId xmlns:a16="http://schemas.microsoft.com/office/drawing/2014/main" id="{32A5FCD2-C13F-499A-9816-CF5CB04B8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718" y="6133592"/>
              <a:ext cx="121624" cy="3416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3" name="Line 420">
              <a:extLst>
                <a:ext uri="{FF2B5EF4-FFF2-40B4-BE49-F238E27FC236}">
                  <a16:creationId xmlns:a16="http://schemas.microsoft.com/office/drawing/2014/main" id="{486EEE38-A67D-41D9-BA79-C50A41C9F8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8718" y="5966660"/>
              <a:ext cx="10576" cy="256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4" name="Line 421">
              <a:extLst>
                <a:ext uri="{FF2B5EF4-FFF2-40B4-BE49-F238E27FC236}">
                  <a16:creationId xmlns:a16="http://schemas.microsoft.com/office/drawing/2014/main" id="{4937B7E5-7231-438B-B901-37F20DE884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8004" y="5966660"/>
              <a:ext cx="12339" cy="256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5" name="Line 422">
              <a:extLst>
                <a:ext uri="{FF2B5EF4-FFF2-40B4-BE49-F238E27FC236}">
                  <a16:creationId xmlns:a16="http://schemas.microsoft.com/office/drawing/2014/main" id="{79B54A85-64CB-4A10-896F-06610C6344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2244" y="6118839"/>
              <a:ext cx="80201" cy="155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6" name="Line 423">
              <a:extLst>
                <a:ext uri="{FF2B5EF4-FFF2-40B4-BE49-F238E27FC236}">
                  <a16:creationId xmlns:a16="http://schemas.microsoft.com/office/drawing/2014/main" id="{50AB010F-5DE2-4123-AC04-67E3329A31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2244" y="6113404"/>
              <a:ext cx="80201" cy="155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7" name="Line 424">
              <a:extLst>
                <a:ext uri="{FF2B5EF4-FFF2-40B4-BE49-F238E27FC236}">
                  <a16:creationId xmlns:a16="http://schemas.microsoft.com/office/drawing/2014/main" id="{8679558A-7094-4E9A-A029-8D4420BC32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2244" y="6107193"/>
              <a:ext cx="80201" cy="155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8" name="Line 425">
              <a:extLst>
                <a:ext uri="{FF2B5EF4-FFF2-40B4-BE49-F238E27FC236}">
                  <a16:creationId xmlns:a16="http://schemas.microsoft.com/office/drawing/2014/main" id="{62ABC806-7A81-4AA3-8E97-7D08AFCA2E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2244" y="6099429"/>
              <a:ext cx="80201" cy="155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9" name="Line 426">
              <a:extLst>
                <a:ext uri="{FF2B5EF4-FFF2-40B4-BE49-F238E27FC236}">
                  <a16:creationId xmlns:a16="http://schemas.microsoft.com/office/drawing/2014/main" id="{003EC5E1-E823-4B57-A4FF-533CCB32D4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2244" y="6093994"/>
              <a:ext cx="80201" cy="155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0" name="Rectangle 427">
              <a:extLst>
                <a:ext uri="{FF2B5EF4-FFF2-40B4-BE49-F238E27FC236}">
                  <a16:creationId xmlns:a16="http://schemas.microsoft.com/office/drawing/2014/main" id="{FE7C7B3B-6FE7-4003-8FFE-A4EDDA163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0412" y="6009363"/>
              <a:ext cx="32609" cy="1708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1" name="Rectangle 428">
              <a:extLst>
                <a:ext uri="{FF2B5EF4-FFF2-40B4-BE49-F238E27FC236}">
                  <a16:creationId xmlns:a16="http://schemas.microsoft.com/office/drawing/2014/main" id="{5210ADDF-9968-4DFA-AB64-7E19B2BE0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3021" y="6069148"/>
              <a:ext cx="18508" cy="465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2" name="Rectangle 429">
              <a:extLst>
                <a:ext uri="{FF2B5EF4-FFF2-40B4-BE49-F238E27FC236}">
                  <a16:creationId xmlns:a16="http://schemas.microsoft.com/office/drawing/2014/main" id="{5BE30DBA-6274-4457-B17F-A18FB58AA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3021" y="6093994"/>
              <a:ext cx="18508" cy="232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3" name="Rectangle 430">
              <a:extLst>
                <a:ext uri="{FF2B5EF4-FFF2-40B4-BE49-F238E27FC236}">
                  <a16:creationId xmlns:a16="http://schemas.microsoft.com/office/drawing/2014/main" id="{DFC9E8D0-0264-45D3-8BCE-A0C3B43CB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3021" y="6102534"/>
              <a:ext cx="18508" cy="465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84" name="Rectangle 431">
            <a:extLst>
              <a:ext uri="{FF2B5EF4-FFF2-40B4-BE49-F238E27FC236}">
                <a16:creationId xmlns:a16="http://schemas.microsoft.com/office/drawing/2014/main" id="{2C881A0B-FCC2-4CA6-9801-D52C9A57D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924" y="3515465"/>
            <a:ext cx="544044" cy="29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App</a:t>
            </a:r>
          </a:p>
          <a:p>
            <a:pPr marL="0" marR="0" lvl="0" indent="0" algn="ctr" defTabSz="457200" rtl="0" eaLnBrk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Servers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F4E741-D939-49A3-8932-11E6FF251E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1632" y="676875"/>
            <a:ext cx="557811" cy="15494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B1DCEBE-0A3E-4F05-B896-C9A99C0AAA39}"/>
              </a:ext>
            </a:extLst>
          </p:cNvPr>
          <p:cNvGrpSpPr/>
          <p:nvPr/>
        </p:nvGrpSpPr>
        <p:grpSpPr>
          <a:xfrm>
            <a:off x="4636060" y="2599607"/>
            <a:ext cx="1190381" cy="1309444"/>
            <a:chOff x="4636060" y="2599607"/>
            <a:chExt cx="1190381" cy="1309444"/>
          </a:xfrm>
        </p:grpSpPr>
        <p:sp>
          <p:nvSpPr>
            <p:cNvPr id="389" name="Freeform 152">
              <a:extLst>
                <a:ext uri="{FF2B5EF4-FFF2-40B4-BE49-F238E27FC236}">
                  <a16:creationId xmlns:a16="http://schemas.microsoft.com/office/drawing/2014/main" id="{F10CC978-454E-457F-A90C-53E8D6C8F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6290" y="3412371"/>
              <a:ext cx="240151" cy="92333"/>
            </a:xfrm>
            <a:custGeom>
              <a:avLst/>
              <a:gdLst>
                <a:gd name="T0" fmla="*/ 2147483647 w 576"/>
                <a:gd name="T1" fmla="*/ 0 h 336"/>
                <a:gd name="T2" fmla="*/ 2147483647 w 576"/>
                <a:gd name="T3" fmla="*/ 2147483647 h 336"/>
                <a:gd name="T4" fmla="*/ 2147483647 w 576"/>
                <a:gd name="T5" fmla="*/ 2147483647 h 336"/>
                <a:gd name="T6" fmla="*/ 0 w 576"/>
                <a:gd name="T7" fmla="*/ 2147483647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336"/>
                <a:gd name="T14" fmla="*/ 576 w 576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336">
                  <a:moveTo>
                    <a:pt x="576" y="0"/>
                  </a:moveTo>
                  <a:cubicBezTo>
                    <a:pt x="472" y="0"/>
                    <a:pt x="368" y="0"/>
                    <a:pt x="288" y="48"/>
                  </a:cubicBezTo>
                  <a:cubicBezTo>
                    <a:pt x="208" y="96"/>
                    <a:pt x="144" y="240"/>
                    <a:pt x="96" y="288"/>
                  </a:cubicBezTo>
                  <a:cubicBezTo>
                    <a:pt x="48" y="336"/>
                    <a:pt x="24" y="336"/>
                    <a:pt x="0" y="33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91409" tIns="45704" rIns="91409" bIns="45704"/>
            <a:lstStyle/>
            <a:p>
              <a:pPr>
                <a:buNone/>
              </a:pPr>
              <a:endParaRPr lang="en-US"/>
            </a:p>
          </p:txBody>
        </p:sp>
        <p:grpSp>
          <p:nvGrpSpPr>
            <p:cNvPr id="386" name="Group 378">
              <a:extLst>
                <a:ext uri="{FF2B5EF4-FFF2-40B4-BE49-F238E27FC236}">
                  <a16:creationId xmlns:a16="http://schemas.microsoft.com/office/drawing/2014/main" id="{F71915DF-5E68-4F44-B138-5BE3750D90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8975" y="3180482"/>
              <a:ext cx="948029" cy="728569"/>
              <a:chOff x="912" y="2880"/>
              <a:chExt cx="797" cy="504"/>
            </a:xfrm>
          </p:grpSpPr>
          <p:sp>
            <p:nvSpPr>
              <p:cNvPr id="387" name="Freeform 379">
                <a:extLst>
                  <a:ext uri="{FF2B5EF4-FFF2-40B4-BE49-F238E27FC236}">
                    <a16:creationId xmlns:a16="http://schemas.microsoft.com/office/drawing/2014/main" id="{F2CCA9A8-B913-40B5-A73E-00F93D2A1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" y="2880"/>
                <a:ext cx="787" cy="504"/>
              </a:xfrm>
              <a:custGeom>
                <a:avLst/>
                <a:gdLst>
                  <a:gd name="T0" fmla="*/ 123 w 721"/>
                  <a:gd name="T1" fmla="*/ 105 h 463"/>
                  <a:gd name="T2" fmla="*/ 166 w 721"/>
                  <a:gd name="T3" fmla="*/ 119 h 463"/>
                  <a:gd name="T4" fmla="*/ 221 w 721"/>
                  <a:gd name="T5" fmla="*/ 128 h 463"/>
                  <a:gd name="T6" fmla="*/ 281 w 721"/>
                  <a:gd name="T7" fmla="*/ 128 h 463"/>
                  <a:gd name="T8" fmla="*/ 337 w 721"/>
                  <a:gd name="T9" fmla="*/ 120 h 463"/>
                  <a:gd name="T10" fmla="*/ 385 w 721"/>
                  <a:gd name="T11" fmla="*/ 120 h 463"/>
                  <a:gd name="T12" fmla="*/ 440 w 721"/>
                  <a:gd name="T13" fmla="*/ 128 h 463"/>
                  <a:gd name="T14" fmla="*/ 500 w 721"/>
                  <a:gd name="T15" fmla="*/ 128 h 463"/>
                  <a:gd name="T16" fmla="*/ 555 w 721"/>
                  <a:gd name="T17" fmla="*/ 119 h 463"/>
                  <a:gd name="T18" fmla="*/ 598 w 721"/>
                  <a:gd name="T19" fmla="*/ 105 h 463"/>
                  <a:gd name="T20" fmla="*/ 637 w 721"/>
                  <a:gd name="T21" fmla="*/ 97 h 463"/>
                  <a:gd name="T22" fmla="*/ 680 w 721"/>
                  <a:gd name="T23" fmla="*/ 91 h 463"/>
                  <a:gd name="T24" fmla="*/ 709 w 721"/>
                  <a:gd name="T25" fmla="*/ 80 h 463"/>
                  <a:gd name="T26" fmla="*/ 721 w 721"/>
                  <a:gd name="T27" fmla="*/ 65 h 463"/>
                  <a:gd name="T28" fmla="*/ 709 w 721"/>
                  <a:gd name="T29" fmla="*/ 49 h 463"/>
                  <a:gd name="T30" fmla="*/ 680 w 721"/>
                  <a:gd name="T31" fmla="*/ 37 h 463"/>
                  <a:gd name="T32" fmla="*/ 637 w 721"/>
                  <a:gd name="T33" fmla="*/ 32 h 463"/>
                  <a:gd name="T34" fmla="*/ 598 w 721"/>
                  <a:gd name="T35" fmla="*/ 24 h 463"/>
                  <a:gd name="T36" fmla="*/ 555 w 721"/>
                  <a:gd name="T37" fmla="*/ 9 h 463"/>
                  <a:gd name="T38" fmla="*/ 500 w 721"/>
                  <a:gd name="T39" fmla="*/ 1 h 463"/>
                  <a:gd name="T40" fmla="*/ 440 w 721"/>
                  <a:gd name="T41" fmla="*/ 1 h 463"/>
                  <a:gd name="T42" fmla="*/ 385 w 721"/>
                  <a:gd name="T43" fmla="*/ 8 h 463"/>
                  <a:gd name="T44" fmla="*/ 337 w 721"/>
                  <a:gd name="T45" fmla="*/ 8 h 463"/>
                  <a:gd name="T46" fmla="*/ 281 w 721"/>
                  <a:gd name="T47" fmla="*/ 1 h 463"/>
                  <a:gd name="T48" fmla="*/ 221 w 721"/>
                  <a:gd name="T49" fmla="*/ 1 h 463"/>
                  <a:gd name="T50" fmla="*/ 166 w 721"/>
                  <a:gd name="T51" fmla="*/ 9 h 463"/>
                  <a:gd name="T52" fmla="*/ 123 w 721"/>
                  <a:gd name="T53" fmla="*/ 24 h 463"/>
                  <a:gd name="T54" fmla="*/ 84 w 721"/>
                  <a:gd name="T55" fmla="*/ 32 h 463"/>
                  <a:gd name="T56" fmla="*/ 41 w 721"/>
                  <a:gd name="T57" fmla="*/ 37 h 463"/>
                  <a:gd name="T58" fmla="*/ 12 w 721"/>
                  <a:gd name="T59" fmla="*/ 49 h 463"/>
                  <a:gd name="T60" fmla="*/ 0 w 721"/>
                  <a:gd name="T61" fmla="*/ 65 h 463"/>
                  <a:gd name="T62" fmla="*/ 12 w 721"/>
                  <a:gd name="T63" fmla="*/ 80 h 463"/>
                  <a:gd name="T64" fmla="*/ 41 w 721"/>
                  <a:gd name="T65" fmla="*/ 91 h 463"/>
                  <a:gd name="T66" fmla="*/ 84 w 721"/>
                  <a:gd name="T67" fmla="*/ 97 h 46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21"/>
                  <a:gd name="T103" fmla="*/ 0 h 463"/>
                  <a:gd name="T104" fmla="*/ 721 w 721"/>
                  <a:gd name="T105" fmla="*/ 463 h 46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21" h="463">
                    <a:moveTo>
                      <a:pt x="106" y="344"/>
                    </a:moveTo>
                    <a:lnTo>
                      <a:pt x="123" y="377"/>
                    </a:lnTo>
                    <a:lnTo>
                      <a:pt x="142" y="405"/>
                    </a:lnTo>
                    <a:lnTo>
                      <a:pt x="166" y="430"/>
                    </a:lnTo>
                    <a:lnTo>
                      <a:pt x="192" y="447"/>
                    </a:lnTo>
                    <a:lnTo>
                      <a:pt x="221" y="459"/>
                    </a:lnTo>
                    <a:lnTo>
                      <a:pt x="250" y="463"/>
                    </a:lnTo>
                    <a:lnTo>
                      <a:pt x="281" y="461"/>
                    </a:lnTo>
                    <a:lnTo>
                      <a:pt x="310" y="451"/>
                    </a:lnTo>
                    <a:lnTo>
                      <a:pt x="337" y="434"/>
                    </a:lnTo>
                    <a:lnTo>
                      <a:pt x="361" y="412"/>
                    </a:lnTo>
                    <a:lnTo>
                      <a:pt x="385" y="434"/>
                    </a:lnTo>
                    <a:lnTo>
                      <a:pt x="411" y="451"/>
                    </a:lnTo>
                    <a:lnTo>
                      <a:pt x="440" y="461"/>
                    </a:lnTo>
                    <a:lnTo>
                      <a:pt x="471" y="463"/>
                    </a:lnTo>
                    <a:lnTo>
                      <a:pt x="500" y="459"/>
                    </a:lnTo>
                    <a:lnTo>
                      <a:pt x="529" y="447"/>
                    </a:lnTo>
                    <a:lnTo>
                      <a:pt x="555" y="430"/>
                    </a:lnTo>
                    <a:lnTo>
                      <a:pt x="579" y="405"/>
                    </a:lnTo>
                    <a:lnTo>
                      <a:pt x="598" y="377"/>
                    </a:lnTo>
                    <a:lnTo>
                      <a:pt x="615" y="344"/>
                    </a:lnTo>
                    <a:lnTo>
                      <a:pt x="637" y="348"/>
                    </a:lnTo>
                    <a:lnTo>
                      <a:pt x="658" y="344"/>
                    </a:lnTo>
                    <a:lnTo>
                      <a:pt x="680" y="331"/>
                    </a:lnTo>
                    <a:lnTo>
                      <a:pt x="697" y="313"/>
                    </a:lnTo>
                    <a:lnTo>
                      <a:pt x="709" y="288"/>
                    </a:lnTo>
                    <a:lnTo>
                      <a:pt x="719" y="261"/>
                    </a:lnTo>
                    <a:lnTo>
                      <a:pt x="721" y="233"/>
                    </a:lnTo>
                    <a:lnTo>
                      <a:pt x="719" y="202"/>
                    </a:lnTo>
                    <a:lnTo>
                      <a:pt x="709" y="175"/>
                    </a:lnTo>
                    <a:lnTo>
                      <a:pt x="697" y="150"/>
                    </a:lnTo>
                    <a:lnTo>
                      <a:pt x="680" y="132"/>
                    </a:lnTo>
                    <a:lnTo>
                      <a:pt x="658" y="120"/>
                    </a:lnTo>
                    <a:lnTo>
                      <a:pt x="637" y="115"/>
                    </a:lnTo>
                    <a:lnTo>
                      <a:pt x="615" y="120"/>
                    </a:lnTo>
                    <a:lnTo>
                      <a:pt x="598" y="87"/>
                    </a:lnTo>
                    <a:lnTo>
                      <a:pt x="579" y="58"/>
                    </a:lnTo>
                    <a:lnTo>
                      <a:pt x="555" y="33"/>
                    </a:lnTo>
                    <a:lnTo>
                      <a:pt x="529" y="17"/>
                    </a:lnTo>
                    <a:lnTo>
                      <a:pt x="500" y="4"/>
                    </a:lnTo>
                    <a:lnTo>
                      <a:pt x="471" y="0"/>
                    </a:lnTo>
                    <a:lnTo>
                      <a:pt x="440" y="2"/>
                    </a:lnTo>
                    <a:lnTo>
                      <a:pt x="411" y="13"/>
                    </a:lnTo>
                    <a:lnTo>
                      <a:pt x="385" y="29"/>
                    </a:lnTo>
                    <a:lnTo>
                      <a:pt x="361" y="52"/>
                    </a:lnTo>
                    <a:lnTo>
                      <a:pt x="337" y="29"/>
                    </a:lnTo>
                    <a:lnTo>
                      <a:pt x="310" y="13"/>
                    </a:lnTo>
                    <a:lnTo>
                      <a:pt x="281" y="2"/>
                    </a:lnTo>
                    <a:lnTo>
                      <a:pt x="250" y="0"/>
                    </a:lnTo>
                    <a:lnTo>
                      <a:pt x="221" y="4"/>
                    </a:lnTo>
                    <a:lnTo>
                      <a:pt x="192" y="17"/>
                    </a:lnTo>
                    <a:lnTo>
                      <a:pt x="166" y="33"/>
                    </a:lnTo>
                    <a:lnTo>
                      <a:pt x="142" y="58"/>
                    </a:lnTo>
                    <a:lnTo>
                      <a:pt x="123" y="87"/>
                    </a:lnTo>
                    <a:lnTo>
                      <a:pt x="106" y="120"/>
                    </a:lnTo>
                    <a:lnTo>
                      <a:pt x="84" y="115"/>
                    </a:lnTo>
                    <a:lnTo>
                      <a:pt x="63" y="120"/>
                    </a:lnTo>
                    <a:lnTo>
                      <a:pt x="41" y="132"/>
                    </a:lnTo>
                    <a:lnTo>
                      <a:pt x="24" y="150"/>
                    </a:lnTo>
                    <a:lnTo>
                      <a:pt x="12" y="175"/>
                    </a:lnTo>
                    <a:lnTo>
                      <a:pt x="3" y="202"/>
                    </a:lnTo>
                    <a:lnTo>
                      <a:pt x="0" y="233"/>
                    </a:lnTo>
                    <a:lnTo>
                      <a:pt x="3" y="261"/>
                    </a:lnTo>
                    <a:lnTo>
                      <a:pt x="12" y="288"/>
                    </a:lnTo>
                    <a:lnTo>
                      <a:pt x="24" y="313"/>
                    </a:lnTo>
                    <a:lnTo>
                      <a:pt x="41" y="331"/>
                    </a:lnTo>
                    <a:lnTo>
                      <a:pt x="63" y="344"/>
                    </a:lnTo>
                    <a:lnTo>
                      <a:pt x="84" y="348"/>
                    </a:lnTo>
                    <a:lnTo>
                      <a:pt x="106" y="344"/>
                    </a:lnTo>
                    <a:close/>
                  </a:path>
                </a:pathLst>
              </a:custGeom>
              <a:solidFill>
                <a:schemeClr val="bg1"/>
              </a:solidFill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 sz="11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8" name="Rectangle 380">
                <a:extLst>
                  <a:ext uri="{FF2B5EF4-FFF2-40B4-BE49-F238E27FC236}">
                    <a16:creationId xmlns:a16="http://schemas.microsoft.com/office/drawing/2014/main" id="{4C120314-25FC-4D2D-B5DB-1CFF72397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" y="2980"/>
                <a:ext cx="791" cy="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defTabSz="342900" eaLnBrk="0" hangingPunct="0"/>
                <a:r>
                  <a:rPr lang="en-US" sz="11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Hardened</a:t>
                </a:r>
              </a:p>
              <a:p>
                <a:pPr algn="ctr" defTabSz="342900" eaLnBrk="0" hangingPunct="0"/>
                <a:r>
                  <a:rPr lang="en-US" sz="11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Server</a:t>
                </a:r>
              </a:p>
              <a:p>
                <a:pPr algn="ctr" defTabSz="342900" eaLnBrk="0" hangingPunct="0"/>
                <a:r>
                  <a:rPr lang="en-US" sz="11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Farm</a:t>
                </a:r>
                <a:endParaRPr lang="en-US" sz="1100" b="1" dirty="0">
                  <a:solidFill>
                    <a:srgbClr val="FF0000"/>
                  </a:solidFill>
                  <a:latin typeface="Calibri"/>
                  <a:cs typeface="Arial" charset="0"/>
                </a:endParaRPr>
              </a:p>
            </p:txBody>
          </p:sp>
        </p:grpSp>
        <p:sp>
          <p:nvSpPr>
            <p:cNvPr id="390" name="Freeform 152">
              <a:extLst>
                <a:ext uri="{FF2B5EF4-FFF2-40B4-BE49-F238E27FC236}">
                  <a16:creationId xmlns:a16="http://schemas.microsoft.com/office/drawing/2014/main" id="{B444DC4F-B2B3-4E6C-A2E0-DD9933571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060" y="3557931"/>
              <a:ext cx="127678" cy="67517"/>
            </a:xfrm>
            <a:custGeom>
              <a:avLst/>
              <a:gdLst>
                <a:gd name="T0" fmla="*/ 2147483647 w 576"/>
                <a:gd name="T1" fmla="*/ 0 h 336"/>
                <a:gd name="T2" fmla="*/ 2147483647 w 576"/>
                <a:gd name="T3" fmla="*/ 2147483647 h 336"/>
                <a:gd name="T4" fmla="*/ 2147483647 w 576"/>
                <a:gd name="T5" fmla="*/ 2147483647 h 336"/>
                <a:gd name="T6" fmla="*/ 0 w 576"/>
                <a:gd name="T7" fmla="*/ 2147483647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336"/>
                <a:gd name="T14" fmla="*/ 576 w 576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336">
                  <a:moveTo>
                    <a:pt x="576" y="0"/>
                  </a:moveTo>
                  <a:cubicBezTo>
                    <a:pt x="472" y="0"/>
                    <a:pt x="368" y="0"/>
                    <a:pt x="288" y="48"/>
                  </a:cubicBezTo>
                  <a:cubicBezTo>
                    <a:pt x="208" y="96"/>
                    <a:pt x="144" y="240"/>
                    <a:pt x="96" y="288"/>
                  </a:cubicBezTo>
                  <a:cubicBezTo>
                    <a:pt x="48" y="336"/>
                    <a:pt x="24" y="336"/>
                    <a:pt x="0" y="33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91409" tIns="45704" rIns="91409" bIns="45704"/>
            <a:lstStyle/>
            <a:p>
              <a:pPr>
                <a:buNone/>
              </a:pPr>
              <a:endParaRPr lang="en-US"/>
            </a:p>
          </p:txBody>
        </p:sp>
        <p:grpSp>
          <p:nvGrpSpPr>
            <p:cNvPr id="391" name="Group 385">
              <a:extLst>
                <a:ext uri="{FF2B5EF4-FFF2-40B4-BE49-F238E27FC236}">
                  <a16:creationId xmlns:a16="http://schemas.microsoft.com/office/drawing/2014/main" id="{CF602B31-3236-4531-8A3B-AF1B2F377C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92706" y="2599607"/>
              <a:ext cx="514350" cy="385763"/>
              <a:chOff x="672" y="2112"/>
              <a:chExt cx="432" cy="288"/>
            </a:xfrm>
          </p:grpSpPr>
          <p:grpSp>
            <p:nvGrpSpPr>
              <p:cNvPr id="392" name="Group 386">
                <a:extLst>
                  <a:ext uri="{FF2B5EF4-FFF2-40B4-BE49-F238E27FC236}">
                    <a16:creationId xmlns:a16="http://schemas.microsoft.com/office/drawing/2014/main" id="{0BC0BC0F-0A02-49E0-B14A-A4F5D1C043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2160"/>
                <a:ext cx="360" cy="124"/>
                <a:chOff x="2298" y="1938"/>
                <a:chExt cx="360" cy="154"/>
              </a:xfrm>
            </p:grpSpPr>
            <p:sp>
              <p:nvSpPr>
                <p:cNvPr id="397" name="Rectangle 387">
                  <a:extLst>
                    <a:ext uri="{FF2B5EF4-FFF2-40B4-BE49-F238E27FC236}">
                      <a16:creationId xmlns:a16="http://schemas.microsoft.com/office/drawing/2014/main" id="{ADD9907F-75CC-4961-89C8-B1A6E95F9A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98" y="1938"/>
                  <a:ext cx="91" cy="148"/>
                </a:xfrm>
                <a:prstGeom prst="rect">
                  <a:avLst/>
                </a:prstGeom>
                <a:solidFill>
                  <a:srgbClr val="FFFFFF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8" name="Rectangle 388">
                  <a:extLst>
                    <a:ext uri="{FF2B5EF4-FFF2-40B4-BE49-F238E27FC236}">
                      <a16:creationId xmlns:a16="http://schemas.microsoft.com/office/drawing/2014/main" id="{FABF1804-0122-4A4A-B81B-EABDAC5EB1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98" y="1948"/>
                  <a:ext cx="91" cy="13"/>
                </a:xfrm>
                <a:prstGeom prst="rect">
                  <a:avLst/>
                </a:prstGeom>
                <a:solidFill>
                  <a:srgbClr val="C0C0C0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9" name="Rectangle 389">
                  <a:extLst>
                    <a:ext uri="{FF2B5EF4-FFF2-40B4-BE49-F238E27FC236}">
                      <a16:creationId xmlns:a16="http://schemas.microsoft.com/office/drawing/2014/main" id="{D94435D2-5206-45F0-AC61-0F05CDED25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98" y="2086"/>
                  <a:ext cx="91" cy="6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0" name="Rectangle 390">
                  <a:extLst>
                    <a:ext uri="{FF2B5EF4-FFF2-40B4-BE49-F238E27FC236}">
                      <a16:creationId xmlns:a16="http://schemas.microsoft.com/office/drawing/2014/main" id="{84C85DB8-942B-46D9-B2EB-634829DD78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9" y="1938"/>
                  <a:ext cx="89" cy="148"/>
                </a:xfrm>
                <a:prstGeom prst="rect">
                  <a:avLst/>
                </a:prstGeom>
                <a:solidFill>
                  <a:srgbClr val="FFFFFF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1" name="Rectangle 391">
                  <a:extLst>
                    <a:ext uri="{FF2B5EF4-FFF2-40B4-BE49-F238E27FC236}">
                      <a16:creationId xmlns:a16="http://schemas.microsoft.com/office/drawing/2014/main" id="{754D692A-D2F6-4724-B604-BE87934B63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9" y="2086"/>
                  <a:ext cx="89" cy="6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2" name="Rectangle 392">
                  <a:extLst>
                    <a:ext uri="{FF2B5EF4-FFF2-40B4-BE49-F238E27FC236}">
                      <a16:creationId xmlns:a16="http://schemas.microsoft.com/office/drawing/2014/main" id="{25B99E3E-6AFA-4B5F-9982-E9713C8B33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78" y="1938"/>
                  <a:ext cx="91" cy="148"/>
                </a:xfrm>
                <a:prstGeom prst="rect">
                  <a:avLst/>
                </a:prstGeom>
                <a:solidFill>
                  <a:srgbClr val="FFFFFF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3" name="Rectangle 393">
                  <a:extLst>
                    <a:ext uri="{FF2B5EF4-FFF2-40B4-BE49-F238E27FC236}">
                      <a16:creationId xmlns:a16="http://schemas.microsoft.com/office/drawing/2014/main" id="{0133054A-6CB9-47A6-A860-0B0936A74A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78" y="2086"/>
                  <a:ext cx="91" cy="6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4" name="Rectangle 394">
                  <a:extLst>
                    <a:ext uri="{FF2B5EF4-FFF2-40B4-BE49-F238E27FC236}">
                      <a16:creationId xmlns:a16="http://schemas.microsoft.com/office/drawing/2014/main" id="{B48C8F6A-C91A-4A56-BAFF-ADF681E780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9" y="1938"/>
                  <a:ext cx="89" cy="148"/>
                </a:xfrm>
                <a:prstGeom prst="rect">
                  <a:avLst/>
                </a:prstGeom>
                <a:solidFill>
                  <a:srgbClr val="FFFFFF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5" name="Rectangle 395">
                  <a:extLst>
                    <a:ext uri="{FF2B5EF4-FFF2-40B4-BE49-F238E27FC236}">
                      <a16:creationId xmlns:a16="http://schemas.microsoft.com/office/drawing/2014/main" id="{EAA0528A-6798-4D28-B9C0-741FD220C6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9" y="2086"/>
                  <a:ext cx="89" cy="6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6" name="Rectangle 396">
                  <a:extLst>
                    <a:ext uri="{FF2B5EF4-FFF2-40B4-BE49-F238E27FC236}">
                      <a16:creationId xmlns:a16="http://schemas.microsoft.com/office/drawing/2014/main" id="{6022E278-6F8E-4C37-B354-1C4FBE544F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05" y="1952"/>
                  <a:ext cx="9" cy="6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7" name="Rectangle 397">
                  <a:extLst>
                    <a:ext uri="{FF2B5EF4-FFF2-40B4-BE49-F238E27FC236}">
                      <a16:creationId xmlns:a16="http://schemas.microsoft.com/office/drawing/2014/main" id="{3A54365C-5CE1-4F82-B86D-CA71DA2184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9" y="1948"/>
                  <a:ext cx="89" cy="13"/>
                </a:xfrm>
                <a:prstGeom prst="rect">
                  <a:avLst/>
                </a:prstGeom>
                <a:solidFill>
                  <a:srgbClr val="C0C0C0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8" name="Rectangle 398">
                  <a:extLst>
                    <a:ext uri="{FF2B5EF4-FFF2-40B4-BE49-F238E27FC236}">
                      <a16:creationId xmlns:a16="http://schemas.microsoft.com/office/drawing/2014/main" id="{27D5B34D-444A-498C-B146-B945A91B48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78" y="1948"/>
                  <a:ext cx="91" cy="13"/>
                </a:xfrm>
                <a:prstGeom prst="rect">
                  <a:avLst/>
                </a:prstGeom>
                <a:solidFill>
                  <a:srgbClr val="C0C0C0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9" name="Rectangle 399">
                  <a:extLst>
                    <a:ext uri="{FF2B5EF4-FFF2-40B4-BE49-F238E27FC236}">
                      <a16:creationId xmlns:a16="http://schemas.microsoft.com/office/drawing/2014/main" id="{60A760F1-51ED-484A-AE3C-5AC025C589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9" y="1948"/>
                  <a:ext cx="89" cy="13"/>
                </a:xfrm>
                <a:prstGeom prst="rect">
                  <a:avLst/>
                </a:prstGeom>
                <a:solidFill>
                  <a:srgbClr val="C0C0C0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93" name="Rectangle 400">
                <a:extLst>
                  <a:ext uri="{FF2B5EF4-FFF2-40B4-BE49-F238E27FC236}">
                    <a16:creationId xmlns:a16="http://schemas.microsoft.com/office/drawing/2014/main" id="{C5146200-77EB-45D6-9484-D38C576C9F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" y="2208"/>
                <a:ext cx="48" cy="48"/>
              </a:xfrm>
              <a:prstGeom prst="rect">
                <a:avLst/>
              </a:prstGeom>
              <a:noFill/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342900"/>
                <a:endParaRPr lang="en-US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94" name="Text Box 401">
                <a:extLst>
                  <a:ext uri="{FF2B5EF4-FFF2-40B4-BE49-F238E27FC236}">
                    <a16:creationId xmlns:a16="http://schemas.microsoft.com/office/drawing/2014/main" id="{356C578C-BF68-4829-89DF-6069A076CA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" y="2112"/>
                <a:ext cx="384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342900"/>
                <a:r>
                  <a:rPr lang="en-US" sz="1050" dirty="0">
                    <a:solidFill>
                      <a:srgbClr val="FF3300"/>
                    </a:solidFill>
                    <a:latin typeface="Arial Black" pitchFamily="34" charset="0"/>
                    <a:cs typeface="Arial" charset="0"/>
                  </a:rPr>
                  <a:t>::::::</a:t>
                </a:r>
              </a:p>
            </p:txBody>
          </p:sp>
          <p:sp>
            <p:nvSpPr>
              <p:cNvPr id="395" name="Rectangle 402">
                <a:extLst>
                  <a:ext uri="{FF2B5EF4-FFF2-40B4-BE49-F238E27FC236}">
                    <a16:creationId xmlns:a16="http://schemas.microsoft.com/office/drawing/2014/main" id="{47AEEF88-5D71-4FBB-886F-3235833F7A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2305"/>
                <a:ext cx="276" cy="9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6" name="Rectangle 403">
                <a:extLst>
                  <a:ext uri="{FF2B5EF4-FFF2-40B4-BE49-F238E27FC236}">
                    <a16:creationId xmlns:a16="http://schemas.microsoft.com/office/drawing/2014/main" id="{0EABB2B6-EDC7-46DB-8AAB-5146E31C69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2276"/>
                <a:ext cx="386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342900" eaLnBrk="0" hangingPunct="0"/>
                <a:r>
                  <a:rPr lang="en-US" sz="900" b="1" dirty="0">
                    <a:solidFill>
                      <a:srgbClr val="FF3300"/>
                    </a:solidFill>
                    <a:latin typeface="Calibri"/>
                    <a:cs typeface="Arial" charset="0"/>
                  </a:rPr>
                  <a:t>Firewall  </a:t>
                </a:r>
              </a:p>
            </p:txBody>
          </p:sp>
        </p:grpSp>
        <p:sp>
          <p:nvSpPr>
            <p:cNvPr id="410" name="Freeform 405">
              <a:extLst>
                <a:ext uri="{FF2B5EF4-FFF2-40B4-BE49-F238E27FC236}">
                  <a16:creationId xmlns:a16="http://schemas.microsoft.com/office/drawing/2014/main" id="{DA5D86AD-4343-498C-9FDE-CC19D8D23D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182034" y="2829993"/>
              <a:ext cx="47026" cy="418218"/>
            </a:xfrm>
            <a:custGeom>
              <a:avLst/>
              <a:gdLst>
                <a:gd name="T0" fmla="*/ 67 w 224"/>
                <a:gd name="T1" fmla="*/ 576 h 576"/>
                <a:gd name="T2" fmla="*/ 67 w 224"/>
                <a:gd name="T3" fmla="*/ 528 h 576"/>
                <a:gd name="T4" fmla="*/ 467 w 224"/>
                <a:gd name="T5" fmla="*/ 384 h 576"/>
                <a:gd name="T6" fmla="*/ 467 w 224"/>
                <a:gd name="T7" fmla="*/ 192 h 576"/>
                <a:gd name="T8" fmla="*/ 866 w 224"/>
                <a:gd name="T9" fmla="*/ 48 h 576"/>
                <a:gd name="T10" fmla="*/ 866 w 224"/>
                <a:gd name="T11" fmla="*/ 0 h 5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4"/>
                <a:gd name="T19" fmla="*/ 0 h 576"/>
                <a:gd name="T20" fmla="*/ 224 w 224"/>
                <a:gd name="T21" fmla="*/ 576 h 5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4" h="576">
                  <a:moveTo>
                    <a:pt x="16" y="576"/>
                  </a:moveTo>
                  <a:cubicBezTo>
                    <a:pt x="8" y="568"/>
                    <a:pt x="0" y="560"/>
                    <a:pt x="16" y="528"/>
                  </a:cubicBezTo>
                  <a:cubicBezTo>
                    <a:pt x="32" y="496"/>
                    <a:pt x="96" y="440"/>
                    <a:pt x="112" y="384"/>
                  </a:cubicBezTo>
                  <a:cubicBezTo>
                    <a:pt x="128" y="328"/>
                    <a:pt x="96" y="248"/>
                    <a:pt x="112" y="192"/>
                  </a:cubicBezTo>
                  <a:cubicBezTo>
                    <a:pt x="128" y="136"/>
                    <a:pt x="192" y="80"/>
                    <a:pt x="208" y="48"/>
                  </a:cubicBezTo>
                  <a:cubicBezTo>
                    <a:pt x="224" y="16"/>
                    <a:pt x="208" y="16"/>
                    <a:pt x="20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2" name="Freeform 152">
            <a:extLst>
              <a:ext uri="{FF2B5EF4-FFF2-40B4-BE49-F238E27FC236}">
                <a16:creationId xmlns:a16="http://schemas.microsoft.com/office/drawing/2014/main" id="{3AD0C11D-4B24-4213-ADD5-2F3B87712F6D}"/>
              </a:ext>
            </a:extLst>
          </p:cNvPr>
          <p:cNvSpPr>
            <a:spLocks/>
          </p:cNvSpPr>
          <p:nvPr/>
        </p:nvSpPr>
        <p:spPr bwMode="auto">
          <a:xfrm>
            <a:off x="5648270" y="3670443"/>
            <a:ext cx="961493" cy="45719"/>
          </a:xfrm>
          <a:custGeom>
            <a:avLst/>
            <a:gdLst>
              <a:gd name="T0" fmla="*/ 2147483647 w 576"/>
              <a:gd name="T1" fmla="*/ 0 h 336"/>
              <a:gd name="T2" fmla="*/ 2147483647 w 576"/>
              <a:gd name="T3" fmla="*/ 2147483647 h 336"/>
              <a:gd name="T4" fmla="*/ 2147483647 w 576"/>
              <a:gd name="T5" fmla="*/ 2147483647 h 336"/>
              <a:gd name="T6" fmla="*/ 0 w 576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336"/>
              <a:gd name="T14" fmla="*/ 576 w 576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336">
                <a:moveTo>
                  <a:pt x="576" y="0"/>
                </a:moveTo>
                <a:cubicBezTo>
                  <a:pt x="472" y="0"/>
                  <a:pt x="368" y="0"/>
                  <a:pt x="288" y="48"/>
                </a:cubicBezTo>
                <a:cubicBezTo>
                  <a:pt x="208" y="96"/>
                  <a:pt x="144" y="240"/>
                  <a:pt x="96" y="288"/>
                </a:cubicBezTo>
                <a:cubicBezTo>
                  <a:pt x="48" y="336"/>
                  <a:pt x="24" y="336"/>
                  <a:pt x="0" y="33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91409" tIns="45704" rIns="91409" bIns="45704"/>
          <a:lstStyle/>
          <a:p>
            <a:pPr>
              <a:buNone/>
            </a:pPr>
            <a:endParaRPr lang="en-US"/>
          </a:p>
        </p:txBody>
      </p:sp>
      <p:sp>
        <p:nvSpPr>
          <p:cNvPr id="413" name="Rectangle: Rounded Corners 412">
            <a:extLst>
              <a:ext uri="{FF2B5EF4-FFF2-40B4-BE49-F238E27FC236}">
                <a16:creationId xmlns:a16="http://schemas.microsoft.com/office/drawing/2014/main" id="{7AF7A0C8-B7B8-48F4-99DD-C58AB2E62CB3}"/>
              </a:ext>
            </a:extLst>
          </p:cNvPr>
          <p:cNvSpPr/>
          <p:nvPr/>
        </p:nvSpPr>
        <p:spPr>
          <a:xfrm>
            <a:off x="4187952" y="2636075"/>
            <a:ext cx="3008376" cy="199385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laptop">
            <a:extLst>
              <a:ext uri="{FF2B5EF4-FFF2-40B4-BE49-F238E27FC236}">
                <a16:creationId xmlns:a16="http://schemas.microsoft.com/office/drawing/2014/main" id="{456D7A58-71D0-42EC-8932-1E34F4FCA7E3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42500" y="3182786"/>
            <a:ext cx="457200" cy="425054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lIns="68557" tIns="34278" rIns="68557" bIns="34278"/>
          <a:lstStyle/>
          <a:p>
            <a:pPr defTabSz="342900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23" name="Picture 422">
            <a:extLst>
              <a:ext uri="{FF2B5EF4-FFF2-40B4-BE49-F238E27FC236}">
                <a16:creationId xmlns:a16="http://schemas.microsoft.com/office/drawing/2014/main" id="{953750FC-5DB8-4110-A9C3-7D3054BABF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6331" y="3286559"/>
            <a:ext cx="291243" cy="80901"/>
          </a:xfrm>
          <a:prstGeom prst="rect">
            <a:avLst/>
          </a:prstGeom>
        </p:spPr>
      </p:pic>
      <p:grpSp>
        <p:nvGrpSpPr>
          <p:cNvPr id="424" name="Group 423">
            <a:extLst>
              <a:ext uri="{FF2B5EF4-FFF2-40B4-BE49-F238E27FC236}">
                <a16:creationId xmlns:a16="http://schemas.microsoft.com/office/drawing/2014/main" id="{D7BC9072-7801-4B01-B8DE-CE6DA05F3EB4}"/>
              </a:ext>
            </a:extLst>
          </p:cNvPr>
          <p:cNvGrpSpPr/>
          <p:nvPr/>
        </p:nvGrpSpPr>
        <p:grpSpPr>
          <a:xfrm>
            <a:off x="3300984" y="3959162"/>
            <a:ext cx="845590" cy="333923"/>
            <a:chOff x="8334994" y="2599805"/>
            <a:chExt cx="845590" cy="333923"/>
          </a:xfrm>
        </p:grpSpPr>
        <p:sp>
          <p:nvSpPr>
            <p:cNvPr id="425" name="AutoShape 547" descr="25%">
              <a:extLst>
                <a:ext uri="{FF2B5EF4-FFF2-40B4-BE49-F238E27FC236}">
                  <a16:creationId xmlns:a16="http://schemas.microsoft.com/office/drawing/2014/main" id="{D162B790-106C-400E-9F52-BEC8E5BF4AB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8468487" y="2599805"/>
              <a:ext cx="609601" cy="130757"/>
            </a:xfrm>
            <a:prstGeom prst="roundRect">
              <a:avLst>
                <a:gd name="adj" fmla="val 16667"/>
              </a:avLst>
            </a:prstGeom>
            <a:pattFill prst="pct25">
              <a:fgClr>
                <a:srgbClr val="FF3300"/>
              </a:fgClr>
              <a:bgClr>
                <a:schemeClr val="bg1"/>
              </a:bgClr>
            </a:pattFill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>
                <a:buNone/>
              </a:pPr>
              <a:endParaRPr lang="en-US" sz="11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6" name="Text Box 548">
              <a:extLst>
                <a:ext uri="{FF2B5EF4-FFF2-40B4-BE49-F238E27FC236}">
                  <a16:creationId xmlns:a16="http://schemas.microsoft.com/office/drawing/2014/main" id="{67DFFF3E-B5A0-4A98-9F67-6682971B61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4994" y="2727838"/>
              <a:ext cx="845590" cy="205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buNone/>
              </a:pPr>
              <a:r>
                <a:rPr lang="en-US" sz="900" dirty="0">
                  <a:solidFill>
                    <a:srgbClr val="FF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Token Admin</a:t>
              </a:r>
            </a:p>
          </p:txBody>
        </p:sp>
        <p:grpSp>
          <p:nvGrpSpPr>
            <p:cNvPr id="427" name="Group 549">
              <a:extLst>
                <a:ext uri="{FF2B5EF4-FFF2-40B4-BE49-F238E27FC236}">
                  <a16:creationId xmlns:a16="http://schemas.microsoft.com/office/drawing/2014/main" id="{D0FEBFAB-C35C-4088-A335-77F17CAF2C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44687" y="2665184"/>
              <a:ext cx="304800" cy="65379"/>
              <a:chOff x="2016" y="-144"/>
              <a:chExt cx="288" cy="96"/>
            </a:xfrm>
          </p:grpSpPr>
          <p:sp>
            <p:nvSpPr>
              <p:cNvPr id="445" name="Rectangle 550">
                <a:extLst>
                  <a:ext uri="{FF2B5EF4-FFF2-40B4-BE49-F238E27FC236}">
                    <a16:creationId xmlns:a16="http://schemas.microsoft.com/office/drawing/2014/main" id="{52EBF763-6000-4FB1-980B-FD755B7EBE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-144"/>
                <a:ext cx="48" cy="96"/>
              </a:xfrm>
              <a:prstGeom prst="rect">
                <a:avLst/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46" name="Rectangle 551">
                <a:extLst>
                  <a:ext uri="{FF2B5EF4-FFF2-40B4-BE49-F238E27FC236}">
                    <a16:creationId xmlns:a16="http://schemas.microsoft.com/office/drawing/2014/main" id="{42FC76B0-F9FA-459A-B70D-DFAA52D58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-144"/>
                <a:ext cx="48" cy="96"/>
              </a:xfrm>
              <a:prstGeom prst="rect">
                <a:avLst/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47" name="Line 552">
                <a:extLst>
                  <a:ext uri="{FF2B5EF4-FFF2-40B4-BE49-F238E27FC236}">
                    <a16:creationId xmlns:a16="http://schemas.microsoft.com/office/drawing/2014/main" id="{C0806A6F-4104-4BA8-8059-71614A7DFA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48" name="Line 553">
                <a:extLst>
                  <a:ext uri="{FF2B5EF4-FFF2-40B4-BE49-F238E27FC236}">
                    <a16:creationId xmlns:a16="http://schemas.microsoft.com/office/drawing/2014/main" id="{04AB97AB-3DB3-4BAD-8A34-D5499E80B0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49" name="Line 554">
                <a:extLst>
                  <a:ext uri="{FF2B5EF4-FFF2-40B4-BE49-F238E27FC236}">
                    <a16:creationId xmlns:a16="http://schemas.microsoft.com/office/drawing/2014/main" id="{89E707BE-DF01-4332-87E6-2DF8174543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0" name="Line 555">
                <a:extLst>
                  <a:ext uri="{FF2B5EF4-FFF2-40B4-BE49-F238E27FC236}">
                    <a16:creationId xmlns:a16="http://schemas.microsoft.com/office/drawing/2014/main" id="{62CB0665-E26E-4040-9EDF-6EC8A87DB1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1" name="Line 556">
                <a:extLst>
                  <a:ext uri="{FF2B5EF4-FFF2-40B4-BE49-F238E27FC236}">
                    <a16:creationId xmlns:a16="http://schemas.microsoft.com/office/drawing/2014/main" id="{07FC48A6-AEB6-4719-9951-771BC6C107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64" y="-144"/>
                <a:ext cx="0" cy="48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2" name="Line 557">
                <a:extLst>
                  <a:ext uri="{FF2B5EF4-FFF2-40B4-BE49-F238E27FC236}">
                    <a16:creationId xmlns:a16="http://schemas.microsoft.com/office/drawing/2014/main" id="{214C73A3-684F-4450-B378-382FD02AB0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3" name="Rectangle 558">
                <a:extLst>
                  <a:ext uri="{FF2B5EF4-FFF2-40B4-BE49-F238E27FC236}">
                    <a16:creationId xmlns:a16="http://schemas.microsoft.com/office/drawing/2014/main" id="{99CFD706-2CE9-4079-A9B6-8D02C5103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-144"/>
                <a:ext cx="48" cy="96"/>
              </a:xfrm>
              <a:prstGeom prst="rect">
                <a:avLst/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4" name="Rectangle 559">
                <a:extLst>
                  <a:ext uri="{FF2B5EF4-FFF2-40B4-BE49-F238E27FC236}">
                    <a16:creationId xmlns:a16="http://schemas.microsoft.com/office/drawing/2014/main" id="{F5200773-818D-4364-8973-05779AFAB5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-144"/>
                <a:ext cx="48" cy="96"/>
              </a:xfrm>
              <a:prstGeom prst="rect">
                <a:avLst/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5" name="Line 560">
                <a:extLst>
                  <a:ext uri="{FF2B5EF4-FFF2-40B4-BE49-F238E27FC236}">
                    <a16:creationId xmlns:a16="http://schemas.microsoft.com/office/drawing/2014/main" id="{F2ED183E-555A-4294-AD60-4DEF9F7A57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6" name="Line 561">
                <a:extLst>
                  <a:ext uri="{FF2B5EF4-FFF2-40B4-BE49-F238E27FC236}">
                    <a16:creationId xmlns:a16="http://schemas.microsoft.com/office/drawing/2014/main" id="{5E5A6294-140A-4E85-BC3E-723C92BB70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7" name="Line 562">
                <a:extLst>
                  <a:ext uri="{FF2B5EF4-FFF2-40B4-BE49-F238E27FC236}">
                    <a16:creationId xmlns:a16="http://schemas.microsoft.com/office/drawing/2014/main" id="{DB657B01-8C78-494A-B017-6B8CCA1F63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8" name="Line 563">
                <a:extLst>
                  <a:ext uri="{FF2B5EF4-FFF2-40B4-BE49-F238E27FC236}">
                    <a16:creationId xmlns:a16="http://schemas.microsoft.com/office/drawing/2014/main" id="{7167C22D-7D5E-4835-B129-DAF9436E24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9" name="Line 564">
                <a:extLst>
                  <a:ext uri="{FF2B5EF4-FFF2-40B4-BE49-F238E27FC236}">
                    <a16:creationId xmlns:a16="http://schemas.microsoft.com/office/drawing/2014/main" id="{0DDE26B4-298C-45E5-85E1-03471D9A1A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60" name="Line 565">
                <a:extLst>
                  <a:ext uri="{FF2B5EF4-FFF2-40B4-BE49-F238E27FC236}">
                    <a16:creationId xmlns:a16="http://schemas.microsoft.com/office/drawing/2014/main" id="{A106141A-A64A-4FE3-B70D-1413CF08EC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</p:grpSp>
        <p:grpSp>
          <p:nvGrpSpPr>
            <p:cNvPr id="428" name="Group 566">
              <a:extLst>
                <a:ext uri="{FF2B5EF4-FFF2-40B4-BE49-F238E27FC236}">
                  <a16:creationId xmlns:a16="http://schemas.microsoft.com/office/drawing/2014/main" id="{D4F3E374-81FF-45F7-8F0A-3C5534AE66E6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8925687" y="2599805"/>
              <a:ext cx="152400" cy="130757"/>
              <a:chOff x="2016" y="-144"/>
              <a:chExt cx="288" cy="96"/>
            </a:xfrm>
          </p:grpSpPr>
          <p:sp>
            <p:nvSpPr>
              <p:cNvPr id="429" name="Rectangle 567">
                <a:extLst>
                  <a:ext uri="{FF2B5EF4-FFF2-40B4-BE49-F238E27FC236}">
                    <a16:creationId xmlns:a16="http://schemas.microsoft.com/office/drawing/2014/main" id="{7EC26E1E-F04A-46F4-923C-84961AA55F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-144"/>
                <a:ext cx="48" cy="96"/>
              </a:xfrm>
              <a:prstGeom prst="rect">
                <a:avLst/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0" name="Rectangle 568">
                <a:extLst>
                  <a:ext uri="{FF2B5EF4-FFF2-40B4-BE49-F238E27FC236}">
                    <a16:creationId xmlns:a16="http://schemas.microsoft.com/office/drawing/2014/main" id="{3E096E10-00D1-4476-8862-03C1FE45FA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-144"/>
                <a:ext cx="48" cy="96"/>
              </a:xfrm>
              <a:prstGeom prst="rect">
                <a:avLst/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1" name="Line 569">
                <a:extLst>
                  <a:ext uri="{FF2B5EF4-FFF2-40B4-BE49-F238E27FC236}">
                    <a16:creationId xmlns:a16="http://schemas.microsoft.com/office/drawing/2014/main" id="{8AC74FDE-E526-457F-9906-6F58649D4B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2" name="Line 570">
                <a:extLst>
                  <a:ext uri="{FF2B5EF4-FFF2-40B4-BE49-F238E27FC236}">
                    <a16:creationId xmlns:a16="http://schemas.microsoft.com/office/drawing/2014/main" id="{53B58E3E-BCCF-49E5-90D6-5127060D22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3" name="Line 571">
                <a:extLst>
                  <a:ext uri="{FF2B5EF4-FFF2-40B4-BE49-F238E27FC236}">
                    <a16:creationId xmlns:a16="http://schemas.microsoft.com/office/drawing/2014/main" id="{6460809A-4A06-4C83-8FD6-778843DA2C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4" name="Line 572">
                <a:extLst>
                  <a:ext uri="{FF2B5EF4-FFF2-40B4-BE49-F238E27FC236}">
                    <a16:creationId xmlns:a16="http://schemas.microsoft.com/office/drawing/2014/main" id="{ED03C96B-9197-4A5D-9DA7-17B657D6B6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5" name="Line 573">
                <a:extLst>
                  <a:ext uri="{FF2B5EF4-FFF2-40B4-BE49-F238E27FC236}">
                    <a16:creationId xmlns:a16="http://schemas.microsoft.com/office/drawing/2014/main" id="{CA43AEF5-6845-4E07-A0A1-09A65FE74D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64" y="-144"/>
                <a:ext cx="0" cy="48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6" name="Line 574">
                <a:extLst>
                  <a:ext uri="{FF2B5EF4-FFF2-40B4-BE49-F238E27FC236}">
                    <a16:creationId xmlns:a16="http://schemas.microsoft.com/office/drawing/2014/main" id="{E8E28C2D-7419-47FE-A6DF-509F75456C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7" name="Rectangle 575">
                <a:extLst>
                  <a:ext uri="{FF2B5EF4-FFF2-40B4-BE49-F238E27FC236}">
                    <a16:creationId xmlns:a16="http://schemas.microsoft.com/office/drawing/2014/main" id="{2C3A986E-9E36-45C4-9FCC-DD51A06F75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-144"/>
                <a:ext cx="48" cy="96"/>
              </a:xfrm>
              <a:prstGeom prst="rect">
                <a:avLst/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8" name="Rectangle 576">
                <a:extLst>
                  <a:ext uri="{FF2B5EF4-FFF2-40B4-BE49-F238E27FC236}">
                    <a16:creationId xmlns:a16="http://schemas.microsoft.com/office/drawing/2014/main" id="{88893554-E37E-4109-9B06-DF028567BF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-144"/>
                <a:ext cx="48" cy="96"/>
              </a:xfrm>
              <a:prstGeom prst="rect">
                <a:avLst/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9" name="Line 577">
                <a:extLst>
                  <a:ext uri="{FF2B5EF4-FFF2-40B4-BE49-F238E27FC236}">
                    <a16:creationId xmlns:a16="http://schemas.microsoft.com/office/drawing/2014/main" id="{D1EC1A61-1942-4B7B-8831-C871BEFE11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40" name="Line 578">
                <a:extLst>
                  <a:ext uri="{FF2B5EF4-FFF2-40B4-BE49-F238E27FC236}">
                    <a16:creationId xmlns:a16="http://schemas.microsoft.com/office/drawing/2014/main" id="{2121A648-6F87-464F-B038-696BEECE8D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41" name="Line 579">
                <a:extLst>
                  <a:ext uri="{FF2B5EF4-FFF2-40B4-BE49-F238E27FC236}">
                    <a16:creationId xmlns:a16="http://schemas.microsoft.com/office/drawing/2014/main" id="{2DF8E0DF-81A0-4B17-AFFF-CC08D70727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42" name="Line 580">
                <a:extLst>
                  <a:ext uri="{FF2B5EF4-FFF2-40B4-BE49-F238E27FC236}">
                    <a16:creationId xmlns:a16="http://schemas.microsoft.com/office/drawing/2014/main" id="{B136BB86-88DC-4621-B107-F69191FAC9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43" name="Line 581">
                <a:extLst>
                  <a:ext uri="{FF2B5EF4-FFF2-40B4-BE49-F238E27FC236}">
                    <a16:creationId xmlns:a16="http://schemas.microsoft.com/office/drawing/2014/main" id="{4A33C08B-4738-4A32-ACB6-F3F291A1A2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44" name="Line 582">
                <a:extLst>
                  <a:ext uri="{FF2B5EF4-FFF2-40B4-BE49-F238E27FC236}">
                    <a16:creationId xmlns:a16="http://schemas.microsoft.com/office/drawing/2014/main" id="{CD874F59-4BE2-4D38-9458-9E69D36915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</p:grpSp>
      </p:grpSp>
      <p:cxnSp>
        <p:nvCxnSpPr>
          <p:cNvPr id="468" name="Straight Connector 467">
            <a:extLst>
              <a:ext uri="{FF2B5EF4-FFF2-40B4-BE49-F238E27FC236}">
                <a16:creationId xmlns:a16="http://schemas.microsoft.com/office/drawing/2014/main" id="{FD607A2A-D4A7-4AF5-AA0D-0A7683DB064F}"/>
              </a:ext>
            </a:extLst>
          </p:cNvPr>
          <p:cNvCxnSpPr>
            <a:cxnSpLocks/>
          </p:cNvCxnSpPr>
          <p:nvPr/>
        </p:nvCxnSpPr>
        <p:spPr>
          <a:xfrm flipV="1">
            <a:off x="6415519" y="4661453"/>
            <a:ext cx="154246" cy="4103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C4D5716-8E30-4C73-AD5F-33A7DA023AF9}"/>
              </a:ext>
            </a:extLst>
          </p:cNvPr>
          <p:cNvSpPr/>
          <p:nvPr/>
        </p:nvSpPr>
        <p:spPr>
          <a:xfrm>
            <a:off x="1006847" y="3299538"/>
            <a:ext cx="1366350" cy="241221"/>
          </a:xfrm>
          <a:custGeom>
            <a:avLst/>
            <a:gdLst>
              <a:gd name="connsiteX0" fmla="*/ 0 w 1152939"/>
              <a:gd name="connsiteY0" fmla="*/ 79513 h 159306"/>
              <a:gd name="connsiteX1" fmla="*/ 397565 w 1152939"/>
              <a:gd name="connsiteY1" fmla="*/ 39756 h 159306"/>
              <a:gd name="connsiteX2" fmla="*/ 318052 w 1152939"/>
              <a:gd name="connsiteY2" fmla="*/ 159026 h 159306"/>
              <a:gd name="connsiteX3" fmla="*/ 1152939 w 1152939"/>
              <a:gd name="connsiteY3" fmla="*/ 0 h 15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939" h="159306">
                <a:moveTo>
                  <a:pt x="0" y="79513"/>
                </a:moveTo>
                <a:cubicBezTo>
                  <a:pt x="172278" y="53008"/>
                  <a:pt x="344556" y="26504"/>
                  <a:pt x="397565" y="39756"/>
                </a:cubicBezTo>
                <a:cubicBezTo>
                  <a:pt x="450574" y="53008"/>
                  <a:pt x="192156" y="165652"/>
                  <a:pt x="318052" y="159026"/>
                </a:cubicBezTo>
                <a:cubicBezTo>
                  <a:pt x="443948" y="152400"/>
                  <a:pt x="798443" y="76200"/>
                  <a:pt x="1152939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B164B1C-F160-487A-A36F-5DE51E21CC85}"/>
              </a:ext>
            </a:extLst>
          </p:cNvPr>
          <p:cNvSpPr/>
          <p:nvPr/>
        </p:nvSpPr>
        <p:spPr>
          <a:xfrm>
            <a:off x="2604729" y="2499573"/>
            <a:ext cx="1867880" cy="820876"/>
          </a:xfrm>
          <a:custGeom>
            <a:avLst/>
            <a:gdLst>
              <a:gd name="connsiteX0" fmla="*/ 11848 w 1701500"/>
              <a:gd name="connsiteY0" fmla="*/ 830037 h 830037"/>
              <a:gd name="connsiteX1" fmla="*/ 61543 w 1701500"/>
              <a:gd name="connsiteY1" fmla="*/ 790280 h 830037"/>
              <a:gd name="connsiteX2" fmla="*/ 488926 w 1701500"/>
              <a:gd name="connsiteY2" fmla="*/ 651132 h 830037"/>
              <a:gd name="connsiteX3" fmla="*/ 667830 w 1701500"/>
              <a:gd name="connsiteY3" fmla="*/ 94541 h 830037"/>
              <a:gd name="connsiteX4" fmla="*/ 1701500 w 1701500"/>
              <a:gd name="connsiteY4" fmla="*/ 5089 h 83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500" h="830037">
                <a:moveTo>
                  <a:pt x="11848" y="830037"/>
                </a:moveTo>
                <a:cubicBezTo>
                  <a:pt x="-3061" y="825067"/>
                  <a:pt x="-17970" y="820097"/>
                  <a:pt x="61543" y="790280"/>
                </a:cubicBezTo>
                <a:cubicBezTo>
                  <a:pt x="141056" y="760463"/>
                  <a:pt x="387878" y="767088"/>
                  <a:pt x="488926" y="651132"/>
                </a:cubicBezTo>
                <a:cubicBezTo>
                  <a:pt x="589974" y="535176"/>
                  <a:pt x="465734" y="202215"/>
                  <a:pt x="667830" y="94541"/>
                </a:cubicBezTo>
                <a:cubicBezTo>
                  <a:pt x="869926" y="-13133"/>
                  <a:pt x="1285713" y="-4022"/>
                  <a:pt x="1701500" y="508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9361E2C4-115A-4955-8A47-8147F51CC1BF}"/>
              </a:ext>
            </a:extLst>
          </p:cNvPr>
          <p:cNvCxnSpPr>
            <a:cxnSpLocks/>
            <a:stCxn id="425" idx="1"/>
            <a:endCxn id="423" idx="2"/>
          </p:cNvCxnSpPr>
          <p:nvPr/>
        </p:nvCxnSpPr>
        <p:spPr>
          <a:xfrm rot="10800000">
            <a:off x="2511953" y="3367460"/>
            <a:ext cx="922524" cy="657080"/>
          </a:xfrm>
          <a:prstGeom prst="bentConnector2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2" name="Group 101">
            <a:extLst>
              <a:ext uri="{FF2B5EF4-FFF2-40B4-BE49-F238E27FC236}">
                <a16:creationId xmlns:a16="http://schemas.microsoft.com/office/drawing/2014/main" id="{598884F0-08BF-497F-AFF9-20E686E991C2}"/>
              </a:ext>
            </a:extLst>
          </p:cNvPr>
          <p:cNvGrpSpPr>
            <a:grpSpLocks/>
          </p:cNvGrpSpPr>
          <p:nvPr/>
        </p:nvGrpSpPr>
        <p:grpSpPr bwMode="auto">
          <a:xfrm>
            <a:off x="3977557" y="465401"/>
            <a:ext cx="576262" cy="490538"/>
            <a:chOff x="3336" y="856"/>
            <a:chExt cx="363" cy="309"/>
          </a:xfrm>
        </p:grpSpPr>
        <p:sp>
          <p:nvSpPr>
            <p:cNvPr id="463" name="Freeform 102">
              <a:extLst>
                <a:ext uri="{FF2B5EF4-FFF2-40B4-BE49-F238E27FC236}">
                  <a16:creationId xmlns:a16="http://schemas.microsoft.com/office/drawing/2014/main" id="{2E3A8542-C48C-401F-8C82-FCCD063CC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" y="856"/>
              <a:ext cx="361" cy="309"/>
            </a:xfrm>
            <a:custGeom>
              <a:avLst/>
              <a:gdLst>
                <a:gd name="T0" fmla="*/ 77 w 361"/>
                <a:gd name="T1" fmla="*/ 202 h 309"/>
                <a:gd name="T2" fmla="*/ 0 w 361"/>
                <a:gd name="T3" fmla="*/ 202 h 309"/>
                <a:gd name="T4" fmla="*/ 0 w 361"/>
                <a:gd name="T5" fmla="*/ 309 h 309"/>
                <a:gd name="T6" fmla="*/ 361 w 361"/>
                <a:gd name="T7" fmla="*/ 309 h 309"/>
                <a:gd name="T8" fmla="*/ 361 w 361"/>
                <a:gd name="T9" fmla="*/ 202 h 309"/>
                <a:gd name="T10" fmla="*/ 281 w 361"/>
                <a:gd name="T11" fmla="*/ 202 h 309"/>
                <a:gd name="T12" fmla="*/ 281 w 361"/>
                <a:gd name="T13" fmla="*/ 188 h 309"/>
                <a:gd name="T14" fmla="*/ 315 w 361"/>
                <a:gd name="T15" fmla="*/ 188 h 309"/>
                <a:gd name="T16" fmla="*/ 315 w 361"/>
                <a:gd name="T17" fmla="*/ 0 h 309"/>
                <a:gd name="T18" fmla="*/ 44 w 361"/>
                <a:gd name="T19" fmla="*/ 0 h 309"/>
                <a:gd name="T20" fmla="*/ 44 w 361"/>
                <a:gd name="T21" fmla="*/ 188 h 309"/>
                <a:gd name="T22" fmla="*/ 77 w 361"/>
                <a:gd name="T23" fmla="*/ 188 h 309"/>
                <a:gd name="T24" fmla="*/ 77 w 361"/>
                <a:gd name="T25" fmla="*/ 202 h 3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1"/>
                <a:gd name="T40" fmla="*/ 0 h 309"/>
                <a:gd name="T41" fmla="*/ 361 w 361"/>
                <a:gd name="T42" fmla="*/ 309 h 3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1" h="309">
                  <a:moveTo>
                    <a:pt x="77" y="202"/>
                  </a:moveTo>
                  <a:lnTo>
                    <a:pt x="0" y="202"/>
                  </a:lnTo>
                  <a:lnTo>
                    <a:pt x="0" y="309"/>
                  </a:lnTo>
                  <a:lnTo>
                    <a:pt x="361" y="309"/>
                  </a:lnTo>
                  <a:lnTo>
                    <a:pt x="361" y="202"/>
                  </a:lnTo>
                  <a:lnTo>
                    <a:pt x="281" y="202"/>
                  </a:lnTo>
                  <a:lnTo>
                    <a:pt x="281" y="188"/>
                  </a:lnTo>
                  <a:lnTo>
                    <a:pt x="315" y="188"/>
                  </a:lnTo>
                  <a:lnTo>
                    <a:pt x="315" y="0"/>
                  </a:lnTo>
                  <a:lnTo>
                    <a:pt x="44" y="0"/>
                  </a:lnTo>
                  <a:lnTo>
                    <a:pt x="44" y="188"/>
                  </a:lnTo>
                  <a:lnTo>
                    <a:pt x="77" y="188"/>
                  </a:lnTo>
                  <a:lnTo>
                    <a:pt x="77" y="202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464" name="Freeform 103">
              <a:extLst>
                <a:ext uri="{FF2B5EF4-FFF2-40B4-BE49-F238E27FC236}">
                  <a16:creationId xmlns:a16="http://schemas.microsoft.com/office/drawing/2014/main" id="{19CC2F2E-820E-4620-B5EF-4BA1271795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3" y="1044"/>
              <a:ext cx="204" cy="14"/>
            </a:xfrm>
            <a:custGeom>
              <a:avLst/>
              <a:gdLst>
                <a:gd name="T0" fmla="*/ 0 w 204"/>
                <a:gd name="T1" fmla="*/ 14 h 14"/>
                <a:gd name="T2" fmla="*/ 204 w 204"/>
                <a:gd name="T3" fmla="*/ 14 h 14"/>
                <a:gd name="T4" fmla="*/ 0 w 204"/>
                <a:gd name="T5" fmla="*/ 0 h 14"/>
                <a:gd name="T6" fmla="*/ 204 w 204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4"/>
                <a:gd name="T13" fmla="*/ 0 h 14"/>
                <a:gd name="T14" fmla="*/ 204 w 204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4" h="14">
                  <a:moveTo>
                    <a:pt x="0" y="14"/>
                  </a:moveTo>
                  <a:lnTo>
                    <a:pt x="204" y="14"/>
                  </a:lnTo>
                  <a:moveTo>
                    <a:pt x="0" y="0"/>
                  </a:moveTo>
                  <a:lnTo>
                    <a:pt x="204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465" name="Freeform 104">
              <a:extLst>
                <a:ext uri="{FF2B5EF4-FFF2-40B4-BE49-F238E27FC236}">
                  <a16:creationId xmlns:a16="http://schemas.microsoft.com/office/drawing/2014/main" id="{E5CFB529-F9E9-4EC1-8623-C6FAFC5C71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1068"/>
              <a:ext cx="147" cy="87"/>
            </a:xfrm>
            <a:custGeom>
              <a:avLst/>
              <a:gdLst>
                <a:gd name="T0" fmla="*/ 0 w 147"/>
                <a:gd name="T1" fmla="*/ 87 h 87"/>
                <a:gd name="T2" fmla="*/ 118 w 147"/>
                <a:gd name="T3" fmla="*/ 87 h 87"/>
                <a:gd name="T4" fmla="*/ 118 w 147"/>
                <a:gd name="T5" fmla="*/ 0 h 87"/>
                <a:gd name="T6" fmla="*/ 0 w 147"/>
                <a:gd name="T7" fmla="*/ 0 h 87"/>
                <a:gd name="T8" fmla="*/ 0 w 147"/>
                <a:gd name="T9" fmla="*/ 87 h 87"/>
                <a:gd name="T10" fmla="*/ 130 w 147"/>
                <a:gd name="T11" fmla="*/ 15 h 87"/>
                <a:gd name="T12" fmla="*/ 147 w 147"/>
                <a:gd name="T13" fmla="*/ 15 h 87"/>
                <a:gd name="T14" fmla="*/ 147 w 147"/>
                <a:gd name="T15" fmla="*/ 0 h 87"/>
                <a:gd name="T16" fmla="*/ 130 w 147"/>
                <a:gd name="T17" fmla="*/ 0 h 87"/>
                <a:gd name="T18" fmla="*/ 130 w 147"/>
                <a:gd name="T19" fmla="*/ 15 h 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7"/>
                <a:gd name="T31" fmla="*/ 0 h 87"/>
                <a:gd name="T32" fmla="*/ 147 w 147"/>
                <a:gd name="T33" fmla="*/ 87 h 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7" h="87">
                  <a:moveTo>
                    <a:pt x="0" y="87"/>
                  </a:moveTo>
                  <a:lnTo>
                    <a:pt x="118" y="87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0" y="87"/>
                  </a:lnTo>
                  <a:close/>
                  <a:moveTo>
                    <a:pt x="130" y="15"/>
                  </a:moveTo>
                  <a:lnTo>
                    <a:pt x="147" y="15"/>
                  </a:lnTo>
                  <a:lnTo>
                    <a:pt x="147" y="0"/>
                  </a:lnTo>
                  <a:lnTo>
                    <a:pt x="130" y="0"/>
                  </a:lnTo>
                  <a:lnTo>
                    <a:pt x="130" y="15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466" name="Freeform 105">
              <a:extLst>
                <a:ext uri="{FF2B5EF4-FFF2-40B4-BE49-F238E27FC236}">
                  <a16:creationId xmlns:a16="http://schemas.microsoft.com/office/drawing/2014/main" id="{43EF7864-9E2E-4C7E-BE0F-2DC4F1D641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1097"/>
              <a:ext cx="118" cy="29"/>
            </a:xfrm>
            <a:custGeom>
              <a:avLst/>
              <a:gdLst>
                <a:gd name="T0" fmla="*/ 0 w 118"/>
                <a:gd name="T1" fmla="*/ 0 h 29"/>
                <a:gd name="T2" fmla="*/ 118 w 118"/>
                <a:gd name="T3" fmla="*/ 0 h 29"/>
                <a:gd name="T4" fmla="*/ 0 w 118"/>
                <a:gd name="T5" fmla="*/ 29 h 29"/>
                <a:gd name="T6" fmla="*/ 118 w 118"/>
                <a:gd name="T7" fmla="*/ 29 h 29"/>
                <a:gd name="T8" fmla="*/ 5 w 118"/>
                <a:gd name="T9" fmla="*/ 14 h 29"/>
                <a:gd name="T10" fmla="*/ 113 w 118"/>
                <a:gd name="T11" fmla="*/ 14 h 29"/>
                <a:gd name="T12" fmla="*/ 67 w 118"/>
                <a:gd name="T13" fmla="*/ 25 h 29"/>
                <a:gd name="T14" fmla="*/ 101 w 118"/>
                <a:gd name="T15" fmla="*/ 25 h 29"/>
                <a:gd name="T16" fmla="*/ 101 w 118"/>
                <a:gd name="T17" fmla="*/ 6 h 29"/>
                <a:gd name="T18" fmla="*/ 67 w 118"/>
                <a:gd name="T19" fmla="*/ 6 h 29"/>
                <a:gd name="T20" fmla="*/ 67 w 118"/>
                <a:gd name="T21" fmla="*/ 25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8"/>
                <a:gd name="T34" fmla="*/ 0 h 29"/>
                <a:gd name="T35" fmla="*/ 118 w 118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8" h="29">
                  <a:moveTo>
                    <a:pt x="0" y="0"/>
                  </a:moveTo>
                  <a:lnTo>
                    <a:pt x="118" y="0"/>
                  </a:lnTo>
                  <a:moveTo>
                    <a:pt x="0" y="29"/>
                  </a:moveTo>
                  <a:lnTo>
                    <a:pt x="118" y="29"/>
                  </a:lnTo>
                  <a:moveTo>
                    <a:pt x="5" y="14"/>
                  </a:moveTo>
                  <a:lnTo>
                    <a:pt x="113" y="14"/>
                  </a:lnTo>
                  <a:moveTo>
                    <a:pt x="67" y="25"/>
                  </a:moveTo>
                  <a:lnTo>
                    <a:pt x="101" y="25"/>
                  </a:lnTo>
                  <a:lnTo>
                    <a:pt x="101" y="6"/>
                  </a:lnTo>
                  <a:lnTo>
                    <a:pt x="67" y="6"/>
                  </a:lnTo>
                  <a:lnTo>
                    <a:pt x="67" y="2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467" name="Freeform 106">
              <a:extLst>
                <a:ext uri="{FF2B5EF4-FFF2-40B4-BE49-F238E27FC236}">
                  <a16:creationId xmlns:a16="http://schemas.microsoft.com/office/drawing/2014/main" id="{A7B8809B-99A0-430D-AF1D-E00D2B8919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0" y="864"/>
              <a:ext cx="339" cy="206"/>
            </a:xfrm>
            <a:custGeom>
              <a:avLst/>
              <a:gdLst>
                <a:gd name="T0" fmla="*/ 283 w 339"/>
                <a:gd name="T1" fmla="*/ 148 h 206"/>
                <a:gd name="T2" fmla="*/ 295 w 339"/>
                <a:gd name="T3" fmla="*/ 148 h 206"/>
                <a:gd name="T4" fmla="*/ 295 w 339"/>
                <a:gd name="T5" fmla="*/ 144 h 206"/>
                <a:gd name="T6" fmla="*/ 283 w 339"/>
                <a:gd name="T7" fmla="*/ 144 h 206"/>
                <a:gd name="T8" fmla="*/ 283 w 339"/>
                <a:gd name="T9" fmla="*/ 148 h 206"/>
                <a:gd name="T10" fmla="*/ 77 w 339"/>
                <a:gd name="T11" fmla="*/ 121 h 206"/>
                <a:gd name="T12" fmla="*/ 77 w 339"/>
                <a:gd name="T13" fmla="*/ 14 h 206"/>
                <a:gd name="T14" fmla="*/ 262 w 339"/>
                <a:gd name="T15" fmla="*/ 14 h 206"/>
                <a:gd name="T16" fmla="*/ 262 w 339"/>
                <a:gd name="T17" fmla="*/ 121 h 206"/>
                <a:gd name="T18" fmla="*/ 77 w 339"/>
                <a:gd name="T19" fmla="*/ 121 h 206"/>
                <a:gd name="T20" fmla="*/ 67 w 339"/>
                <a:gd name="T21" fmla="*/ 130 h 206"/>
                <a:gd name="T22" fmla="*/ 271 w 339"/>
                <a:gd name="T23" fmla="*/ 130 h 206"/>
                <a:gd name="T24" fmla="*/ 271 w 339"/>
                <a:gd name="T25" fmla="*/ 6 h 206"/>
                <a:gd name="T26" fmla="*/ 279 w 339"/>
                <a:gd name="T27" fmla="*/ 6 h 206"/>
                <a:gd name="T28" fmla="*/ 279 w 339"/>
                <a:gd name="T29" fmla="*/ 0 h 206"/>
                <a:gd name="T30" fmla="*/ 60 w 339"/>
                <a:gd name="T31" fmla="*/ 0 h 206"/>
                <a:gd name="T32" fmla="*/ 60 w 339"/>
                <a:gd name="T33" fmla="*/ 136 h 206"/>
                <a:gd name="T34" fmla="*/ 67 w 339"/>
                <a:gd name="T35" fmla="*/ 136 h 206"/>
                <a:gd name="T36" fmla="*/ 67 w 339"/>
                <a:gd name="T37" fmla="*/ 130 h 206"/>
                <a:gd name="T38" fmla="*/ 0 w 339"/>
                <a:gd name="T39" fmla="*/ 199 h 206"/>
                <a:gd name="T40" fmla="*/ 34 w 339"/>
                <a:gd name="T41" fmla="*/ 199 h 206"/>
                <a:gd name="T42" fmla="*/ 34 w 339"/>
                <a:gd name="T43" fmla="*/ 189 h 206"/>
                <a:gd name="T44" fmla="*/ 0 w 339"/>
                <a:gd name="T45" fmla="*/ 189 h 206"/>
                <a:gd name="T46" fmla="*/ 0 w 339"/>
                <a:gd name="T47" fmla="*/ 199 h 206"/>
                <a:gd name="T48" fmla="*/ 197 w 339"/>
                <a:gd name="T49" fmla="*/ 206 h 206"/>
                <a:gd name="T50" fmla="*/ 271 w 339"/>
                <a:gd name="T51" fmla="*/ 206 h 206"/>
                <a:gd name="T52" fmla="*/ 271 w 339"/>
                <a:gd name="T53" fmla="*/ 202 h 206"/>
                <a:gd name="T54" fmla="*/ 197 w 339"/>
                <a:gd name="T55" fmla="*/ 202 h 206"/>
                <a:gd name="T56" fmla="*/ 197 w 339"/>
                <a:gd name="T57" fmla="*/ 206 h 206"/>
                <a:gd name="T58" fmla="*/ 327 w 339"/>
                <a:gd name="T59" fmla="*/ 193 h 206"/>
                <a:gd name="T60" fmla="*/ 339 w 339"/>
                <a:gd name="T61" fmla="*/ 193 h 206"/>
                <a:gd name="T62" fmla="*/ 339 w 339"/>
                <a:gd name="T63" fmla="*/ 189 h 206"/>
                <a:gd name="T64" fmla="*/ 327 w 339"/>
                <a:gd name="T65" fmla="*/ 189 h 206"/>
                <a:gd name="T66" fmla="*/ 327 w 339"/>
                <a:gd name="T67" fmla="*/ 193 h 206"/>
                <a:gd name="T68" fmla="*/ 327 w 339"/>
                <a:gd name="T69" fmla="*/ 204 h 206"/>
                <a:gd name="T70" fmla="*/ 339 w 339"/>
                <a:gd name="T71" fmla="*/ 204 h 206"/>
                <a:gd name="T72" fmla="*/ 339 w 339"/>
                <a:gd name="T73" fmla="*/ 199 h 206"/>
                <a:gd name="T74" fmla="*/ 327 w 339"/>
                <a:gd name="T75" fmla="*/ 199 h 206"/>
                <a:gd name="T76" fmla="*/ 327 w 339"/>
                <a:gd name="T77" fmla="*/ 204 h 2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9"/>
                <a:gd name="T118" fmla="*/ 0 h 206"/>
                <a:gd name="T119" fmla="*/ 339 w 339"/>
                <a:gd name="T120" fmla="*/ 206 h 2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9" h="206">
                  <a:moveTo>
                    <a:pt x="283" y="148"/>
                  </a:moveTo>
                  <a:lnTo>
                    <a:pt x="295" y="148"/>
                  </a:lnTo>
                  <a:lnTo>
                    <a:pt x="295" y="144"/>
                  </a:lnTo>
                  <a:lnTo>
                    <a:pt x="283" y="144"/>
                  </a:lnTo>
                  <a:lnTo>
                    <a:pt x="283" y="148"/>
                  </a:lnTo>
                  <a:close/>
                  <a:moveTo>
                    <a:pt x="77" y="121"/>
                  </a:moveTo>
                  <a:lnTo>
                    <a:pt x="77" y="14"/>
                  </a:lnTo>
                  <a:lnTo>
                    <a:pt x="262" y="14"/>
                  </a:lnTo>
                  <a:lnTo>
                    <a:pt x="262" y="121"/>
                  </a:lnTo>
                  <a:lnTo>
                    <a:pt x="77" y="121"/>
                  </a:lnTo>
                  <a:close/>
                  <a:moveTo>
                    <a:pt x="67" y="130"/>
                  </a:moveTo>
                  <a:lnTo>
                    <a:pt x="271" y="130"/>
                  </a:lnTo>
                  <a:lnTo>
                    <a:pt x="271" y="6"/>
                  </a:lnTo>
                  <a:lnTo>
                    <a:pt x="279" y="6"/>
                  </a:lnTo>
                  <a:lnTo>
                    <a:pt x="279" y="0"/>
                  </a:lnTo>
                  <a:lnTo>
                    <a:pt x="60" y="0"/>
                  </a:lnTo>
                  <a:lnTo>
                    <a:pt x="60" y="136"/>
                  </a:lnTo>
                  <a:lnTo>
                    <a:pt x="67" y="136"/>
                  </a:lnTo>
                  <a:lnTo>
                    <a:pt x="67" y="130"/>
                  </a:lnTo>
                  <a:close/>
                  <a:moveTo>
                    <a:pt x="0" y="199"/>
                  </a:moveTo>
                  <a:lnTo>
                    <a:pt x="34" y="199"/>
                  </a:lnTo>
                  <a:lnTo>
                    <a:pt x="34" y="189"/>
                  </a:lnTo>
                  <a:lnTo>
                    <a:pt x="0" y="189"/>
                  </a:lnTo>
                  <a:lnTo>
                    <a:pt x="0" y="199"/>
                  </a:lnTo>
                  <a:close/>
                  <a:moveTo>
                    <a:pt x="197" y="206"/>
                  </a:moveTo>
                  <a:lnTo>
                    <a:pt x="271" y="206"/>
                  </a:lnTo>
                  <a:lnTo>
                    <a:pt x="271" y="202"/>
                  </a:lnTo>
                  <a:lnTo>
                    <a:pt x="197" y="202"/>
                  </a:lnTo>
                  <a:lnTo>
                    <a:pt x="197" y="206"/>
                  </a:lnTo>
                  <a:close/>
                  <a:moveTo>
                    <a:pt x="327" y="193"/>
                  </a:moveTo>
                  <a:lnTo>
                    <a:pt x="339" y="193"/>
                  </a:lnTo>
                  <a:lnTo>
                    <a:pt x="339" y="189"/>
                  </a:lnTo>
                  <a:lnTo>
                    <a:pt x="327" y="189"/>
                  </a:lnTo>
                  <a:lnTo>
                    <a:pt x="327" y="193"/>
                  </a:lnTo>
                  <a:close/>
                  <a:moveTo>
                    <a:pt x="327" y="204"/>
                  </a:moveTo>
                  <a:lnTo>
                    <a:pt x="339" y="204"/>
                  </a:lnTo>
                  <a:lnTo>
                    <a:pt x="339" y="199"/>
                  </a:lnTo>
                  <a:lnTo>
                    <a:pt x="327" y="199"/>
                  </a:lnTo>
                  <a:lnTo>
                    <a:pt x="327" y="20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469" name="Freeform 107">
              <a:extLst>
                <a:ext uri="{FF2B5EF4-FFF2-40B4-BE49-F238E27FC236}">
                  <a16:creationId xmlns:a16="http://schemas.microsoft.com/office/drawing/2014/main" id="{D675FF50-E1CF-4C61-80EF-3BB180FFE0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0" y="1033"/>
              <a:ext cx="271" cy="11"/>
            </a:xfrm>
            <a:custGeom>
              <a:avLst/>
              <a:gdLst>
                <a:gd name="T0" fmla="*/ 0 w 271"/>
                <a:gd name="T1" fmla="*/ 0 h 11"/>
                <a:gd name="T2" fmla="*/ 271 w 271"/>
                <a:gd name="T3" fmla="*/ 0 h 11"/>
                <a:gd name="T4" fmla="*/ 67 w 271"/>
                <a:gd name="T5" fmla="*/ 11 h 11"/>
                <a:gd name="T6" fmla="*/ 67 w 271"/>
                <a:gd name="T7" fmla="*/ 0 h 11"/>
                <a:gd name="T8" fmla="*/ 136 w 271"/>
                <a:gd name="T9" fmla="*/ 11 h 11"/>
                <a:gd name="T10" fmla="*/ 136 w 27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1"/>
                <a:gd name="T19" fmla="*/ 0 h 11"/>
                <a:gd name="T20" fmla="*/ 271 w 271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1" h="11">
                  <a:moveTo>
                    <a:pt x="0" y="0"/>
                  </a:moveTo>
                  <a:lnTo>
                    <a:pt x="271" y="0"/>
                  </a:lnTo>
                  <a:moveTo>
                    <a:pt x="67" y="11"/>
                  </a:moveTo>
                  <a:lnTo>
                    <a:pt x="67" y="0"/>
                  </a:lnTo>
                  <a:moveTo>
                    <a:pt x="136" y="11"/>
                  </a:moveTo>
                  <a:lnTo>
                    <a:pt x="136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</p:grpSp>
      <p:sp>
        <p:nvSpPr>
          <p:cNvPr id="472" name="Rectangle 302">
            <a:extLst>
              <a:ext uri="{FF2B5EF4-FFF2-40B4-BE49-F238E27FC236}">
                <a16:creationId xmlns:a16="http://schemas.microsoft.com/office/drawing/2014/main" id="{673CBC6C-25E3-40AD-B66A-C4E276C80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7069" y="1962130"/>
            <a:ext cx="1490793" cy="1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342900" eaLnBrk="0" hangingPunct="0"/>
            <a:r>
              <a:rPr lang="en-US" sz="675" dirty="0">
                <a:solidFill>
                  <a:prstClr val="black"/>
                </a:solidFill>
                <a:latin typeface="Arial" charset="0"/>
                <a:cs typeface="Arial" charset="0"/>
              </a:rPr>
              <a:t>Time Sharing or Bulletin Board Service</a:t>
            </a:r>
          </a:p>
        </p:txBody>
      </p:sp>
      <p:sp>
        <p:nvSpPr>
          <p:cNvPr id="473" name="Rectangle 619">
            <a:extLst>
              <a:ext uri="{FF2B5EF4-FFF2-40B4-BE49-F238E27FC236}">
                <a16:creationId xmlns:a16="http://schemas.microsoft.com/office/drawing/2014/main" id="{5B2811B7-3258-4F72-B16A-82A35CF76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2708" y="1908869"/>
            <a:ext cx="1033937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342900" eaLnBrk="0" hangingPunct="0"/>
            <a:r>
              <a:rPr lang="en-US" sz="675" dirty="0">
                <a:solidFill>
                  <a:prstClr val="black"/>
                </a:solidFill>
                <a:latin typeface="Arial" charset="0"/>
                <a:cs typeface="Arial" charset="0"/>
              </a:rPr>
              <a:t>Online Services and</a:t>
            </a:r>
          </a:p>
          <a:p>
            <a:pPr algn="ctr" defTabSz="342900" eaLnBrk="0" hangingPunct="0"/>
            <a:r>
              <a:rPr lang="en-US" sz="675" dirty="0">
                <a:solidFill>
                  <a:prstClr val="black"/>
                </a:solidFill>
                <a:latin typeface="Arial" charset="0"/>
                <a:cs typeface="Arial" charset="0"/>
              </a:rPr>
              <a:t>Outsourcing Arrangements</a:t>
            </a:r>
          </a:p>
        </p:txBody>
      </p:sp>
      <p:sp>
        <p:nvSpPr>
          <p:cNvPr id="475" name="Freeform 529">
            <a:extLst>
              <a:ext uri="{FF2B5EF4-FFF2-40B4-BE49-F238E27FC236}">
                <a16:creationId xmlns:a16="http://schemas.microsoft.com/office/drawing/2014/main" id="{5DA329A8-E307-42B8-824A-B5FA1FF2857A}"/>
              </a:ext>
            </a:extLst>
          </p:cNvPr>
          <p:cNvSpPr>
            <a:spLocks/>
          </p:cNvSpPr>
          <p:nvPr/>
        </p:nvSpPr>
        <p:spPr bwMode="auto">
          <a:xfrm>
            <a:off x="7099001" y="218163"/>
            <a:ext cx="1885950" cy="4514850"/>
          </a:xfrm>
          <a:custGeom>
            <a:avLst/>
            <a:gdLst>
              <a:gd name="T0" fmla="*/ 905 w 1052"/>
              <a:gd name="T1" fmla="*/ 569310 h 698"/>
              <a:gd name="T2" fmla="*/ 1202 w 1052"/>
              <a:gd name="T3" fmla="*/ 645149 h 698"/>
              <a:gd name="T4" fmla="*/ 1564 w 1052"/>
              <a:gd name="T5" fmla="*/ 691574 h 698"/>
              <a:gd name="T6" fmla="*/ 1959 w 1052"/>
              <a:gd name="T7" fmla="*/ 705756 h 698"/>
              <a:gd name="T8" fmla="*/ 2355 w 1052"/>
              <a:gd name="T9" fmla="*/ 682450 h 698"/>
              <a:gd name="T10" fmla="*/ 2704 w 1052"/>
              <a:gd name="T11" fmla="*/ 627944 h 698"/>
              <a:gd name="T12" fmla="*/ 3052 w 1052"/>
              <a:gd name="T13" fmla="*/ 682450 h 698"/>
              <a:gd name="T14" fmla="*/ 3438 w 1052"/>
              <a:gd name="T15" fmla="*/ 705756 h 698"/>
              <a:gd name="T16" fmla="*/ 3843 w 1052"/>
              <a:gd name="T17" fmla="*/ 691574 h 698"/>
              <a:gd name="T18" fmla="*/ 4205 w 1052"/>
              <a:gd name="T19" fmla="*/ 645149 h 698"/>
              <a:gd name="T20" fmla="*/ 4493 w 1052"/>
              <a:gd name="T21" fmla="*/ 569310 h 698"/>
              <a:gd name="T22" fmla="*/ 4744 w 1052"/>
              <a:gd name="T23" fmla="*/ 529849 h 698"/>
              <a:gd name="T24" fmla="*/ 5031 w 1052"/>
              <a:gd name="T25" fmla="*/ 512644 h 698"/>
              <a:gd name="T26" fmla="*/ 5264 w 1052"/>
              <a:gd name="T27" fmla="*/ 463140 h 698"/>
              <a:gd name="T28" fmla="*/ 5380 w 1052"/>
              <a:gd name="T29" fmla="*/ 393403 h 698"/>
              <a:gd name="T30" fmla="*/ 5380 w 1052"/>
              <a:gd name="T31" fmla="*/ 312354 h 698"/>
              <a:gd name="T32" fmla="*/ 5264 w 1052"/>
              <a:gd name="T33" fmla="*/ 239566 h 698"/>
              <a:gd name="T34" fmla="*/ 5031 w 1052"/>
              <a:gd name="T35" fmla="*/ 193106 h 698"/>
              <a:gd name="T36" fmla="*/ 4744 w 1052"/>
              <a:gd name="T37" fmla="*/ 175908 h 698"/>
              <a:gd name="T38" fmla="*/ 4493 w 1052"/>
              <a:gd name="T39" fmla="*/ 133390 h 698"/>
              <a:gd name="T40" fmla="*/ 4205 w 1052"/>
              <a:gd name="T41" fmla="*/ 58634 h 698"/>
              <a:gd name="T42" fmla="*/ 3843 w 1052"/>
              <a:gd name="T43" fmla="*/ 11131 h 698"/>
              <a:gd name="T44" fmla="*/ 3438 w 1052"/>
              <a:gd name="T45" fmla="*/ 0 h 698"/>
              <a:gd name="T46" fmla="*/ 3052 w 1052"/>
              <a:gd name="T47" fmla="*/ 21146 h 698"/>
              <a:gd name="T48" fmla="*/ 2704 w 1052"/>
              <a:gd name="T49" fmla="*/ 77812 h 698"/>
              <a:gd name="T50" fmla="*/ 2355 w 1052"/>
              <a:gd name="T51" fmla="*/ 21146 h 698"/>
              <a:gd name="T52" fmla="*/ 1959 w 1052"/>
              <a:gd name="T53" fmla="*/ 0 h 698"/>
              <a:gd name="T54" fmla="*/ 1564 w 1052"/>
              <a:gd name="T55" fmla="*/ 11131 h 698"/>
              <a:gd name="T56" fmla="*/ 1202 w 1052"/>
              <a:gd name="T57" fmla="*/ 58634 h 698"/>
              <a:gd name="T58" fmla="*/ 905 w 1052"/>
              <a:gd name="T59" fmla="*/ 133390 h 698"/>
              <a:gd name="T60" fmla="*/ 653 w 1052"/>
              <a:gd name="T61" fmla="*/ 175908 h 698"/>
              <a:gd name="T62" fmla="*/ 376 w 1052"/>
              <a:gd name="T63" fmla="*/ 193106 h 698"/>
              <a:gd name="T64" fmla="*/ 143 w 1052"/>
              <a:gd name="T65" fmla="*/ 239566 h 698"/>
              <a:gd name="T66" fmla="*/ 18 w 1052"/>
              <a:gd name="T67" fmla="*/ 312354 h 698"/>
              <a:gd name="T68" fmla="*/ 18 w 1052"/>
              <a:gd name="T69" fmla="*/ 393403 h 698"/>
              <a:gd name="T70" fmla="*/ 143 w 1052"/>
              <a:gd name="T71" fmla="*/ 463140 h 698"/>
              <a:gd name="T72" fmla="*/ 376 w 1052"/>
              <a:gd name="T73" fmla="*/ 512644 h 698"/>
              <a:gd name="T74" fmla="*/ 653 w 1052"/>
              <a:gd name="T75" fmla="*/ 529849 h 6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52"/>
              <a:gd name="T115" fmla="*/ 0 h 698"/>
              <a:gd name="T116" fmla="*/ 1052 w 1052"/>
              <a:gd name="T117" fmla="*/ 698 h 69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52" h="698">
                <a:moveTo>
                  <a:pt x="155" y="517"/>
                </a:moveTo>
                <a:lnTo>
                  <a:pt x="176" y="563"/>
                </a:lnTo>
                <a:lnTo>
                  <a:pt x="201" y="605"/>
                </a:lnTo>
                <a:lnTo>
                  <a:pt x="234" y="638"/>
                </a:lnTo>
                <a:lnTo>
                  <a:pt x="267" y="666"/>
                </a:lnTo>
                <a:lnTo>
                  <a:pt x="304" y="684"/>
                </a:lnTo>
                <a:lnTo>
                  <a:pt x="342" y="696"/>
                </a:lnTo>
                <a:lnTo>
                  <a:pt x="381" y="698"/>
                </a:lnTo>
                <a:lnTo>
                  <a:pt x="421" y="691"/>
                </a:lnTo>
                <a:lnTo>
                  <a:pt x="458" y="675"/>
                </a:lnTo>
                <a:lnTo>
                  <a:pt x="493" y="652"/>
                </a:lnTo>
                <a:lnTo>
                  <a:pt x="526" y="621"/>
                </a:lnTo>
                <a:lnTo>
                  <a:pt x="559" y="652"/>
                </a:lnTo>
                <a:lnTo>
                  <a:pt x="594" y="675"/>
                </a:lnTo>
                <a:lnTo>
                  <a:pt x="631" y="691"/>
                </a:lnTo>
                <a:lnTo>
                  <a:pt x="669" y="698"/>
                </a:lnTo>
                <a:lnTo>
                  <a:pt x="708" y="696"/>
                </a:lnTo>
                <a:lnTo>
                  <a:pt x="748" y="684"/>
                </a:lnTo>
                <a:lnTo>
                  <a:pt x="783" y="666"/>
                </a:lnTo>
                <a:lnTo>
                  <a:pt x="818" y="638"/>
                </a:lnTo>
                <a:lnTo>
                  <a:pt x="848" y="605"/>
                </a:lnTo>
                <a:lnTo>
                  <a:pt x="874" y="563"/>
                </a:lnTo>
                <a:lnTo>
                  <a:pt x="897" y="517"/>
                </a:lnTo>
                <a:lnTo>
                  <a:pt x="923" y="524"/>
                </a:lnTo>
                <a:lnTo>
                  <a:pt x="951" y="519"/>
                </a:lnTo>
                <a:lnTo>
                  <a:pt x="979" y="507"/>
                </a:lnTo>
                <a:lnTo>
                  <a:pt x="1003" y="486"/>
                </a:lnTo>
                <a:lnTo>
                  <a:pt x="1024" y="458"/>
                </a:lnTo>
                <a:lnTo>
                  <a:pt x="1038" y="426"/>
                </a:lnTo>
                <a:lnTo>
                  <a:pt x="1047" y="389"/>
                </a:lnTo>
                <a:lnTo>
                  <a:pt x="1052" y="349"/>
                </a:lnTo>
                <a:lnTo>
                  <a:pt x="1047" y="309"/>
                </a:lnTo>
                <a:lnTo>
                  <a:pt x="1038" y="272"/>
                </a:lnTo>
                <a:lnTo>
                  <a:pt x="1024" y="237"/>
                </a:lnTo>
                <a:lnTo>
                  <a:pt x="1003" y="209"/>
                </a:lnTo>
                <a:lnTo>
                  <a:pt x="979" y="191"/>
                </a:lnTo>
                <a:lnTo>
                  <a:pt x="951" y="177"/>
                </a:lnTo>
                <a:lnTo>
                  <a:pt x="923" y="174"/>
                </a:lnTo>
                <a:lnTo>
                  <a:pt x="897" y="179"/>
                </a:lnTo>
                <a:lnTo>
                  <a:pt x="874" y="132"/>
                </a:lnTo>
                <a:lnTo>
                  <a:pt x="848" y="93"/>
                </a:lnTo>
                <a:lnTo>
                  <a:pt x="818" y="58"/>
                </a:lnTo>
                <a:lnTo>
                  <a:pt x="783" y="30"/>
                </a:lnTo>
                <a:lnTo>
                  <a:pt x="748" y="11"/>
                </a:lnTo>
                <a:lnTo>
                  <a:pt x="708" y="2"/>
                </a:lnTo>
                <a:lnTo>
                  <a:pt x="669" y="0"/>
                </a:lnTo>
                <a:lnTo>
                  <a:pt x="631" y="7"/>
                </a:lnTo>
                <a:lnTo>
                  <a:pt x="594" y="21"/>
                </a:lnTo>
                <a:lnTo>
                  <a:pt x="559" y="44"/>
                </a:lnTo>
                <a:lnTo>
                  <a:pt x="526" y="77"/>
                </a:lnTo>
                <a:lnTo>
                  <a:pt x="493" y="44"/>
                </a:lnTo>
                <a:lnTo>
                  <a:pt x="458" y="21"/>
                </a:lnTo>
                <a:lnTo>
                  <a:pt x="421" y="7"/>
                </a:lnTo>
                <a:lnTo>
                  <a:pt x="381" y="0"/>
                </a:lnTo>
                <a:lnTo>
                  <a:pt x="342" y="2"/>
                </a:lnTo>
                <a:lnTo>
                  <a:pt x="304" y="11"/>
                </a:lnTo>
                <a:lnTo>
                  <a:pt x="267" y="30"/>
                </a:lnTo>
                <a:lnTo>
                  <a:pt x="234" y="58"/>
                </a:lnTo>
                <a:lnTo>
                  <a:pt x="201" y="93"/>
                </a:lnTo>
                <a:lnTo>
                  <a:pt x="176" y="132"/>
                </a:lnTo>
                <a:lnTo>
                  <a:pt x="155" y="179"/>
                </a:lnTo>
                <a:lnTo>
                  <a:pt x="127" y="174"/>
                </a:lnTo>
                <a:lnTo>
                  <a:pt x="99" y="177"/>
                </a:lnTo>
                <a:lnTo>
                  <a:pt x="73" y="191"/>
                </a:lnTo>
                <a:lnTo>
                  <a:pt x="47" y="209"/>
                </a:lnTo>
                <a:lnTo>
                  <a:pt x="28" y="237"/>
                </a:lnTo>
                <a:lnTo>
                  <a:pt x="12" y="272"/>
                </a:lnTo>
                <a:lnTo>
                  <a:pt x="3" y="309"/>
                </a:lnTo>
                <a:lnTo>
                  <a:pt x="0" y="349"/>
                </a:lnTo>
                <a:lnTo>
                  <a:pt x="3" y="389"/>
                </a:lnTo>
                <a:lnTo>
                  <a:pt x="12" y="426"/>
                </a:lnTo>
                <a:lnTo>
                  <a:pt x="28" y="458"/>
                </a:lnTo>
                <a:lnTo>
                  <a:pt x="47" y="486"/>
                </a:lnTo>
                <a:lnTo>
                  <a:pt x="73" y="507"/>
                </a:lnTo>
                <a:lnTo>
                  <a:pt x="99" y="519"/>
                </a:lnTo>
                <a:lnTo>
                  <a:pt x="127" y="524"/>
                </a:lnTo>
                <a:lnTo>
                  <a:pt x="155" y="51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3429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6" name="Rectangle 308">
            <a:extLst>
              <a:ext uri="{FF2B5EF4-FFF2-40B4-BE49-F238E27FC236}">
                <a16:creationId xmlns:a16="http://schemas.microsoft.com/office/drawing/2014/main" id="{B9C27ECB-FDD1-4F1C-9906-DC61D2859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9962" y="2218968"/>
            <a:ext cx="6520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342900" eaLnBrk="0" hangingPunct="0"/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Internet</a:t>
            </a:r>
          </a:p>
          <a:p>
            <a:pPr algn="ctr" defTabSz="342900" eaLnBrk="0" hangingPunct="0"/>
            <a:endParaRPr lang="en-US" sz="1400" b="1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05547D13-F0A9-4A8D-8039-DF1D4D5C47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4475" y="678240"/>
            <a:ext cx="263368" cy="258679"/>
          </a:xfrm>
          <a:prstGeom prst="rect">
            <a:avLst/>
          </a:prstGeom>
        </p:spPr>
      </p:pic>
      <p:pic>
        <p:nvPicPr>
          <p:cNvPr id="483" name="Picture 482" descr="A close up of a sign&#10;&#10;Description automatically generated">
            <a:extLst>
              <a:ext uri="{FF2B5EF4-FFF2-40B4-BE49-F238E27FC236}">
                <a16:creationId xmlns:a16="http://schemas.microsoft.com/office/drawing/2014/main" id="{E35997AE-5C59-4B89-AC13-48BA792D83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7829" y="1984564"/>
            <a:ext cx="263368" cy="258679"/>
          </a:xfrm>
          <a:prstGeom prst="rect">
            <a:avLst/>
          </a:prstGeom>
        </p:spPr>
      </p:pic>
      <p:pic>
        <p:nvPicPr>
          <p:cNvPr id="484" name="Picture 483" descr="A close up of a sign&#10;&#10;Description automatically generated">
            <a:extLst>
              <a:ext uri="{FF2B5EF4-FFF2-40B4-BE49-F238E27FC236}">
                <a16:creationId xmlns:a16="http://schemas.microsoft.com/office/drawing/2014/main" id="{776AE4F7-3D35-43F7-952A-FB82A48853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753" y="3249856"/>
            <a:ext cx="135273" cy="13286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DA9A075-5E15-4AF9-B14F-BEFA5A8F9628}"/>
              </a:ext>
            </a:extLst>
          </p:cNvPr>
          <p:cNvGrpSpPr/>
          <p:nvPr/>
        </p:nvGrpSpPr>
        <p:grpSpPr>
          <a:xfrm>
            <a:off x="4891547" y="3797635"/>
            <a:ext cx="642603" cy="617206"/>
            <a:chOff x="4841489" y="3817401"/>
            <a:chExt cx="642603" cy="617206"/>
          </a:xfrm>
        </p:grpSpPr>
        <p:cxnSp>
          <p:nvCxnSpPr>
            <p:cNvPr id="14" name="Connector: Curved 13">
              <a:extLst>
                <a:ext uri="{FF2B5EF4-FFF2-40B4-BE49-F238E27FC236}">
                  <a16:creationId xmlns:a16="http://schemas.microsoft.com/office/drawing/2014/main" id="{F5F5F2B0-3DBC-4E4C-8690-21811808C798}"/>
                </a:ext>
              </a:extLst>
            </p:cNvPr>
            <p:cNvCxnSpPr/>
            <p:nvPr/>
          </p:nvCxnSpPr>
          <p:spPr>
            <a:xfrm rot="5400000" flipH="1" flipV="1">
              <a:off x="5293862" y="3854377"/>
              <a:ext cx="227206" cy="153254"/>
            </a:xfrm>
            <a:prstGeom prst="curvedConnector3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5" name="Group 443">
              <a:extLst>
                <a:ext uri="{FF2B5EF4-FFF2-40B4-BE49-F238E27FC236}">
                  <a16:creationId xmlns:a16="http://schemas.microsoft.com/office/drawing/2014/main" id="{40D302FB-41BF-4FBA-A430-1B9B84B0AD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1489" y="3971454"/>
              <a:ext cx="583406" cy="463153"/>
              <a:chOff x="1852" y="1536"/>
              <a:chExt cx="490" cy="389"/>
            </a:xfrm>
          </p:grpSpPr>
          <p:sp>
            <p:nvSpPr>
              <p:cNvPr id="487" name="Freeform 445">
                <a:extLst>
                  <a:ext uri="{FF2B5EF4-FFF2-40B4-BE49-F238E27FC236}">
                    <a16:creationId xmlns:a16="http://schemas.microsoft.com/office/drawing/2014/main" id="{3B1D9556-E383-46E3-BCF2-4940D5BED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536"/>
                <a:ext cx="278" cy="387"/>
              </a:xfrm>
              <a:custGeom>
                <a:avLst/>
                <a:gdLst>
                  <a:gd name="T0" fmla="*/ 0 w 180"/>
                  <a:gd name="T1" fmla="*/ 2605 h 205"/>
                  <a:gd name="T2" fmla="*/ 0 w 180"/>
                  <a:gd name="T3" fmla="*/ 2501 h 205"/>
                  <a:gd name="T4" fmla="*/ 244 w 180"/>
                  <a:gd name="T5" fmla="*/ 2348 h 205"/>
                  <a:gd name="T6" fmla="*/ 244 w 180"/>
                  <a:gd name="T7" fmla="*/ 0 h 205"/>
                  <a:gd name="T8" fmla="*/ 763 w 180"/>
                  <a:gd name="T9" fmla="*/ 0 h 205"/>
                  <a:gd name="T10" fmla="*/ 763 w 180"/>
                  <a:gd name="T11" fmla="*/ 2348 h 205"/>
                  <a:gd name="T12" fmla="*/ 1024 w 180"/>
                  <a:gd name="T13" fmla="*/ 2501 h 205"/>
                  <a:gd name="T14" fmla="*/ 1024 w 180"/>
                  <a:gd name="T15" fmla="*/ 2605 h 205"/>
                  <a:gd name="T16" fmla="*/ 0 w 180"/>
                  <a:gd name="T17" fmla="*/ 2605 h 2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0"/>
                  <a:gd name="T28" fmla="*/ 0 h 205"/>
                  <a:gd name="T29" fmla="*/ 180 w 180"/>
                  <a:gd name="T30" fmla="*/ 205 h 20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0" h="205">
                    <a:moveTo>
                      <a:pt x="0" y="205"/>
                    </a:moveTo>
                    <a:lnTo>
                      <a:pt x="0" y="197"/>
                    </a:lnTo>
                    <a:lnTo>
                      <a:pt x="43" y="185"/>
                    </a:lnTo>
                    <a:lnTo>
                      <a:pt x="43" y="0"/>
                    </a:lnTo>
                    <a:lnTo>
                      <a:pt x="134" y="0"/>
                    </a:lnTo>
                    <a:lnTo>
                      <a:pt x="134" y="185"/>
                    </a:lnTo>
                    <a:lnTo>
                      <a:pt x="180" y="197"/>
                    </a:lnTo>
                    <a:lnTo>
                      <a:pt x="180" y="205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88" name="Freeform 446">
                <a:extLst>
                  <a:ext uri="{FF2B5EF4-FFF2-40B4-BE49-F238E27FC236}">
                    <a16:creationId xmlns:a16="http://schemas.microsoft.com/office/drawing/2014/main" id="{B37C06E2-76DD-443C-8F85-AA02DE80E0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23" y="1553"/>
                <a:ext cx="140" cy="372"/>
              </a:xfrm>
              <a:custGeom>
                <a:avLst/>
                <a:gdLst>
                  <a:gd name="T0" fmla="*/ 0 w 91"/>
                  <a:gd name="T1" fmla="*/ 2251 h 197"/>
                  <a:gd name="T2" fmla="*/ 0 w 91"/>
                  <a:gd name="T3" fmla="*/ 2504 h 197"/>
                  <a:gd name="T4" fmla="*/ 509 w 91"/>
                  <a:gd name="T5" fmla="*/ 2251 h 197"/>
                  <a:gd name="T6" fmla="*/ 509 w 91"/>
                  <a:gd name="T7" fmla="*/ 2504 h 197"/>
                  <a:gd name="T8" fmla="*/ 175 w 91"/>
                  <a:gd name="T9" fmla="*/ 699 h 197"/>
                  <a:gd name="T10" fmla="*/ 335 w 91"/>
                  <a:gd name="T11" fmla="*/ 699 h 197"/>
                  <a:gd name="T12" fmla="*/ 146 w 91"/>
                  <a:gd name="T13" fmla="*/ 417 h 197"/>
                  <a:gd name="T14" fmla="*/ 365 w 91"/>
                  <a:gd name="T15" fmla="*/ 417 h 197"/>
                  <a:gd name="T16" fmla="*/ 66 w 91"/>
                  <a:gd name="T17" fmla="*/ 0 h 197"/>
                  <a:gd name="T18" fmla="*/ 445 w 91"/>
                  <a:gd name="T19" fmla="*/ 0 h 197"/>
                  <a:gd name="T20" fmla="*/ 445 w 91"/>
                  <a:gd name="T21" fmla="*/ 1516 h 197"/>
                  <a:gd name="T22" fmla="*/ 66 w 91"/>
                  <a:gd name="T23" fmla="*/ 1516 h 197"/>
                  <a:gd name="T24" fmla="*/ 66 w 91"/>
                  <a:gd name="T25" fmla="*/ 0 h 1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1"/>
                  <a:gd name="T40" fmla="*/ 0 h 197"/>
                  <a:gd name="T41" fmla="*/ 91 w 91"/>
                  <a:gd name="T42" fmla="*/ 197 h 19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1" h="197">
                    <a:moveTo>
                      <a:pt x="0" y="177"/>
                    </a:moveTo>
                    <a:lnTo>
                      <a:pt x="0" y="197"/>
                    </a:lnTo>
                    <a:moveTo>
                      <a:pt x="91" y="177"/>
                    </a:moveTo>
                    <a:lnTo>
                      <a:pt x="91" y="197"/>
                    </a:lnTo>
                    <a:moveTo>
                      <a:pt x="31" y="55"/>
                    </a:moveTo>
                    <a:lnTo>
                      <a:pt x="60" y="55"/>
                    </a:lnTo>
                    <a:moveTo>
                      <a:pt x="26" y="33"/>
                    </a:moveTo>
                    <a:lnTo>
                      <a:pt x="65" y="33"/>
                    </a:lnTo>
                    <a:moveTo>
                      <a:pt x="12" y="0"/>
                    </a:moveTo>
                    <a:lnTo>
                      <a:pt x="79" y="0"/>
                    </a:lnTo>
                    <a:lnTo>
                      <a:pt x="79" y="119"/>
                    </a:lnTo>
                    <a:lnTo>
                      <a:pt x="12" y="119"/>
                    </a:lnTo>
                    <a:lnTo>
                      <a:pt x="12" y="0"/>
                    </a:lnTo>
                  </a:path>
                </a:pathLst>
              </a:custGeom>
              <a:noFill/>
              <a:ln w="11113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89" name="Rectangle 447">
                <a:extLst>
                  <a:ext uri="{FF2B5EF4-FFF2-40B4-BE49-F238E27FC236}">
                    <a16:creationId xmlns:a16="http://schemas.microsoft.com/office/drawing/2014/main" id="{F2CB4C64-1FB8-4509-90C7-DA0646BB52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9" y="1651"/>
                <a:ext cx="23" cy="8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90" name="Freeform 448">
                <a:extLst>
                  <a:ext uri="{FF2B5EF4-FFF2-40B4-BE49-F238E27FC236}">
                    <a16:creationId xmlns:a16="http://schemas.microsoft.com/office/drawing/2014/main" id="{16FACB0D-6021-4A20-B4F9-1A9C8272F5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37" y="1776"/>
                <a:ext cx="119" cy="106"/>
              </a:xfrm>
              <a:custGeom>
                <a:avLst/>
                <a:gdLst>
                  <a:gd name="T0" fmla="*/ 40 w 77"/>
                  <a:gd name="T1" fmla="*/ 449 h 56"/>
                  <a:gd name="T2" fmla="*/ 0 w 77"/>
                  <a:gd name="T3" fmla="*/ 0 h 56"/>
                  <a:gd name="T4" fmla="*/ 70 w 77"/>
                  <a:gd name="T5" fmla="*/ 449 h 56"/>
                  <a:gd name="T6" fmla="*/ 108 w 77"/>
                  <a:gd name="T7" fmla="*/ 0 h 56"/>
                  <a:gd name="T8" fmla="*/ 70 w 77"/>
                  <a:gd name="T9" fmla="*/ 449 h 56"/>
                  <a:gd name="T10" fmla="*/ 167 w 77"/>
                  <a:gd name="T11" fmla="*/ 449 h 56"/>
                  <a:gd name="T12" fmla="*/ 136 w 77"/>
                  <a:gd name="T13" fmla="*/ 0 h 56"/>
                  <a:gd name="T14" fmla="*/ 207 w 77"/>
                  <a:gd name="T15" fmla="*/ 449 h 56"/>
                  <a:gd name="T16" fmla="*/ 232 w 77"/>
                  <a:gd name="T17" fmla="*/ 0 h 56"/>
                  <a:gd name="T18" fmla="*/ 207 w 77"/>
                  <a:gd name="T19" fmla="*/ 449 h 56"/>
                  <a:gd name="T20" fmla="*/ 303 w 77"/>
                  <a:gd name="T21" fmla="*/ 449 h 56"/>
                  <a:gd name="T22" fmla="*/ 272 w 77"/>
                  <a:gd name="T23" fmla="*/ 0 h 56"/>
                  <a:gd name="T24" fmla="*/ 332 w 77"/>
                  <a:gd name="T25" fmla="*/ 449 h 56"/>
                  <a:gd name="T26" fmla="*/ 371 w 77"/>
                  <a:gd name="T27" fmla="*/ 0 h 56"/>
                  <a:gd name="T28" fmla="*/ 332 w 77"/>
                  <a:gd name="T29" fmla="*/ 449 h 56"/>
                  <a:gd name="T30" fmla="*/ 439 w 77"/>
                  <a:gd name="T31" fmla="*/ 449 h 56"/>
                  <a:gd name="T32" fmla="*/ 399 w 77"/>
                  <a:gd name="T33" fmla="*/ 0 h 56"/>
                  <a:gd name="T34" fmla="*/ 399 w 77"/>
                  <a:gd name="T35" fmla="*/ 719 h 56"/>
                  <a:gd name="T36" fmla="*/ 439 w 77"/>
                  <a:gd name="T37" fmla="*/ 502 h 56"/>
                  <a:gd name="T38" fmla="*/ 399 w 77"/>
                  <a:gd name="T39" fmla="*/ 719 h 56"/>
                  <a:gd name="T40" fmla="*/ 371 w 77"/>
                  <a:gd name="T41" fmla="*/ 719 h 56"/>
                  <a:gd name="T42" fmla="*/ 332 w 77"/>
                  <a:gd name="T43" fmla="*/ 502 h 56"/>
                  <a:gd name="T44" fmla="*/ 272 w 77"/>
                  <a:gd name="T45" fmla="*/ 719 h 56"/>
                  <a:gd name="T46" fmla="*/ 303 w 77"/>
                  <a:gd name="T47" fmla="*/ 502 h 56"/>
                  <a:gd name="T48" fmla="*/ 272 w 77"/>
                  <a:gd name="T49" fmla="*/ 719 h 56"/>
                  <a:gd name="T50" fmla="*/ 232 w 77"/>
                  <a:gd name="T51" fmla="*/ 719 h 56"/>
                  <a:gd name="T52" fmla="*/ 207 w 77"/>
                  <a:gd name="T53" fmla="*/ 502 h 56"/>
                  <a:gd name="T54" fmla="*/ 136 w 77"/>
                  <a:gd name="T55" fmla="*/ 719 h 56"/>
                  <a:gd name="T56" fmla="*/ 167 w 77"/>
                  <a:gd name="T57" fmla="*/ 502 h 56"/>
                  <a:gd name="T58" fmla="*/ 136 w 77"/>
                  <a:gd name="T59" fmla="*/ 719 h 56"/>
                  <a:gd name="T60" fmla="*/ 108 w 77"/>
                  <a:gd name="T61" fmla="*/ 719 h 56"/>
                  <a:gd name="T62" fmla="*/ 70 w 77"/>
                  <a:gd name="T63" fmla="*/ 502 h 56"/>
                  <a:gd name="T64" fmla="*/ 0 w 77"/>
                  <a:gd name="T65" fmla="*/ 719 h 56"/>
                  <a:gd name="T66" fmla="*/ 40 w 77"/>
                  <a:gd name="T67" fmla="*/ 502 h 56"/>
                  <a:gd name="T68" fmla="*/ 0 w 77"/>
                  <a:gd name="T69" fmla="*/ 719 h 5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7"/>
                  <a:gd name="T106" fmla="*/ 0 h 56"/>
                  <a:gd name="T107" fmla="*/ 77 w 77"/>
                  <a:gd name="T108" fmla="*/ 56 h 5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7" h="56">
                    <a:moveTo>
                      <a:pt x="0" y="35"/>
                    </a:moveTo>
                    <a:lnTo>
                      <a:pt x="7" y="35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35"/>
                    </a:lnTo>
                    <a:close/>
                    <a:moveTo>
                      <a:pt x="12" y="35"/>
                    </a:moveTo>
                    <a:lnTo>
                      <a:pt x="19" y="35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12" y="35"/>
                    </a:lnTo>
                    <a:close/>
                    <a:moveTo>
                      <a:pt x="24" y="35"/>
                    </a:moveTo>
                    <a:lnTo>
                      <a:pt x="29" y="35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4" y="35"/>
                    </a:lnTo>
                    <a:close/>
                    <a:moveTo>
                      <a:pt x="36" y="35"/>
                    </a:moveTo>
                    <a:lnTo>
                      <a:pt x="41" y="35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6" y="35"/>
                    </a:lnTo>
                    <a:close/>
                    <a:moveTo>
                      <a:pt x="48" y="35"/>
                    </a:moveTo>
                    <a:lnTo>
                      <a:pt x="53" y="35"/>
                    </a:lnTo>
                    <a:lnTo>
                      <a:pt x="53" y="0"/>
                    </a:lnTo>
                    <a:lnTo>
                      <a:pt x="48" y="0"/>
                    </a:lnTo>
                    <a:lnTo>
                      <a:pt x="48" y="35"/>
                    </a:lnTo>
                    <a:close/>
                    <a:moveTo>
                      <a:pt x="58" y="35"/>
                    </a:moveTo>
                    <a:lnTo>
                      <a:pt x="65" y="35"/>
                    </a:lnTo>
                    <a:lnTo>
                      <a:pt x="65" y="0"/>
                    </a:lnTo>
                    <a:lnTo>
                      <a:pt x="58" y="0"/>
                    </a:lnTo>
                    <a:lnTo>
                      <a:pt x="58" y="35"/>
                    </a:lnTo>
                    <a:close/>
                    <a:moveTo>
                      <a:pt x="70" y="35"/>
                    </a:moveTo>
                    <a:lnTo>
                      <a:pt x="77" y="35"/>
                    </a:lnTo>
                    <a:lnTo>
                      <a:pt x="77" y="0"/>
                    </a:lnTo>
                    <a:lnTo>
                      <a:pt x="70" y="0"/>
                    </a:lnTo>
                    <a:lnTo>
                      <a:pt x="70" y="35"/>
                    </a:lnTo>
                    <a:close/>
                    <a:moveTo>
                      <a:pt x="70" y="56"/>
                    </a:moveTo>
                    <a:lnTo>
                      <a:pt x="77" y="56"/>
                    </a:lnTo>
                    <a:lnTo>
                      <a:pt x="77" y="39"/>
                    </a:lnTo>
                    <a:lnTo>
                      <a:pt x="70" y="39"/>
                    </a:lnTo>
                    <a:lnTo>
                      <a:pt x="70" y="56"/>
                    </a:lnTo>
                    <a:close/>
                    <a:moveTo>
                      <a:pt x="58" y="56"/>
                    </a:moveTo>
                    <a:lnTo>
                      <a:pt x="65" y="56"/>
                    </a:lnTo>
                    <a:lnTo>
                      <a:pt x="65" y="39"/>
                    </a:lnTo>
                    <a:lnTo>
                      <a:pt x="58" y="39"/>
                    </a:lnTo>
                    <a:lnTo>
                      <a:pt x="58" y="56"/>
                    </a:lnTo>
                    <a:close/>
                    <a:moveTo>
                      <a:pt x="48" y="56"/>
                    </a:moveTo>
                    <a:lnTo>
                      <a:pt x="53" y="56"/>
                    </a:lnTo>
                    <a:lnTo>
                      <a:pt x="53" y="39"/>
                    </a:lnTo>
                    <a:lnTo>
                      <a:pt x="48" y="39"/>
                    </a:lnTo>
                    <a:lnTo>
                      <a:pt x="48" y="56"/>
                    </a:lnTo>
                    <a:close/>
                    <a:moveTo>
                      <a:pt x="36" y="56"/>
                    </a:moveTo>
                    <a:lnTo>
                      <a:pt x="41" y="56"/>
                    </a:lnTo>
                    <a:lnTo>
                      <a:pt x="41" y="39"/>
                    </a:lnTo>
                    <a:lnTo>
                      <a:pt x="36" y="39"/>
                    </a:lnTo>
                    <a:lnTo>
                      <a:pt x="36" y="56"/>
                    </a:lnTo>
                    <a:close/>
                    <a:moveTo>
                      <a:pt x="24" y="56"/>
                    </a:moveTo>
                    <a:lnTo>
                      <a:pt x="29" y="56"/>
                    </a:lnTo>
                    <a:lnTo>
                      <a:pt x="29" y="39"/>
                    </a:lnTo>
                    <a:lnTo>
                      <a:pt x="24" y="39"/>
                    </a:lnTo>
                    <a:lnTo>
                      <a:pt x="24" y="56"/>
                    </a:lnTo>
                    <a:close/>
                    <a:moveTo>
                      <a:pt x="12" y="56"/>
                    </a:moveTo>
                    <a:lnTo>
                      <a:pt x="19" y="56"/>
                    </a:lnTo>
                    <a:lnTo>
                      <a:pt x="19" y="39"/>
                    </a:lnTo>
                    <a:lnTo>
                      <a:pt x="12" y="39"/>
                    </a:lnTo>
                    <a:lnTo>
                      <a:pt x="12" y="56"/>
                    </a:lnTo>
                    <a:close/>
                    <a:moveTo>
                      <a:pt x="0" y="56"/>
                    </a:moveTo>
                    <a:lnTo>
                      <a:pt x="7" y="56"/>
                    </a:lnTo>
                    <a:lnTo>
                      <a:pt x="7" y="39"/>
                    </a:lnTo>
                    <a:lnTo>
                      <a:pt x="0" y="39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91" name="Rectangle 449">
                <a:extLst>
                  <a:ext uri="{FF2B5EF4-FFF2-40B4-BE49-F238E27FC236}">
                    <a16:creationId xmlns:a16="http://schemas.microsoft.com/office/drawing/2014/main" id="{E4A21C1D-F12B-4663-BC52-60CC5C890A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2" y="1584"/>
                <a:ext cx="25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342900" eaLnBrk="0" hangingPunct="0"/>
                <a:r>
                  <a:rPr lang="en-US" sz="900" b="1" dirty="0">
                    <a:solidFill>
                      <a:srgbClr val="FF3300"/>
                    </a:solidFill>
                    <a:latin typeface="Calibri"/>
                    <a:cs typeface="Arial" charset="0"/>
                  </a:rPr>
                  <a:t>Proxy</a:t>
                </a:r>
              </a:p>
              <a:p>
                <a:pPr defTabSz="342900" eaLnBrk="0" hangingPunct="0"/>
                <a:r>
                  <a:rPr lang="en-US" sz="900" b="1" dirty="0">
                    <a:solidFill>
                      <a:srgbClr val="FF3300"/>
                    </a:solidFill>
                    <a:latin typeface="Calibri"/>
                    <a:cs typeface="Arial" charset="0"/>
                  </a:rPr>
                  <a:t>Server</a:t>
                </a:r>
              </a:p>
            </p:txBody>
          </p:sp>
        </p:grpSp>
      </p:grpSp>
      <p:grpSp>
        <p:nvGrpSpPr>
          <p:cNvPr id="494" name="Group 385">
            <a:extLst>
              <a:ext uri="{FF2B5EF4-FFF2-40B4-BE49-F238E27FC236}">
                <a16:creationId xmlns:a16="http://schemas.microsoft.com/office/drawing/2014/main" id="{EAD4C267-943F-41B6-83B9-7B04D11788F7}"/>
              </a:ext>
            </a:extLst>
          </p:cNvPr>
          <p:cNvGrpSpPr>
            <a:grpSpLocks/>
          </p:cNvGrpSpPr>
          <p:nvPr/>
        </p:nvGrpSpPr>
        <p:grpSpPr bwMode="auto">
          <a:xfrm>
            <a:off x="6461469" y="818558"/>
            <a:ext cx="514350" cy="395139"/>
            <a:chOff x="672" y="2112"/>
            <a:chExt cx="432" cy="295"/>
          </a:xfrm>
        </p:grpSpPr>
        <p:grpSp>
          <p:nvGrpSpPr>
            <p:cNvPr id="495" name="Group 386">
              <a:extLst>
                <a:ext uri="{FF2B5EF4-FFF2-40B4-BE49-F238E27FC236}">
                  <a16:creationId xmlns:a16="http://schemas.microsoft.com/office/drawing/2014/main" id="{B517D676-0623-4FDC-B0AC-865C0FE7F4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2160"/>
              <a:ext cx="360" cy="124"/>
              <a:chOff x="2298" y="1938"/>
              <a:chExt cx="360" cy="154"/>
            </a:xfrm>
          </p:grpSpPr>
          <p:sp>
            <p:nvSpPr>
              <p:cNvPr id="500" name="Rectangle 387">
                <a:extLst>
                  <a:ext uri="{FF2B5EF4-FFF2-40B4-BE49-F238E27FC236}">
                    <a16:creationId xmlns:a16="http://schemas.microsoft.com/office/drawing/2014/main" id="{4AC2C13A-8732-4A9B-9644-EBD9021D3F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1938"/>
                <a:ext cx="91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1" name="Rectangle 388">
                <a:extLst>
                  <a:ext uri="{FF2B5EF4-FFF2-40B4-BE49-F238E27FC236}">
                    <a16:creationId xmlns:a16="http://schemas.microsoft.com/office/drawing/2014/main" id="{08F7D64F-78BA-4685-9882-2BA6674081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1948"/>
                <a:ext cx="91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2" name="Rectangle 389">
                <a:extLst>
                  <a:ext uri="{FF2B5EF4-FFF2-40B4-BE49-F238E27FC236}">
                    <a16:creationId xmlns:a16="http://schemas.microsoft.com/office/drawing/2014/main" id="{2B617795-ACD6-4E49-BDB6-EAE365FBE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086"/>
                <a:ext cx="91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3" name="Rectangle 390">
                <a:extLst>
                  <a:ext uri="{FF2B5EF4-FFF2-40B4-BE49-F238E27FC236}">
                    <a16:creationId xmlns:a16="http://schemas.microsoft.com/office/drawing/2014/main" id="{FFC80B80-7278-41DB-BC35-072767B9EE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9" y="1938"/>
                <a:ext cx="89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4" name="Rectangle 391">
                <a:extLst>
                  <a:ext uri="{FF2B5EF4-FFF2-40B4-BE49-F238E27FC236}">
                    <a16:creationId xmlns:a16="http://schemas.microsoft.com/office/drawing/2014/main" id="{A19B5441-0690-4667-9E43-3165F57223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9" y="2086"/>
                <a:ext cx="89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5" name="Rectangle 392">
                <a:extLst>
                  <a:ext uri="{FF2B5EF4-FFF2-40B4-BE49-F238E27FC236}">
                    <a16:creationId xmlns:a16="http://schemas.microsoft.com/office/drawing/2014/main" id="{07C8ED1E-FD90-42F5-9FDB-3C7D38572E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" y="1938"/>
                <a:ext cx="91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6" name="Rectangle 393">
                <a:extLst>
                  <a:ext uri="{FF2B5EF4-FFF2-40B4-BE49-F238E27FC236}">
                    <a16:creationId xmlns:a16="http://schemas.microsoft.com/office/drawing/2014/main" id="{67A941A1-6E4D-46A7-9D86-6673903AAD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" y="2086"/>
                <a:ext cx="91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7" name="Rectangle 394">
                <a:extLst>
                  <a:ext uri="{FF2B5EF4-FFF2-40B4-BE49-F238E27FC236}">
                    <a16:creationId xmlns:a16="http://schemas.microsoft.com/office/drawing/2014/main" id="{CDA245C8-A58D-49EB-BABD-3E025C03B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9" y="1938"/>
                <a:ext cx="89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8" name="Rectangle 395">
                <a:extLst>
                  <a:ext uri="{FF2B5EF4-FFF2-40B4-BE49-F238E27FC236}">
                    <a16:creationId xmlns:a16="http://schemas.microsoft.com/office/drawing/2014/main" id="{FB6B02D9-BD0E-4737-9D4E-0900CC7C6D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9" y="2086"/>
                <a:ext cx="89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9" name="Rectangle 396">
                <a:extLst>
                  <a:ext uri="{FF2B5EF4-FFF2-40B4-BE49-F238E27FC236}">
                    <a16:creationId xmlns:a16="http://schemas.microsoft.com/office/drawing/2014/main" id="{A83C46F4-FBBF-476E-8A72-019B9052CF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5" y="1952"/>
                <a:ext cx="9" cy="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0" name="Rectangle 397">
                <a:extLst>
                  <a:ext uri="{FF2B5EF4-FFF2-40B4-BE49-F238E27FC236}">
                    <a16:creationId xmlns:a16="http://schemas.microsoft.com/office/drawing/2014/main" id="{D83C06E9-559D-4F54-A07E-5517532EA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9" y="1948"/>
                <a:ext cx="89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1" name="Rectangle 398">
                <a:extLst>
                  <a:ext uri="{FF2B5EF4-FFF2-40B4-BE49-F238E27FC236}">
                    <a16:creationId xmlns:a16="http://schemas.microsoft.com/office/drawing/2014/main" id="{FD6A3114-1B88-4294-BD6A-4D05957251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" y="1948"/>
                <a:ext cx="91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2" name="Rectangle 399">
                <a:extLst>
                  <a:ext uri="{FF2B5EF4-FFF2-40B4-BE49-F238E27FC236}">
                    <a16:creationId xmlns:a16="http://schemas.microsoft.com/office/drawing/2014/main" id="{1A0A8255-1FB3-4C5E-9949-A35FEAEB42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9" y="1948"/>
                <a:ext cx="89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496" name="Rectangle 400">
              <a:extLst>
                <a:ext uri="{FF2B5EF4-FFF2-40B4-BE49-F238E27FC236}">
                  <a16:creationId xmlns:a16="http://schemas.microsoft.com/office/drawing/2014/main" id="{8ABB7155-8064-44A1-A212-76B4BF152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" y="2208"/>
              <a:ext cx="48" cy="48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342900"/>
              <a:endParaRPr lang="en-US">
                <a:solidFill>
                  <a:srgbClr val="FF33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7" name="Text Box 401">
              <a:extLst>
                <a:ext uri="{FF2B5EF4-FFF2-40B4-BE49-F238E27FC236}">
                  <a16:creationId xmlns:a16="http://schemas.microsoft.com/office/drawing/2014/main" id="{04F701EC-9635-4941-9C1A-C92FB9CC15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112"/>
              <a:ext cx="384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342900"/>
              <a:r>
                <a:rPr lang="en-US" sz="1050" dirty="0">
                  <a:solidFill>
                    <a:srgbClr val="FF3300"/>
                  </a:solidFill>
                  <a:latin typeface="Arial Black" pitchFamily="34" charset="0"/>
                  <a:cs typeface="Arial" charset="0"/>
                </a:rPr>
                <a:t>::::::</a:t>
              </a:r>
            </a:p>
          </p:txBody>
        </p:sp>
        <p:sp>
          <p:nvSpPr>
            <p:cNvPr id="498" name="Rectangle 402">
              <a:extLst>
                <a:ext uri="{FF2B5EF4-FFF2-40B4-BE49-F238E27FC236}">
                  <a16:creationId xmlns:a16="http://schemas.microsoft.com/office/drawing/2014/main" id="{9DF1B51C-2E97-47EE-8D90-E38EBF766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305"/>
              <a:ext cx="276" cy="9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9" name="Rectangle 403">
              <a:extLst>
                <a:ext uri="{FF2B5EF4-FFF2-40B4-BE49-F238E27FC236}">
                  <a16:creationId xmlns:a16="http://schemas.microsoft.com/office/drawing/2014/main" id="{0F4613C5-6372-4F1F-8786-B74A10A6A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304"/>
              <a:ext cx="386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342900" eaLnBrk="0" hangingPunct="0"/>
              <a:r>
                <a:rPr lang="en-US" sz="900" b="1" dirty="0">
                  <a:solidFill>
                    <a:srgbClr val="FF3300"/>
                  </a:solidFill>
                  <a:latin typeface="Calibri"/>
                  <a:cs typeface="Arial" charset="0"/>
                </a:rPr>
                <a:t>Firewall 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3B9E0D8-7822-4781-9A46-02ABF0094FCA}"/>
              </a:ext>
            </a:extLst>
          </p:cNvPr>
          <p:cNvGrpSpPr/>
          <p:nvPr/>
        </p:nvGrpSpPr>
        <p:grpSpPr>
          <a:xfrm>
            <a:off x="4812586" y="178938"/>
            <a:ext cx="1414116" cy="1336969"/>
            <a:chOff x="4820439" y="178938"/>
            <a:chExt cx="1406263" cy="1336969"/>
          </a:xfrm>
        </p:grpSpPr>
        <p:sp>
          <p:nvSpPr>
            <p:cNvPr id="518" name="Rectangle: Rounded Corners 517">
              <a:extLst>
                <a:ext uri="{FF2B5EF4-FFF2-40B4-BE49-F238E27FC236}">
                  <a16:creationId xmlns:a16="http://schemas.microsoft.com/office/drawing/2014/main" id="{B9723360-A708-45F9-B52F-E95B7AB935B6}"/>
                </a:ext>
              </a:extLst>
            </p:cNvPr>
            <p:cNvSpPr/>
            <p:nvPr/>
          </p:nvSpPr>
          <p:spPr>
            <a:xfrm>
              <a:off x="4820439" y="178938"/>
              <a:ext cx="1393256" cy="130580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b" anchorCtr="0">
              <a:noAutofit/>
            </a:bodyPr>
            <a:lstStyle/>
            <a:p>
              <a:pPr algn="ctr"/>
              <a:endParaRPr lang="en-US" sz="800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72EB63E-18C4-45B2-8957-40AE96039E1A}"/>
                </a:ext>
              </a:extLst>
            </p:cNvPr>
            <p:cNvSpPr txBox="1"/>
            <p:nvPr/>
          </p:nvSpPr>
          <p:spPr>
            <a:xfrm>
              <a:off x="4860352" y="1269686"/>
              <a:ext cx="13663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FF0000"/>
                  </a:solidFill>
                </a:rPr>
                <a:t>Info Security Admin</a:t>
              </a:r>
              <a:endParaRPr lang="en-US" sz="1000" dirty="0"/>
            </a:p>
          </p:txBody>
        </p:sp>
      </p:grpSp>
      <p:grpSp>
        <p:nvGrpSpPr>
          <p:cNvPr id="524" name="Group 33">
            <a:extLst>
              <a:ext uri="{FF2B5EF4-FFF2-40B4-BE49-F238E27FC236}">
                <a16:creationId xmlns:a16="http://schemas.microsoft.com/office/drawing/2014/main" id="{47BEA61D-CF7F-4A9E-80CD-CA40DBABB122}"/>
              </a:ext>
            </a:extLst>
          </p:cNvPr>
          <p:cNvGrpSpPr>
            <a:grpSpLocks/>
          </p:cNvGrpSpPr>
          <p:nvPr/>
        </p:nvGrpSpPr>
        <p:grpSpPr bwMode="auto">
          <a:xfrm>
            <a:off x="5370878" y="263471"/>
            <a:ext cx="228600" cy="400050"/>
            <a:chOff x="1152" y="1872"/>
            <a:chExt cx="144" cy="336"/>
          </a:xfrm>
        </p:grpSpPr>
        <p:sp>
          <p:nvSpPr>
            <p:cNvPr id="526" name="Line 34">
              <a:extLst>
                <a:ext uri="{FF2B5EF4-FFF2-40B4-BE49-F238E27FC236}">
                  <a16:creationId xmlns:a16="http://schemas.microsoft.com/office/drawing/2014/main" id="{E18D173F-51C1-4211-B577-5BD912D2BB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7" y="1996"/>
              <a:ext cx="56" cy="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7" name="Line 35">
              <a:extLst>
                <a:ext uri="{FF2B5EF4-FFF2-40B4-BE49-F238E27FC236}">
                  <a16:creationId xmlns:a16="http://schemas.microsoft.com/office/drawing/2014/main" id="{D97135E4-8FBF-48B9-A912-845D544194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8" y="1946"/>
              <a:ext cx="74" cy="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8" name="Rectangle 36">
              <a:extLst>
                <a:ext uri="{FF2B5EF4-FFF2-40B4-BE49-F238E27FC236}">
                  <a16:creationId xmlns:a16="http://schemas.microsoft.com/office/drawing/2014/main" id="{C56DF75D-4C8F-40DF-8CB9-6D2A2CF58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" y="1872"/>
              <a:ext cx="126" cy="269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9" name="Rectangle 37">
              <a:extLst>
                <a:ext uri="{FF2B5EF4-FFF2-40B4-BE49-F238E27FC236}">
                  <a16:creationId xmlns:a16="http://schemas.microsoft.com/office/drawing/2014/main" id="{55A3D0B6-E5AC-4206-ADED-8F55491D3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1" y="1990"/>
              <a:ext cx="26" cy="10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0" name="Rectangle 38">
              <a:extLst>
                <a:ext uri="{FF2B5EF4-FFF2-40B4-BE49-F238E27FC236}">
                  <a16:creationId xmlns:a16="http://schemas.microsoft.com/office/drawing/2014/main" id="{61D013FB-01CA-4471-9508-7F536A0BC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" y="1879"/>
              <a:ext cx="107" cy="40"/>
            </a:xfrm>
            <a:prstGeom prst="rect">
              <a:avLst/>
            </a:prstGeom>
            <a:noFill/>
            <a:ln w="31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1" name="Rectangle 39">
              <a:extLst>
                <a:ext uri="{FF2B5EF4-FFF2-40B4-BE49-F238E27FC236}">
                  <a16:creationId xmlns:a16="http://schemas.microsoft.com/office/drawing/2014/main" id="{E786C7A4-CAC6-4F50-924C-952CCC9B9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" y="1927"/>
              <a:ext cx="107" cy="40"/>
            </a:xfrm>
            <a:prstGeom prst="rect">
              <a:avLst/>
            </a:prstGeom>
            <a:noFill/>
            <a:ln w="31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2" name="Rectangle 40">
              <a:extLst>
                <a:ext uri="{FF2B5EF4-FFF2-40B4-BE49-F238E27FC236}">
                  <a16:creationId xmlns:a16="http://schemas.microsoft.com/office/drawing/2014/main" id="{DA7E638B-541D-475D-8FAA-E3EF46624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" y="2024"/>
              <a:ext cx="107" cy="40"/>
            </a:xfrm>
            <a:prstGeom prst="rect">
              <a:avLst/>
            </a:prstGeom>
            <a:noFill/>
            <a:ln w="31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3" name="Rectangle 41">
              <a:extLst>
                <a:ext uri="{FF2B5EF4-FFF2-40B4-BE49-F238E27FC236}">
                  <a16:creationId xmlns:a16="http://schemas.microsoft.com/office/drawing/2014/main" id="{1AEC066C-BE76-435E-B3ED-345D64295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2091"/>
              <a:ext cx="107" cy="37"/>
            </a:xfrm>
            <a:prstGeom prst="rect">
              <a:avLst/>
            </a:prstGeom>
            <a:noFill/>
            <a:ln w="31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4" name="Line 42">
              <a:extLst>
                <a:ext uri="{FF2B5EF4-FFF2-40B4-BE49-F238E27FC236}">
                  <a16:creationId xmlns:a16="http://schemas.microsoft.com/office/drawing/2014/main" id="{581BE5CC-2687-4A4D-B8D2-25E210A00A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72" y="1890"/>
              <a:ext cx="10" cy="29"/>
            </a:xfrm>
            <a:prstGeom prst="line">
              <a:avLst/>
            </a:prstGeom>
            <a:noFill/>
            <a:ln w="31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5" name="Line 43">
              <a:extLst>
                <a:ext uri="{FF2B5EF4-FFF2-40B4-BE49-F238E27FC236}">
                  <a16:creationId xmlns:a16="http://schemas.microsoft.com/office/drawing/2014/main" id="{1BF2E3B4-4A54-4EA6-BBA5-65AF4A7E0D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9" y="1890"/>
              <a:ext cx="10" cy="29"/>
            </a:xfrm>
            <a:prstGeom prst="line">
              <a:avLst/>
            </a:prstGeom>
            <a:noFill/>
            <a:ln w="31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6" name="Line 44">
              <a:extLst>
                <a:ext uri="{FF2B5EF4-FFF2-40B4-BE49-F238E27FC236}">
                  <a16:creationId xmlns:a16="http://schemas.microsoft.com/office/drawing/2014/main" id="{0F0651A1-6187-4B0F-87C5-4F9CEFCFD1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5" y="2058"/>
              <a:ext cx="72" cy="1"/>
            </a:xfrm>
            <a:prstGeom prst="line">
              <a:avLst/>
            </a:prstGeom>
            <a:noFill/>
            <a:ln w="31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7" name="Line 45">
              <a:extLst>
                <a:ext uri="{FF2B5EF4-FFF2-40B4-BE49-F238E27FC236}">
                  <a16:creationId xmlns:a16="http://schemas.microsoft.com/office/drawing/2014/main" id="{D42CD0E7-4ACA-4A1D-90C5-79B13F3599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5" y="2051"/>
              <a:ext cx="72" cy="2"/>
            </a:xfrm>
            <a:prstGeom prst="line">
              <a:avLst/>
            </a:prstGeom>
            <a:noFill/>
            <a:ln w="31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8" name="Line 46">
              <a:extLst>
                <a:ext uri="{FF2B5EF4-FFF2-40B4-BE49-F238E27FC236}">
                  <a16:creationId xmlns:a16="http://schemas.microsoft.com/office/drawing/2014/main" id="{D87852C9-DE1E-4A67-B293-B8526E3712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5" y="2045"/>
              <a:ext cx="72" cy="2"/>
            </a:xfrm>
            <a:prstGeom prst="line">
              <a:avLst/>
            </a:prstGeom>
            <a:noFill/>
            <a:ln w="31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9" name="Line 47">
              <a:extLst>
                <a:ext uri="{FF2B5EF4-FFF2-40B4-BE49-F238E27FC236}">
                  <a16:creationId xmlns:a16="http://schemas.microsoft.com/office/drawing/2014/main" id="{24211F74-D960-4984-8B7F-DA50B6A0B0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5" y="2036"/>
              <a:ext cx="72" cy="2"/>
            </a:xfrm>
            <a:prstGeom prst="line">
              <a:avLst/>
            </a:prstGeom>
            <a:noFill/>
            <a:ln w="31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0" name="Rectangle 48">
              <a:extLst>
                <a:ext uri="{FF2B5EF4-FFF2-40B4-BE49-F238E27FC236}">
                  <a16:creationId xmlns:a16="http://schemas.microsoft.com/office/drawing/2014/main" id="{E795F6C2-8C70-4088-8629-200C74316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" y="1937"/>
              <a:ext cx="29" cy="19"/>
            </a:xfrm>
            <a:prstGeom prst="rect">
              <a:avLst/>
            </a:prstGeom>
            <a:noFill/>
            <a:ln w="31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1" name="Rectangle 49">
              <a:extLst>
                <a:ext uri="{FF2B5EF4-FFF2-40B4-BE49-F238E27FC236}">
                  <a16:creationId xmlns:a16="http://schemas.microsoft.com/office/drawing/2014/main" id="{F0E4F818-9EA5-44D4-BE32-3B36F84E2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" y="2003"/>
              <a:ext cx="16" cy="5"/>
            </a:xfrm>
            <a:prstGeom prst="rect">
              <a:avLst/>
            </a:prstGeom>
            <a:noFill/>
            <a:ln w="31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2" name="Rectangle 50">
              <a:extLst>
                <a:ext uri="{FF2B5EF4-FFF2-40B4-BE49-F238E27FC236}">
                  <a16:creationId xmlns:a16="http://schemas.microsoft.com/office/drawing/2014/main" id="{84D3A116-9CC9-40C0-A3C7-96AB3693E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" y="2030"/>
              <a:ext cx="16" cy="3"/>
            </a:xfrm>
            <a:prstGeom prst="rect">
              <a:avLst/>
            </a:prstGeom>
            <a:noFill/>
            <a:ln w="31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3" name="Rectangle 51">
              <a:extLst>
                <a:ext uri="{FF2B5EF4-FFF2-40B4-BE49-F238E27FC236}">
                  <a16:creationId xmlns:a16="http://schemas.microsoft.com/office/drawing/2014/main" id="{F5C43DDB-EEA6-4A07-B981-EA35C536E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" y="2039"/>
              <a:ext cx="16" cy="6"/>
            </a:xfrm>
            <a:prstGeom prst="rect">
              <a:avLst/>
            </a:prstGeom>
            <a:noFill/>
            <a:ln w="31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4" name="Rectangle 52">
              <a:extLst>
                <a:ext uri="{FF2B5EF4-FFF2-40B4-BE49-F238E27FC236}">
                  <a16:creationId xmlns:a16="http://schemas.microsoft.com/office/drawing/2014/main" id="{48DD2F72-BDBF-42C2-A4B8-6B305FE61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872"/>
              <a:ext cx="144" cy="336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25" name="Rectangle 53">
            <a:extLst>
              <a:ext uri="{FF2B5EF4-FFF2-40B4-BE49-F238E27FC236}">
                <a16:creationId xmlns:a16="http://schemas.microsoft.com/office/drawing/2014/main" id="{1B1860A4-6A0A-433A-B9A1-6D531322A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426" y="715787"/>
            <a:ext cx="498872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342900" eaLnBrk="0" hangingPunct="0">
              <a:lnSpc>
                <a:spcPct val="60000"/>
              </a:lnSpc>
            </a:pPr>
            <a:r>
              <a:rPr lang="en-US" sz="900" b="1" dirty="0">
                <a:solidFill>
                  <a:srgbClr val="FF3300"/>
                </a:solidFill>
                <a:latin typeface="Calibri"/>
                <a:cs typeface="Arial" charset="0"/>
              </a:rPr>
              <a:t>Certificate</a:t>
            </a:r>
          </a:p>
          <a:p>
            <a:pPr algn="ctr" defTabSz="342900" eaLnBrk="0" hangingPunct="0">
              <a:lnSpc>
                <a:spcPct val="60000"/>
              </a:lnSpc>
            </a:pPr>
            <a:r>
              <a:rPr lang="en-US" sz="900" b="1" dirty="0">
                <a:solidFill>
                  <a:srgbClr val="FF3300"/>
                </a:solidFill>
                <a:latin typeface="Calibri"/>
                <a:cs typeface="Arial" charset="0"/>
              </a:rPr>
              <a:t>Authority</a:t>
            </a:r>
          </a:p>
        </p:txBody>
      </p:sp>
      <p:grpSp>
        <p:nvGrpSpPr>
          <p:cNvPr id="546" name="Group 32">
            <a:extLst>
              <a:ext uri="{FF2B5EF4-FFF2-40B4-BE49-F238E27FC236}">
                <a16:creationId xmlns:a16="http://schemas.microsoft.com/office/drawing/2014/main" id="{94057BD0-C97B-426F-8848-E84B0211EE85}"/>
              </a:ext>
            </a:extLst>
          </p:cNvPr>
          <p:cNvGrpSpPr>
            <a:grpSpLocks/>
          </p:cNvGrpSpPr>
          <p:nvPr/>
        </p:nvGrpSpPr>
        <p:grpSpPr bwMode="auto">
          <a:xfrm>
            <a:off x="4889053" y="280291"/>
            <a:ext cx="377031" cy="538721"/>
            <a:chOff x="1100" y="1872"/>
            <a:chExt cx="350" cy="621"/>
          </a:xfrm>
        </p:grpSpPr>
        <p:grpSp>
          <p:nvGrpSpPr>
            <p:cNvPr id="548" name="Group 33">
              <a:extLst>
                <a:ext uri="{FF2B5EF4-FFF2-40B4-BE49-F238E27FC236}">
                  <a16:creationId xmlns:a16="http://schemas.microsoft.com/office/drawing/2014/main" id="{E78CE2C8-B528-4EBC-A9DD-7A4A62485F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60" y="1872"/>
              <a:ext cx="193" cy="336"/>
              <a:chOff x="1152" y="1872"/>
              <a:chExt cx="144" cy="336"/>
            </a:xfrm>
          </p:grpSpPr>
          <p:sp>
            <p:nvSpPr>
              <p:cNvPr id="550" name="Line 34">
                <a:extLst>
                  <a:ext uri="{FF2B5EF4-FFF2-40B4-BE49-F238E27FC236}">
                    <a16:creationId xmlns:a16="http://schemas.microsoft.com/office/drawing/2014/main" id="{6195855C-CA83-40A4-A768-C801ED4E39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97" y="1996"/>
                <a:ext cx="56" cy="2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1" name="Line 35">
                <a:extLst>
                  <a:ext uri="{FF2B5EF4-FFF2-40B4-BE49-F238E27FC236}">
                    <a16:creationId xmlns:a16="http://schemas.microsoft.com/office/drawing/2014/main" id="{E1D0E7F6-ECD8-40F5-A485-FFB991F1E6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88" y="1946"/>
                <a:ext cx="74" cy="2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2" name="Rectangle 36">
                <a:extLst>
                  <a:ext uri="{FF2B5EF4-FFF2-40B4-BE49-F238E27FC236}">
                    <a16:creationId xmlns:a16="http://schemas.microsoft.com/office/drawing/2014/main" id="{F6F663E9-1C09-4CF8-9D01-3D61538FF1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3" y="1872"/>
                <a:ext cx="126" cy="269"/>
              </a:xfrm>
              <a:prstGeom prst="rect">
                <a:avLst/>
              </a:prstGeom>
              <a:noFill/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3" name="Rectangle 37">
                <a:extLst>
                  <a:ext uri="{FF2B5EF4-FFF2-40B4-BE49-F238E27FC236}">
                    <a16:creationId xmlns:a16="http://schemas.microsoft.com/office/drawing/2014/main" id="{A288DB15-FECB-45AC-B7AC-F67DE1A5D0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1" y="1990"/>
                <a:ext cx="26" cy="10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4" name="Rectangle 38">
                <a:extLst>
                  <a:ext uri="{FF2B5EF4-FFF2-40B4-BE49-F238E27FC236}">
                    <a16:creationId xmlns:a16="http://schemas.microsoft.com/office/drawing/2014/main" id="{1A79A9D5-1781-4AEB-BEBE-428E09BFC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2" y="1879"/>
                <a:ext cx="107" cy="40"/>
              </a:xfrm>
              <a:prstGeom prst="rect">
                <a:avLst/>
              </a:prstGeom>
              <a:noFill/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5" name="Rectangle 39">
                <a:extLst>
                  <a:ext uri="{FF2B5EF4-FFF2-40B4-BE49-F238E27FC236}">
                    <a16:creationId xmlns:a16="http://schemas.microsoft.com/office/drawing/2014/main" id="{1ED4114E-6A02-470E-AC1F-D77D20F42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2" y="1927"/>
                <a:ext cx="107" cy="40"/>
              </a:xfrm>
              <a:prstGeom prst="rect">
                <a:avLst/>
              </a:prstGeom>
              <a:noFill/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6" name="Rectangle 40">
                <a:extLst>
                  <a:ext uri="{FF2B5EF4-FFF2-40B4-BE49-F238E27FC236}">
                    <a16:creationId xmlns:a16="http://schemas.microsoft.com/office/drawing/2014/main" id="{F78C78C0-DE34-4134-857E-207198B9C0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2" y="2024"/>
                <a:ext cx="107" cy="40"/>
              </a:xfrm>
              <a:prstGeom prst="rect">
                <a:avLst/>
              </a:prstGeom>
              <a:noFill/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7" name="Rectangle 41">
                <a:extLst>
                  <a:ext uri="{FF2B5EF4-FFF2-40B4-BE49-F238E27FC236}">
                    <a16:creationId xmlns:a16="http://schemas.microsoft.com/office/drawing/2014/main" id="{D5433F7B-844A-40F9-8039-8427B445B4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091"/>
                <a:ext cx="107" cy="37"/>
              </a:xfrm>
              <a:prstGeom prst="rect">
                <a:avLst/>
              </a:prstGeom>
              <a:noFill/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8" name="Line 42">
                <a:extLst>
                  <a:ext uri="{FF2B5EF4-FFF2-40B4-BE49-F238E27FC236}">
                    <a16:creationId xmlns:a16="http://schemas.microsoft.com/office/drawing/2014/main" id="{5AE84484-6A41-4CFD-BC0D-2759A2FB34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72" y="1890"/>
                <a:ext cx="10" cy="29"/>
              </a:xfrm>
              <a:prstGeom prst="line">
                <a:avLst/>
              </a:pr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9" name="Line 43">
                <a:extLst>
                  <a:ext uri="{FF2B5EF4-FFF2-40B4-BE49-F238E27FC236}">
                    <a16:creationId xmlns:a16="http://schemas.microsoft.com/office/drawing/2014/main" id="{C0F6AA7E-9F55-486F-8848-0779527C57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69" y="1890"/>
                <a:ext cx="10" cy="29"/>
              </a:xfrm>
              <a:prstGeom prst="line">
                <a:avLst/>
              </a:pr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0" name="Line 44">
                <a:extLst>
                  <a:ext uri="{FF2B5EF4-FFF2-40B4-BE49-F238E27FC236}">
                    <a16:creationId xmlns:a16="http://schemas.microsoft.com/office/drawing/2014/main" id="{1F156E3D-1B8E-4F43-8A3B-E7BC0435B2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5" y="2058"/>
                <a:ext cx="72" cy="1"/>
              </a:xfrm>
              <a:prstGeom prst="line">
                <a:avLst/>
              </a:pr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1" name="Line 45">
                <a:extLst>
                  <a:ext uri="{FF2B5EF4-FFF2-40B4-BE49-F238E27FC236}">
                    <a16:creationId xmlns:a16="http://schemas.microsoft.com/office/drawing/2014/main" id="{02C961BF-36DE-48D2-AFB4-80FC74C303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5" y="2051"/>
                <a:ext cx="72" cy="2"/>
              </a:xfrm>
              <a:prstGeom prst="line">
                <a:avLst/>
              </a:pr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2" name="Line 46">
                <a:extLst>
                  <a:ext uri="{FF2B5EF4-FFF2-40B4-BE49-F238E27FC236}">
                    <a16:creationId xmlns:a16="http://schemas.microsoft.com/office/drawing/2014/main" id="{DAAD991A-0D0F-447C-8A8C-1E23C657FF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5" y="2045"/>
                <a:ext cx="72" cy="2"/>
              </a:xfrm>
              <a:prstGeom prst="line">
                <a:avLst/>
              </a:pr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3" name="Line 47">
                <a:extLst>
                  <a:ext uri="{FF2B5EF4-FFF2-40B4-BE49-F238E27FC236}">
                    <a16:creationId xmlns:a16="http://schemas.microsoft.com/office/drawing/2014/main" id="{4D859F12-FC41-488C-93B1-04900A5130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5" y="2036"/>
                <a:ext cx="72" cy="2"/>
              </a:xfrm>
              <a:prstGeom prst="line">
                <a:avLst/>
              </a:pr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4" name="Rectangle 48">
                <a:extLst>
                  <a:ext uri="{FF2B5EF4-FFF2-40B4-BE49-F238E27FC236}">
                    <a16:creationId xmlns:a16="http://schemas.microsoft.com/office/drawing/2014/main" id="{6ED14DC0-5377-4922-B709-5407136A49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7" y="1937"/>
                <a:ext cx="29" cy="19"/>
              </a:xfrm>
              <a:prstGeom prst="rect">
                <a:avLst/>
              </a:prstGeom>
              <a:noFill/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5" name="Rectangle 49">
                <a:extLst>
                  <a:ext uri="{FF2B5EF4-FFF2-40B4-BE49-F238E27FC236}">
                    <a16:creationId xmlns:a16="http://schemas.microsoft.com/office/drawing/2014/main" id="{2B3F2A0B-54E9-460B-A156-86E476D3B0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6" y="2003"/>
                <a:ext cx="16" cy="5"/>
              </a:xfrm>
              <a:prstGeom prst="rect">
                <a:avLst/>
              </a:prstGeom>
              <a:noFill/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6" name="Rectangle 50">
                <a:extLst>
                  <a:ext uri="{FF2B5EF4-FFF2-40B4-BE49-F238E27FC236}">
                    <a16:creationId xmlns:a16="http://schemas.microsoft.com/office/drawing/2014/main" id="{B5C6DC00-D2CD-4284-94C4-55E4E78AFE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6" y="2030"/>
                <a:ext cx="16" cy="3"/>
              </a:xfrm>
              <a:prstGeom prst="rect">
                <a:avLst/>
              </a:prstGeom>
              <a:noFill/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7" name="Rectangle 51">
                <a:extLst>
                  <a:ext uri="{FF2B5EF4-FFF2-40B4-BE49-F238E27FC236}">
                    <a16:creationId xmlns:a16="http://schemas.microsoft.com/office/drawing/2014/main" id="{9D6938A4-6654-47B2-BE87-169A76439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6" y="2039"/>
                <a:ext cx="16" cy="6"/>
              </a:xfrm>
              <a:prstGeom prst="rect">
                <a:avLst/>
              </a:prstGeom>
              <a:noFill/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8" name="Rectangle 52">
                <a:extLst>
                  <a:ext uri="{FF2B5EF4-FFF2-40B4-BE49-F238E27FC236}">
                    <a16:creationId xmlns:a16="http://schemas.microsoft.com/office/drawing/2014/main" id="{F3297E29-FFE9-4D7F-B48C-A8A72765B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872"/>
                <a:ext cx="144" cy="336"/>
              </a:xfrm>
              <a:prstGeom prst="rect">
                <a:avLst/>
              </a:prstGeom>
              <a:noFill/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49" name="Rectangle 53">
              <a:extLst>
                <a:ext uri="{FF2B5EF4-FFF2-40B4-BE49-F238E27FC236}">
                  <a16:creationId xmlns:a16="http://schemas.microsoft.com/office/drawing/2014/main" id="{68F59994-14AB-43A2-BBDB-8C88ADFC5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" y="2234"/>
              <a:ext cx="350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342900" eaLnBrk="0" hangingPunct="0">
                <a:lnSpc>
                  <a:spcPct val="80000"/>
                </a:lnSpc>
              </a:pPr>
              <a:r>
                <a:rPr lang="en-US" sz="900" b="1" dirty="0">
                  <a:solidFill>
                    <a:srgbClr val="FF3300"/>
                  </a:solidFill>
                  <a:latin typeface="Calibri"/>
                  <a:cs typeface="Arial" charset="0"/>
                </a:rPr>
                <a:t>Identity</a:t>
              </a:r>
            </a:p>
            <a:p>
              <a:pPr algn="ctr" defTabSz="342900" eaLnBrk="0" hangingPunct="0">
                <a:lnSpc>
                  <a:spcPct val="80000"/>
                </a:lnSpc>
              </a:pPr>
              <a:r>
                <a:rPr lang="en-US" sz="900" b="1" dirty="0">
                  <a:solidFill>
                    <a:srgbClr val="FF3300"/>
                  </a:solidFill>
                  <a:latin typeface="Calibri"/>
                  <a:cs typeface="Arial" charset="0"/>
                </a:rPr>
                <a:t>Mgmt</a:t>
              </a:r>
            </a:p>
          </p:txBody>
        </p:sp>
      </p:grpSp>
      <p:sp>
        <p:nvSpPr>
          <p:cNvPr id="547" name="Freeform 54">
            <a:extLst>
              <a:ext uri="{FF2B5EF4-FFF2-40B4-BE49-F238E27FC236}">
                <a16:creationId xmlns:a16="http://schemas.microsoft.com/office/drawing/2014/main" id="{C4CEF487-E909-41C5-82CE-738F203AE311}"/>
              </a:ext>
            </a:extLst>
          </p:cNvPr>
          <p:cNvSpPr>
            <a:spLocks/>
          </p:cNvSpPr>
          <p:nvPr/>
        </p:nvSpPr>
        <p:spPr bwMode="auto">
          <a:xfrm flipH="1">
            <a:off x="4733534" y="446208"/>
            <a:ext cx="237497" cy="1345600"/>
          </a:xfrm>
          <a:custGeom>
            <a:avLst/>
            <a:gdLst>
              <a:gd name="T0" fmla="*/ 0 w 11354"/>
              <a:gd name="T1" fmla="*/ 0 h 21113"/>
              <a:gd name="T2" fmla="*/ 0 w 11354"/>
              <a:gd name="T3" fmla="*/ 0 h 21113"/>
              <a:gd name="T4" fmla="*/ 0 w 11354"/>
              <a:gd name="T5" fmla="*/ 0 h 21113"/>
              <a:gd name="T6" fmla="*/ 0 w 11354"/>
              <a:gd name="T7" fmla="*/ 0 h 21113"/>
              <a:gd name="T8" fmla="*/ 0 w 11354"/>
              <a:gd name="T9" fmla="*/ 0 h 211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54"/>
              <a:gd name="T16" fmla="*/ 0 h 21113"/>
              <a:gd name="T17" fmla="*/ 11354 w 11354"/>
              <a:gd name="T18" fmla="*/ 21113 h 211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54" h="21113">
                <a:moveTo>
                  <a:pt x="0" y="1020"/>
                </a:moveTo>
                <a:cubicBezTo>
                  <a:pt x="3145" y="0"/>
                  <a:pt x="7416" y="1540"/>
                  <a:pt x="8708" y="2355"/>
                </a:cubicBezTo>
                <a:cubicBezTo>
                  <a:pt x="10000" y="3171"/>
                  <a:pt x="8301" y="4750"/>
                  <a:pt x="7753" y="5913"/>
                </a:cubicBezTo>
                <a:cubicBezTo>
                  <a:pt x="7205" y="7076"/>
                  <a:pt x="4818" y="6800"/>
                  <a:pt x="5418" y="9333"/>
                </a:cubicBezTo>
                <a:cubicBezTo>
                  <a:pt x="6018" y="11866"/>
                  <a:pt x="10145" y="20604"/>
                  <a:pt x="11354" y="21113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defTabSz="3429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5" name="laptop">
            <a:extLst>
              <a:ext uri="{FF2B5EF4-FFF2-40B4-BE49-F238E27FC236}">
                <a16:creationId xmlns:a16="http://schemas.microsoft.com/office/drawing/2014/main" id="{C9B2706C-A65E-4B7E-9253-53D19BFF6DC6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677960" y="2791673"/>
            <a:ext cx="970439" cy="6204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lIns="68557" tIns="34278" rIns="68557" bIns="34278"/>
          <a:lstStyle/>
          <a:p>
            <a:pPr defTabSz="342900"/>
            <a:r>
              <a:rPr lang="en-US" sz="1200" b="1" dirty="0">
                <a:solidFill>
                  <a:prstClr val="black"/>
                </a:solidFill>
                <a:latin typeface="Arial Narrow" pitchFamily="34" charset="0"/>
              </a:rPr>
              <a:t>Clients</a:t>
            </a:r>
          </a:p>
        </p:txBody>
      </p:sp>
      <p:grpSp>
        <p:nvGrpSpPr>
          <p:cNvPr id="1573" name="Group 1572">
            <a:extLst>
              <a:ext uri="{FF2B5EF4-FFF2-40B4-BE49-F238E27FC236}">
                <a16:creationId xmlns:a16="http://schemas.microsoft.com/office/drawing/2014/main" id="{C4F4E53C-4FE3-4F0A-A7ED-4D6719BC879D}"/>
              </a:ext>
            </a:extLst>
          </p:cNvPr>
          <p:cNvGrpSpPr/>
          <p:nvPr/>
        </p:nvGrpSpPr>
        <p:grpSpPr>
          <a:xfrm>
            <a:off x="3555194" y="3034383"/>
            <a:ext cx="5067182" cy="859729"/>
            <a:chOff x="3555194" y="3034383"/>
            <a:chExt cx="5067182" cy="859729"/>
          </a:xfrm>
        </p:grpSpPr>
        <p:grpSp>
          <p:nvGrpSpPr>
            <p:cNvPr id="1572" name="Group 1571">
              <a:extLst>
                <a:ext uri="{FF2B5EF4-FFF2-40B4-BE49-F238E27FC236}">
                  <a16:creationId xmlns:a16="http://schemas.microsoft.com/office/drawing/2014/main" id="{DA2C2D52-2C87-4570-90C8-0971529D3327}"/>
                </a:ext>
              </a:extLst>
            </p:cNvPr>
            <p:cNvGrpSpPr/>
            <p:nvPr/>
          </p:nvGrpSpPr>
          <p:grpSpPr>
            <a:xfrm>
              <a:off x="4267226" y="3546717"/>
              <a:ext cx="520124" cy="347395"/>
              <a:chOff x="819241" y="525171"/>
              <a:chExt cx="520124" cy="347395"/>
            </a:xfrm>
          </p:grpSpPr>
          <p:sp>
            <p:nvSpPr>
              <p:cNvPr id="1571" name="Rectangle 1570">
                <a:extLst>
                  <a:ext uri="{FF2B5EF4-FFF2-40B4-BE49-F238E27FC236}">
                    <a16:creationId xmlns:a16="http://schemas.microsoft.com/office/drawing/2014/main" id="{40D190BD-2928-4E0F-AEE1-3181D3A6B3A1}"/>
                  </a:ext>
                </a:extLst>
              </p:cNvPr>
              <p:cNvSpPr/>
              <p:nvPr/>
            </p:nvSpPr>
            <p:spPr>
              <a:xfrm>
                <a:off x="918750" y="525171"/>
                <a:ext cx="287977" cy="30000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ibbon: Tilted Up 23">
                <a:extLst>
                  <a:ext uri="{FF2B5EF4-FFF2-40B4-BE49-F238E27FC236}">
                    <a16:creationId xmlns:a16="http://schemas.microsoft.com/office/drawing/2014/main" id="{84D32141-A434-4E34-84BB-B5685524AD50}"/>
                  </a:ext>
                </a:extLst>
              </p:cNvPr>
              <p:cNvSpPr/>
              <p:nvPr/>
            </p:nvSpPr>
            <p:spPr>
              <a:xfrm>
                <a:off x="918750" y="532036"/>
                <a:ext cx="249976" cy="170372"/>
              </a:xfrm>
              <a:prstGeom prst="ribbon2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Star: 10 Points 24">
                <a:extLst>
                  <a:ext uri="{FF2B5EF4-FFF2-40B4-BE49-F238E27FC236}">
                    <a16:creationId xmlns:a16="http://schemas.microsoft.com/office/drawing/2014/main" id="{0DF6F165-D359-45E9-AED6-FEC6BA1A12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0111" y="542221"/>
                <a:ext cx="59928" cy="92299"/>
              </a:xfrm>
              <a:prstGeom prst="star10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12084DE-3359-4C88-81E7-873D79E21B5D}"/>
                  </a:ext>
                </a:extLst>
              </p:cNvPr>
              <p:cNvSpPr txBox="1"/>
              <p:nvPr/>
            </p:nvSpPr>
            <p:spPr>
              <a:xfrm>
                <a:off x="819241" y="664461"/>
                <a:ext cx="520124" cy="2081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700" b="1" dirty="0">
                    <a:solidFill>
                      <a:srgbClr val="FF0000"/>
                    </a:solidFill>
                  </a:rPr>
                  <a:t>CERTS</a:t>
                </a:r>
              </a:p>
            </p:txBody>
          </p:sp>
        </p:grpSp>
        <p:grpSp>
          <p:nvGrpSpPr>
            <p:cNvPr id="679" name="Group 678">
              <a:extLst>
                <a:ext uri="{FF2B5EF4-FFF2-40B4-BE49-F238E27FC236}">
                  <a16:creationId xmlns:a16="http://schemas.microsoft.com/office/drawing/2014/main" id="{4DD49FA8-A771-417B-9E9E-7EF85B4B60A6}"/>
                </a:ext>
              </a:extLst>
            </p:cNvPr>
            <p:cNvGrpSpPr/>
            <p:nvPr/>
          </p:nvGrpSpPr>
          <p:grpSpPr>
            <a:xfrm>
              <a:off x="3555194" y="3034383"/>
              <a:ext cx="520124" cy="347395"/>
              <a:chOff x="819241" y="525171"/>
              <a:chExt cx="520124" cy="347395"/>
            </a:xfrm>
          </p:grpSpPr>
          <p:sp>
            <p:nvSpPr>
              <p:cNvPr id="680" name="Rectangle 679">
                <a:extLst>
                  <a:ext uri="{FF2B5EF4-FFF2-40B4-BE49-F238E27FC236}">
                    <a16:creationId xmlns:a16="http://schemas.microsoft.com/office/drawing/2014/main" id="{407ABA56-EBE0-4F8C-9BA0-6393F7733C74}"/>
                  </a:ext>
                </a:extLst>
              </p:cNvPr>
              <p:cNvSpPr/>
              <p:nvPr/>
            </p:nvSpPr>
            <p:spPr>
              <a:xfrm>
                <a:off x="918750" y="525171"/>
                <a:ext cx="287977" cy="30000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ibbon: Tilted Up 680">
                <a:extLst>
                  <a:ext uri="{FF2B5EF4-FFF2-40B4-BE49-F238E27FC236}">
                    <a16:creationId xmlns:a16="http://schemas.microsoft.com/office/drawing/2014/main" id="{95F35BE0-DEF4-4F9B-9374-3504264BE7F4}"/>
                  </a:ext>
                </a:extLst>
              </p:cNvPr>
              <p:cNvSpPr/>
              <p:nvPr/>
            </p:nvSpPr>
            <p:spPr>
              <a:xfrm>
                <a:off x="918750" y="532036"/>
                <a:ext cx="249976" cy="170372"/>
              </a:xfrm>
              <a:prstGeom prst="ribbon2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Star: 10 Points 681">
                <a:extLst>
                  <a:ext uri="{FF2B5EF4-FFF2-40B4-BE49-F238E27FC236}">
                    <a16:creationId xmlns:a16="http://schemas.microsoft.com/office/drawing/2014/main" id="{C5B988B6-541E-454D-90BA-C09A5A5B2C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0111" y="542221"/>
                <a:ext cx="59928" cy="92299"/>
              </a:xfrm>
              <a:prstGeom prst="star10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3" name="TextBox 682">
                <a:extLst>
                  <a:ext uri="{FF2B5EF4-FFF2-40B4-BE49-F238E27FC236}">
                    <a16:creationId xmlns:a16="http://schemas.microsoft.com/office/drawing/2014/main" id="{9843872F-F3EF-4C42-ADD0-B89CE348BA76}"/>
                  </a:ext>
                </a:extLst>
              </p:cNvPr>
              <p:cNvSpPr txBox="1"/>
              <p:nvPr/>
            </p:nvSpPr>
            <p:spPr>
              <a:xfrm>
                <a:off x="819241" y="664461"/>
                <a:ext cx="520124" cy="2081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700" b="1" dirty="0">
                    <a:solidFill>
                      <a:srgbClr val="FF0000"/>
                    </a:solidFill>
                  </a:rPr>
                  <a:t>CERTS</a:t>
                </a:r>
              </a:p>
            </p:txBody>
          </p:sp>
        </p:grpSp>
        <p:grpSp>
          <p:nvGrpSpPr>
            <p:cNvPr id="689" name="Group 688">
              <a:extLst>
                <a:ext uri="{FF2B5EF4-FFF2-40B4-BE49-F238E27FC236}">
                  <a16:creationId xmlns:a16="http://schemas.microsoft.com/office/drawing/2014/main" id="{EDECCA4C-4646-4CD4-A577-48DA617103E1}"/>
                </a:ext>
              </a:extLst>
            </p:cNvPr>
            <p:cNvGrpSpPr/>
            <p:nvPr/>
          </p:nvGrpSpPr>
          <p:grpSpPr>
            <a:xfrm>
              <a:off x="8102252" y="3040688"/>
              <a:ext cx="520124" cy="377212"/>
              <a:chOff x="819241" y="525171"/>
              <a:chExt cx="520124" cy="377212"/>
            </a:xfrm>
          </p:grpSpPr>
          <p:sp>
            <p:nvSpPr>
              <p:cNvPr id="690" name="Rectangle 689">
                <a:extLst>
                  <a:ext uri="{FF2B5EF4-FFF2-40B4-BE49-F238E27FC236}">
                    <a16:creationId xmlns:a16="http://schemas.microsoft.com/office/drawing/2014/main" id="{7686726C-7351-46B8-A1E0-6F147214CBA8}"/>
                  </a:ext>
                </a:extLst>
              </p:cNvPr>
              <p:cNvSpPr/>
              <p:nvPr/>
            </p:nvSpPr>
            <p:spPr>
              <a:xfrm>
                <a:off x="918750" y="525171"/>
                <a:ext cx="287977" cy="30000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ibbon: Tilted Up 690">
                <a:extLst>
                  <a:ext uri="{FF2B5EF4-FFF2-40B4-BE49-F238E27FC236}">
                    <a16:creationId xmlns:a16="http://schemas.microsoft.com/office/drawing/2014/main" id="{F821255B-A133-4763-9ED6-655999D89C92}"/>
                  </a:ext>
                </a:extLst>
              </p:cNvPr>
              <p:cNvSpPr/>
              <p:nvPr/>
            </p:nvSpPr>
            <p:spPr>
              <a:xfrm>
                <a:off x="918750" y="532036"/>
                <a:ext cx="249976" cy="170372"/>
              </a:xfrm>
              <a:prstGeom prst="ribbon2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Star: 10 Points 691">
                <a:extLst>
                  <a:ext uri="{FF2B5EF4-FFF2-40B4-BE49-F238E27FC236}">
                    <a16:creationId xmlns:a16="http://schemas.microsoft.com/office/drawing/2014/main" id="{BEE97AFC-8CD5-4946-A8DE-D3E1793A62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0111" y="542221"/>
                <a:ext cx="59928" cy="92299"/>
              </a:xfrm>
              <a:prstGeom prst="star10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3" name="TextBox 692">
                <a:extLst>
                  <a:ext uri="{FF2B5EF4-FFF2-40B4-BE49-F238E27FC236}">
                    <a16:creationId xmlns:a16="http://schemas.microsoft.com/office/drawing/2014/main" id="{61493F27-A1B7-4868-90CD-4D63984ABF4A}"/>
                  </a:ext>
                </a:extLst>
              </p:cNvPr>
              <p:cNvSpPr txBox="1"/>
              <p:nvPr/>
            </p:nvSpPr>
            <p:spPr>
              <a:xfrm>
                <a:off x="819241" y="694278"/>
                <a:ext cx="520124" cy="2081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700" b="1" dirty="0">
                    <a:solidFill>
                      <a:srgbClr val="FF0000"/>
                    </a:solidFill>
                  </a:rPr>
                  <a:t>CERTS</a:t>
                </a:r>
              </a:p>
            </p:txBody>
          </p:sp>
        </p:grpSp>
      </p:grpSp>
      <p:sp>
        <p:nvSpPr>
          <p:cNvPr id="1574" name="Freeform: Shape 1573">
            <a:extLst>
              <a:ext uri="{FF2B5EF4-FFF2-40B4-BE49-F238E27FC236}">
                <a16:creationId xmlns:a16="http://schemas.microsoft.com/office/drawing/2014/main" id="{44B6EF35-599F-4DC1-9B41-8AC8E3B7D9A0}"/>
              </a:ext>
            </a:extLst>
          </p:cNvPr>
          <p:cNvSpPr/>
          <p:nvPr/>
        </p:nvSpPr>
        <p:spPr>
          <a:xfrm>
            <a:off x="7732643" y="3399183"/>
            <a:ext cx="139148" cy="278295"/>
          </a:xfrm>
          <a:custGeom>
            <a:avLst/>
            <a:gdLst>
              <a:gd name="connsiteX0" fmla="*/ 139148 w 139148"/>
              <a:gd name="connsiteY0" fmla="*/ 0 h 278295"/>
              <a:gd name="connsiteX1" fmla="*/ 109331 w 139148"/>
              <a:gd name="connsiteY1" fmla="*/ 149087 h 278295"/>
              <a:gd name="connsiteX2" fmla="*/ 0 w 139148"/>
              <a:gd name="connsiteY2" fmla="*/ 278295 h 278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148" h="278295">
                <a:moveTo>
                  <a:pt x="139148" y="0"/>
                </a:moveTo>
                <a:cubicBezTo>
                  <a:pt x="135835" y="51352"/>
                  <a:pt x="132522" y="102705"/>
                  <a:pt x="109331" y="149087"/>
                </a:cubicBezTo>
                <a:cubicBezTo>
                  <a:pt x="86140" y="195469"/>
                  <a:pt x="43070" y="236882"/>
                  <a:pt x="0" y="27829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7" name="Freeform 54">
            <a:extLst>
              <a:ext uri="{FF2B5EF4-FFF2-40B4-BE49-F238E27FC236}">
                <a16:creationId xmlns:a16="http://schemas.microsoft.com/office/drawing/2014/main" id="{22BDF499-E76E-44C6-BBF7-A20645A09883}"/>
              </a:ext>
            </a:extLst>
          </p:cNvPr>
          <p:cNvSpPr>
            <a:spLocks/>
          </p:cNvSpPr>
          <p:nvPr/>
        </p:nvSpPr>
        <p:spPr bwMode="auto">
          <a:xfrm flipH="1">
            <a:off x="4733533" y="1243944"/>
            <a:ext cx="76869" cy="547864"/>
          </a:xfrm>
          <a:custGeom>
            <a:avLst/>
            <a:gdLst>
              <a:gd name="T0" fmla="*/ 0 w 11354"/>
              <a:gd name="T1" fmla="*/ 0 h 21113"/>
              <a:gd name="T2" fmla="*/ 0 w 11354"/>
              <a:gd name="T3" fmla="*/ 0 h 21113"/>
              <a:gd name="T4" fmla="*/ 0 w 11354"/>
              <a:gd name="T5" fmla="*/ 0 h 21113"/>
              <a:gd name="T6" fmla="*/ 0 w 11354"/>
              <a:gd name="T7" fmla="*/ 0 h 21113"/>
              <a:gd name="T8" fmla="*/ 0 w 11354"/>
              <a:gd name="T9" fmla="*/ 0 h 211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54"/>
              <a:gd name="T16" fmla="*/ 0 h 21113"/>
              <a:gd name="T17" fmla="*/ 11354 w 11354"/>
              <a:gd name="T18" fmla="*/ 21113 h 211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54" h="21113">
                <a:moveTo>
                  <a:pt x="0" y="1020"/>
                </a:moveTo>
                <a:cubicBezTo>
                  <a:pt x="3145" y="0"/>
                  <a:pt x="7416" y="1540"/>
                  <a:pt x="8708" y="2355"/>
                </a:cubicBezTo>
                <a:cubicBezTo>
                  <a:pt x="10000" y="3171"/>
                  <a:pt x="8301" y="4750"/>
                  <a:pt x="7753" y="5913"/>
                </a:cubicBezTo>
                <a:cubicBezTo>
                  <a:pt x="7205" y="7076"/>
                  <a:pt x="4818" y="6800"/>
                  <a:pt x="5418" y="9333"/>
                </a:cubicBezTo>
                <a:cubicBezTo>
                  <a:pt x="6018" y="11866"/>
                  <a:pt x="10145" y="20604"/>
                  <a:pt x="11354" y="21113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defTabSz="342900"/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98" name="Group 583">
            <a:extLst>
              <a:ext uri="{FF2B5EF4-FFF2-40B4-BE49-F238E27FC236}">
                <a16:creationId xmlns:a16="http://schemas.microsoft.com/office/drawing/2014/main" id="{A8341017-CB0F-498E-BCD1-965376EB39D9}"/>
              </a:ext>
            </a:extLst>
          </p:cNvPr>
          <p:cNvGrpSpPr>
            <a:grpSpLocks/>
          </p:cNvGrpSpPr>
          <p:nvPr/>
        </p:nvGrpSpPr>
        <p:grpSpPr bwMode="auto">
          <a:xfrm>
            <a:off x="2244850" y="3264742"/>
            <a:ext cx="514350" cy="363142"/>
            <a:chOff x="-1344" y="1920"/>
            <a:chExt cx="432" cy="305"/>
          </a:xfrm>
        </p:grpSpPr>
        <p:sp>
          <p:nvSpPr>
            <p:cNvPr id="699" name="Text Box 584">
              <a:extLst>
                <a:ext uri="{FF2B5EF4-FFF2-40B4-BE49-F238E27FC236}">
                  <a16:creationId xmlns:a16="http://schemas.microsoft.com/office/drawing/2014/main" id="{8265AB84-4B33-4B70-B2F3-D6E523F2F4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344" y="2031"/>
              <a:ext cx="43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342900">
                <a:spcBef>
                  <a:spcPct val="50000"/>
                </a:spcBef>
              </a:pPr>
              <a:r>
                <a:rPr lang="en-US" sz="900" b="1" dirty="0">
                  <a:solidFill>
                    <a:srgbClr val="FF3300"/>
                  </a:solidFill>
                  <a:latin typeface="Calibri"/>
                  <a:cs typeface="Arial" charset="0"/>
                </a:rPr>
                <a:t>VPN</a:t>
              </a:r>
            </a:p>
          </p:txBody>
        </p:sp>
        <p:grpSp>
          <p:nvGrpSpPr>
            <p:cNvPr id="700" name="Group 585">
              <a:extLst>
                <a:ext uri="{FF2B5EF4-FFF2-40B4-BE49-F238E27FC236}">
                  <a16:creationId xmlns:a16="http://schemas.microsoft.com/office/drawing/2014/main" id="{D253C3BA-D104-4218-A337-80FFC35CF3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248" y="1920"/>
              <a:ext cx="240" cy="95"/>
              <a:chOff x="4752" y="-96"/>
              <a:chExt cx="240" cy="95"/>
            </a:xfrm>
          </p:grpSpPr>
          <p:sp>
            <p:nvSpPr>
              <p:cNvPr id="701" name="AutoShape 586" descr="20%">
                <a:extLst>
                  <a:ext uri="{FF2B5EF4-FFF2-40B4-BE49-F238E27FC236}">
                    <a16:creationId xmlns:a16="http://schemas.microsoft.com/office/drawing/2014/main" id="{2EC4E7B0-E3F2-4806-9883-C6A7E25D7706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4752" y="-96"/>
                <a:ext cx="227" cy="95"/>
              </a:xfrm>
              <a:prstGeom prst="rect">
                <a:avLst/>
              </a:prstGeom>
              <a:pattFill prst="pct20">
                <a:fgClr>
                  <a:srgbClr val="FF3300"/>
                </a:fgClr>
                <a:bgClr>
                  <a:schemeClr val="bg1"/>
                </a:bgClr>
              </a:pattFill>
              <a:ln w="9525" algn="ctr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2" name="Rectangle 587" descr="20%">
                <a:extLst>
                  <a:ext uri="{FF2B5EF4-FFF2-40B4-BE49-F238E27FC236}">
                    <a16:creationId xmlns:a16="http://schemas.microsoft.com/office/drawing/2014/main" id="{77A1706D-E0F2-41B0-BF62-37C5009FDA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0" y="-84"/>
                <a:ext cx="211" cy="64"/>
              </a:xfrm>
              <a:prstGeom prst="rect">
                <a:avLst/>
              </a:prstGeom>
              <a:pattFill prst="pct20">
                <a:fgClr>
                  <a:srgbClr val="FF3300"/>
                </a:fgClr>
                <a:bgClr>
                  <a:srgbClr val="FFFFFF"/>
                </a:bgClr>
              </a:patt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3" name="Rectangle 588" descr="20%">
                <a:extLst>
                  <a:ext uri="{FF2B5EF4-FFF2-40B4-BE49-F238E27FC236}">
                    <a16:creationId xmlns:a16="http://schemas.microsoft.com/office/drawing/2014/main" id="{5D995D1A-5539-46A2-866B-21BADDB38E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1" y="-96"/>
                <a:ext cx="211" cy="64"/>
              </a:xfrm>
              <a:prstGeom prst="rect">
                <a:avLst/>
              </a:prstGeom>
              <a:pattFill prst="pct20">
                <a:fgClr>
                  <a:srgbClr val="FF3300"/>
                </a:fgClr>
                <a:bgClr>
                  <a:srgbClr val="FFFFFF"/>
                </a:bgClr>
              </a:pattFill>
              <a:ln w="3175" cap="rnd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4" name="Rectangle 589" descr="20%">
                <a:extLst>
                  <a:ext uri="{FF2B5EF4-FFF2-40B4-BE49-F238E27FC236}">
                    <a16:creationId xmlns:a16="http://schemas.microsoft.com/office/drawing/2014/main" id="{CC692FEC-C21E-41C9-93E6-F0F84F55D8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0" y="-20"/>
                <a:ext cx="211" cy="8"/>
              </a:xfrm>
              <a:prstGeom prst="rect">
                <a:avLst/>
              </a:prstGeom>
              <a:pattFill prst="pct20">
                <a:fgClr>
                  <a:srgbClr val="FF3300"/>
                </a:fgClr>
                <a:bgClr>
                  <a:srgbClr val="FFFFFF"/>
                </a:bgClr>
              </a:patt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5" name="Rectangle 590" descr="20%">
                <a:extLst>
                  <a:ext uri="{FF2B5EF4-FFF2-40B4-BE49-F238E27FC236}">
                    <a16:creationId xmlns:a16="http://schemas.microsoft.com/office/drawing/2014/main" id="{65C8BAD2-F3E0-405C-91FD-E20F1CA6EE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0" y="-20"/>
                <a:ext cx="211" cy="8"/>
              </a:xfrm>
              <a:prstGeom prst="rect">
                <a:avLst/>
              </a:prstGeom>
              <a:pattFill prst="pct20">
                <a:fgClr>
                  <a:srgbClr val="FF3300"/>
                </a:fgClr>
                <a:bgClr>
                  <a:srgbClr val="FFFFFF"/>
                </a:bgClr>
              </a:pattFill>
              <a:ln w="3175" cap="rnd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6" name="Freeform 591" descr="20%">
                <a:extLst>
                  <a:ext uri="{FF2B5EF4-FFF2-40B4-BE49-F238E27FC236}">
                    <a16:creationId xmlns:a16="http://schemas.microsoft.com/office/drawing/2014/main" id="{436347CD-C63B-451F-9E34-3CAAFFE118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66" y="-75"/>
                <a:ext cx="199" cy="48"/>
              </a:xfrm>
              <a:custGeom>
                <a:avLst/>
                <a:gdLst>
                  <a:gd name="T0" fmla="*/ 0 w 199"/>
                  <a:gd name="T1" fmla="*/ 45 h 48"/>
                  <a:gd name="T2" fmla="*/ 23 w 199"/>
                  <a:gd name="T3" fmla="*/ 45 h 48"/>
                  <a:gd name="T4" fmla="*/ 106 w 199"/>
                  <a:gd name="T5" fmla="*/ 45 h 48"/>
                  <a:gd name="T6" fmla="*/ 129 w 199"/>
                  <a:gd name="T7" fmla="*/ 45 h 48"/>
                  <a:gd name="T8" fmla="*/ 135 w 199"/>
                  <a:gd name="T9" fmla="*/ 0 h 48"/>
                  <a:gd name="T10" fmla="*/ 161 w 199"/>
                  <a:gd name="T11" fmla="*/ 0 h 48"/>
                  <a:gd name="T12" fmla="*/ 135 w 199"/>
                  <a:gd name="T13" fmla="*/ 45 h 48"/>
                  <a:gd name="T14" fmla="*/ 161 w 199"/>
                  <a:gd name="T15" fmla="*/ 45 h 48"/>
                  <a:gd name="T16" fmla="*/ 144 w 199"/>
                  <a:gd name="T17" fmla="*/ 37 h 48"/>
                  <a:gd name="T18" fmla="*/ 152 w 199"/>
                  <a:gd name="T19" fmla="*/ 37 h 48"/>
                  <a:gd name="T20" fmla="*/ 135 w 199"/>
                  <a:gd name="T21" fmla="*/ 21 h 48"/>
                  <a:gd name="T22" fmla="*/ 161 w 199"/>
                  <a:gd name="T23" fmla="*/ 21 h 48"/>
                  <a:gd name="T24" fmla="*/ 197 w 199"/>
                  <a:gd name="T25" fmla="*/ 34 h 48"/>
                  <a:gd name="T26" fmla="*/ 197 w 199"/>
                  <a:gd name="T27" fmla="*/ 48 h 48"/>
                  <a:gd name="T28" fmla="*/ 167 w 199"/>
                  <a:gd name="T29" fmla="*/ 45 h 48"/>
                  <a:gd name="T30" fmla="*/ 193 w 199"/>
                  <a:gd name="T31" fmla="*/ 45 h 48"/>
                  <a:gd name="T32" fmla="*/ 167 w 199"/>
                  <a:gd name="T33" fmla="*/ 37 h 48"/>
                  <a:gd name="T34" fmla="*/ 193 w 199"/>
                  <a:gd name="T35" fmla="*/ 37 h 48"/>
                  <a:gd name="T36" fmla="*/ 167 w 199"/>
                  <a:gd name="T37" fmla="*/ 29 h 48"/>
                  <a:gd name="T38" fmla="*/ 193 w 199"/>
                  <a:gd name="T39" fmla="*/ 29 h 48"/>
                  <a:gd name="T40" fmla="*/ 167 w 199"/>
                  <a:gd name="T41" fmla="*/ 21 h 48"/>
                  <a:gd name="T42" fmla="*/ 193 w 199"/>
                  <a:gd name="T43" fmla="*/ 21 h 48"/>
                  <a:gd name="T44" fmla="*/ 197 w 199"/>
                  <a:gd name="T45" fmla="*/ 18 h 48"/>
                  <a:gd name="T46" fmla="*/ 197 w 199"/>
                  <a:gd name="T47" fmla="*/ 32 h 48"/>
                  <a:gd name="T48" fmla="*/ 167 w 199"/>
                  <a:gd name="T49" fmla="*/ 13 h 48"/>
                  <a:gd name="T50" fmla="*/ 199 w 199"/>
                  <a:gd name="T51" fmla="*/ 13 h 48"/>
                  <a:gd name="T52" fmla="*/ 135 w 199"/>
                  <a:gd name="T53" fmla="*/ 13 h 48"/>
                  <a:gd name="T54" fmla="*/ 161 w 199"/>
                  <a:gd name="T55" fmla="*/ 13 h 48"/>
                  <a:gd name="T56" fmla="*/ 0 w 199"/>
                  <a:gd name="T57" fmla="*/ 0 h 48"/>
                  <a:gd name="T58" fmla="*/ 6 w 199"/>
                  <a:gd name="T59" fmla="*/ 0 h 48"/>
                  <a:gd name="T60" fmla="*/ 15 w 199"/>
                  <a:gd name="T61" fmla="*/ 0 h 48"/>
                  <a:gd name="T62" fmla="*/ 47 w 199"/>
                  <a:gd name="T63" fmla="*/ 0 h 48"/>
                  <a:gd name="T64" fmla="*/ 56 w 199"/>
                  <a:gd name="T65" fmla="*/ 0 h 48"/>
                  <a:gd name="T66" fmla="*/ 88 w 199"/>
                  <a:gd name="T67" fmla="*/ 0 h 48"/>
                  <a:gd name="T68" fmla="*/ 97 w 199"/>
                  <a:gd name="T69" fmla="*/ 0 h 48"/>
                  <a:gd name="T70" fmla="*/ 129 w 199"/>
                  <a:gd name="T71" fmla="*/ 0 h 48"/>
                  <a:gd name="T72" fmla="*/ 0 w 199"/>
                  <a:gd name="T73" fmla="*/ 13 h 48"/>
                  <a:gd name="T74" fmla="*/ 129 w 199"/>
                  <a:gd name="T75" fmla="*/ 13 h 48"/>
                  <a:gd name="T76" fmla="*/ 0 w 199"/>
                  <a:gd name="T77" fmla="*/ 21 h 48"/>
                  <a:gd name="T78" fmla="*/ 129 w 199"/>
                  <a:gd name="T79" fmla="*/ 21 h 48"/>
                  <a:gd name="T80" fmla="*/ 0 w 199"/>
                  <a:gd name="T81" fmla="*/ 29 h 48"/>
                  <a:gd name="T82" fmla="*/ 129 w 199"/>
                  <a:gd name="T83" fmla="*/ 29 h 48"/>
                  <a:gd name="T84" fmla="*/ 0 w 199"/>
                  <a:gd name="T85" fmla="*/ 37 h 48"/>
                  <a:gd name="T86" fmla="*/ 129 w 199"/>
                  <a:gd name="T87" fmla="*/ 37 h 48"/>
                  <a:gd name="T88" fmla="*/ 35 w 199"/>
                  <a:gd name="T89" fmla="*/ 45 h 48"/>
                  <a:gd name="T90" fmla="*/ 94 w 199"/>
                  <a:gd name="T91" fmla="*/ 45 h 4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99"/>
                  <a:gd name="T139" fmla="*/ 0 h 48"/>
                  <a:gd name="T140" fmla="*/ 199 w 199"/>
                  <a:gd name="T141" fmla="*/ 48 h 4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99" h="48">
                    <a:moveTo>
                      <a:pt x="0" y="45"/>
                    </a:moveTo>
                    <a:lnTo>
                      <a:pt x="23" y="45"/>
                    </a:lnTo>
                    <a:moveTo>
                      <a:pt x="106" y="45"/>
                    </a:moveTo>
                    <a:lnTo>
                      <a:pt x="129" y="45"/>
                    </a:lnTo>
                    <a:moveTo>
                      <a:pt x="135" y="0"/>
                    </a:moveTo>
                    <a:lnTo>
                      <a:pt x="161" y="0"/>
                    </a:lnTo>
                    <a:moveTo>
                      <a:pt x="135" y="45"/>
                    </a:moveTo>
                    <a:lnTo>
                      <a:pt x="161" y="45"/>
                    </a:lnTo>
                    <a:moveTo>
                      <a:pt x="144" y="37"/>
                    </a:moveTo>
                    <a:lnTo>
                      <a:pt x="152" y="37"/>
                    </a:lnTo>
                    <a:moveTo>
                      <a:pt x="135" y="21"/>
                    </a:moveTo>
                    <a:lnTo>
                      <a:pt x="161" y="21"/>
                    </a:lnTo>
                    <a:moveTo>
                      <a:pt x="197" y="34"/>
                    </a:moveTo>
                    <a:lnTo>
                      <a:pt x="197" y="48"/>
                    </a:lnTo>
                    <a:moveTo>
                      <a:pt x="167" y="45"/>
                    </a:moveTo>
                    <a:lnTo>
                      <a:pt x="193" y="45"/>
                    </a:lnTo>
                    <a:moveTo>
                      <a:pt x="167" y="37"/>
                    </a:moveTo>
                    <a:lnTo>
                      <a:pt x="193" y="37"/>
                    </a:lnTo>
                    <a:moveTo>
                      <a:pt x="167" y="29"/>
                    </a:moveTo>
                    <a:lnTo>
                      <a:pt x="193" y="29"/>
                    </a:lnTo>
                    <a:moveTo>
                      <a:pt x="167" y="21"/>
                    </a:moveTo>
                    <a:lnTo>
                      <a:pt x="193" y="21"/>
                    </a:lnTo>
                    <a:moveTo>
                      <a:pt x="197" y="18"/>
                    </a:moveTo>
                    <a:lnTo>
                      <a:pt x="197" y="32"/>
                    </a:lnTo>
                    <a:moveTo>
                      <a:pt x="167" y="13"/>
                    </a:moveTo>
                    <a:lnTo>
                      <a:pt x="199" y="13"/>
                    </a:lnTo>
                    <a:moveTo>
                      <a:pt x="135" y="13"/>
                    </a:moveTo>
                    <a:lnTo>
                      <a:pt x="161" y="13"/>
                    </a:lnTo>
                    <a:moveTo>
                      <a:pt x="0" y="0"/>
                    </a:moveTo>
                    <a:lnTo>
                      <a:pt x="6" y="0"/>
                    </a:lnTo>
                    <a:moveTo>
                      <a:pt x="15" y="0"/>
                    </a:moveTo>
                    <a:lnTo>
                      <a:pt x="47" y="0"/>
                    </a:lnTo>
                    <a:moveTo>
                      <a:pt x="56" y="0"/>
                    </a:moveTo>
                    <a:lnTo>
                      <a:pt x="88" y="0"/>
                    </a:lnTo>
                    <a:moveTo>
                      <a:pt x="97" y="0"/>
                    </a:moveTo>
                    <a:lnTo>
                      <a:pt x="129" y="0"/>
                    </a:lnTo>
                    <a:moveTo>
                      <a:pt x="0" y="13"/>
                    </a:moveTo>
                    <a:lnTo>
                      <a:pt x="129" y="13"/>
                    </a:lnTo>
                    <a:moveTo>
                      <a:pt x="0" y="21"/>
                    </a:moveTo>
                    <a:lnTo>
                      <a:pt x="129" y="21"/>
                    </a:lnTo>
                    <a:moveTo>
                      <a:pt x="0" y="29"/>
                    </a:moveTo>
                    <a:lnTo>
                      <a:pt x="129" y="29"/>
                    </a:lnTo>
                    <a:moveTo>
                      <a:pt x="0" y="37"/>
                    </a:moveTo>
                    <a:lnTo>
                      <a:pt x="129" y="37"/>
                    </a:lnTo>
                    <a:moveTo>
                      <a:pt x="35" y="45"/>
                    </a:moveTo>
                    <a:lnTo>
                      <a:pt x="94" y="45"/>
                    </a:lnTo>
                  </a:path>
                </a:pathLst>
              </a:custGeom>
              <a:pattFill prst="pct20">
                <a:fgClr>
                  <a:srgbClr val="FF3300"/>
                </a:fgClr>
                <a:bgClr>
                  <a:srgbClr val="FFFFFF"/>
                </a:bgClr>
              </a:pattFill>
              <a:ln w="14288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7" name="Freeform 592" descr="20%">
                <a:extLst>
                  <a:ext uri="{FF2B5EF4-FFF2-40B4-BE49-F238E27FC236}">
                    <a16:creationId xmlns:a16="http://schemas.microsoft.com/office/drawing/2014/main" id="{6F14E062-2B50-4BFC-96CB-929ABE2C71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0" y="-84"/>
                <a:ext cx="211" cy="72"/>
              </a:xfrm>
              <a:custGeom>
                <a:avLst/>
                <a:gdLst>
                  <a:gd name="T0" fmla="*/ 0 w 211"/>
                  <a:gd name="T1" fmla="*/ 0 h 72"/>
                  <a:gd name="T2" fmla="*/ 0 w 211"/>
                  <a:gd name="T3" fmla="*/ 72 h 72"/>
                  <a:gd name="T4" fmla="*/ 211 w 211"/>
                  <a:gd name="T5" fmla="*/ 72 h 72"/>
                  <a:gd name="T6" fmla="*/ 0 60000 65536"/>
                  <a:gd name="T7" fmla="*/ 0 60000 65536"/>
                  <a:gd name="T8" fmla="*/ 0 60000 65536"/>
                  <a:gd name="T9" fmla="*/ 0 w 211"/>
                  <a:gd name="T10" fmla="*/ 0 h 72"/>
                  <a:gd name="T11" fmla="*/ 211 w 211"/>
                  <a:gd name="T12" fmla="*/ 72 h 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" h="72">
                    <a:moveTo>
                      <a:pt x="0" y="0"/>
                    </a:moveTo>
                    <a:lnTo>
                      <a:pt x="0" y="72"/>
                    </a:lnTo>
                    <a:lnTo>
                      <a:pt x="211" y="72"/>
                    </a:lnTo>
                  </a:path>
                </a:pathLst>
              </a:custGeom>
              <a:pattFill prst="pct20">
                <a:fgClr>
                  <a:srgbClr val="FF3300"/>
                </a:fgClr>
                <a:bgClr>
                  <a:srgbClr val="FFFFFF"/>
                </a:bgClr>
              </a:pattFill>
              <a:ln w="3175" cap="rnd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576" name="Group 1575">
            <a:extLst>
              <a:ext uri="{FF2B5EF4-FFF2-40B4-BE49-F238E27FC236}">
                <a16:creationId xmlns:a16="http://schemas.microsoft.com/office/drawing/2014/main" id="{8B132C48-20AC-4919-AB04-8BEFCEE2BAA3}"/>
              </a:ext>
            </a:extLst>
          </p:cNvPr>
          <p:cNvGrpSpPr/>
          <p:nvPr/>
        </p:nvGrpSpPr>
        <p:grpSpPr>
          <a:xfrm>
            <a:off x="1235711" y="3290130"/>
            <a:ext cx="535724" cy="294556"/>
            <a:chOff x="1274361" y="3945616"/>
            <a:chExt cx="535724" cy="294556"/>
          </a:xfrm>
        </p:grpSpPr>
        <p:sp>
          <p:nvSpPr>
            <p:cNvPr id="708" name="Freeform 307">
              <a:extLst>
                <a:ext uri="{FF2B5EF4-FFF2-40B4-BE49-F238E27FC236}">
                  <a16:creationId xmlns:a16="http://schemas.microsoft.com/office/drawing/2014/main" id="{1F47122F-B452-4583-894A-E5C22D486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4909" y="3945616"/>
              <a:ext cx="440758" cy="294556"/>
            </a:xfrm>
            <a:custGeom>
              <a:avLst/>
              <a:gdLst>
                <a:gd name="T0" fmla="*/ 2147483647 w 721"/>
                <a:gd name="T1" fmla="*/ 2147483647 h 463"/>
                <a:gd name="T2" fmla="*/ 2147483647 w 721"/>
                <a:gd name="T3" fmla="*/ 2147483647 h 463"/>
                <a:gd name="T4" fmla="*/ 2147483647 w 721"/>
                <a:gd name="T5" fmla="*/ 2147483647 h 463"/>
                <a:gd name="T6" fmla="*/ 2147483647 w 721"/>
                <a:gd name="T7" fmla="*/ 2147483647 h 463"/>
                <a:gd name="T8" fmla="*/ 2147483647 w 721"/>
                <a:gd name="T9" fmla="*/ 2147483647 h 463"/>
                <a:gd name="T10" fmla="*/ 2147483647 w 721"/>
                <a:gd name="T11" fmla="*/ 2147483647 h 463"/>
                <a:gd name="T12" fmla="*/ 2147483647 w 721"/>
                <a:gd name="T13" fmla="*/ 2147483647 h 463"/>
                <a:gd name="T14" fmla="*/ 2147483647 w 721"/>
                <a:gd name="T15" fmla="*/ 2147483647 h 463"/>
                <a:gd name="T16" fmla="*/ 2147483647 w 721"/>
                <a:gd name="T17" fmla="*/ 2147483647 h 463"/>
                <a:gd name="T18" fmla="*/ 2147483647 w 721"/>
                <a:gd name="T19" fmla="*/ 2147483647 h 463"/>
                <a:gd name="T20" fmla="*/ 2147483647 w 721"/>
                <a:gd name="T21" fmla="*/ 2147483647 h 463"/>
                <a:gd name="T22" fmla="*/ 2147483647 w 721"/>
                <a:gd name="T23" fmla="*/ 2147483647 h 463"/>
                <a:gd name="T24" fmla="*/ 2147483647 w 721"/>
                <a:gd name="T25" fmla="*/ 2147483647 h 463"/>
                <a:gd name="T26" fmla="*/ 2147483647 w 721"/>
                <a:gd name="T27" fmla="*/ 2147483647 h 463"/>
                <a:gd name="T28" fmla="*/ 2147483647 w 721"/>
                <a:gd name="T29" fmla="*/ 2147483647 h 463"/>
                <a:gd name="T30" fmla="*/ 2147483647 w 721"/>
                <a:gd name="T31" fmla="*/ 2147483647 h 463"/>
                <a:gd name="T32" fmla="*/ 2147483647 w 721"/>
                <a:gd name="T33" fmla="*/ 2147483647 h 463"/>
                <a:gd name="T34" fmla="*/ 2147483647 w 721"/>
                <a:gd name="T35" fmla="*/ 2147483647 h 463"/>
                <a:gd name="T36" fmla="*/ 2147483647 w 721"/>
                <a:gd name="T37" fmla="*/ 2147483647 h 463"/>
                <a:gd name="T38" fmla="*/ 2147483647 w 721"/>
                <a:gd name="T39" fmla="*/ 2147483647 h 463"/>
                <a:gd name="T40" fmla="*/ 2147483647 w 721"/>
                <a:gd name="T41" fmla="*/ 2147483647 h 463"/>
                <a:gd name="T42" fmla="*/ 2147483647 w 721"/>
                <a:gd name="T43" fmla="*/ 2147483647 h 463"/>
                <a:gd name="T44" fmla="*/ 2147483647 w 721"/>
                <a:gd name="T45" fmla="*/ 2147483647 h 463"/>
                <a:gd name="T46" fmla="*/ 2147483647 w 721"/>
                <a:gd name="T47" fmla="*/ 2147483647 h 463"/>
                <a:gd name="T48" fmla="*/ 2147483647 w 721"/>
                <a:gd name="T49" fmla="*/ 2147483647 h 463"/>
                <a:gd name="T50" fmla="*/ 2147483647 w 721"/>
                <a:gd name="T51" fmla="*/ 2147483647 h 463"/>
                <a:gd name="T52" fmla="*/ 2147483647 w 721"/>
                <a:gd name="T53" fmla="*/ 2147483647 h 463"/>
                <a:gd name="T54" fmla="*/ 2147483647 w 721"/>
                <a:gd name="T55" fmla="*/ 2147483647 h 463"/>
                <a:gd name="T56" fmla="*/ 2147483647 w 721"/>
                <a:gd name="T57" fmla="*/ 2147483647 h 463"/>
                <a:gd name="T58" fmla="*/ 2147483647 w 721"/>
                <a:gd name="T59" fmla="*/ 2147483647 h 463"/>
                <a:gd name="T60" fmla="*/ 0 w 721"/>
                <a:gd name="T61" fmla="*/ 2147483647 h 463"/>
                <a:gd name="T62" fmla="*/ 2147483647 w 721"/>
                <a:gd name="T63" fmla="*/ 2147483647 h 463"/>
                <a:gd name="T64" fmla="*/ 2147483647 w 721"/>
                <a:gd name="T65" fmla="*/ 2147483647 h 463"/>
                <a:gd name="T66" fmla="*/ 2147483647 w 721"/>
                <a:gd name="T67" fmla="*/ 2147483647 h 4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1"/>
                <a:gd name="T103" fmla="*/ 0 h 463"/>
                <a:gd name="T104" fmla="*/ 721 w 721"/>
                <a:gd name="T105" fmla="*/ 463 h 4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1" h="463">
                  <a:moveTo>
                    <a:pt x="106" y="343"/>
                  </a:moveTo>
                  <a:lnTo>
                    <a:pt x="123" y="376"/>
                  </a:lnTo>
                  <a:lnTo>
                    <a:pt x="142" y="405"/>
                  </a:lnTo>
                  <a:lnTo>
                    <a:pt x="166" y="430"/>
                  </a:lnTo>
                  <a:lnTo>
                    <a:pt x="192" y="446"/>
                  </a:lnTo>
                  <a:lnTo>
                    <a:pt x="221" y="458"/>
                  </a:lnTo>
                  <a:lnTo>
                    <a:pt x="250" y="463"/>
                  </a:lnTo>
                  <a:lnTo>
                    <a:pt x="281" y="458"/>
                  </a:lnTo>
                  <a:lnTo>
                    <a:pt x="310" y="450"/>
                  </a:lnTo>
                  <a:lnTo>
                    <a:pt x="336" y="434"/>
                  </a:lnTo>
                  <a:lnTo>
                    <a:pt x="361" y="411"/>
                  </a:lnTo>
                  <a:lnTo>
                    <a:pt x="385" y="434"/>
                  </a:lnTo>
                  <a:lnTo>
                    <a:pt x="411" y="450"/>
                  </a:lnTo>
                  <a:lnTo>
                    <a:pt x="440" y="458"/>
                  </a:lnTo>
                  <a:lnTo>
                    <a:pt x="471" y="463"/>
                  </a:lnTo>
                  <a:lnTo>
                    <a:pt x="500" y="458"/>
                  </a:lnTo>
                  <a:lnTo>
                    <a:pt x="529" y="446"/>
                  </a:lnTo>
                  <a:lnTo>
                    <a:pt x="555" y="430"/>
                  </a:lnTo>
                  <a:lnTo>
                    <a:pt x="577" y="405"/>
                  </a:lnTo>
                  <a:lnTo>
                    <a:pt x="598" y="376"/>
                  </a:lnTo>
                  <a:lnTo>
                    <a:pt x="615" y="343"/>
                  </a:lnTo>
                  <a:lnTo>
                    <a:pt x="637" y="347"/>
                  </a:lnTo>
                  <a:lnTo>
                    <a:pt x="658" y="343"/>
                  </a:lnTo>
                  <a:lnTo>
                    <a:pt x="678" y="331"/>
                  </a:lnTo>
                  <a:lnTo>
                    <a:pt x="697" y="312"/>
                  </a:lnTo>
                  <a:lnTo>
                    <a:pt x="709" y="288"/>
                  </a:lnTo>
                  <a:lnTo>
                    <a:pt x="718" y="261"/>
                  </a:lnTo>
                  <a:lnTo>
                    <a:pt x="721" y="230"/>
                  </a:lnTo>
                  <a:lnTo>
                    <a:pt x="718" y="201"/>
                  </a:lnTo>
                  <a:lnTo>
                    <a:pt x="709" y="173"/>
                  </a:lnTo>
                  <a:lnTo>
                    <a:pt x="697" y="150"/>
                  </a:lnTo>
                  <a:lnTo>
                    <a:pt x="678" y="131"/>
                  </a:lnTo>
                  <a:lnTo>
                    <a:pt x="658" y="119"/>
                  </a:lnTo>
                  <a:lnTo>
                    <a:pt x="637" y="115"/>
                  </a:lnTo>
                  <a:lnTo>
                    <a:pt x="615" y="119"/>
                  </a:lnTo>
                  <a:lnTo>
                    <a:pt x="598" y="86"/>
                  </a:lnTo>
                  <a:lnTo>
                    <a:pt x="577" y="57"/>
                  </a:lnTo>
                  <a:lnTo>
                    <a:pt x="555" y="33"/>
                  </a:lnTo>
                  <a:lnTo>
                    <a:pt x="529" y="14"/>
                  </a:lnTo>
                  <a:lnTo>
                    <a:pt x="500" y="4"/>
                  </a:lnTo>
                  <a:lnTo>
                    <a:pt x="471" y="0"/>
                  </a:lnTo>
                  <a:lnTo>
                    <a:pt x="440" y="2"/>
                  </a:lnTo>
                  <a:lnTo>
                    <a:pt x="411" y="12"/>
                  </a:lnTo>
                  <a:lnTo>
                    <a:pt x="385" y="29"/>
                  </a:lnTo>
                  <a:lnTo>
                    <a:pt x="361" y="49"/>
                  </a:lnTo>
                  <a:lnTo>
                    <a:pt x="336" y="29"/>
                  </a:lnTo>
                  <a:lnTo>
                    <a:pt x="310" y="12"/>
                  </a:lnTo>
                  <a:lnTo>
                    <a:pt x="281" y="2"/>
                  </a:lnTo>
                  <a:lnTo>
                    <a:pt x="250" y="0"/>
                  </a:lnTo>
                  <a:lnTo>
                    <a:pt x="221" y="4"/>
                  </a:lnTo>
                  <a:lnTo>
                    <a:pt x="192" y="14"/>
                  </a:lnTo>
                  <a:lnTo>
                    <a:pt x="166" y="33"/>
                  </a:lnTo>
                  <a:lnTo>
                    <a:pt x="142" y="57"/>
                  </a:lnTo>
                  <a:lnTo>
                    <a:pt x="123" y="86"/>
                  </a:lnTo>
                  <a:lnTo>
                    <a:pt x="106" y="119"/>
                  </a:lnTo>
                  <a:lnTo>
                    <a:pt x="84" y="115"/>
                  </a:lnTo>
                  <a:lnTo>
                    <a:pt x="63" y="119"/>
                  </a:lnTo>
                  <a:lnTo>
                    <a:pt x="41" y="131"/>
                  </a:lnTo>
                  <a:lnTo>
                    <a:pt x="24" y="150"/>
                  </a:lnTo>
                  <a:lnTo>
                    <a:pt x="12" y="173"/>
                  </a:lnTo>
                  <a:lnTo>
                    <a:pt x="3" y="201"/>
                  </a:lnTo>
                  <a:lnTo>
                    <a:pt x="0" y="230"/>
                  </a:lnTo>
                  <a:lnTo>
                    <a:pt x="3" y="261"/>
                  </a:lnTo>
                  <a:lnTo>
                    <a:pt x="12" y="288"/>
                  </a:lnTo>
                  <a:lnTo>
                    <a:pt x="24" y="312"/>
                  </a:lnTo>
                  <a:lnTo>
                    <a:pt x="41" y="331"/>
                  </a:lnTo>
                  <a:lnTo>
                    <a:pt x="63" y="343"/>
                  </a:lnTo>
                  <a:lnTo>
                    <a:pt x="84" y="347"/>
                  </a:lnTo>
                  <a:lnTo>
                    <a:pt x="106" y="343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 lIns="68557" tIns="34278" rIns="68557" bIns="34278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5" name="TextBox 1574">
              <a:extLst>
                <a:ext uri="{FF2B5EF4-FFF2-40B4-BE49-F238E27FC236}">
                  <a16:creationId xmlns:a16="http://schemas.microsoft.com/office/drawing/2014/main" id="{2BCC3567-D5EF-4057-83F3-2FDBB5CF1439}"/>
                </a:ext>
              </a:extLst>
            </p:cNvPr>
            <p:cNvSpPr txBox="1"/>
            <p:nvPr/>
          </p:nvSpPr>
          <p:spPr>
            <a:xfrm>
              <a:off x="1274361" y="4001676"/>
              <a:ext cx="53572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Internet</a:t>
              </a:r>
            </a:p>
          </p:txBody>
        </p:sp>
      </p:grpSp>
      <p:sp>
        <p:nvSpPr>
          <p:cNvPr id="1577" name="Rectangle 1576">
            <a:extLst>
              <a:ext uri="{FF2B5EF4-FFF2-40B4-BE49-F238E27FC236}">
                <a16:creationId xmlns:a16="http://schemas.microsoft.com/office/drawing/2014/main" id="{E5018A56-0EFF-4FDD-890A-DC74BF3B7E4C}"/>
              </a:ext>
            </a:extLst>
          </p:cNvPr>
          <p:cNvSpPr/>
          <p:nvPr/>
        </p:nvSpPr>
        <p:spPr>
          <a:xfrm>
            <a:off x="6013706" y="1693882"/>
            <a:ext cx="486138" cy="26039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2" name="Text Box 584">
            <a:extLst>
              <a:ext uri="{FF2B5EF4-FFF2-40B4-BE49-F238E27FC236}">
                <a16:creationId xmlns:a16="http://schemas.microsoft.com/office/drawing/2014/main" id="{5A1B965F-509E-4089-8116-2978F65D2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6912" y="1790970"/>
            <a:ext cx="514350" cy="23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US" sz="900" b="1" dirty="0">
                <a:solidFill>
                  <a:srgbClr val="FF3300"/>
                </a:solidFill>
                <a:latin typeface="Calibri"/>
                <a:cs typeface="Arial" charset="0"/>
              </a:rPr>
              <a:t>VPN</a:t>
            </a:r>
          </a:p>
        </p:txBody>
      </p:sp>
      <p:grpSp>
        <p:nvGrpSpPr>
          <p:cNvPr id="713" name="Group 585">
            <a:extLst>
              <a:ext uri="{FF2B5EF4-FFF2-40B4-BE49-F238E27FC236}">
                <a16:creationId xmlns:a16="http://schemas.microsoft.com/office/drawing/2014/main" id="{D326BFC1-8897-4935-912E-5696E7CF6EA2}"/>
              </a:ext>
            </a:extLst>
          </p:cNvPr>
          <p:cNvGrpSpPr>
            <a:grpSpLocks/>
          </p:cNvGrpSpPr>
          <p:nvPr/>
        </p:nvGrpSpPr>
        <p:grpSpPr bwMode="auto">
          <a:xfrm>
            <a:off x="6121212" y="1728383"/>
            <a:ext cx="285750" cy="113110"/>
            <a:chOff x="4752" y="-96"/>
            <a:chExt cx="240" cy="95"/>
          </a:xfrm>
        </p:grpSpPr>
        <p:sp>
          <p:nvSpPr>
            <p:cNvPr id="714" name="AutoShape 586" descr="20%">
              <a:extLst>
                <a:ext uri="{FF2B5EF4-FFF2-40B4-BE49-F238E27FC236}">
                  <a16:creationId xmlns:a16="http://schemas.microsoft.com/office/drawing/2014/main" id="{288D6792-F728-4B0B-814F-68E2510FC1F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752" y="-96"/>
              <a:ext cx="227" cy="95"/>
            </a:xfrm>
            <a:prstGeom prst="rect">
              <a:avLst/>
            </a:prstGeom>
            <a:pattFill prst="pct20">
              <a:fgClr>
                <a:srgbClr val="FF3300"/>
              </a:fgClr>
              <a:bgClr>
                <a:schemeClr val="bg1"/>
              </a:bgClr>
            </a:patt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5" name="Rectangle 587" descr="20%">
              <a:extLst>
                <a:ext uri="{FF2B5EF4-FFF2-40B4-BE49-F238E27FC236}">
                  <a16:creationId xmlns:a16="http://schemas.microsoft.com/office/drawing/2014/main" id="{A0B08C8A-C643-414F-8A5D-1CC6B8841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0" y="-84"/>
              <a:ext cx="211" cy="64"/>
            </a:xfrm>
            <a:prstGeom prst="rect">
              <a:avLst/>
            </a:prstGeom>
            <a:pattFill prst="pct20">
              <a:fgClr>
                <a:srgbClr val="FF3300"/>
              </a:fgClr>
              <a:bgClr>
                <a:srgbClr val="FFFFFF"/>
              </a:bgClr>
            </a:patt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6" name="Rectangle 588" descr="20%">
              <a:extLst>
                <a:ext uri="{FF2B5EF4-FFF2-40B4-BE49-F238E27FC236}">
                  <a16:creationId xmlns:a16="http://schemas.microsoft.com/office/drawing/2014/main" id="{345ADEE9-5267-49D7-BD2F-B2CA6D9EC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" y="-96"/>
              <a:ext cx="211" cy="64"/>
            </a:xfrm>
            <a:prstGeom prst="rect">
              <a:avLst/>
            </a:prstGeom>
            <a:pattFill prst="pct20">
              <a:fgClr>
                <a:srgbClr val="FF3300"/>
              </a:fgClr>
              <a:bgClr>
                <a:srgbClr val="FFFFFF"/>
              </a:bgClr>
            </a:pattFill>
            <a:ln w="3175" cap="rnd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7" name="Rectangle 589" descr="20%">
              <a:extLst>
                <a:ext uri="{FF2B5EF4-FFF2-40B4-BE49-F238E27FC236}">
                  <a16:creationId xmlns:a16="http://schemas.microsoft.com/office/drawing/2014/main" id="{C93A8E48-B9D6-4D5B-B197-051313BA2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0" y="-20"/>
              <a:ext cx="211" cy="8"/>
            </a:xfrm>
            <a:prstGeom prst="rect">
              <a:avLst/>
            </a:prstGeom>
            <a:pattFill prst="pct20">
              <a:fgClr>
                <a:srgbClr val="FF3300"/>
              </a:fgClr>
              <a:bgClr>
                <a:srgbClr val="FFFFFF"/>
              </a:bgClr>
            </a:patt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8" name="Rectangle 590" descr="20%">
              <a:extLst>
                <a:ext uri="{FF2B5EF4-FFF2-40B4-BE49-F238E27FC236}">
                  <a16:creationId xmlns:a16="http://schemas.microsoft.com/office/drawing/2014/main" id="{B1B19C26-A666-48D3-9592-F89EACB19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0" y="-20"/>
              <a:ext cx="211" cy="8"/>
            </a:xfrm>
            <a:prstGeom prst="rect">
              <a:avLst/>
            </a:prstGeom>
            <a:pattFill prst="pct20">
              <a:fgClr>
                <a:srgbClr val="FF3300"/>
              </a:fgClr>
              <a:bgClr>
                <a:srgbClr val="FFFFFF"/>
              </a:bgClr>
            </a:pattFill>
            <a:ln w="3175" cap="rnd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9" name="Freeform 591" descr="20%">
              <a:extLst>
                <a:ext uri="{FF2B5EF4-FFF2-40B4-BE49-F238E27FC236}">
                  <a16:creationId xmlns:a16="http://schemas.microsoft.com/office/drawing/2014/main" id="{EBDFE793-418C-424A-8CC1-AB8C34C065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6" y="-75"/>
              <a:ext cx="199" cy="48"/>
            </a:xfrm>
            <a:custGeom>
              <a:avLst/>
              <a:gdLst>
                <a:gd name="T0" fmla="*/ 0 w 199"/>
                <a:gd name="T1" fmla="*/ 45 h 48"/>
                <a:gd name="T2" fmla="*/ 23 w 199"/>
                <a:gd name="T3" fmla="*/ 45 h 48"/>
                <a:gd name="T4" fmla="*/ 106 w 199"/>
                <a:gd name="T5" fmla="*/ 45 h 48"/>
                <a:gd name="T6" fmla="*/ 129 w 199"/>
                <a:gd name="T7" fmla="*/ 45 h 48"/>
                <a:gd name="T8" fmla="*/ 135 w 199"/>
                <a:gd name="T9" fmla="*/ 0 h 48"/>
                <a:gd name="T10" fmla="*/ 161 w 199"/>
                <a:gd name="T11" fmla="*/ 0 h 48"/>
                <a:gd name="T12" fmla="*/ 135 w 199"/>
                <a:gd name="T13" fmla="*/ 45 h 48"/>
                <a:gd name="T14" fmla="*/ 161 w 199"/>
                <a:gd name="T15" fmla="*/ 45 h 48"/>
                <a:gd name="T16" fmla="*/ 144 w 199"/>
                <a:gd name="T17" fmla="*/ 37 h 48"/>
                <a:gd name="T18" fmla="*/ 152 w 199"/>
                <a:gd name="T19" fmla="*/ 37 h 48"/>
                <a:gd name="T20" fmla="*/ 135 w 199"/>
                <a:gd name="T21" fmla="*/ 21 h 48"/>
                <a:gd name="T22" fmla="*/ 161 w 199"/>
                <a:gd name="T23" fmla="*/ 21 h 48"/>
                <a:gd name="T24" fmla="*/ 197 w 199"/>
                <a:gd name="T25" fmla="*/ 34 h 48"/>
                <a:gd name="T26" fmla="*/ 197 w 199"/>
                <a:gd name="T27" fmla="*/ 48 h 48"/>
                <a:gd name="T28" fmla="*/ 167 w 199"/>
                <a:gd name="T29" fmla="*/ 45 h 48"/>
                <a:gd name="T30" fmla="*/ 193 w 199"/>
                <a:gd name="T31" fmla="*/ 45 h 48"/>
                <a:gd name="T32" fmla="*/ 167 w 199"/>
                <a:gd name="T33" fmla="*/ 37 h 48"/>
                <a:gd name="T34" fmla="*/ 193 w 199"/>
                <a:gd name="T35" fmla="*/ 37 h 48"/>
                <a:gd name="T36" fmla="*/ 167 w 199"/>
                <a:gd name="T37" fmla="*/ 29 h 48"/>
                <a:gd name="T38" fmla="*/ 193 w 199"/>
                <a:gd name="T39" fmla="*/ 29 h 48"/>
                <a:gd name="T40" fmla="*/ 167 w 199"/>
                <a:gd name="T41" fmla="*/ 21 h 48"/>
                <a:gd name="T42" fmla="*/ 193 w 199"/>
                <a:gd name="T43" fmla="*/ 21 h 48"/>
                <a:gd name="T44" fmla="*/ 197 w 199"/>
                <a:gd name="T45" fmla="*/ 18 h 48"/>
                <a:gd name="T46" fmla="*/ 197 w 199"/>
                <a:gd name="T47" fmla="*/ 32 h 48"/>
                <a:gd name="T48" fmla="*/ 167 w 199"/>
                <a:gd name="T49" fmla="*/ 13 h 48"/>
                <a:gd name="T50" fmla="*/ 199 w 199"/>
                <a:gd name="T51" fmla="*/ 13 h 48"/>
                <a:gd name="T52" fmla="*/ 135 w 199"/>
                <a:gd name="T53" fmla="*/ 13 h 48"/>
                <a:gd name="T54" fmla="*/ 161 w 199"/>
                <a:gd name="T55" fmla="*/ 13 h 48"/>
                <a:gd name="T56" fmla="*/ 0 w 199"/>
                <a:gd name="T57" fmla="*/ 0 h 48"/>
                <a:gd name="T58" fmla="*/ 6 w 199"/>
                <a:gd name="T59" fmla="*/ 0 h 48"/>
                <a:gd name="T60" fmla="*/ 15 w 199"/>
                <a:gd name="T61" fmla="*/ 0 h 48"/>
                <a:gd name="T62" fmla="*/ 47 w 199"/>
                <a:gd name="T63" fmla="*/ 0 h 48"/>
                <a:gd name="T64" fmla="*/ 56 w 199"/>
                <a:gd name="T65" fmla="*/ 0 h 48"/>
                <a:gd name="T66" fmla="*/ 88 w 199"/>
                <a:gd name="T67" fmla="*/ 0 h 48"/>
                <a:gd name="T68" fmla="*/ 97 w 199"/>
                <a:gd name="T69" fmla="*/ 0 h 48"/>
                <a:gd name="T70" fmla="*/ 129 w 199"/>
                <a:gd name="T71" fmla="*/ 0 h 48"/>
                <a:gd name="T72" fmla="*/ 0 w 199"/>
                <a:gd name="T73" fmla="*/ 13 h 48"/>
                <a:gd name="T74" fmla="*/ 129 w 199"/>
                <a:gd name="T75" fmla="*/ 13 h 48"/>
                <a:gd name="T76" fmla="*/ 0 w 199"/>
                <a:gd name="T77" fmla="*/ 21 h 48"/>
                <a:gd name="T78" fmla="*/ 129 w 199"/>
                <a:gd name="T79" fmla="*/ 21 h 48"/>
                <a:gd name="T80" fmla="*/ 0 w 199"/>
                <a:gd name="T81" fmla="*/ 29 h 48"/>
                <a:gd name="T82" fmla="*/ 129 w 199"/>
                <a:gd name="T83" fmla="*/ 29 h 48"/>
                <a:gd name="T84" fmla="*/ 0 w 199"/>
                <a:gd name="T85" fmla="*/ 37 h 48"/>
                <a:gd name="T86" fmla="*/ 129 w 199"/>
                <a:gd name="T87" fmla="*/ 37 h 48"/>
                <a:gd name="T88" fmla="*/ 35 w 199"/>
                <a:gd name="T89" fmla="*/ 45 h 48"/>
                <a:gd name="T90" fmla="*/ 94 w 199"/>
                <a:gd name="T91" fmla="*/ 45 h 4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99"/>
                <a:gd name="T139" fmla="*/ 0 h 48"/>
                <a:gd name="T140" fmla="*/ 199 w 199"/>
                <a:gd name="T141" fmla="*/ 48 h 4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99" h="48">
                  <a:moveTo>
                    <a:pt x="0" y="45"/>
                  </a:moveTo>
                  <a:lnTo>
                    <a:pt x="23" y="45"/>
                  </a:lnTo>
                  <a:moveTo>
                    <a:pt x="106" y="45"/>
                  </a:moveTo>
                  <a:lnTo>
                    <a:pt x="129" y="45"/>
                  </a:lnTo>
                  <a:moveTo>
                    <a:pt x="135" y="0"/>
                  </a:moveTo>
                  <a:lnTo>
                    <a:pt x="161" y="0"/>
                  </a:lnTo>
                  <a:moveTo>
                    <a:pt x="135" y="45"/>
                  </a:moveTo>
                  <a:lnTo>
                    <a:pt x="161" y="45"/>
                  </a:lnTo>
                  <a:moveTo>
                    <a:pt x="144" y="37"/>
                  </a:moveTo>
                  <a:lnTo>
                    <a:pt x="152" y="37"/>
                  </a:lnTo>
                  <a:moveTo>
                    <a:pt x="135" y="21"/>
                  </a:moveTo>
                  <a:lnTo>
                    <a:pt x="161" y="21"/>
                  </a:lnTo>
                  <a:moveTo>
                    <a:pt x="197" y="34"/>
                  </a:moveTo>
                  <a:lnTo>
                    <a:pt x="197" y="48"/>
                  </a:lnTo>
                  <a:moveTo>
                    <a:pt x="167" y="45"/>
                  </a:moveTo>
                  <a:lnTo>
                    <a:pt x="193" y="45"/>
                  </a:lnTo>
                  <a:moveTo>
                    <a:pt x="167" y="37"/>
                  </a:moveTo>
                  <a:lnTo>
                    <a:pt x="193" y="37"/>
                  </a:lnTo>
                  <a:moveTo>
                    <a:pt x="167" y="29"/>
                  </a:moveTo>
                  <a:lnTo>
                    <a:pt x="193" y="29"/>
                  </a:lnTo>
                  <a:moveTo>
                    <a:pt x="167" y="21"/>
                  </a:moveTo>
                  <a:lnTo>
                    <a:pt x="193" y="21"/>
                  </a:lnTo>
                  <a:moveTo>
                    <a:pt x="197" y="18"/>
                  </a:moveTo>
                  <a:lnTo>
                    <a:pt x="197" y="32"/>
                  </a:lnTo>
                  <a:moveTo>
                    <a:pt x="167" y="13"/>
                  </a:moveTo>
                  <a:lnTo>
                    <a:pt x="199" y="13"/>
                  </a:lnTo>
                  <a:moveTo>
                    <a:pt x="135" y="13"/>
                  </a:moveTo>
                  <a:lnTo>
                    <a:pt x="161" y="13"/>
                  </a:lnTo>
                  <a:moveTo>
                    <a:pt x="0" y="0"/>
                  </a:moveTo>
                  <a:lnTo>
                    <a:pt x="6" y="0"/>
                  </a:lnTo>
                  <a:moveTo>
                    <a:pt x="15" y="0"/>
                  </a:moveTo>
                  <a:lnTo>
                    <a:pt x="47" y="0"/>
                  </a:lnTo>
                  <a:moveTo>
                    <a:pt x="56" y="0"/>
                  </a:moveTo>
                  <a:lnTo>
                    <a:pt x="88" y="0"/>
                  </a:lnTo>
                  <a:moveTo>
                    <a:pt x="97" y="0"/>
                  </a:moveTo>
                  <a:lnTo>
                    <a:pt x="129" y="0"/>
                  </a:lnTo>
                  <a:moveTo>
                    <a:pt x="0" y="13"/>
                  </a:moveTo>
                  <a:lnTo>
                    <a:pt x="129" y="13"/>
                  </a:lnTo>
                  <a:moveTo>
                    <a:pt x="0" y="21"/>
                  </a:moveTo>
                  <a:lnTo>
                    <a:pt x="129" y="21"/>
                  </a:lnTo>
                  <a:moveTo>
                    <a:pt x="0" y="29"/>
                  </a:moveTo>
                  <a:lnTo>
                    <a:pt x="129" y="29"/>
                  </a:lnTo>
                  <a:moveTo>
                    <a:pt x="0" y="37"/>
                  </a:moveTo>
                  <a:lnTo>
                    <a:pt x="129" y="37"/>
                  </a:lnTo>
                  <a:moveTo>
                    <a:pt x="35" y="45"/>
                  </a:moveTo>
                  <a:lnTo>
                    <a:pt x="94" y="45"/>
                  </a:lnTo>
                </a:path>
              </a:pathLst>
            </a:custGeom>
            <a:pattFill prst="pct20">
              <a:fgClr>
                <a:srgbClr val="FF3300"/>
              </a:fgClr>
              <a:bgClr>
                <a:srgbClr val="FFFFFF"/>
              </a:bgClr>
            </a:pattFill>
            <a:ln w="14288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0" name="Freeform 592" descr="20%">
              <a:extLst>
                <a:ext uri="{FF2B5EF4-FFF2-40B4-BE49-F238E27FC236}">
                  <a16:creationId xmlns:a16="http://schemas.microsoft.com/office/drawing/2014/main" id="{A50306C1-B61C-4C8E-80D0-73582D980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0" y="-84"/>
              <a:ext cx="211" cy="72"/>
            </a:xfrm>
            <a:custGeom>
              <a:avLst/>
              <a:gdLst>
                <a:gd name="T0" fmla="*/ 0 w 211"/>
                <a:gd name="T1" fmla="*/ 0 h 72"/>
                <a:gd name="T2" fmla="*/ 0 w 211"/>
                <a:gd name="T3" fmla="*/ 72 h 72"/>
                <a:gd name="T4" fmla="*/ 211 w 211"/>
                <a:gd name="T5" fmla="*/ 72 h 72"/>
                <a:gd name="T6" fmla="*/ 0 60000 65536"/>
                <a:gd name="T7" fmla="*/ 0 60000 65536"/>
                <a:gd name="T8" fmla="*/ 0 60000 65536"/>
                <a:gd name="T9" fmla="*/ 0 w 211"/>
                <a:gd name="T10" fmla="*/ 0 h 72"/>
                <a:gd name="T11" fmla="*/ 211 w 211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" h="72">
                  <a:moveTo>
                    <a:pt x="0" y="0"/>
                  </a:moveTo>
                  <a:lnTo>
                    <a:pt x="0" y="72"/>
                  </a:lnTo>
                  <a:lnTo>
                    <a:pt x="211" y="72"/>
                  </a:lnTo>
                </a:path>
              </a:pathLst>
            </a:custGeom>
            <a:pattFill prst="pct20">
              <a:fgClr>
                <a:srgbClr val="FF3300"/>
              </a:fgClr>
              <a:bgClr>
                <a:srgbClr val="FFFFFF"/>
              </a:bgClr>
            </a:pattFill>
            <a:ln w="3175" cap="rnd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22" name="Group 451">
            <a:extLst>
              <a:ext uri="{FF2B5EF4-FFF2-40B4-BE49-F238E27FC236}">
                <a16:creationId xmlns:a16="http://schemas.microsoft.com/office/drawing/2014/main" id="{AAA8C892-06B4-46A3-B844-F2579313E7F0}"/>
              </a:ext>
            </a:extLst>
          </p:cNvPr>
          <p:cNvGrpSpPr>
            <a:grpSpLocks/>
          </p:cNvGrpSpPr>
          <p:nvPr/>
        </p:nvGrpSpPr>
        <p:grpSpPr bwMode="auto">
          <a:xfrm>
            <a:off x="5993414" y="3670443"/>
            <a:ext cx="428625" cy="538163"/>
            <a:chOff x="1920" y="2304"/>
            <a:chExt cx="360" cy="452"/>
          </a:xfrm>
        </p:grpSpPr>
        <p:sp>
          <p:nvSpPr>
            <p:cNvPr id="723" name="Freeform 452">
              <a:extLst>
                <a:ext uri="{FF2B5EF4-FFF2-40B4-BE49-F238E27FC236}">
                  <a16:creationId xmlns:a16="http://schemas.microsoft.com/office/drawing/2014/main" id="{24549483-D4DF-48D4-8A44-0F215EF87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2304"/>
              <a:ext cx="76" cy="240"/>
            </a:xfrm>
            <a:custGeom>
              <a:avLst/>
              <a:gdLst>
                <a:gd name="T0" fmla="*/ 73 w 76"/>
                <a:gd name="T1" fmla="*/ 0 h 240"/>
                <a:gd name="T2" fmla="*/ 65 w 76"/>
                <a:gd name="T3" fmla="*/ 56 h 240"/>
                <a:gd name="T4" fmla="*/ 9 w 76"/>
                <a:gd name="T5" fmla="*/ 96 h 240"/>
                <a:gd name="T6" fmla="*/ 9 w 76"/>
                <a:gd name="T7" fmla="*/ 144 h 240"/>
                <a:gd name="T8" fmla="*/ 57 w 76"/>
                <a:gd name="T9" fmla="*/ 192 h 240"/>
                <a:gd name="T10" fmla="*/ 9 w 76"/>
                <a:gd name="T11" fmla="*/ 24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"/>
                <a:gd name="T19" fmla="*/ 0 h 240"/>
                <a:gd name="T20" fmla="*/ 76 w 7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" h="240">
                  <a:moveTo>
                    <a:pt x="73" y="0"/>
                  </a:moveTo>
                  <a:cubicBezTo>
                    <a:pt x="72" y="11"/>
                    <a:pt x="76" y="40"/>
                    <a:pt x="65" y="56"/>
                  </a:cubicBezTo>
                  <a:cubicBezTo>
                    <a:pt x="54" y="72"/>
                    <a:pt x="18" y="81"/>
                    <a:pt x="9" y="96"/>
                  </a:cubicBezTo>
                  <a:cubicBezTo>
                    <a:pt x="0" y="111"/>
                    <a:pt x="1" y="128"/>
                    <a:pt x="9" y="144"/>
                  </a:cubicBezTo>
                  <a:cubicBezTo>
                    <a:pt x="17" y="160"/>
                    <a:pt x="57" y="176"/>
                    <a:pt x="57" y="192"/>
                  </a:cubicBezTo>
                  <a:cubicBezTo>
                    <a:pt x="57" y="208"/>
                    <a:pt x="33" y="224"/>
                    <a:pt x="9" y="240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4" name="Rectangle 453">
              <a:extLst>
                <a:ext uri="{FF2B5EF4-FFF2-40B4-BE49-F238E27FC236}">
                  <a16:creationId xmlns:a16="http://schemas.microsoft.com/office/drawing/2014/main" id="{90292393-EDD5-4904-B683-D95114F36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544"/>
              <a:ext cx="360" cy="7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5" name="Rectangle 454">
              <a:extLst>
                <a:ext uri="{FF2B5EF4-FFF2-40B4-BE49-F238E27FC236}">
                  <a16:creationId xmlns:a16="http://schemas.microsoft.com/office/drawing/2014/main" id="{2E16299D-3249-46C6-B8E6-C59A26B2D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9" y="2547"/>
              <a:ext cx="43" cy="21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6" name="Freeform 455">
              <a:extLst>
                <a:ext uri="{FF2B5EF4-FFF2-40B4-BE49-F238E27FC236}">
                  <a16:creationId xmlns:a16="http://schemas.microsoft.com/office/drawing/2014/main" id="{392969FE-C7DE-4C3A-83CF-E1A412AED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1" y="2590"/>
              <a:ext cx="288" cy="13"/>
            </a:xfrm>
            <a:custGeom>
              <a:avLst/>
              <a:gdLst>
                <a:gd name="T0" fmla="*/ 0 w 288"/>
                <a:gd name="T1" fmla="*/ 7 h 13"/>
                <a:gd name="T2" fmla="*/ 5 w 288"/>
                <a:gd name="T3" fmla="*/ 0 h 13"/>
                <a:gd name="T4" fmla="*/ 15 w 288"/>
                <a:gd name="T5" fmla="*/ 0 h 13"/>
                <a:gd name="T6" fmla="*/ 17 w 288"/>
                <a:gd name="T7" fmla="*/ 7 h 13"/>
                <a:gd name="T8" fmla="*/ 15 w 288"/>
                <a:gd name="T9" fmla="*/ 13 h 13"/>
                <a:gd name="T10" fmla="*/ 5 w 288"/>
                <a:gd name="T11" fmla="*/ 13 h 13"/>
                <a:gd name="T12" fmla="*/ 0 w 288"/>
                <a:gd name="T13" fmla="*/ 7 h 13"/>
                <a:gd name="T14" fmla="*/ 70 w 288"/>
                <a:gd name="T15" fmla="*/ 7 h 13"/>
                <a:gd name="T16" fmla="*/ 72 w 288"/>
                <a:gd name="T17" fmla="*/ 0 h 13"/>
                <a:gd name="T18" fmla="*/ 82 w 288"/>
                <a:gd name="T19" fmla="*/ 0 h 13"/>
                <a:gd name="T20" fmla="*/ 87 w 288"/>
                <a:gd name="T21" fmla="*/ 7 h 13"/>
                <a:gd name="T22" fmla="*/ 82 w 288"/>
                <a:gd name="T23" fmla="*/ 13 h 13"/>
                <a:gd name="T24" fmla="*/ 72 w 288"/>
                <a:gd name="T25" fmla="*/ 13 h 13"/>
                <a:gd name="T26" fmla="*/ 70 w 288"/>
                <a:gd name="T27" fmla="*/ 7 h 13"/>
                <a:gd name="T28" fmla="*/ 91 w 288"/>
                <a:gd name="T29" fmla="*/ 7 h 13"/>
                <a:gd name="T30" fmla="*/ 96 w 288"/>
                <a:gd name="T31" fmla="*/ 0 h 13"/>
                <a:gd name="T32" fmla="*/ 103 w 288"/>
                <a:gd name="T33" fmla="*/ 0 h 13"/>
                <a:gd name="T34" fmla="*/ 108 w 288"/>
                <a:gd name="T35" fmla="*/ 7 h 13"/>
                <a:gd name="T36" fmla="*/ 103 w 288"/>
                <a:gd name="T37" fmla="*/ 13 h 13"/>
                <a:gd name="T38" fmla="*/ 96 w 288"/>
                <a:gd name="T39" fmla="*/ 13 h 13"/>
                <a:gd name="T40" fmla="*/ 91 w 288"/>
                <a:gd name="T41" fmla="*/ 7 h 13"/>
                <a:gd name="T42" fmla="*/ 113 w 288"/>
                <a:gd name="T43" fmla="*/ 7 h 13"/>
                <a:gd name="T44" fmla="*/ 118 w 288"/>
                <a:gd name="T45" fmla="*/ 0 h 13"/>
                <a:gd name="T46" fmla="*/ 128 w 288"/>
                <a:gd name="T47" fmla="*/ 0 h 13"/>
                <a:gd name="T48" fmla="*/ 130 w 288"/>
                <a:gd name="T49" fmla="*/ 7 h 13"/>
                <a:gd name="T50" fmla="*/ 128 w 288"/>
                <a:gd name="T51" fmla="*/ 13 h 13"/>
                <a:gd name="T52" fmla="*/ 118 w 288"/>
                <a:gd name="T53" fmla="*/ 13 h 13"/>
                <a:gd name="T54" fmla="*/ 113 w 288"/>
                <a:gd name="T55" fmla="*/ 7 h 13"/>
                <a:gd name="T56" fmla="*/ 137 w 288"/>
                <a:gd name="T57" fmla="*/ 7 h 13"/>
                <a:gd name="T58" fmla="*/ 140 w 288"/>
                <a:gd name="T59" fmla="*/ 0 h 13"/>
                <a:gd name="T60" fmla="*/ 149 w 288"/>
                <a:gd name="T61" fmla="*/ 0 h 13"/>
                <a:gd name="T62" fmla="*/ 154 w 288"/>
                <a:gd name="T63" fmla="*/ 7 h 13"/>
                <a:gd name="T64" fmla="*/ 149 w 288"/>
                <a:gd name="T65" fmla="*/ 13 h 13"/>
                <a:gd name="T66" fmla="*/ 140 w 288"/>
                <a:gd name="T67" fmla="*/ 13 h 13"/>
                <a:gd name="T68" fmla="*/ 137 w 288"/>
                <a:gd name="T69" fmla="*/ 7 h 13"/>
                <a:gd name="T70" fmla="*/ 159 w 288"/>
                <a:gd name="T71" fmla="*/ 7 h 13"/>
                <a:gd name="T72" fmla="*/ 164 w 288"/>
                <a:gd name="T73" fmla="*/ 0 h 13"/>
                <a:gd name="T74" fmla="*/ 171 w 288"/>
                <a:gd name="T75" fmla="*/ 0 h 13"/>
                <a:gd name="T76" fmla="*/ 176 w 288"/>
                <a:gd name="T77" fmla="*/ 7 h 13"/>
                <a:gd name="T78" fmla="*/ 171 w 288"/>
                <a:gd name="T79" fmla="*/ 13 h 13"/>
                <a:gd name="T80" fmla="*/ 164 w 288"/>
                <a:gd name="T81" fmla="*/ 13 h 13"/>
                <a:gd name="T82" fmla="*/ 159 w 288"/>
                <a:gd name="T83" fmla="*/ 7 h 13"/>
                <a:gd name="T84" fmla="*/ 180 w 288"/>
                <a:gd name="T85" fmla="*/ 7 h 13"/>
                <a:gd name="T86" fmla="*/ 185 w 288"/>
                <a:gd name="T87" fmla="*/ 0 h 13"/>
                <a:gd name="T88" fmla="*/ 195 w 288"/>
                <a:gd name="T89" fmla="*/ 0 h 13"/>
                <a:gd name="T90" fmla="*/ 197 w 288"/>
                <a:gd name="T91" fmla="*/ 7 h 13"/>
                <a:gd name="T92" fmla="*/ 195 w 288"/>
                <a:gd name="T93" fmla="*/ 13 h 13"/>
                <a:gd name="T94" fmla="*/ 185 w 288"/>
                <a:gd name="T95" fmla="*/ 13 h 13"/>
                <a:gd name="T96" fmla="*/ 180 w 288"/>
                <a:gd name="T97" fmla="*/ 7 h 13"/>
                <a:gd name="T98" fmla="*/ 250 w 288"/>
                <a:gd name="T99" fmla="*/ 7 h 13"/>
                <a:gd name="T100" fmla="*/ 252 w 288"/>
                <a:gd name="T101" fmla="*/ 0 h 13"/>
                <a:gd name="T102" fmla="*/ 262 w 288"/>
                <a:gd name="T103" fmla="*/ 0 h 13"/>
                <a:gd name="T104" fmla="*/ 267 w 288"/>
                <a:gd name="T105" fmla="*/ 7 h 13"/>
                <a:gd name="T106" fmla="*/ 262 w 288"/>
                <a:gd name="T107" fmla="*/ 13 h 13"/>
                <a:gd name="T108" fmla="*/ 252 w 288"/>
                <a:gd name="T109" fmla="*/ 13 h 13"/>
                <a:gd name="T110" fmla="*/ 250 w 288"/>
                <a:gd name="T111" fmla="*/ 7 h 13"/>
                <a:gd name="T112" fmla="*/ 272 w 288"/>
                <a:gd name="T113" fmla="*/ 7 h 13"/>
                <a:gd name="T114" fmla="*/ 276 w 288"/>
                <a:gd name="T115" fmla="*/ 0 h 13"/>
                <a:gd name="T116" fmla="*/ 284 w 288"/>
                <a:gd name="T117" fmla="*/ 0 h 13"/>
                <a:gd name="T118" fmla="*/ 288 w 288"/>
                <a:gd name="T119" fmla="*/ 7 h 13"/>
                <a:gd name="T120" fmla="*/ 284 w 288"/>
                <a:gd name="T121" fmla="*/ 13 h 13"/>
                <a:gd name="T122" fmla="*/ 276 w 288"/>
                <a:gd name="T123" fmla="*/ 13 h 13"/>
                <a:gd name="T124" fmla="*/ 272 w 288"/>
                <a:gd name="T125" fmla="*/ 7 h 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8"/>
                <a:gd name="T190" fmla="*/ 0 h 13"/>
                <a:gd name="T191" fmla="*/ 288 w 288"/>
                <a:gd name="T192" fmla="*/ 13 h 1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8" h="13">
                  <a:moveTo>
                    <a:pt x="0" y="7"/>
                  </a:moveTo>
                  <a:lnTo>
                    <a:pt x="5" y="0"/>
                  </a:lnTo>
                  <a:lnTo>
                    <a:pt x="15" y="0"/>
                  </a:lnTo>
                  <a:lnTo>
                    <a:pt x="17" y="7"/>
                  </a:lnTo>
                  <a:lnTo>
                    <a:pt x="15" y="13"/>
                  </a:lnTo>
                  <a:lnTo>
                    <a:pt x="5" y="13"/>
                  </a:lnTo>
                  <a:lnTo>
                    <a:pt x="0" y="7"/>
                  </a:lnTo>
                  <a:close/>
                  <a:moveTo>
                    <a:pt x="70" y="7"/>
                  </a:moveTo>
                  <a:lnTo>
                    <a:pt x="72" y="0"/>
                  </a:lnTo>
                  <a:lnTo>
                    <a:pt x="82" y="0"/>
                  </a:lnTo>
                  <a:lnTo>
                    <a:pt x="87" y="7"/>
                  </a:lnTo>
                  <a:lnTo>
                    <a:pt x="82" y="13"/>
                  </a:lnTo>
                  <a:lnTo>
                    <a:pt x="72" y="13"/>
                  </a:lnTo>
                  <a:lnTo>
                    <a:pt x="70" y="7"/>
                  </a:lnTo>
                  <a:close/>
                  <a:moveTo>
                    <a:pt x="91" y="7"/>
                  </a:moveTo>
                  <a:lnTo>
                    <a:pt x="96" y="0"/>
                  </a:lnTo>
                  <a:lnTo>
                    <a:pt x="103" y="0"/>
                  </a:lnTo>
                  <a:lnTo>
                    <a:pt x="108" y="7"/>
                  </a:lnTo>
                  <a:lnTo>
                    <a:pt x="103" y="13"/>
                  </a:lnTo>
                  <a:lnTo>
                    <a:pt x="96" y="13"/>
                  </a:lnTo>
                  <a:lnTo>
                    <a:pt x="91" y="7"/>
                  </a:lnTo>
                  <a:close/>
                  <a:moveTo>
                    <a:pt x="113" y="7"/>
                  </a:moveTo>
                  <a:lnTo>
                    <a:pt x="118" y="0"/>
                  </a:lnTo>
                  <a:lnTo>
                    <a:pt x="128" y="0"/>
                  </a:lnTo>
                  <a:lnTo>
                    <a:pt x="130" y="7"/>
                  </a:lnTo>
                  <a:lnTo>
                    <a:pt x="128" y="13"/>
                  </a:lnTo>
                  <a:lnTo>
                    <a:pt x="118" y="13"/>
                  </a:lnTo>
                  <a:lnTo>
                    <a:pt x="113" y="7"/>
                  </a:lnTo>
                  <a:close/>
                  <a:moveTo>
                    <a:pt x="137" y="7"/>
                  </a:moveTo>
                  <a:lnTo>
                    <a:pt x="140" y="0"/>
                  </a:lnTo>
                  <a:lnTo>
                    <a:pt x="149" y="0"/>
                  </a:lnTo>
                  <a:lnTo>
                    <a:pt x="154" y="7"/>
                  </a:lnTo>
                  <a:lnTo>
                    <a:pt x="149" y="13"/>
                  </a:lnTo>
                  <a:lnTo>
                    <a:pt x="140" y="13"/>
                  </a:lnTo>
                  <a:lnTo>
                    <a:pt x="137" y="7"/>
                  </a:lnTo>
                  <a:close/>
                  <a:moveTo>
                    <a:pt x="159" y="7"/>
                  </a:moveTo>
                  <a:lnTo>
                    <a:pt x="164" y="0"/>
                  </a:lnTo>
                  <a:lnTo>
                    <a:pt x="171" y="0"/>
                  </a:lnTo>
                  <a:lnTo>
                    <a:pt x="176" y="7"/>
                  </a:lnTo>
                  <a:lnTo>
                    <a:pt x="171" y="13"/>
                  </a:lnTo>
                  <a:lnTo>
                    <a:pt x="164" y="13"/>
                  </a:lnTo>
                  <a:lnTo>
                    <a:pt x="159" y="7"/>
                  </a:lnTo>
                  <a:close/>
                  <a:moveTo>
                    <a:pt x="180" y="7"/>
                  </a:moveTo>
                  <a:lnTo>
                    <a:pt x="185" y="0"/>
                  </a:lnTo>
                  <a:lnTo>
                    <a:pt x="195" y="0"/>
                  </a:lnTo>
                  <a:lnTo>
                    <a:pt x="197" y="7"/>
                  </a:lnTo>
                  <a:lnTo>
                    <a:pt x="195" y="13"/>
                  </a:lnTo>
                  <a:lnTo>
                    <a:pt x="185" y="13"/>
                  </a:lnTo>
                  <a:lnTo>
                    <a:pt x="180" y="7"/>
                  </a:lnTo>
                  <a:close/>
                  <a:moveTo>
                    <a:pt x="250" y="7"/>
                  </a:moveTo>
                  <a:lnTo>
                    <a:pt x="252" y="0"/>
                  </a:lnTo>
                  <a:lnTo>
                    <a:pt x="262" y="0"/>
                  </a:lnTo>
                  <a:lnTo>
                    <a:pt x="267" y="7"/>
                  </a:lnTo>
                  <a:lnTo>
                    <a:pt x="262" y="13"/>
                  </a:lnTo>
                  <a:lnTo>
                    <a:pt x="252" y="13"/>
                  </a:lnTo>
                  <a:lnTo>
                    <a:pt x="250" y="7"/>
                  </a:lnTo>
                  <a:close/>
                  <a:moveTo>
                    <a:pt x="272" y="7"/>
                  </a:moveTo>
                  <a:lnTo>
                    <a:pt x="276" y="0"/>
                  </a:lnTo>
                  <a:lnTo>
                    <a:pt x="284" y="0"/>
                  </a:lnTo>
                  <a:lnTo>
                    <a:pt x="288" y="7"/>
                  </a:lnTo>
                  <a:lnTo>
                    <a:pt x="284" y="13"/>
                  </a:lnTo>
                  <a:lnTo>
                    <a:pt x="276" y="13"/>
                  </a:lnTo>
                  <a:lnTo>
                    <a:pt x="272" y="7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7" name="Freeform 456">
              <a:extLst>
                <a:ext uri="{FF2B5EF4-FFF2-40B4-BE49-F238E27FC236}">
                  <a16:creationId xmlns:a16="http://schemas.microsoft.com/office/drawing/2014/main" id="{B3E9261E-216C-49F1-A9B3-A70F42A422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0" y="2592"/>
              <a:ext cx="315" cy="39"/>
            </a:xfrm>
            <a:custGeom>
              <a:avLst/>
              <a:gdLst>
                <a:gd name="T0" fmla="*/ 0 w 315"/>
                <a:gd name="T1" fmla="*/ 39 h 39"/>
                <a:gd name="T2" fmla="*/ 0 w 315"/>
                <a:gd name="T3" fmla="*/ 0 h 39"/>
                <a:gd name="T4" fmla="*/ 43 w 315"/>
                <a:gd name="T5" fmla="*/ 0 h 39"/>
                <a:gd name="T6" fmla="*/ 43 w 315"/>
                <a:gd name="T7" fmla="*/ 39 h 39"/>
                <a:gd name="T8" fmla="*/ 67 w 315"/>
                <a:gd name="T9" fmla="*/ 39 h 39"/>
                <a:gd name="T10" fmla="*/ 67 w 315"/>
                <a:gd name="T11" fmla="*/ 0 h 39"/>
                <a:gd name="T12" fmla="*/ 224 w 315"/>
                <a:gd name="T13" fmla="*/ 0 h 39"/>
                <a:gd name="T14" fmla="*/ 224 w 315"/>
                <a:gd name="T15" fmla="*/ 39 h 39"/>
                <a:gd name="T16" fmla="*/ 248 w 315"/>
                <a:gd name="T17" fmla="*/ 39 h 39"/>
                <a:gd name="T18" fmla="*/ 248 w 315"/>
                <a:gd name="T19" fmla="*/ 0 h 39"/>
                <a:gd name="T20" fmla="*/ 315 w 315"/>
                <a:gd name="T21" fmla="*/ 0 h 39"/>
                <a:gd name="T22" fmla="*/ 315 w 315"/>
                <a:gd name="T23" fmla="*/ 39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5"/>
                <a:gd name="T37" fmla="*/ 0 h 39"/>
                <a:gd name="T38" fmla="*/ 315 w 315"/>
                <a:gd name="T39" fmla="*/ 39 h 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5" h="39">
                  <a:moveTo>
                    <a:pt x="0" y="39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39"/>
                  </a:lnTo>
                  <a:moveTo>
                    <a:pt x="67" y="39"/>
                  </a:moveTo>
                  <a:lnTo>
                    <a:pt x="67" y="0"/>
                  </a:lnTo>
                  <a:lnTo>
                    <a:pt x="224" y="0"/>
                  </a:lnTo>
                  <a:lnTo>
                    <a:pt x="224" y="39"/>
                  </a:lnTo>
                  <a:moveTo>
                    <a:pt x="248" y="39"/>
                  </a:moveTo>
                  <a:lnTo>
                    <a:pt x="248" y="0"/>
                  </a:lnTo>
                  <a:lnTo>
                    <a:pt x="315" y="0"/>
                  </a:lnTo>
                  <a:lnTo>
                    <a:pt x="315" y="39"/>
                  </a:lnTo>
                </a:path>
              </a:pathLst>
            </a:custGeom>
            <a:noFill/>
            <a:ln w="31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8" name="Rectangle 457">
              <a:extLst>
                <a:ext uri="{FF2B5EF4-FFF2-40B4-BE49-F238E27FC236}">
                  <a16:creationId xmlns:a16="http://schemas.microsoft.com/office/drawing/2014/main" id="{9294CDE8-F8CD-485A-9185-787AF662F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640"/>
              <a:ext cx="13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342900" eaLnBrk="0" hangingPunct="0"/>
              <a:r>
                <a:rPr lang="en-US" sz="900" b="1" dirty="0">
                  <a:solidFill>
                    <a:srgbClr val="FF3300"/>
                  </a:solidFill>
                  <a:latin typeface="Calibri"/>
                  <a:cs typeface="Arial" charset="0"/>
                </a:rPr>
                <a:t>IDS</a:t>
              </a:r>
            </a:p>
          </p:txBody>
        </p:sp>
      </p:grpSp>
      <p:sp>
        <p:nvSpPr>
          <p:cNvPr id="729" name="Rectangle 23">
            <a:extLst>
              <a:ext uri="{FF2B5EF4-FFF2-40B4-BE49-F238E27FC236}">
                <a16:creationId xmlns:a16="http://schemas.microsoft.com/office/drawing/2014/main" id="{302573C8-C694-4E47-939E-E101DDB60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7168" y="1496399"/>
            <a:ext cx="657225" cy="9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342900" eaLnBrk="0" hangingPunct="0">
              <a:lnSpc>
                <a:spcPct val="80000"/>
              </a:lnSpc>
            </a:pPr>
            <a:r>
              <a:rPr lang="en-US" sz="788" dirty="0">
                <a:solidFill>
                  <a:srgbClr val="FF3300"/>
                </a:solidFill>
                <a:latin typeface="Arial Narrow" pitchFamily="34" charset="0"/>
                <a:cs typeface="Arial" charset="0"/>
              </a:rPr>
              <a:t>Entitlements</a:t>
            </a:r>
          </a:p>
        </p:txBody>
      </p:sp>
      <p:sp>
        <p:nvSpPr>
          <p:cNvPr id="730" name="Rectangle 308">
            <a:extLst>
              <a:ext uri="{FF2B5EF4-FFF2-40B4-BE49-F238E27FC236}">
                <a16:creationId xmlns:a16="http://schemas.microsoft.com/office/drawing/2014/main" id="{D8947AB7-048B-40F6-8E81-1947A2B45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4610" y="2410799"/>
            <a:ext cx="65200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342900" eaLnBrk="0" hangingPunct="0"/>
            <a:r>
              <a:rPr lang="en-US" sz="1400" b="1" i="1" dirty="0">
                <a:solidFill>
                  <a:srgbClr val="FF9900"/>
                </a:solidFill>
                <a:latin typeface="Arial" charset="0"/>
                <a:cs typeface="Arial" charset="0"/>
              </a:rPr>
              <a:t>Threats</a:t>
            </a:r>
            <a:endParaRPr lang="en-US" sz="1400" b="1" i="1" dirty="0">
              <a:solidFill>
                <a:srgbClr val="FF9900"/>
              </a:solidFill>
              <a:latin typeface="Calibri"/>
              <a:cs typeface="Arial" charset="0"/>
            </a:endParaRPr>
          </a:p>
        </p:txBody>
      </p:sp>
      <p:sp>
        <p:nvSpPr>
          <p:cNvPr id="587" name="Freeform: Shape 586">
            <a:extLst>
              <a:ext uri="{FF2B5EF4-FFF2-40B4-BE49-F238E27FC236}">
                <a16:creationId xmlns:a16="http://schemas.microsoft.com/office/drawing/2014/main" id="{E6B8683A-EF7D-44ED-A156-2B50556AB5D2}"/>
              </a:ext>
            </a:extLst>
          </p:cNvPr>
          <p:cNvSpPr/>
          <p:nvPr/>
        </p:nvSpPr>
        <p:spPr>
          <a:xfrm>
            <a:off x="6569075" y="3921125"/>
            <a:ext cx="762000" cy="800100"/>
          </a:xfrm>
          <a:custGeom>
            <a:avLst/>
            <a:gdLst>
              <a:gd name="connsiteX0" fmla="*/ 622300 w 762000"/>
              <a:gd name="connsiteY0" fmla="*/ 136525 h 800100"/>
              <a:gd name="connsiteX1" fmla="*/ 631825 w 762000"/>
              <a:gd name="connsiteY1" fmla="*/ 120650 h 800100"/>
              <a:gd name="connsiteX2" fmla="*/ 635000 w 762000"/>
              <a:gd name="connsiteY2" fmla="*/ 104775 h 800100"/>
              <a:gd name="connsiteX3" fmla="*/ 638175 w 762000"/>
              <a:gd name="connsiteY3" fmla="*/ 95250 h 800100"/>
              <a:gd name="connsiteX4" fmla="*/ 641350 w 762000"/>
              <a:gd name="connsiteY4" fmla="*/ 76200 h 800100"/>
              <a:gd name="connsiteX5" fmla="*/ 644525 w 762000"/>
              <a:gd name="connsiteY5" fmla="*/ 66675 h 800100"/>
              <a:gd name="connsiteX6" fmla="*/ 654050 w 762000"/>
              <a:gd name="connsiteY6" fmla="*/ 34925 h 800100"/>
              <a:gd name="connsiteX7" fmla="*/ 663575 w 762000"/>
              <a:gd name="connsiteY7" fmla="*/ 28575 h 800100"/>
              <a:gd name="connsiteX8" fmla="*/ 666750 w 762000"/>
              <a:gd name="connsiteY8" fmla="*/ 15875 h 800100"/>
              <a:gd name="connsiteX9" fmla="*/ 669925 w 762000"/>
              <a:gd name="connsiteY9" fmla="*/ 6350 h 800100"/>
              <a:gd name="connsiteX10" fmla="*/ 685800 w 762000"/>
              <a:gd name="connsiteY10" fmla="*/ 0 h 800100"/>
              <a:gd name="connsiteX11" fmla="*/ 695325 w 762000"/>
              <a:gd name="connsiteY11" fmla="*/ 3175 h 800100"/>
              <a:gd name="connsiteX12" fmla="*/ 708025 w 762000"/>
              <a:gd name="connsiteY12" fmla="*/ 31750 h 800100"/>
              <a:gd name="connsiteX13" fmla="*/ 711200 w 762000"/>
              <a:gd name="connsiteY13" fmla="*/ 130175 h 800100"/>
              <a:gd name="connsiteX14" fmla="*/ 723900 w 762000"/>
              <a:gd name="connsiteY14" fmla="*/ 200025 h 800100"/>
              <a:gd name="connsiteX15" fmla="*/ 727075 w 762000"/>
              <a:gd name="connsiteY15" fmla="*/ 238125 h 800100"/>
              <a:gd name="connsiteX16" fmla="*/ 733425 w 762000"/>
              <a:gd name="connsiteY16" fmla="*/ 260350 h 800100"/>
              <a:gd name="connsiteX17" fmla="*/ 736600 w 762000"/>
              <a:gd name="connsiteY17" fmla="*/ 276225 h 800100"/>
              <a:gd name="connsiteX18" fmla="*/ 739775 w 762000"/>
              <a:gd name="connsiteY18" fmla="*/ 311150 h 800100"/>
              <a:gd name="connsiteX19" fmla="*/ 746125 w 762000"/>
              <a:gd name="connsiteY19" fmla="*/ 323850 h 800100"/>
              <a:gd name="connsiteX20" fmla="*/ 749300 w 762000"/>
              <a:gd name="connsiteY20" fmla="*/ 371475 h 800100"/>
              <a:gd name="connsiteX21" fmla="*/ 752475 w 762000"/>
              <a:gd name="connsiteY21" fmla="*/ 390525 h 800100"/>
              <a:gd name="connsiteX22" fmla="*/ 755650 w 762000"/>
              <a:gd name="connsiteY22" fmla="*/ 412750 h 800100"/>
              <a:gd name="connsiteX23" fmla="*/ 762000 w 762000"/>
              <a:gd name="connsiteY23" fmla="*/ 431800 h 800100"/>
              <a:gd name="connsiteX24" fmla="*/ 758825 w 762000"/>
              <a:gd name="connsiteY24" fmla="*/ 587375 h 800100"/>
              <a:gd name="connsiteX25" fmla="*/ 749300 w 762000"/>
              <a:gd name="connsiteY25" fmla="*/ 619125 h 800100"/>
              <a:gd name="connsiteX26" fmla="*/ 739775 w 762000"/>
              <a:gd name="connsiteY26" fmla="*/ 628650 h 800100"/>
              <a:gd name="connsiteX27" fmla="*/ 733425 w 762000"/>
              <a:gd name="connsiteY27" fmla="*/ 644525 h 800100"/>
              <a:gd name="connsiteX28" fmla="*/ 723900 w 762000"/>
              <a:gd name="connsiteY28" fmla="*/ 647700 h 800100"/>
              <a:gd name="connsiteX29" fmla="*/ 717550 w 762000"/>
              <a:gd name="connsiteY29" fmla="*/ 657225 h 800100"/>
              <a:gd name="connsiteX30" fmla="*/ 708025 w 762000"/>
              <a:gd name="connsiteY30" fmla="*/ 663575 h 800100"/>
              <a:gd name="connsiteX31" fmla="*/ 695325 w 762000"/>
              <a:gd name="connsiteY31" fmla="*/ 673100 h 800100"/>
              <a:gd name="connsiteX32" fmla="*/ 685800 w 762000"/>
              <a:gd name="connsiteY32" fmla="*/ 679450 h 800100"/>
              <a:gd name="connsiteX33" fmla="*/ 673100 w 762000"/>
              <a:gd name="connsiteY33" fmla="*/ 688975 h 800100"/>
              <a:gd name="connsiteX34" fmla="*/ 647700 w 762000"/>
              <a:gd name="connsiteY34" fmla="*/ 695325 h 800100"/>
              <a:gd name="connsiteX35" fmla="*/ 631825 w 762000"/>
              <a:gd name="connsiteY35" fmla="*/ 704850 h 800100"/>
              <a:gd name="connsiteX36" fmla="*/ 612775 w 762000"/>
              <a:gd name="connsiteY36" fmla="*/ 714375 h 800100"/>
              <a:gd name="connsiteX37" fmla="*/ 593725 w 762000"/>
              <a:gd name="connsiteY37" fmla="*/ 727075 h 800100"/>
              <a:gd name="connsiteX38" fmla="*/ 587375 w 762000"/>
              <a:gd name="connsiteY38" fmla="*/ 736600 h 800100"/>
              <a:gd name="connsiteX39" fmla="*/ 577850 w 762000"/>
              <a:gd name="connsiteY39" fmla="*/ 739775 h 800100"/>
              <a:gd name="connsiteX40" fmla="*/ 568325 w 762000"/>
              <a:gd name="connsiteY40" fmla="*/ 749300 h 800100"/>
              <a:gd name="connsiteX41" fmla="*/ 536575 w 762000"/>
              <a:gd name="connsiteY41" fmla="*/ 758825 h 800100"/>
              <a:gd name="connsiteX42" fmla="*/ 514350 w 762000"/>
              <a:gd name="connsiteY42" fmla="*/ 768350 h 800100"/>
              <a:gd name="connsiteX43" fmla="*/ 498475 w 762000"/>
              <a:gd name="connsiteY43" fmla="*/ 777875 h 800100"/>
              <a:gd name="connsiteX44" fmla="*/ 482600 w 762000"/>
              <a:gd name="connsiteY44" fmla="*/ 784225 h 800100"/>
              <a:gd name="connsiteX45" fmla="*/ 473075 w 762000"/>
              <a:gd name="connsiteY45" fmla="*/ 790575 h 800100"/>
              <a:gd name="connsiteX46" fmla="*/ 450850 w 762000"/>
              <a:gd name="connsiteY46" fmla="*/ 793750 h 800100"/>
              <a:gd name="connsiteX47" fmla="*/ 422275 w 762000"/>
              <a:gd name="connsiteY47" fmla="*/ 800100 h 800100"/>
              <a:gd name="connsiteX48" fmla="*/ 196850 w 762000"/>
              <a:gd name="connsiteY48" fmla="*/ 796925 h 800100"/>
              <a:gd name="connsiteX49" fmla="*/ 155575 w 762000"/>
              <a:gd name="connsiteY49" fmla="*/ 793750 h 800100"/>
              <a:gd name="connsiteX50" fmla="*/ 146050 w 762000"/>
              <a:gd name="connsiteY50" fmla="*/ 787400 h 800100"/>
              <a:gd name="connsiteX51" fmla="*/ 85725 w 762000"/>
              <a:gd name="connsiteY51" fmla="*/ 784225 h 800100"/>
              <a:gd name="connsiteX52" fmla="*/ 66675 w 762000"/>
              <a:gd name="connsiteY52" fmla="*/ 781050 h 800100"/>
              <a:gd name="connsiteX53" fmla="*/ 41275 w 762000"/>
              <a:gd name="connsiteY53" fmla="*/ 774700 h 800100"/>
              <a:gd name="connsiteX54" fmla="*/ 19050 w 762000"/>
              <a:gd name="connsiteY54" fmla="*/ 762000 h 800100"/>
              <a:gd name="connsiteX55" fmla="*/ 9525 w 762000"/>
              <a:gd name="connsiteY55" fmla="*/ 742950 h 800100"/>
              <a:gd name="connsiteX56" fmla="*/ 0 w 762000"/>
              <a:gd name="connsiteY56" fmla="*/ 736600 h 800100"/>
              <a:gd name="connsiteX57" fmla="*/ 25400 w 762000"/>
              <a:gd name="connsiteY57" fmla="*/ 733425 h 800100"/>
              <a:gd name="connsiteX58" fmla="*/ 34925 w 762000"/>
              <a:gd name="connsiteY58" fmla="*/ 730250 h 800100"/>
              <a:gd name="connsiteX59" fmla="*/ 41275 w 762000"/>
              <a:gd name="connsiteY59" fmla="*/ 720725 h 800100"/>
              <a:gd name="connsiteX60" fmla="*/ 69850 w 762000"/>
              <a:gd name="connsiteY60" fmla="*/ 714375 h 800100"/>
              <a:gd name="connsiteX61" fmla="*/ 88900 w 762000"/>
              <a:gd name="connsiteY61" fmla="*/ 704850 h 800100"/>
              <a:gd name="connsiteX62" fmla="*/ 98425 w 762000"/>
              <a:gd name="connsiteY62" fmla="*/ 698500 h 800100"/>
              <a:gd name="connsiteX63" fmla="*/ 111125 w 762000"/>
              <a:gd name="connsiteY63" fmla="*/ 695325 h 800100"/>
              <a:gd name="connsiteX64" fmla="*/ 193675 w 762000"/>
              <a:gd name="connsiteY64" fmla="*/ 692150 h 800100"/>
              <a:gd name="connsiteX65" fmla="*/ 241300 w 762000"/>
              <a:gd name="connsiteY65" fmla="*/ 685800 h 800100"/>
              <a:gd name="connsiteX66" fmla="*/ 317500 w 762000"/>
              <a:gd name="connsiteY66" fmla="*/ 682625 h 800100"/>
              <a:gd name="connsiteX67" fmla="*/ 339725 w 762000"/>
              <a:gd name="connsiteY67" fmla="*/ 673100 h 800100"/>
              <a:gd name="connsiteX68" fmla="*/ 361950 w 762000"/>
              <a:gd name="connsiteY68" fmla="*/ 666750 h 800100"/>
              <a:gd name="connsiteX69" fmla="*/ 371475 w 762000"/>
              <a:gd name="connsiteY69" fmla="*/ 660400 h 800100"/>
              <a:gd name="connsiteX70" fmla="*/ 387350 w 762000"/>
              <a:gd name="connsiteY70" fmla="*/ 657225 h 800100"/>
              <a:gd name="connsiteX71" fmla="*/ 396875 w 762000"/>
              <a:gd name="connsiteY71" fmla="*/ 654050 h 800100"/>
              <a:gd name="connsiteX72" fmla="*/ 412750 w 762000"/>
              <a:gd name="connsiteY72" fmla="*/ 641350 h 800100"/>
              <a:gd name="connsiteX73" fmla="*/ 422275 w 762000"/>
              <a:gd name="connsiteY73" fmla="*/ 628650 h 800100"/>
              <a:gd name="connsiteX74" fmla="*/ 441325 w 762000"/>
              <a:gd name="connsiteY74" fmla="*/ 615950 h 800100"/>
              <a:gd name="connsiteX75" fmla="*/ 447675 w 762000"/>
              <a:gd name="connsiteY75" fmla="*/ 603250 h 800100"/>
              <a:gd name="connsiteX76" fmla="*/ 457200 w 762000"/>
              <a:gd name="connsiteY76" fmla="*/ 596900 h 800100"/>
              <a:gd name="connsiteX77" fmla="*/ 476250 w 762000"/>
              <a:gd name="connsiteY77" fmla="*/ 577850 h 800100"/>
              <a:gd name="connsiteX78" fmla="*/ 485775 w 762000"/>
              <a:gd name="connsiteY78" fmla="*/ 568325 h 800100"/>
              <a:gd name="connsiteX79" fmla="*/ 501650 w 762000"/>
              <a:gd name="connsiteY79" fmla="*/ 549275 h 800100"/>
              <a:gd name="connsiteX80" fmla="*/ 514350 w 762000"/>
              <a:gd name="connsiteY80" fmla="*/ 527050 h 800100"/>
              <a:gd name="connsiteX81" fmla="*/ 523875 w 762000"/>
              <a:gd name="connsiteY81" fmla="*/ 520700 h 800100"/>
              <a:gd name="connsiteX82" fmla="*/ 527050 w 762000"/>
              <a:gd name="connsiteY82" fmla="*/ 508000 h 800100"/>
              <a:gd name="connsiteX83" fmla="*/ 549275 w 762000"/>
              <a:gd name="connsiteY83" fmla="*/ 479425 h 800100"/>
              <a:gd name="connsiteX84" fmla="*/ 571500 w 762000"/>
              <a:gd name="connsiteY84" fmla="*/ 450850 h 800100"/>
              <a:gd name="connsiteX85" fmla="*/ 574675 w 762000"/>
              <a:gd name="connsiteY85" fmla="*/ 434975 h 800100"/>
              <a:gd name="connsiteX86" fmla="*/ 581025 w 762000"/>
              <a:gd name="connsiteY86" fmla="*/ 425450 h 800100"/>
              <a:gd name="connsiteX87" fmla="*/ 584200 w 762000"/>
              <a:gd name="connsiteY87" fmla="*/ 346075 h 800100"/>
              <a:gd name="connsiteX88" fmla="*/ 587375 w 762000"/>
              <a:gd name="connsiteY88" fmla="*/ 333375 h 800100"/>
              <a:gd name="connsiteX89" fmla="*/ 590550 w 762000"/>
              <a:gd name="connsiteY89" fmla="*/ 317500 h 800100"/>
              <a:gd name="connsiteX90" fmla="*/ 596900 w 762000"/>
              <a:gd name="connsiteY90" fmla="*/ 298450 h 800100"/>
              <a:gd name="connsiteX91" fmla="*/ 600075 w 762000"/>
              <a:gd name="connsiteY91" fmla="*/ 285750 h 800100"/>
              <a:gd name="connsiteX92" fmla="*/ 606425 w 762000"/>
              <a:gd name="connsiteY92" fmla="*/ 273050 h 800100"/>
              <a:gd name="connsiteX93" fmla="*/ 615950 w 762000"/>
              <a:gd name="connsiteY93" fmla="*/ 238125 h 800100"/>
              <a:gd name="connsiteX94" fmla="*/ 619125 w 762000"/>
              <a:gd name="connsiteY94" fmla="*/ 228600 h 800100"/>
              <a:gd name="connsiteX95" fmla="*/ 622300 w 762000"/>
              <a:gd name="connsiteY95" fmla="*/ 219075 h 800100"/>
              <a:gd name="connsiteX96" fmla="*/ 625475 w 762000"/>
              <a:gd name="connsiteY96" fmla="*/ 196850 h 800100"/>
              <a:gd name="connsiteX97" fmla="*/ 622300 w 762000"/>
              <a:gd name="connsiteY97" fmla="*/ 136525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762000" h="800100">
                <a:moveTo>
                  <a:pt x="622300" y="136525"/>
                </a:moveTo>
                <a:cubicBezTo>
                  <a:pt x="623358" y="123825"/>
                  <a:pt x="629533" y="126380"/>
                  <a:pt x="631825" y="120650"/>
                </a:cubicBezTo>
                <a:cubicBezTo>
                  <a:pt x="633829" y="115640"/>
                  <a:pt x="633691" y="110010"/>
                  <a:pt x="635000" y="104775"/>
                </a:cubicBezTo>
                <a:cubicBezTo>
                  <a:pt x="635812" y="101528"/>
                  <a:pt x="637449" y="98517"/>
                  <a:pt x="638175" y="95250"/>
                </a:cubicBezTo>
                <a:cubicBezTo>
                  <a:pt x="639572" y="88966"/>
                  <a:pt x="639953" y="82484"/>
                  <a:pt x="641350" y="76200"/>
                </a:cubicBezTo>
                <a:cubicBezTo>
                  <a:pt x="642076" y="72933"/>
                  <a:pt x="643606" y="69893"/>
                  <a:pt x="644525" y="66675"/>
                </a:cubicBezTo>
                <a:cubicBezTo>
                  <a:pt x="646020" y="61442"/>
                  <a:pt x="651387" y="36700"/>
                  <a:pt x="654050" y="34925"/>
                </a:cubicBezTo>
                <a:lnTo>
                  <a:pt x="663575" y="28575"/>
                </a:lnTo>
                <a:cubicBezTo>
                  <a:pt x="664633" y="24342"/>
                  <a:pt x="665551" y="20071"/>
                  <a:pt x="666750" y="15875"/>
                </a:cubicBezTo>
                <a:cubicBezTo>
                  <a:pt x="667669" y="12657"/>
                  <a:pt x="667354" y="8493"/>
                  <a:pt x="669925" y="6350"/>
                </a:cubicBezTo>
                <a:cubicBezTo>
                  <a:pt x="674303" y="2701"/>
                  <a:pt x="680508" y="2117"/>
                  <a:pt x="685800" y="0"/>
                </a:cubicBezTo>
                <a:cubicBezTo>
                  <a:pt x="688975" y="1058"/>
                  <a:pt x="692958" y="808"/>
                  <a:pt x="695325" y="3175"/>
                </a:cubicBezTo>
                <a:cubicBezTo>
                  <a:pt x="698291" y="6141"/>
                  <a:pt x="707061" y="29340"/>
                  <a:pt x="708025" y="31750"/>
                </a:cubicBezTo>
                <a:cubicBezTo>
                  <a:pt x="709083" y="64558"/>
                  <a:pt x="708915" y="97429"/>
                  <a:pt x="711200" y="130175"/>
                </a:cubicBezTo>
                <a:cubicBezTo>
                  <a:pt x="712070" y="142652"/>
                  <a:pt x="721106" y="186054"/>
                  <a:pt x="723900" y="200025"/>
                </a:cubicBezTo>
                <a:cubicBezTo>
                  <a:pt x="724958" y="212725"/>
                  <a:pt x="725087" y="225537"/>
                  <a:pt x="727075" y="238125"/>
                </a:cubicBezTo>
                <a:cubicBezTo>
                  <a:pt x="728277" y="245735"/>
                  <a:pt x="731556" y="252875"/>
                  <a:pt x="733425" y="260350"/>
                </a:cubicBezTo>
                <a:cubicBezTo>
                  <a:pt x="734734" y="265585"/>
                  <a:pt x="735542" y="270933"/>
                  <a:pt x="736600" y="276225"/>
                </a:cubicBezTo>
                <a:cubicBezTo>
                  <a:pt x="737658" y="287867"/>
                  <a:pt x="737482" y="299687"/>
                  <a:pt x="739775" y="311150"/>
                </a:cubicBezTo>
                <a:cubicBezTo>
                  <a:pt x="740703" y="315791"/>
                  <a:pt x="745387" y="319175"/>
                  <a:pt x="746125" y="323850"/>
                </a:cubicBezTo>
                <a:cubicBezTo>
                  <a:pt x="748606" y="339566"/>
                  <a:pt x="747792" y="355636"/>
                  <a:pt x="749300" y="371475"/>
                </a:cubicBezTo>
                <a:cubicBezTo>
                  <a:pt x="749910" y="377884"/>
                  <a:pt x="751496" y="384162"/>
                  <a:pt x="752475" y="390525"/>
                </a:cubicBezTo>
                <a:cubicBezTo>
                  <a:pt x="753613" y="397922"/>
                  <a:pt x="753967" y="405458"/>
                  <a:pt x="755650" y="412750"/>
                </a:cubicBezTo>
                <a:cubicBezTo>
                  <a:pt x="757155" y="419272"/>
                  <a:pt x="759883" y="425450"/>
                  <a:pt x="762000" y="431800"/>
                </a:cubicBezTo>
                <a:cubicBezTo>
                  <a:pt x="760942" y="483658"/>
                  <a:pt x="760745" y="535541"/>
                  <a:pt x="758825" y="587375"/>
                </a:cubicBezTo>
                <a:cubicBezTo>
                  <a:pt x="758531" y="595322"/>
                  <a:pt x="753431" y="612515"/>
                  <a:pt x="749300" y="619125"/>
                </a:cubicBezTo>
                <a:cubicBezTo>
                  <a:pt x="746920" y="622933"/>
                  <a:pt x="742950" y="625475"/>
                  <a:pt x="739775" y="628650"/>
                </a:cubicBezTo>
                <a:cubicBezTo>
                  <a:pt x="737658" y="633942"/>
                  <a:pt x="737074" y="640147"/>
                  <a:pt x="733425" y="644525"/>
                </a:cubicBezTo>
                <a:cubicBezTo>
                  <a:pt x="731282" y="647096"/>
                  <a:pt x="726513" y="645609"/>
                  <a:pt x="723900" y="647700"/>
                </a:cubicBezTo>
                <a:cubicBezTo>
                  <a:pt x="720920" y="650084"/>
                  <a:pt x="720248" y="654527"/>
                  <a:pt x="717550" y="657225"/>
                </a:cubicBezTo>
                <a:cubicBezTo>
                  <a:pt x="714852" y="659923"/>
                  <a:pt x="711130" y="661357"/>
                  <a:pt x="708025" y="663575"/>
                </a:cubicBezTo>
                <a:cubicBezTo>
                  <a:pt x="703719" y="666651"/>
                  <a:pt x="699631" y="670024"/>
                  <a:pt x="695325" y="673100"/>
                </a:cubicBezTo>
                <a:cubicBezTo>
                  <a:pt x="692220" y="675318"/>
                  <a:pt x="688905" y="677232"/>
                  <a:pt x="685800" y="679450"/>
                </a:cubicBezTo>
                <a:cubicBezTo>
                  <a:pt x="681494" y="682526"/>
                  <a:pt x="677936" y="686826"/>
                  <a:pt x="673100" y="688975"/>
                </a:cubicBezTo>
                <a:cubicBezTo>
                  <a:pt x="640494" y="703466"/>
                  <a:pt x="670685" y="683832"/>
                  <a:pt x="647700" y="695325"/>
                </a:cubicBezTo>
                <a:cubicBezTo>
                  <a:pt x="642180" y="698085"/>
                  <a:pt x="637345" y="702090"/>
                  <a:pt x="631825" y="704850"/>
                </a:cubicBezTo>
                <a:cubicBezTo>
                  <a:pt x="605535" y="717995"/>
                  <a:pt x="640072" y="696177"/>
                  <a:pt x="612775" y="714375"/>
                </a:cubicBezTo>
                <a:cubicBezTo>
                  <a:pt x="606076" y="734471"/>
                  <a:pt x="615812" y="714454"/>
                  <a:pt x="593725" y="727075"/>
                </a:cubicBezTo>
                <a:cubicBezTo>
                  <a:pt x="590412" y="728968"/>
                  <a:pt x="590355" y="734216"/>
                  <a:pt x="587375" y="736600"/>
                </a:cubicBezTo>
                <a:cubicBezTo>
                  <a:pt x="584762" y="738691"/>
                  <a:pt x="581025" y="738717"/>
                  <a:pt x="577850" y="739775"/>
                </a:cubicBezTo>
                <a:cubicBezTo>
                  <a:pt x="574675" y="742950"/>
                  <a:pt x="572250" y="747119"/>
                  <a:pt x="568325" y="749300"/>
                </a:cubicBezTo>
                <a:cubicBezTo>
                  <a:pt x="562001" y="752814"/>
                  <a:pt x="544774" y="756775"/>
                  <a:pt x="536575" y="758825"/>
                </a:cubicBezTo>
                <a:cubicBezTo>
                  <a:pt x="510869" y="775962"/>
                  <a:pt x="545104" y="754682"/>
                  <a:pt x="514350" y="768350"/>
                </a:cubicBezTo>
                <a:cubicBezTo>
                  <a:pt x="508711" y="770856"/>
                  <a:pt x="503995" y="775115"/>
                  <a:pt x="498475" y="777875"/>
                </a:cubicBezTo>
                <a:cubicBezTo>
                  <a:pt x="493377" y="780424"/>
                  <a:pt x="487698" y="781676"/>
                  <a:pt x="482600" y="784225"/>
                </a:cubicBezTo>
                <a:cubicBezTo>
                  <a:pt x="479187" y="785932"/>
                  <a:pt x="476730" y="789479"/>
                  <a:pt x="473075" y="790575"/>
                </a:cubicBezTo>
                <a:cubicBezTo>
                  <a:pt x="465907" y="792725"/>
                  <a:pt x="458247" y="792612"/>
                  <a:pt x="450850" y="793750"/>
                </a:cubicBezTo>
                <a:cubicBezTo>
                  <a:pt x="430095" y="796943"/>
                  <a:pt x="437077" y="795166"/>
                  <a:pt x="422275" y="800100"/>
                </a:cubicBezTo>
                <a:lnTo>
                  <a:pt x="196850" y="796925"/>
                </a:lnTo>
                <a:cubicBezTo>
                  <a:pt x="183055" y="796597"/>
                  <a:pt x="169138" y="796293"/>
                  <a:pt x="155575" y="793750"/>
                </a:cubicBezTo>
                <a:cubicBezTo>
                  <a:pt x="151824" y="793047"/>
                  <a:pt x="149831" y="787916"/>
                  <a:pt x="146050" y="787400"/>
                </a:cubicBezTo>
                <a:cubicBezTo>
                  <a:pt x="126098" y="784679"/>
                  <a:pt x="105833" y="785283"/>
                  <a:pt x="85725" y="784225"/>
                </a:cubicBezTo>
                <a:lnTo>
                  <a:pt x="66675" y="781050"/>
                </a:lnTo>
                <a:cubicBezTo>
                  <a:pt x="58044" y="779481"/>
                  <a:pt x="49392" y="778179"/>
                  <a:pt x="41275" y="774700"/>
                </a:cubicBezTo>
                <a:cubicBezTo>
                  <a:pt x="29996" y="769866"/>
                  <a:pt x="28616" y="768377"/>
                  <a:pt x="19050" y="762000"/>
                </a:cubicBezTo>
                <a:cubicBezTo>
                  <a:pt x="16468" y="754253"/>
                  <a:pt x="15680" y="749105"/>
                  <a:pt x="9525" y="742950"/>
                </a:cubicBezTo>
                <a:cubicBezTo>
                  <a:pt x="6827" y="740252"/>
                  <a:pt x="3175" y="738717"/>
                  <a:pt x="0" y="736600"/>
                </a:cubicBezTo>
                <a:cubicBezTo>
                  <a:pt x="8467" y="735542"/>
                  <a:pt x="17005" y="734951"/>
                  <a:pt x="25400" y="733425"/>
                </a:cubicBezTo>
                <a:cubicBezTo>
                  <a:pt x="28693" y="732826"/>
                  <a:pt x="32312" y="732341"/>
                  <a:pt x="34925" y="730250"/>
                </a:cubicBezTo>
                <a:cubicBezTo>
                  <a:pt x="37905" y="727866"/>
                  <a:pt x="38100" y="722842"/>
                  <a:pt x="41275" y="720725"/>
                </a:cubicBezTo>
                <a:cubicBezTo>
                  <a:pt x="43197" y="719444"/>
                  <a:pt x="69500" y="714445"/>
                  <a:pt x="69850" y="714375"/>
                </a:cubicBezTo>
                <a:cubicBezTo>
                  <a:pt x="97147" y="696177"/>
                  <a:pt x="62610" y="717995"/>
                  <a:pt x="88900" y="704850"/>
                </a:cubicBezTo>
                <a:cubicBezTo>
                  <a:pt x="92313" y="703143"/>
                  <a:pt x="94918" y="700003"/>
                  <a:pt x="98425" y="698500"/>
                </a:cubicBezTo>
                <a:cubicBezTo>
                  <a:pt x="102436" y="696781"/>
                  <a:pt x="106771" y="695615"/>
                  <a:pt x="111125" y="695325"/>
                </a:cubicBezTo>
                <a:cubicBezTo>
                  <a:pt x="138601" y="693493"/>
                  <a:pt x="166158" y="693208"/>
                  <a:pt x="193675" y="692150"/>
                </a:cubicBezTo>
                <a:cubicBezTo>
                  <a:pt x="210991" y="689264"/>
                  <a:pt x="222981" y="686910"/>
                  <a:pt x="241300" y="685800"/>
                </a:cubicBezTo>
                <a:cubicBezTo>
                  <a:pt x="266675" y="684262"/>
                  <a:pt x="292100" y="683683"/>
                  <a:pt x="317500" y="682625"/>
                </a:cubicBezTo>
                <a:cubicBezTo>
                  <a:pt x="339838" y="675179"/>
                  <a:pt x="312262" y="684870"/>
                  <a:pt x="339725" y="673100"/>
                </a:cubicBezTo>
                <a:cubicBezTo>
                  <a:pt x="346102" y="670367"/>
                  <a:pt x="355505" y="668361"/>
                  <a:pt x="361950" y="666750"/>
                </a:cubicBezTo>
                <a:cubicBezTo>
                  <a:pt x="365125" y="664633"/>
                  <a:pt x="367902" y="661740"/>
                  <a:pt x="371475" y="660400"/>
                </a:cubicBezTo>
                <a:cubicBezTo>
                  <a:pt x="376528" y="658505"/>
                  <a:pt x="382115" y="658534"/>
                  <a:pt x="387350" y="657225"/>
                </a:cubicBezTo>
                <a:cubicBezTo>
                  <a:pt x="390597" y="656413"/>
                  <a:pt x="393700" y="655108"/>
                  <a:pt x="396875" y="654050"/>
                </a:cubicBezTo>
                <a:cubicBezTo>
                  <a:pt x="416322" y="624879"/>
                  <a:pt x="389746" y="660520"/>
                  <a:pt x="412750" y="641350"/>
                </a:cubicBezTo>
                <a:cubicBezTo>
                  <a:pt x="416815" y="637962"/>
                  <a:pt x="418320" y="632166"/>
                  <a:pt x="422275" y="628650"/>
                </a:cubicBezTo>
                <a:cubicBezTo>
                  <a:pt x="427979" y="623580"/>
                  <a:pt x="441325" y="615950"/>
                  <a:pt x="441325" y="615950"/>
                </a:cubicBezTo>
                <a:cubicBezTo>
                  <a:pt x="443442" y="611717"/>
                  <a:pt x="444645" y="606886"/>
                  <a:pt x="447675" y="603250"/>
                </a:cubicBezTo>
                <a:cubicBezTo>
                  <a:pt x="450118" y="600319"/>
                  <a:pt x="454348" y="599435"/>
                  <a:pt x="457200" y="596900"/>
                </a:cubicBezTo>
                <a:cubicBezTo>
                  <a:pt x="463912" y="590934"/>
                  <a:pt x="469900" y="584200"/>
                  <a:pt x="476250" y="577850"/>
                </a:cubicBezTo>
                <a:cubicBezTo>
                  <a:pt x="479425" y="574675"/>
                  <a:pt x="483767" y="572341"/>
                  <a:pt x="485775" y="568325"/>
                </a:cubicBezTo>
                <a:cubicBezTo>
                  <a:pt x="493832" y="552212"/>
                  <a:pt x="488187" y="558250"/>
                  <a:pt x="501650" y="549275"/>
                </a:cubicBezTo>
                <a:cubicBezTo>
                  <a:pt x="504140" y="544295"/>
                  <a:pt x="509862" y="531538"/>
                  <a:pt x="514350" y="527050"/>
                </a:cubicBezTo>
                <a:cubicBezTo>
                  <a:pt x="517048" y="524352"/>
                  <a:pt x="520700" y="522817"/>
                  <a:pt x="523875" y="520700"/>
                </a:cubicBezTo>
                <a:cubicBezTo>
                  <a:pt x="524933" y="516467"/>
                  <a:pt x="525099" y="511903"/>
                  <a:pt x="527050" y="508000"/>
                </a:cubicBezTo>
                <a:cubicBezTo>
                  <a:pt x="541752" y="478596"/>
                  <a:pt x="534641" y="498240"/>
                  <a:pt x="549275" y="479425"/>
                </a:cubicBezTo>
                <a:cubicBezTo>
                  <a:pt x="575859" y="445246"/>
                  <a:pt x="549875" y="472475"/>
                  <a:pt x="571500" y="450850"/>
                </a:cubicBezTo>
                <a:cubicBezTo>
                  <a:pt x="572558" y="445558"/>
                  <a:pt x="572780" y="440028"/>
                  <a:pt x="574675" y="434975"/>
                </a:cubicBezTo>
                <a:cubicBezTo>
                  <a:pt x="576015" y="431402"/>
                  <a:pt x="580618" y="429244"/>
                  <a:pt x="581025" y="425450"/>
                </a:cubicBezTo>
                <a:cubicBezTo>
                  <a:pt x="583846" y="399121"/>
                  <a:pt x="582378" y="372492"/>
                  <a:pt x="584200" y="346075"/>
                </a:cubicBezTo>
                <a:cubicBezTo>
                  <a:pt x="584500" y="341722"/>
                  <a:pt x="586428" y="337635"/>
                  <a:pt x="587375" y="333375"/>
                </a:cubicBezTo>
                <a:cubicBezTo>
                  <a:pt x="588546" y="328107"/>
                  <a:pt x="589130" y="322706"/>
                  <a:pt x="590550" y="317500"/>
                </a:cubicBezTo>
                <a:cubicBezTo>
                  <a:pt x="592311" y="311042"/>
                  <a:pt x="595277" y="304944"/>
                  <a:pt x="596900" y="298450"/>
                </a:cubicBezTo>
                <a:cubicBezTo>
                  <a:pt x="597958" y="294217"/>
                  <a:pt x="598543" y="289836"/>
                  <a:pt x="600075" y="285750"/>
                </a:cubicBezTo>
                <a:cubicBezTo>
                  <a:pt x="601737" y="281318"/>
                  <a:pt x="604308" y="277283"/>
                  <a:pt x="606425" y="273050"/>
                </a:cubicBezTo>
                <a:cubicBezTo>
                  <a:pt x="610913" y="250611"/>
                  <a:pt x="607893" y="262295"/>
                  <a:pt x="615950" y="238125"/>
                </a:cubicBezTo>
                <a:lnTo>
                  <a:pt x="619125" y="228600"/>
                </a:lnTo>
                <a:lnTo>
                  <a:pt x="622300" y="219075"/>
                </a:lnTo>
                <a:cubicBezTo>
                  <a:pt x="623358" y="211667"/>
                  <a:pt x="624007" y="204188"/>
                  <a:pt x="625475" y="196850"/>
                </a:cubicBezTo>
                <a:cubicBezTo>
                  <a:pt x="632338" y="162533"/>
                  <a:pt x="621242" y="149225"/>
                  <a:pt x="622300" y="13652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1" name="Rectangle 345">
            <a:extLst>
              <a:ext uri="{FF2B5EF4-FFF2-40B4-BE49-F238E27FC236}">
                <a16:creationId xmlns:a16="http://schemas.microsoft.com/office/drawing/2014/main" id="{1D8B1815-29CE-46DB-B022-30810846E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526" y="3526802"/>
            <a:ext cx="259686" cy="1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342900" eaLnBrk="0" hangingPunct="0"/>
            <a:r>
              <a:rPr lang="en-US" sz="675" dirty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  <a:endParaRPr lang="en-US" b="1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102" name="Freeform 307">
            <a:extLst>
              <a:ext uri="{FF2B5EF4-FFF2-40B4-BE49-F238E27FC236}">
                <a16:creationId xmlns:a16="http://schemas.microsoft.com/office/drawing/2014/main" id="{91AD9E92-20E0-4386-95DA-49FA7A370B59}"/>
              </a:ext>
            </a:extLst>
          </p:cNvPr>
          <p:cNvSpPr>
            <a:spLocks/>
          </p:cNvSpPr>
          <p:nvPr/>
        </p:nvSpPr>
        <p:spPr bwMode="auto">
          <a:xfrm>
            <a:off x="7105220" y="3645748"/>
            <a:ext cx="858441" cy="551260"/>
          </a:xfrm>
          <a:custGeom>
            <a:avLst/>
            <a:gdLst>
              <a:gd name="T0" fmla="*/ 2147483647 w 721"/>
              <a:gd name="T1" fmla="*/ 2147483647 h 463"/>
              <a:gd name="T2" fmla="*/ 2147483647 w 721"/>
              <a:gd name="T3" fmla="*/ 2147483647 h 463"/>
              <a:gd name="T4" fmla="*/ 2147483647 w 721"/>
              <a:gd name="T5" fmla="*/ 2147483647 h 463"/>
              <a:gd name="T6" fmla="*/ 2147483647 w 721"/>
              <a:gd name="T7" fmla="*/ 2147483647 h 463"/>
              <a:gd name="T8" fmla="*/ 2147483647 w 721"/>
              <a:gd name="T9" fmla="*/ 2147483647 h 463"/>
              <a:gd name="T10" fmla="*/ 2147483647 w 721"/>
              <a:gd name="T11" fmla="*/ 2147483647 h 463"/>
              <a:gd name="T12" fmla="*/ 2147483647 w 721"/>
              <a:gd name="T13" fmla="*/ 2147483647 h 463"/>
              <a:gd name="T14" fmla="*/ 2147483647 w 721"/>
              <a:gd name="T15" fmla="*/ 2147483647 h 463"/>
              <a:gd name="T16" fmla="*/ 2147483647 w 721"/>
              <a:gd name="T17" fmla="*/ 2147483647 h 463"/>
              <a:gd name="T18" fmla="*/ 2147483647 w 721"/>
              <a:gd name="T19" fmla="*/ 2147483647 h 463"/>
              <a:gd name="T20" fmla="*/ 2147483647 w 721"/>
              <a:gd name="T21" fmla="*/ 2147483647 h 463"/>
              <a:gd name="T22" fmla="*/ 2147483647 w 721"/>
              <a:gd name="T23" fmla="*/ 2147483647 h 463"/>
              <a:gd name="T24" fmla="*/ 2147483647 w 721"/>
              <a:gd name="T25" fmla="*/ 2147483647 h 463"/>
              <a:gd name="T26" fmla="*/ 2147483647 w 721"/>
              <a:gd name="T27" fmla="*/ 2147483647 h 463"/>
              <a:gd name="T28" fmla="*/ 2147483647 w 721"/>
              <a:gd name="T29" fmla="*/ 2147483647 h 463"/>
              <a:gd name="T30" fmla="*/ 2147483647 w 721"/>
              <a:gd name="T31" fmla="*/ 2147483647 h 463"/>
              <a:gd name="T32" fmla="*/ 2147483647 w 721"/>
              <a:gd name="T33" fmla="*/ 2147483647 h 463"/>
              <a:gd name="T34" fmla="*/ 2147483647 w 721"/>
              <a:gd name="T35" fmla="*/ 2147483647 h 463"/>
              <a:gd name="T36" fmla="*/ 2147483647 w 721"/>
              <a:gd name="T37" fmla="*/ 2147483647 h 463"/>
              <a:gd name="T38" fmla="*/ 2147483647 w 721"/>
              <a:gd name="T39" fmla="*/ 2147483647 h 463"/>
              <a:gd name="T40" fmla="*/ 2147483647 w 721"/>
              <a:gd name="T41" fmla="*/ 2147483647 h 463"/>
              <a:gd name="T42" fmla="*/ 2147483647 w 721"/>
              <a:gd name="T43" fmla="*/ 2147483647 h 463"/>
              <a:gd name="T44" fmla="*/ 2147483647 w 721"/>
              <a:gd name="T45" fmla="*/ 2147483647 h 463"/>
              <a:gd name="T46" fmla="*/ 2147483647 w 721"/>
              <a:gd name="T47" fmla="*/ 2147483647 h 463"/>
              <a:gd name="T48" fmla="*/ 2147483647 w 721"/>
              <a:gd name="T49" fmla="*/ 2147483647 h 463"/>
              <a:gd name="T50" fmla="*/ 2147483647 w 721"/>
              <a:gd name="T51" fmla="*/ 2147483647 h 463"/>
              <a:gd name="T52" fmla="*/ 2147483647 w 721"/>
              <a:gd name="T53" fmla="*/ 2147483647 h 463"/>
              <a:gd name="T54" fmla="*/ 2147483647 w 721"/>
              <a:gd name="T55" fmla="*/ 2147483647 h 463"/>
              <a:gd name="T56" fmla="*/ 2147483647 w 721"/>
              <a:gd name="T57" fmla="*/ 2147483647 h 463"/>
              <a:gd name="T58" fmla="*/ 2147483647 w 721"/>
              <a:gd name="T59" fmla="*/ 2147483647 h 463"/>
              <a:gd name="T60" fmla="*/ 0 w 721"/>
              <a:gd name="T61" fmla="*/ 2147483647 h 463"/>
              <a:gd name="T62" fmla="*/ 2147483647 w 721"/>
              <a:gd name="T63" fmla="*/ 2147483647 h 463"/>
              <a:gd name="T64" fmla="*/ 2147483647 w 721"/>
              <a:gd name="T65" fmla="*/ 2147483647 h 463"/>
              <a:gd name="T66" fmla="*/ 2147483647 w 721"/>
              <a:gd name="T67" fmla="*/ 2147483647 h 46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21"/>
              <a:gd name="T103" fmla="*/ 0 h 463"/>
              <a:gd name="T104" fmla="*/ 721 w 721"/>
              <a:gd name="T105" fmla="*/ 463 h 46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21" h="463">
                <a:moveTo>
                  <a:pt x="106" y="343"/>
                </a:moveTo>
                <a:lnTo>
                  <a:pt x="123" y="376"/>
                </a:lnTo>
                <a:lnTo>
                  <a:pt x="142" y="405"/>
                </a:lnTo>
                <a:lnTo>
                  <a:pt x="166" y="430"/>
                </a:lnTo>
                <a:lnTo>
                  <a:pt x="192" y="446"/>
                </a:lnTo>
                <a:lnTo>
                  <a:pt x="221" y="458"/>
                </a:lnTo>
                <a:lnTo>
                  <a:pt x="250" y="463"/>
                </a:lnTo>
                <a:lnTo>
                  <a:pt x="281" y="458"/>
                </a:lnTo>
                <a:lnTo>
                  <a:pt x="310" y="450"/>
                </a:lnTo>
                <a:lnTo>
                  <a:pt x="336" y="434"/>
                </a:lnTo>
                <a:lnTo>
                  <a:pt x="361" y="411"/>
                </a:lnTo>
                <a:lnTo>
                  <a:pt x="385" y="434"/>
                </a:lnTo>
                <a:lnTo>
                  <a:pt x="411" y="450"/>
                </a:lnTo>
                <a:lnTo>
                  <a:pt x="440" y="458"/>
                </a:lnTo>
                <a:lnTo>
                  <a:pt x="471" y="463"/>
                </a:lnTo>
                <a:lnTo>
                  <a:pt x="500" y="458"/>
                </a:lnTo>
                <a:lnTo>
                  <a:pt x="529" y="446"/>
                </a:lnTo>
                <a:lnTo>
                  <a:pt x="555" y="430"/>
                </a:lnTo>
                <a:lnTo>
                  <a:pt x="577" y="405"/>
                </a:lnTo>
                <a:lnTo>
                  <a:pt x="598" y="376"/>
                </a:lnTo>
                <a:lnTo>
                  <a:pt x="615" y="343"/>
                </a:lnTo>
                <a:lnTo>
                  <a:pt x="637" y="347"/>
                </a:lnTo>
                <a:lnTo>
                  <a:pt x="658" y="343"/>
                </a:lnTo>
                <a:lnTo>
                  <a:pt x="678" y="331"/>
                </a:lnTo>
                <a:lnTo>
                  <a:pt x="697" y="312"/>
                </a:lnTo>
                <a:lnTo>
                  <a:pt x="709" y="288"/>
                </a:lnTo>
                <a:lnTo>
                  <a:pt x="718" y="261"/>
                </a:lnTo>
                <a:lnTo>
                  <a:pt x="721" y="230"/>
                </a:lnTo>
                <a:lnTo>
                  <a:pt x="718" y="201"/>
                </a:lnTo>
                <a:lnTo>
                  <a:pt x="709" y="173"/>
                </a:lnTo>
                <a:lnTo>
                  <a:pt x="697" y="150"/>
                </a:lnTo>
                <a:lnTo>
                  <a:pt x="678" y="131"/>
                </a:lnTo>
                <a:lnTo>
                  <a:pt x="658" y="119"/>
                </a:lnTo>
                <a:lnTo>
                  <a:pt x="637" y="115"/>
                </a:lnTo>
                <a:lnTo>
                  <a:pt x="615" y="119"/>
                </a:lnTo>
                <a:lnTo>
                  <a:pt x="598" y="86"/>
                </a:lnTo>
                <a:lnTo>
                  <a:pt x="577" y="57"/>
                </a:lnTo>
                <a:lnTo>
                  <a:pt x="555" y="33"/>
                </a:lnTo>
                <a:lnTo>
                  <a:pt x="529" y="14"/>
                </a:lnTo>
                <a:lnTo>
                  <a:pt x="500" y="4"/>
                </a:lnTo>
                <a:lnTo>
                  <a:pt x="471" y="0"/>
                </a:lnTo>
                <a:lnTo>
                  <a:pt x="440" y="2"/>
                </a:lnTo>
                <a:lnTo>
                  <a:pt x="411" y="12"/>
                </a:lnTo>
                <a:lnTo>
                  <a:pt x="385" y="29"/>
                </a:lnTo>
                <a:lnTo>
                  <a:pt x="361" y="49"/>
                </a:lnTo>
                <a:lnTo>
                  <a:pt x="336" y="29"/>
                </a:lnTo>
                <a:lnTo>
                  <a:pt x="310" y="12"/>
                </a:lnTo>
                <a:lnTo>
                  <a:pt x="281" y="2"/>
                </a:lnTo>
                <a:lnTo>
                  <a:pt x="250" y="0"/>
                </a:lnTo>
                <a:lnTo>
                  <a:pt x="221" y="4"/>
                </a:lnTo>
                <a:lnTo>
                  <a:pt x="192" y="14"/>
                </a:lnTo>
                <a:lnTo>
                  <a:pt x="166" y="33"/>
                </a:lnTo>
                <a:lnTo>
                  <a:pt x="142" y="57"/>
                </a:lnTo>
                <a:lnTo>
                  <a:pt x="123" y="86"/>
                </a:lnTo>
                <a:lnTo>
                  <a:pt x="106" y="119"/>
                </a:lnTo>
                <a:lnTo>
                  <a:pt x="84" y="115"/>
                </a:lnTo>
                <a:lnTo>
                  <a:pt x="63" y="119"/>
                </a:lnTo>
                <a:lnTo>
                  <a:pt x="41" y="131"/>
                </a:lnTo>
                <a:lnTo>
                  <a:pt x="24" y="150"/>
                </a:lnTo>
                <a:lnTo>
                  <a:pt x="12" y="173"/>
                </a:lnTo>
                <a:lnTo>
                  <a:pt x="3" y="201"/>
                </a:lnTo>
                <a:lnTo>
                  <a:pt x="0" y="230"/>
                </a:lnTo>
                <a:lnTo>
                  <a:pt x="3" y="261"/>
                </a:lnTo>
                <a:lnTo>
                  <a:pt x="12" y="288"/>
                </a:lnTo>
                <a:lnTo>
                  <a:pt x="24" y="312"/>
                </a:lnTo>
                <a:lnTo>
                  <a:pt x="41" y="331"/>
                </a:lnTo>
                <a:lnTo>
                  <a:pt x="63" y="343"/>
                </a:lnTo>
                <a:lnTo>
                  <a:pt x="84" y="347"/>
                </a:lnTo>
                <a:lnTo>
                  <a:pt x="106" y="343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 lIns="68557" tIns="34278" rIns="68557" bIns="34278"/>
          <a:lstStyle/>
          <a:p>
            <a:pPr defTabSz="3429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4" name="Rectangle 308">
            <a:extLst>
              <a:ext uri="{FF2B5EF4-FFF2-40B4-BE49-F238E27FC236}">
                <a16:creationId xmlns:a16="http://schemas.microsoft.com/office/drawing/2014/main" id="{B754AE97-EDD6-4691-B066-1F718E341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6187" y="3846195"/>
            <a:ext cx="56903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342900" eaLnBrk="0" hangingPunct="0"/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Internet</a:t>
            </a:r>
            <a:endParaRPr lang="en-US" sz="1200" b="1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160" name="Freeform 344">
            <a:extLst>
              <a:ext uri="{FF2B5EF4-FFF2-40B4-BE49-F238E27FC236}">
                <a16:creationId xmlns:a16="http://schemas.microsoft.com/office/drawing/2014/main" id="{BDA0EA0A-E3C3-44EA-8011-D6F003EA2FD0}"/>
              </a:ext>
            </a:extLst>
          </p:cNvPr>
          <p:cNvSpPr>
            <a:spLocks noEditPoints="1"/>
          </p:cNvSpPr>
          <p:nvPr/>
        </p:nvSpPr>
        <p:spPr bwMode="auto">
          <a:xfrm>
            <a:off x="7050225" y="3643824"/>
            <a:ext cx="428625" cy="60722"/>
          </a:xfrm>
          <a:custGeom>
            <a:avLst/>
            <a:gdLst>
              <a:gd name="T0" fmla="*/ 0 w 360"/>
              <a:gd name="T1" fmla="*/ 2147483647 h 51"/>
              <a:gd name="T2" fmla="*/ 2147483647 w 360"/>
              <a:gd name="T3" fmla="*/ 2147483647 h 51"/>
              <a:gd name="T4" fmla="*/ 2147483647 w 360"/>
              <a:gd name="T5" fmla="*/ 0 h 51"/>
              <a:gd name="T6" fmla="*/ 0 w 360"/>
              <a:gd name="T7" fmla="*/ 0 h 51"/>
              <a:gd name="T8" fmla="*/ 0 w 360"/>
              <a:gd name="T9" fmla="*/ 2147483647 h 51"/>
              <a:gd name="T10" fmla="*/ 2147483647 w 360"/>
              <a:gd name="T11" fmla="*/ 2147483647 h 51"/>
              <a:gd name="T12" fmla="*/ 2147483647 w 360"/>
              <a:gd name="T13" fmla="*/ 2147483647 h 51"/>
              <a:gd name="T14" fmla="*/ 2147483647 w 360"/>
              <a:gd name="T15" fmla="*/ 0 h 51"/>
              <a:gd name="T16" fmla="*/ 2147483647 w 360"/>
              <a:gd name="T17" fmla="*/ 0 h 51"/>
              <a:gd name="T18" fmla="*/ 2147483647 w 360"/>
              <a:gd name="T19" fmla="*/ 2147483647 h 5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0"/>
              <a:gd name="T31" fmla="*/ 0 h 51"/>
              <a:gd name="T32" fmla="*/ 360 w 360"/>
              <a:gd name="T33" fmla="*/ 51 h 5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0" h="51">
                <a:moveTo>
                  <a:pt x="0" y="51"/>
                </a:moveTo>
                <a:lnTo>
                  <a:pt x="214" y="51"/>
                </a:lnTo>
                <a:lnTo>
                  <a:pt x="214" y="0"/>
                </a:lnTo>
                <a:lnTo>
                  <a:pt x="0" y="0"/>
                </a:lnTo>
                <a:lnTo>
                  <a:pt x="0" y="51"/>
                </a:lnTo>
                <a:close/>
                <a:moveTo>
                  <a:pt x="238" y="51"/>
                </a:moveTo>
                <a:lnTo>
                  <a:pt x="360" y="51"/>
                </a:lnTo>
                <a:lnTo>
                  <a:pt x="360" y="0"/>
                </a:lnTo>
                <a:lnTo>
                  <a:pt x="238" y="0"/>
                </a:lnTo>
                <a:lnTo>
                  <a:pt x="238" y="51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lIns="68557" tIns="34278" rIns="68557" bIns="34278"/>
          <a:lstStyle/>
          <a:p>
            <a:pPr defTabSz="3429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D0FB92-C53D-4806-B32E-2292E9C66C42}"/>
              </a:ext>
            </a:extLst>
          </p:cNvPr>
          <p:cNvSpPr txBox="1"/>
          <p:nvPr/>
        </p:nvSpPr>
        <p:spPr>
          <a:xfrm>
            <a:off x="94502" y="4622018"/>
            <a:ext cx="10214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Circa 1998</a:t>
            </a:r>
          </a:p>
        </p:txBody>
      </p:sp>
      <p:grpSp>
        <p:nvGrpSpPr>
          <p:cNvPr id="585" name="Group 584">
            <a:extLst>
              <a:ext uri="{FF2B5EF4-FFF2-40B4-BE49-F238E27FC236}">
                <a16:creationId xmlns:a16="http://schemas.microsoft.com/office/drawing/2014/main" id="{CB6EDF18-944B-4816-9324-10B7BACBA9A0}"/>
              </a:ext>
            </a:extLst>
          </p:cNvPr>
          <p:cNvGrpSpPr/>
          <p:nvPr/>
        </p:nvGrpSpPr>
        <p:grpSpPr>
          <a:xfrm>
            <a:off x="4164242" y="922993"/>
            <a:ext cx="467140" cy="230832"/>
            <a:chOff x="7166582" y="1311965"/>
            <a:chExt cx="467140" cy="230832"/>
          </a:xfrm>
        </p:grpSpPr>
        <p:sp>
          <p:nvSpPr>
            <p:cNvPr id="586" name="Flowchart: Alternate Process 585">
              <a:extLst>
                <a:ext uri="{FF2B5EF4-FFF2-40B4-BE49-F238E27FC236}">
                  <a16:creationId xmlns:a16="http://schemas.microsoft.com/office/drawing/2014/main" id="{DA5EC31D-D75C-44D3-B117-77C974D49B1C}"/>
                </a:ext>
              </a:extLst>
            </p:cNvPr>
            <p:cNvSpPr/>
            <p:nvPr/>
          </p:nvSpPr>
          <p:spPr>
            <a:xfrm>
              <a:off x="7166582" y="1360858"/>
              <a:ext cx="467140" cy="114300"/>
            </a:xfrm>
            <a:prstGeom prst="flowChartAlternateProcess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TextBox 587">
              <a:extLst>
                <a:ext uri="{FF2B5EF4-FFF2-40B4-BE49-F238E27FC236}">
                  <a16:creationId xmlns:a16="http://schemas.microsoft.com/office/drawing/2014/main" id="{E4F5D21D-8E04-4823-A6E5-CC08DE7D3480}"/>
                </a:ext>
              </a:extLst>
            </p:cNvPr>
            <p:cNvSpPr txBox="1"/>
            <p:nvPr/>
          </p:nvSpPr>
          <p:spPr>
            <a:xfrm>
              <a:off x="7185991" y="1311965"/>
              <a:ext cx="42832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/>
                <a:t>USB</a:t>
              </a:r>
            </a:p>
          </p:txBody>
        </p:sp>
      </p:grpSp>
      <p:sp>
        <p:nvSpPr>
          <p:cNvPr id="589" name="Rectangle: Rounded Corners 588">
            <a:extLst>
              <a:ext uri="{FF2B5EF4-FFF2-40B4-BE49-F238E27FC236}">
                <a16:creationId xmlns:a16="http://schemas.microsoft.com/office/drawing/2014/main" id="{371E8A14-126C-41D4-9347-D93286D7481B}"/>
              </a:ext>
            </a:extLst>
          </p:cNvPr>
          <p:cNvSpPr/>
          <p:nvPr/>
        </p:nvSpPr>
        <p:spPr>
          <a:xfrm>
            <a:off x="717250" y="3600680"/>
            <a:ext cx="307700" cy="65166"/>
          </a:xfrm>
          <a:prstGeom prst="round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500" dirty="0"/>
              <a:t>232134</a:t>
            </a:r>
          </a:p>
        </p:txBody>
      </p:sp>
      <p:pic>
        <p:nvPicPr>
          <p:cNvPr id="592" name="Picture 591" descr="Graphical user interface, Teams&#10;&#10;Description automatically generated">
            <a:extLst>
              <a:ext uri="{FF2B5EF4-FFF2-40B4-BE49-F238E27FC236}">
                <a16:creationId xmlns:a16="http://schemas.microsoft.com/office/drawing/2014/main" id="{57032880-A722-4EE8-8CE3-03C5FF14B1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3624" y="2509179"/>
            <a:ext cx="403389" cy="221864"/>
          </a:xfrm>
          <a:prstGeom prst="rect">
            <a:avLst/>
          </a:prstGeom>
        </p:spPr>
      </p:pic>
      <p:pic>
        <p:nvPicPr>
          <p:cNvPr id="593" name="Picture 592" descr="A person in a uniform&#10;&#10;Description automatically generated with medium confidence">
            <a:extLst>
              <a:ext uri="{FF2B5EF4-FFF2-40B4-BE49-F238E27FC236}">
                <a16:creationId xmlns:a16="http://schemas.microsoft.com/office/drawing/2014/main" id="{CA4E2901-DDB4-46F6-BA5F-FAA463058B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3567" y="4635665"/>
            <a:ext cx="791610" cy="39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7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7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" grpId="0"/>
      <p:bldP spid="473" grpId="0"/>
      <p:bldP spid="475" grpId="0" animBg="1"/>
      <p:bldP spid="476" grpId="0"/>
      <p:bldP spid="525" grpId="0"/>
      <p:bldP spid="547" grpId="0" animBg="1"/>
      <p:bldP spid="547" grpId="1" animBg="1"/>
      <p:bldP spid="665" grpId="0" animBg="1"/>
      <p:bldP spid="1574" grpId="0" animBg="1"/>
      <p:bldP spid="1574" grpId="1" animBg="1"/>
      <p:bldP spid="697" grpId="0" animBg="1"/>
      <p:bldP spid="1577" grpId="0" animBg="1"/>
      <p:bldP spid="712" grpId="0"/>
      <p:bldP spid="730" grpId="0"/>
      <p:bldP spid="1102" grpId="0" animBg="1"/>
      <p:bldP spid="1104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Picture 422">
            <a:extLst>
              <a:ext uri="{FF2B5EF4-FFF2-40B4-BE49-F238E27FC236}">
                <a16:creationId xmlns:a16="http://schemas.microsoft.com/office/drawing/2014/main" id="{953750FC-5DB8-4110-A9C3-7D3054BAB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331" y="3279572"/>
            <a:ext cx="291243" cy="80901"/>
          </a:xfrm>
          <a:prstGeom prst="rect">
            <a:avLst/>
          </a:prstGeom>
        </p:spPr>
      </p:pic>
      <p:sp>
        <p:nvSpPr>
          <p:cNvPr id="887" name="Freeform 154">
            <a:extLst>
              <a:ext uri="{FF2B5EF4-FFF2-40B4-BE49-F238E27FC236}">
                <a16:creationId xmlns:a16="http://schemas.microsoft.com/office/drawing/2014/main" id="{087125BA-9F84-4E39-BA21-6D0B1B39E721}"/>
              </a:ext>
            </a:extLst>
          </p:cNvPr>
          <p:cNvSpPr>
            <a:spLocks/>
          </p:cNvSpPr>
          <p:nvPr/>
        </p:nvSpPr>
        <p:spPr bwMode="auto">
          <a:xfrm rot="1800000" flipV="1">
            <a:off x="2688020" y="1700278"/>
            <a:ext cx="1947615" cy="306059"/>
          </a:xfrm>
          <a:custGeom>
            <a:avLst/>
            <a:gdLst>
              <a:gd name="T0" fmla="*/ 2147483647 w 536"/>
              <a:gd name="T1" fmla="*/ 2147483647 h 104"/>
              <a:gd name="T2" fmla="*/ 2147483647 w 536"/>
              <a:gd name="T3" fmla="*/ 0 h 104"/>
              <a:gd name="T4" fmla="*/ 2147483647 w 536"/>
              <a:gd name="T5" fmla="*/ 2147483647 h 104"/>
              <a:gd name="T6" fmla="*/ 2147483647 w 536"/>
              <a:gd name="T7" fmla="*/ 2147483647 h 104"/>
              <a:gd name="T8" fmla="*/ 0 w 536"/>
              <a:gd name="T9" fmla="*/ 2147483647 h 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6"/>
              <a:gd name="T16" fmla="*/ 0 h 104"/>
              <a:gd name="T17" fmla="*/ 536 w 536"/>
              <a:gd name="T18" fmla="*/ 104 h 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6" h="104">
                <a:moveTo>
                  <a:pt x="480" y="48"/>
                </a:moveTo>
                <a:cubicBezTo>
                  <a:pt x="508" y="24"/>
                  <a:pt x="536" y="0"/>
                  <a:pt x="480" y="0"/>
                </a:cubicBezTo>
                <a:cubicBezTo>
                  <a:pt x="424" y="0"/>
                  <a:pt x="200" y="32"/>
                  <a:pt x="144" y="48"/>
                </a:cubicBezTo>
                <a:cubicBezTo>
                  <a:pt x="88" y="64"/>
                  <a:pt x="168" y="88"/>
                  <a:pt x="144" y="96"/>
                </a:cubicBezTo>
                <a:cubicBezTo>
                  <a:pt x="120" y="104"/>
                  <a:pt x="60" y="100"/>
                  <a:pt x="0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68557" tIns="34278" rIns="68557" bIns="34278"/>
          <a:lstStyle/>
          <a:p>
            <a:pPr defTabSz="342900"/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07" name="Group 1706">
            <a:extLst>
              <a:ext uri="{FF2B5EF4-FFF2-40B4-BE49-F238E27FC236}">
                <a16:creationId xmlns:a16="http://schemas.microsoft.com/office/drawing/2014/main" id="{129584A6-0240-4CE4-8316-6D15F6C2F020}"/>
              </a:ext>
            </a:extLst>
          </p:cNvPr>
          <p:cNvGrpSpPr/>
          <p:nvPr/>
        </p:nvGrpSpPr>
        <p:grpSpPr>
          <a:xfrm>
            <a:off x="2454837" y="757832"/>
            <a:ext cx="724557" cy="1448354"/>
            <a:chOff x="676838" y="276457"/>
            <a:chExt cx="724557" cy="1448354"/>
          </a:xfrm>
        </p:grpSpPr>
        <p:sp>
          <p:nvSpPr>
            <p:cNvPr id="106608" name="Rectangle 112"/>
            <p:cNvSpPr>
              <a:spLocks noChangeArrowheads="1"/>
            </p:cNvSpPr>
            <p:nvPr/>
          </p:nvSpPr>
          <p:spPr bwMode="auto">
            <a:xfrm>
              <a:off x="772948" y="276457"/>
              <a:ext cx="521208" cy="124777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9804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68557" tIns="34278" rIns="68557" bIns="34278" anchor="ctr"/>
            <a:lstStyle/>
            <a:p>
              <a:pPr defTabSz="342900"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698" name="Group 1697">
              <a:extLst>
                <a:ext uri="{FF2B5EF4-FFF2-40B4-BE49-F238E27FC236}">
                  <a16:creationId xmlns:a16="http://schemas.microsoft.com/office/drawing/2014/main" id="{091192D8-3BCA-42E9-A51C-7D55B48E9BE9}"/>
                </a:ext>
              </a:extLst>
            </p:cNvPr>
            <p:cNvGrpSpPr/>
            <p:nvPr/>
          </p:nvGrpSpPr>
          <p:grpSpPr>
            <a:xfrm>
              <a:off x="813816" y="790807"/>
              <a:ext cx="438912" cy="182880"/>
              <a:chOff x="789618" y="790807"/>
              <a:chExt cx="461963" cy="182880"/>
            </a:xfrm>
          </p:grpSpPr>
          <p:sp>
            <p:nvSpPr>
              <p:cNvPr id="1595" name="Rectangle 122"/>
              <p:cNvSpPr>
                <a:spLocks noChangeArrowheads="1"/>
              </p:cNvSpPr>
              <p:nvPr/>
            </p:nvSpPr>
            <p:spPr bwMode="auto">
              <a:xfrm>
                <a:off x="789618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96" name="Rectangle 123"/>
              <p:cNvSpPr>
                <a:spLocks noChangeArrowheads="1"/>
              </p:cNvSpPr>
              <p:nvPr/>
            </p:nvSpPr>
            <p:spPr bwMode="auto">
              <a:xfrm>
                <a:off x="875343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97" name="Rectangle 124"/>
              <p:cNvSpPr>
                <a:spLocks noChangeArrowheads="1"/>
              </p:cNvSpPr>
              <p:nvPr/>
            </p:nvSpPr>
            <p:spPr bwMode="auto">
              <a:xfrm>
                <a:off x="961068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98" name="Rectangle 125"/>
              <p:cNvSpPr>
                <a:spLocks noChangeArrowheads="1"/>
              </p:cNvSpPr>
              <p:nvPr/>
            </p:nvSpPr>
            <p:spPr bwMode="auto">
              <a:xfrm>
                <a:off x="1046793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99" name="Rectangle 126"/>
              <p:cNvSpPr>
                <a:spLocks noChangeArrowheads="1"/>
              </p:cNvSpPr>
              <p:nvPr/>
            </p:nvSpPr>
            <p:spPr bwMode="auto">
              <a:xfrm>
                <a:off x="1132518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00" name="Rectangle 127"/>
              <p:cNvSpPr>
                <a:spLocks noChangeArrowheads="1"/>
              </p:cNvSpPr>
              <p:nvPr/>
            </p:nvSpPr>
            <p:spPr bwMode="auto">
              <a:xfrm>
                <a:off x="1218243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92" name="Rectangle 129"/>
            <p:cNvSpPr>
              <a:spLocks noChangeArrowheads="1"/>
            </p:cNvSpPr>
            <p:nvPr/>
          </p:nvSpPr>
          <p:spPr bwMode="auto">
            <a:xfrm>
              <a:off x="1008693" y="1264677"/>
              <a:ext cx="76200" cy="79772"/>
            </a:xfrm>
            <a:prstGeom prst="rect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3" name="Rectangle 130"/>
            <p:cNvSpPr>
              <a:spLocks noChangeArrowheads="1"/>
            </p:cNvSpPr>
            <p:nvPr/>
          </p:nvSpPr>
          <p:spPr bwMode="auto">
            <a:xfrm>
              <a:off x="1094418" y="1264677"/>
              <a:ext cx="76200" cy="79772"/>
            </a:xfrm>
            <a:prstGeom prst="rect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4" name="Rectangle 131"/>
            <p:cNvSpPr>
              <a:spLocks noChangeArrowheads="1"/>
            </p:cNvSpPr>
            <p:nvPr/>
          </p:nvSpPr>
          <p:spPr bwMode="auto">
            <a:xfrm>
              <a:off x="1180143" y="1264677"/>
              <a:ext cx="76200" cy="79772"/>
            </a:xfrm>
            <a:prstGeom prst="rect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0" name="Oval 133"/>
            <p:cNvSpPr>
              <a:spLocks noChangeArrowheads="1"/>
            </p:cNvSpPr>
            <p:nvPr/>
          </p:nvSpPr>
          <p:spPr bwMode="auto">
            <a:xfrm>
              <a:off x="865817" y="1411123"/>
              <a:ext cx="9525" cy="80963"/>
            </a:xfrm>
            <a:prstGeom prst="ellipse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1" name="Oval 134"/>
            <p:cNvSpPr>
              <a:spLocks noChangeArrowheads="1"/>
            </p:cNvSpPr>
            <p:nvPr/>
          </p:nvSpPr>
          <p:spPr bwMode="auto">
            <a:xfrm>
              <a:off x="951542" y="1411123"/>
              <a:ext cx="9525" cy="80963"/>
            </a:xfrm>
            <a:prstGeom prst="ellipse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7" name="Rectangle 136"/>
            <p:cNvSpPr>
              <a:spLocks noChangeArrowheads="1"/>
            </p:cNvSpPr>
            <p:nvPr/>
          </p:nvSpPr>
          <p:spPr bwMode="auto">
            <a:xfrm>
              <a:off x="837243" y="1264677"/>
              <a:ext cx="76200" cy="79772"/>
            </a:xfrm>
            <a:prstGeom prst="rect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8" name="Rectangle 137"/>
            <p:cNvSpPr>
              <a:spLocks noChangeArrowheads="1"/>
            </p:cNvSpPr>
            <p:nvPr/>
          </p:nvSpPr>
          <p:spPr bwMode="auto">
            <a:xfrm>
              <a:off x="922968" y="1264677"/>
              <a:ext cx="76200" cy="79772"/>
            </a:xfrm>
            <a:prstGeom prst="rect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9" name="Rectangle 138"/>
            <p:cNvSpPr>
              <a:spLocks noChangeArrowheads="1"/>
            </p:cNvSpPr>
            <p:nvPr/>
          </p:nvSpPr>
          <p:spPr bwMode="auto">
            <a:xfrm>
              <a:off x="1008693" y="1264677"/>
              <a:ext cx="76200" cy="79772"/>
            </a:xfrm>
            <a:prstGeom prst="rect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5" name="Oval 140"/>
            <p:cNvSpPr>
              <a:spLocks noChangeArrowheads="1"/>
            </p:cNvSpPr>
            <p:nvPr/>
          </p:nvSpPr>
          <p:spPr bwMode="auto">
            <a:xfrm>
              <a:off x="980117" y="1411123"/>
              <a:ext cx="9525" cy="80963"/>
            </a:xfrm>
            <a:prstGeom prst="ellipse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6" name="Oval 141"/>
            <p:cNvSpPr>
              <a:spLocks noChangeArrowheads="1"/>
            </p:cNvSpPr>
            <p:nvPr/>
          </p:nvSpPr>
          <p:spPr bwMode="auto">
            <a:xfrm>
              <a:off x="1065842" y="1411123"/>
              <a:ext cx="9525" cy="80963"/>
            </a:xfrm>
            <a:prstGeom prst="ellipse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3" name="Oval 143"/>
            <p:cNvSpPr>
              <a:spLocks noChangeArrowheads="1"/>
            </p:cNvSpPr>
            <p:nvPr/>
          </p:nvSpPr>
          <p:spPr bwMode="auto">
            <a:xfrm>
              <a:off x="1094417" y="1411123"/>
              <a:ext cx="9525" cy="80963"/>
            </a:xfrm>
            <a:prstGeom prst="ellipse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4" name="Oval 144"/>
            <p:cNvSpPr>
              <a:spLocks noChangeArrowheads="1"/>
            </p:cNvSpPr>
            <p:nvPr/>
          </p:nvSpPr>
          <p:spPr bwMode="auto">
            <a:xfrm>
              <a:off x="1180142" y="1411123"/>
              <a:ext cx="9525" cy="80963"/>
            </a:xfrm>
            <a:prstGeom prst="ellipse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649" name="Rectangle 153"/>
            <p:cNvSpPr>
              <a:spLocks noChangeArrowheads="1"/>
            </p:cNvSpPr>
            <p:nvPr/>
          </p:nvSpPr>
          <p:spPr bwMode="auto">
            <a:xfrm>
              <a:off x="676838" y="1540145"/>
              <a:ext cx="72455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342900" eaLnBrk="0" hangingPunct="0"/>
              <a:r>
                <a:rPr lang="en-US" sz="12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Mainframe</a:t>
              </a:r>
              <a:endParaRPr lang="en-US" sz="1200" b="1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grpSp>
          <p:nvGrpSpPr>
            <p:cNvPr id="809" name="Group 808">
              <a:extLst>
                <a:ext uri="{FF2B5EF4-FFF2-40B4-BE49-F238E27FC236}">
                  <a16:creationId xmlns:a16="http://schemas.microsoft.com/office/drawing/2014/main" id="{7814CAF8-F554-4E94-911C-1E265FB38812}"/>
                </a:ext>
              </a:extLst>
            </p:cNvPr>
            <p:cNvGrpSpPr/>
            <p:nvPr/>
          </p:nvGrpSpPr>
          <p:grpSpPr>
            <a:xfrm>
              <a:off x="813816" y="346432"/>
              <a:ext cx="438912" cy="365760"/>
              <a:chOff x="789618" y="790807"/>
              <a:chExt cx="461963" cy="182880"/>
            </a:xfrm>
          </p:grpSpPr>
          <p:sp>
            <p:nvSpPr>
              <p:cNvPr id="810" name="Rectangle 122">
                <a:extLst>
                  <a:ext uri="{FF2B5EF4-FFF2-40B4-BE49-F238E27FC236}">
                    <a16:creationId xmlns:a16="http://schemas.microsoft.com/office/drawing/2014/main" id="{5AA06E17-B198-4618-8BF1-4942DF2392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618" y="790807"/>
                <a:ext cx="33339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1" name="Rectangle 123">
                <a:extLst>
                  <a:ext uri="{FF2B5EF4-FFF2-40B4-BE49-F238E27FC236}">
                    <a16:creationId xmlns:a16="http://schemas.microsoft.com/office/drawing/2014/main" id="{6F0C57E0-FAE7-4EDF-9164-531C1CCA8E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5343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2" name="Rectangle 124">
                <a:extLst>
                  <a:ext uri="{FF2B5EF4-FFF2-40B4-BE49-F238E27FC236}">
                    <a16:creationId xmlns:a16="http://schemas.microsoft.com/office/drawing/2014/main" id="{4862CFFF-625D-4023-A2D6-01E44C1AE6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1068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3" name="Rectangle 125">
                <a:extLst>
                  <a:ext uri="{FF2B5EF4-FFF2-40B4-BE49-F238E27FC236}">
                    <a16:creationId xmlns:a16="http://schemas.microsoft.com/office/drawing/2014/main" id="{8C5DFCE6-E8A7-428B-A76F-EA9CEDFF66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6793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4" name="Rectangle 126">
                <a:extLst>
                  <a:ext uri="{FF2B5EF4-FFF2-40B4-BE49-F238E27FC236}">
                    <a16:creationId xmlns:a16="http://schemas.microsoft.com/office/drawing/2014/main" id="{8DFB0172-C1B4-42BC-89C2-7BEC6CA9B2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2518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5" name="Rectangle 127">
                <a:extLst>
                  <a:ext uri="{FF2B5EF4-FFF2-40B4-BE49-F238E27FC236}">
                    <a16:creationId xmlns:a16="http://schemas.microsoft.com/office/drawing/2014/main" id="{D6FA5D42-5FC9-4EE2-A2E0-3BFB9B964D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8243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816" name="Group 815">
            <a:extLst>
              <a:ext uri="{FF2B5EF4-FFF2-40B4-BE49-F238E27FC236}">
                <a16:creationId xmlns:a16="http://schemas.microsoft.com/office/drawing/2014/main" id="{6DD10814-15FE-42EC-8F1C-AC699371E1C1}"/>
              </a:ext>
            </a:extLst>
          </p:cNvPr>
          <p:cNvGrpSpPr/>
          <p:nvPr/>
        </p:nvGrpSpPr>
        <p:grpSpPr>
          <a:xfrm>
            <a:off x="2275198" y="514823"/>
            <a:ext cx="1061126" cy="1990570"/>
            <a:chOff x="-82724" y="381000"/>
            <a:chExt cx="5791201" cy="3810000"/>
          </a:xfrm>
        </p:grpSpPr>
        <p:grpSp>
          <p:nvGrpSpPr>
            <p:cNvPr id="817" name="Group 347">
              <a:extLst>
                <a:ext uri="{FF2B5EF4-FFF2-40B4-BE49-F238E27FC236}">
                  <a16:creationId xmlns:a16="http://schemas.microsoft.com/office/drawing/2014/main" id="{16AC7CAA-F5A8-40C7-A3F7-DCA5ABAA0B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2876" y="381000"/>
              <a:ext cx="2895601" cy="3810001"/>
              <a:chOff x="2592" y="240"/>
              <a:chExt cx="1200" cy="3360"/>
            </a:xfrm>
          </p:grpSpPr>
          <p:sp>
            <p:nvSpPr>
              <p:cNvPr id="821" name="Arc 348">
                <a:extLst>
                  <a:ext uri="{FF2B5EF4-FFF2-40B4-BE49-F238E27FC236}">
                    <a16:creationId xmlns:a16="http://schemas.microsoft.com/office/drawing/2014/main" id="{F6F480C3-211F-4555-A682-36089A71D1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" y="240"/>
                <a:ext cx="1200" cy="17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822" name="Arc 349">
                <a:extLst>
                  <a:ext uri="{FF2B5EF4-FFF2-40B4-BE49-F238E27FC236}">
                    <a16:creationId xmlns:a16="http://schemas.microsoft.com/office/drawing/2014/main" id="{E3EC1DB8-4A82-4920-85DF-A6863AEA5813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92" y="1872"/>
                <a:ext cx="1200" cy="17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</p:grpSp>
        <p:grpSp>
          <p:nvGrpSpPr>
            <p:cNvPr id="818" name="Group 347">
              <a:extLst>
                <a:ext uri="{FF2B5EF4-FFF2-40B4-BE49-F238E27FC236}">
                  <a16:creationId xmlns:a16="http://schemas.microsoft.com/office/drawing/2014/main" id="{2F29B986-F4A4-4A18-8CC0-8F8277AB1D1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82724" y="381000"/>
              <a:ext cx="2895601" cy="3810001"/>
              <a:chOff x="2592" y="240"/>
              <a:chExt cx="1200" cy="3360"/>
            </a:xfrm>
          </p:grpSpPr>
          <p:sp>
            <p:nvSpPr>
              <p:cNvPr id="819" name="Arc 348">
                <a:extLst>
                  <a:ext uri="{FF2B5EF4-FFF2-40B4-BE49-F238E27FC236}">
                    <a16:creationId xmlns:a16="http://schemas.microsoft.com/office/drawing/2014/main" id="{C42ADB83-26CB-4EF3-96F6-2BE72F0B0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" y="240"/>
                <a:ext cx="1200" cy="17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 dirty="0"/>
              </a:p>
            </p:txBody>
          </p:sp>
          <p:sp>
            <p:nvSpPr>
              <p:cNvPr id="820" name="Arc 349">
                <a:extLst>
                  <a:ext uri="{FF2B5EF4-FFF2-40B4-BE49-F238E27FC236}">
                    <a16:creationId xmlns:a16="http://schemas.microsoft.com/office/drawing/2014/main" id="{FB9ABA84-E100-4028-A5DA-0AB76F79E67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92" y="1872"/>
                <a:ext cx="1200" cy="17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</p:grpSp>
      </p:grpSp>
      <p:sp>
        <p:nvSpPr>
          <p:cNvPr id="824" name="Freeform 152">
            <a:extLst>
              <a:ext uri="{FF2B5EF4-FFF2-40B4-BE49-F238E27FC236}">
                <a16:creationId xmlns:a16="http://schemas.microsoft.com/office/drawing/2014/main" id="{61D4C933-9F6E-4854-9C3A-F50B99F38A48}"/>
              </a:ext>
            </a:extLst>
          </p:cNvPr>
          <p:cNvSpPr>
            <a:spLocks/>
          </p:cNvSpPr>
          <p:nvPr/>
        </p:nvSpPr>
        <p:spPr bwMode="auto">
          <a:xfrm>
            <a:off x="3060575" y="858767"/>
            <a:ext cx="1066800" cy="457200"/>
          </a:xfrm>
          <a:custGeom>
            <a:avLst/>
            <a:gdLst>
              <a:gd name="T0" fmla="*/ 2147483647 w 576"/>
              <a:gd name="T1" fmla="*/ 0 h 336"/>
              <a:gd name="T2" fmla="*/ 2147483647 w 576"/>
              <a:gd name="T3" fmla="*/ 2147483647 h 336"/>
              <a:gd name="T4" fmla="*/ 2147483647 w 576"/>
              <a:gd name="T5" fmla="*/ 2147483647 h 336"/>
              <a:gd name="T6" fmla="*/ 0 w 576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336"/>
              <a:gd name="T14" fmla="*/ 576 w 576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336">
                <a:moveTo>
                  <a:pt x="576" y="0"/>
                </a:moveTo>
                <a:cubicBezTo>
                  <a:pt x="472" y="0"/>
                  <a:pt x="368" y="0"/>
                  <a:pt x="288" y="48"/>
                </a:cubicBezTo>
                <a:cubicBezTo>
                  <a:pt x="208" y="96"/>
                  <a:pt x="144" y="240"/>
                  <a:pt x="96" y="288"/>
                </a:cubicBezTo>
                <a:cubicBezTo>
                  <a:pt x="48" y="336"/>
                  <a:pt x="24" y="336"/>
                  <a:pt x="0" y="3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09" tIns="45704" rIns="91409" bIns="45704"/>
          <a:lstStyle/>
          <a:p>
            <a:pPr>
              <a:buNone/>
            </a:pPr>
            <a:endParaRPr lang="en-US"/>
          </a:p>
        </p:txBody>
      </p:sp>
      <p:grpSp>
        <p:nvGrpSpPr>
          <p:cNvPr id="842" name="Group 101">
            <a:extLst>
              <a:ext uri="{FF2B5EF4-FFF2-40B4-BE49-F238E27FC236}">
                <a16:creationId xmlns:a16="http://schemas.microsoft.com/office/drawing/2014/main" id="{C87D1140-35D1-440E-8FF9-ABFFBD023448}"/>
              </a:ext>
            </a:extLst>
          </p:cNvPr>
          <p:cNvGrpSpPr>
            <a:grpSpLocks/>
          </p:cNvGrpSpPr>
          <p:nvPr/>
        </p:nvGrpSpPr>
        <p:grpSpPr bwMode="auto">
          <a:xfrm>
            <a:off x="5244380" y="1724274"/>
            <a:ext cx="976312" cy="685800"/>
            <a:chOff x="3209" y="856"/>
            <a:chExt cx="615" cy="432"/>
          </a:xfrm>
        </p:grpSpPr>
        <p:sp>
          <p:nvSpPr>
            <p:cNvPr id="843" name="Freeform 102">
              <a:extLst>
                <a:ext uri="{FF2B5EF4-FFF2-40B4-BE49-F238E27FC236}">
                  <a16:creationId xmlns:a16="http://schemas.microsoft.com/office/drawing/2014/main" id="{01FD25D7-9CC7-44F3-88D8-DE95410F9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" y="856"/>
              <a:ext cx="361" cy="309"/>
            </a:xfrm>
            <a:custGeom>
              <a:avLst/>
              <a:gdLst>
                <a:gd name="T0" fmla="*/ 77 w 361"/>
                <a:gd name="T1" fmla="*/ 202 h 309"/>
                <a:gd name="T2" fmla="*/ 0 w 361"/>
                <a:gd name="T3" fmla="*/ 202 h 309"/>
                <a:gd name="T4" fmla="*/ 0 w 361"/>
                <a:gd name="T5" fmla="*/ 309 h 309"/>
                <a:gd name="T6" fmla="*/ 361 w 361"/>
                <a:gd name="T7" fmla="*/ 309 h 309"/>
                <a:gd name="T8" fmla="*/ 361 w 361"/>
                <a:gd name="T9" fmla="*/ 202 h 309"/>
                <a:gd name="T10" fmla="*/ 281 w 361"/>
                <a:gd name="T11" fmla="*/ 202 h 309"/>
                <a:gd name="T12" fmla="*/ 281 w 361"/>
                <a:gd name="T13" fmla="*/ 188 h 309"/>
                <a:gd name="T14" fmla="*/ 315 w 361"/>
                <a:gd name="T15" fmla="*/ 188 h 309"/>
                <a:gd name="T16" fmla="*/ 315 w 361"/>
                <a:gd name="T17" fmla="*/ 0 h 309"/>
                <a:gd name="T18" fmla="*/ 44 w 361"/>
                <a:gd name="T19" fmla="*/ 0 h 309"/>
                <a:gd name="T20" fmla="*/ 44 w 361"/>
                <a:gd name="T21" fmla="*/ 188 h 309"/>
                <a:gd name="T22" fmla="*/ 77 w 361"/>
                <a:gd name="T23" fmla="*/ 188 h 309"/>
                <a:gd name="T24" fmla="*/ 77 w 361"/>
                <a:gd name="T25" fmla="*/ 202 h 3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1"/>
                <a:gd name="T40" fmla="*/ 0 h 309"/>
                <a:gd name="T41" fmla="*/ 361 w 361"/>
                <a:gd name="T42" fmla="*/ 309 h 3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1" h="309">
                  <a:moveTo>
                    <a:pt x="77" y="202"/>
                  </a:moveTo>
                  <a:lnTo>
                    <a:pt x="0" y="202"/>
                  </a:lnTo>
                  <a:lnTo>
                    <a:pt x="0" y="309"/>
                  </a:lnTo>
                  <a:lnTo>
                    <a:pt x="361" y="309"/>
                  </a:lnTo>
                  <a:lnTo>
                    <a:pt x="361" y="202"/>
                  </a:lnTo>
                  <a:lnTo>
                    <a:pt x="281" y="202"/>
                  </a:lnTo>
                  <a:lnTo>
                    <a:pt x="281" y="188"/>
                  </a:lnTo>
                  <a:lnTo>
                    <a:pt x="315" y="188"/>
                  </a:lnTo>
                  <a:lnTo>
                    <a:pt x="315" y="0"/>
                  </a:lnTo>
                  <a:lnTo>
                    <a:pt x="44" y="0"/>
                  </a:lnTo>
                  <a:lnTo>
                    <a:pt x="44" y="188"/>
                  </a:lnTo>
                  <a:lnTo>
                    <a:pt x="77" y="188"/>
                  </a:lnTo>
                  <a:lnTo>
                    <a:pt x="77" y="202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844" name="Freeform 103">
              <a:extLst>
                <a:ext uri="{FF2B5EF4-FFF2-40B4-BE49-F238E27FC236}">
                  <a16:creationId xmlns:a16="http://schemas.microsoft.com/office/drawing/2014/main" id="{6B04AD59-CC72-4C78-9076-7D4C2C9552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3" y="1044"/>
              <a:ext cx="204" cy="14"/>
            </a:xfrm>
            <a:custGeom>
              <a:avLst/>
              <a:gdLst>
                <a:gd name="T0" fmla="*/ 0 w 204"/>
                <a:gd name="T1" fmla="*/ 14 h 14"/>
                <a:gd name="T2" fmla="*/ 204 w 204"/>
                <a:gd name="T3" fmla="*/ 14 h 14"/>
                <a:gd name="T4" fmla="*/ 0 w 204"/>
                <a:gd name="T5" fmla="*/ 0 h 14"/>
                <a:gd name="T6" fmla="*/ 204 w 204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4"/>
                <a:gd name="T13" fmla="*/ 0 h 14"/>
                <a:gd name="T14" fmla="*/ 204 w 204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4" h="14">
                  <a:moveTo>
                    <a:pt x="0" y="14"/>
                  </a:moveTo>
                  <a:lnTo>
                    <a:pt x="204" y="14"/>
                  </a:lnTo>
                  <a:moveTo>
                    <a:pt x="0" y="0"/>
                  </a:moveTo>
                  <a:lnTo>
                    <a:pt x="204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845" name="Freeform 104">
              <a:extLst>
                <a:ext uri="{FF2B5EF4-FFF2-40B4-BE49-F238E27FC236}">
                  <a16:creationId xmlns:a16="http://schemas.microsoft.com/office/drawing/2014/main" id="{0D0D8DC7-470B-4087-9A26-F7018BE364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1068"/>
              <a:ext cx="147" cy="87"/>
            </a:xfrm>
            <a:custGeom>
              <a:avLst/>
              <a:gdLst>
                <a:gd name="T0" fmla="*/ 0 w 147"/>
                <a:gd name="T1" fmla="*/ 87 h 87"/>
                <a:gd name="T2" fmla="*/ 118 w 147"/>
                <a:gd name="T3" fmla="*/ 87 h 87"/>
                <a:gd name="T4" fmla="*/ 118 w 147"/>
                <a:gd name="T5" fmla="*/ 0 h 87"/>
                <a:gd name="T6" fmla="*/ 0 w 147"/>
                <a:gd name="T7" fmla="*/ 0 h 87"/>
                <a:gd name="T8" fmla="*/ 0 w 147"/>
                <a:gd name="T9" fmla="*/ 87 h 87"/>
                <a:gd name="T10" fmla="*/ 130 w 147"/>
                <a:gd name="T11" fmla="*/ 15 h 87"/>
                <a:gd name="T12" fmla="*/ 147 w 147"/>
                <a:gd name="T13" fmla="*/ 15 h 87"/>
                <a:gd name="T14" fmla="*/ 147 w 147"/>
                <a:gd name="T15" fmla="*/ 0 h 87"/>
                <a:gd name="T16" fmla="*/ 130 w 147"/>
                <a:gd name="T17" fmla="*/ 0 h 87"/>
                <a:gd name="T18" fmla="*/ 130 w 147"/>
                <a:gd name="T19" fmla="*/ 15 h 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7"/>
                <a:gd name="T31" fmla="*/ 0 h 87"/>
                <a:gd name="T32" fmla="*/ 147 w 147"/>
                <a:gd name="T33" fmla="*/ 87 h 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7" h="87">
                  <a:moveTo>
                    <a:pt x="0" y="87"/>
                  </a:moveTo>
                  <a:lnTo>
                    <a:pt x="118" y="87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0" y="87"/>
                  </a:lnTo>
                  <a:close/>
                  <a:moveTo>
                    <a:pt x="130" y="15"/>
                  </a:moveTo>
                  <a:lnTo>
                    <a:pt x="147" y="15"/>
                  </a:lnTo>
                  <a:lnTo>
                    <a:pt x="147" y="0"/>
                  </a:lnTo>
                  <a:lnTo>
                    <a:pt x="130" y="0"/>
                  </a:lnTo>
                  <a:lnTo>
                    <a:pt x="130" y="15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846" name="Freeform 105">
              <a:extLst>
                <a:ext uri="{FF2B5EF4-FFF2-40B4-BE49-F238E27FC236}">
                  <a16:creationId xmlns:a16="http://schemas.microsoft.com/office/drawing/2014/main" id="{E0073D1E-42C1-4182-BE4E-01108134E3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1097"/>
              <a:ext cx="118" cy="29"/>
            </a:xfrm>
            <a:custGeom>
              <a:avLst/>
              <a:gdLst>
                <a:gd name="T0" fmla="*/ 0 w 118"/>
                <a:gd name="T1" fmla="*/ 0 h 29"/>
                <a:gd name="T2" fmla="*/ 118 w 118"/>
                <a:gd name="T3" fmla="*/ 0 h 29"/>
                <a:gd name="T4" fmla="*/ 0 w 118"/>
                <a:gd name="T5" fmla="*/ 29 h 29"/>
                <a:gd name="T6" fmla="*/ 118 w 118"/>
                <a:gd name="T7" fmla="*/ 29 h 29"/>
                <a:gd name="T8" fmla="*/ 5 w 118"/>
                <a:gd name="T9" fmla="*/ 14 h 29"/>
                <a:gd name="T10" fmla="*/ 113 w 118"/>
                <a:gd name="T11" fmla="*/ 14 h 29"/>
                <a:gd name="T12" fmla="*/ 67 w 118"/>
                <a:gd name="T13" fmla="*/ 25 h 29"/>
                <a:gd name="T14" fmla="*/ 101 w 118"/>
                <a:gd name="T15" fmla="*/ 25 h 29"/>
                <a:gd name="T16" fmla="*/ 101 w 118"/>
                <a:gd name="T17" fmla="*/ 6 h 29"/>
                <a:gd name="T18" fmla="*/ 67 w 118"/>
                <a:gd name="T19" fmla="*/ 6 h 29"/>
                <a:gd name="T20" fmla="*/ 67 w 118"/>
                <a:gd name="T21" fmla="*/ 25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8"/>
                <a:gd name="T34" fmla="*/ 0 h 29"/>
                <a:gd name="T35" fmla="*/ 118 w 118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8" h="29">
                  <a:moveTo>
                    <a:pt x="0" y="0"/>
                  </a:moveTo>
                  <a:lnTo>
                    <a:pt x="118" y="0"/>
                  </a:lnTo>
                  <a:moveTo>
                    <a:pt x="0" y="29"/>
                  </a:moveTo>
                  <a:lnTo>
                    <a:pt x="118" y="29"/>
                  </a:lnTo>
                  <a:moveTo>
                    <a:pt x="5" y="14"/>
                  </a:moveTo>
                  <a:lnTo>
                    <a:pt x="113" y="14"/>
                  </a:lnTo>
                  <a:moveTo>
                    <a:pt x="67" y="25"/>
                  </a:moveTo>
                  <a:lnTo>
                    <a:pt x="101" y="25"/>
                  </a:lnTo>
                  <a:lnTo>
                    <a:pt x="101" y="6"/>
                  </a:lnTo>
                  <a:lnTo>
                    <a:pt x="67" y="6"/>
                  </a:lnTo>
                  <a:lnTo>
                    <a:pt x="67" y="2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847" name="Freeform 106">
              <a:extLst>
                <a:ext uri="{FF2B5EF4-FFF2-40B4-BE49-F238E27FC236}">
                  <a16:creationId xmlns:a16="http://schemas.microsoft.com/office/drawing/2014/main" id="{0CEE2A42-C2F1-4513-847E-3F5762C2F8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0" y="864"/>
              <a:ext cx="339" cy="206"/>
            </a:xfrm>
            <a:custGeom>
              <a:avLst/>
              <a:gdLst>
                <a:gd name="T0" fmla="*/ 283 w 339"/>
                <a:gd name="T1" fmla="*/ 148 h 206"/>
                <a:gd name="T2" fmla="*/ 295 w 339"/>
                <a:gd name="T3" fmla="*/ 148 h 206"/>
                <a:gd name="T4" fmla="*/ 295 w 339"/>
                <a:gd name="T5" fmla="*/ 144 h 206"/>
                <a:gd name="T6" fmla="*/ 283 w 339"/>
                <a:gd name="T7" fmla="*/ 144 h 206"/>
                <a:gd name="T8" fmla="*/ 283 w 339"/>
                <a:gd name="T9" fmla="*/ 148 h 206"/>
                <a:gd name="T10" fmla="*/ 77 w 339"/>
                <a:gd name="T11" fmla="*/ 121 h 206"/>
                <a:gd name="T12" fmla="*/ 77 w 339"/>
                <a:gd name="T13" fmla="*/ 14 h 206"/>
                <a:gd name="T14" fmla="*/ 262 w 339"/>
                <a:gd name="T15" fmla="*/ 14 h 206"/>
                <a:gd name="T16" fmla="*/ 262 w 339"/>
                <a:gd name="T17" fmla="*/ 121 h 206"/>
                <a:gd name="T18" fmla="*/ 77 w 339"/>
                <a:gd name="T19" fmla="*/ 121 h 206"/>
                <a:gd name="T20" fmla="*/ 67 w 339"/>
                <a:gd name="T21" fmla="*/ 130 h 206"/>
                <a:gd name="T22" fmla="*/ 271 w 339"/>
                <a:gd name="T23" fmla="*/ 130 h 206"/>
                <a:gd name="T24" fmla="*/ 271 w 339"/>
                <a:gd name="T25" fmla="*/ 6 h 206"/>
                <a:gd name="T26" fmla="*/ 279 w 339"/>
                <a:gd name="T27" fmla="*/ 6 h 206"/>
                <a:gd name="T28" fmla="*/ 279 w 339"/>
                <a:gd name="T29" fmla="*/ 0 h 206"/>
                <a:gd name="T30" fmla="*/ 60 w 339"/>
                <a:gd name="T31" fmla="*/ 0 h 206"/>
                <a:gd name="T32" fmla="*/ 60 w 339"/>
                <a:gd name="T33" fmla="*/ 136 h 206"/>
                <a:gd name="T34" fmla="*/ 67 w 339"/>
                <a:gd name="T35" fmla="*/ 136 h 206"/>
                <a:gd name="T36" fmla="*/ 67 w 339"/>
                <a:gd name="T37" fmla="*/ 130 h 206"/>
                <a:gd name="T38" fmla="*/ 0 w 339"/>
                <a:gd name="T39" fmla="*/ 199 h 206"/>
                <a:gd name="T40" fmla="*/ 34 w 339"/>
                <a:gd name="T41" fmla="*/ 199 h 206"/>
                <a:gd name="T42" fmla="*/ 34 w 339"/>
                <a:gd name="T43" fmla="*/ 189 h 206"/>
                <a:gd name="T44" fmla="*/ 0 w 339"/>
                <a:gd name="T45" fmla="*/ 189 h 206"/>
                <a:gd name="T46" fmla="*/ 0 w 339"/>
                <a:gd name="T47" fmla="*/ 199 h 206"/>
                <a:gd name="T48" fmla="*/ 197 w 339"/>
                <a:gd name="T49" fmla="*/ 206 h 206"/>
                <a:gd name="T50" fmla="*/ 271 w 339"/>
                <a:gd name="T51" fmla="*/ 206 h 206"/>
                <a:gd name="T52" fmla="*/ 271 w 339"/>
                <a:gd name="T53" fmla="*/ 202 h 206"/>
                <a:gd name="T54" fmla="*/ 197 w 339"/>
                <a:gd name="T55" fmla="*/ 202 h 206"/>
                <a:gd name="T56" fmla="*/ 197 w 339"/>
                <a:gd name="T57" fmla="*/ 206 h 206"/>
                <a:gd name="T58" fmla="*/ 327 w 339"/>
                <a:gd name="T59" fmla="*/ 193 h 206"/>
                <a:gd name="T60" fmla="*/ 339 w 339"/>
                <a:gd name="T61" fmla="*/ 193 h 206"/>
                <a:gd name="T62" fmla="*/ 339 w 339"/>
                <a:gd name="T63" fmla="*/ 189 h 206"/>
                <a:gd name="T64" fmla="*/ 327 w 339"/>
                <a:gd name="T65" fmla="*/ 189 h 206"/>
                <a:gd name="T66" fmla="*/ 327 w 339"/>
                <a:gd name="T67" fmla="*/ 193 h 206"/>
                <a:gd name="T68" fmla="*/ 327 w 339"/>
                <a:gd name="T69" fmla="*/ 204 h 206"/>
                <a:gd name="T70" fmla="*/ 339 w 339"/>
                <a:gd name="T71" fmla="*/ 204 h 206"/>
                <a:gd name="T72" fmla="*/ 339 w 339"/>
                <a:gd name="T73" fmla="*/ 199 h 206"/>
                <a:gd name="T74" fmla="*/ 327 w 339"/>
                <a:gd name="T75" fmla="*/ 199 h 206"/>
                <a:gd name="T76" fmla="*/ 327 w 339"/>
                <a:gd name="T77" fmla="*/ 204 h 2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9"/>
                <a:gd name="T118" fmla="*/ 0 h 206"/>
                <a:gd name="T119" fmla="*/ 339 w 339"/>
                <a:gd name="T120" fmla="*/ 206 h 2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9" h="206">
                  <a:moveTo>
                    <a:pt x="283" y="148"/>
                  </a:moveTo>
                  <a:lnTo>
                    <a:pt x="295" y="148"/>
                  </a:lnTo>
                  <a:lnTo>
                    <a:pt x="295" y="144"/>
                  </a:lnTo>
                  <a:lnTo>
                    <a:pt x="283" y="144"/>
                  </a:lnTo>
                  <a:lnTo>
                    <a:pt x="283" y="148"/>
                  </a:lnTo>
                  <a:close/>
                  <a:moveTo>
                    <a:pt x="77" y="121"/>
                  </a:moveTo>
                  <a:lnTo>
                    <a:pt x="77" y="14"/>
                  </a:lnTo>
                  <a:lnTo>
                    <a:pt x="262" y="14"/>
                  </a:lnTo>
                  <a:lnTo>
                    <a:pt x="262" y="121"/>
                  </a:lnTo>
                  <a:lnTo>
                    <a:pt x="77" y="121"/>
                  </a:lnTo>
                  <a:close/>
                  <a:moveTo>
                    <a:pt x="67" y="130"/>
                  </a:moveTo>
                  <a:lnTo>
                    <a:pt x="271" y="130"/>
                  </a:lnTo>
                  <a:lnTo>
                    <a:pt x="271" y="6"/>
                  </a:lnTo>
                  <a:lnTo>
                    <a:pt x="279" y="6"/>
                  </a:lnTo>
                  <a:lnTo>
                    <a:pt x="279" y="0"/>
                  </a:lnTo>
                  <a:lnTo>
                    <a:pt x="60" y="0"/>
                  </a:lnTo>
                  <a:lnTo>
                    <a:pt x="60" y="136"/>
                  </a:lnTo>
                  <a:lnTo>
                    <a:pt x="67" y="136"/>
                  </a:lnTo>
                  <a:lnTo>
                    <a:pt x="67" y="130"/>
                  </a:lnTo>
                  <a:close/>
                  <a:moveTo>
                    <a:pt x="0" y="199"/>
                  </a:moveTo>
                  <a:lnTo>
                    <a:pt x="34" y="199"/>
                  </a:lnTo>
                  <a:lnTo>
                    <a:pt x="34" y="189"/>
                  </a:lnTo>
                  <a:lnTo>
                    <a:pt x="0" y="189"/>
                  </a:lnTo>
                  <a:lnTo>
                    <a:pt x="0" y="199"/>
                  </a:lnTo>
                  <a:close/>
                  <a:moveTo>
                    <a:pt x="197" y="206"/>
                  </a:moveTo>
                  <a:lnTo>
                    <a:pt x="271" y="206"/>
                  </a:lnTo>
                  <a:lnTo>
                    <a:pt x="271" y="202"/>
                  </a:lnTo>
                  <a:lnTo>
                    <a:pt x="197" y="202"/>
                  </a:lnTo>
                  <a:lnTo>
                    <a:pt x="197" y="206"/>
                  </a:lnTo>
                  <a:close/>
                  <a:moveTo>
                    <a:pt x="327" y="193"/>
                  </a:moveTo>
                  <a:lnTo>
                    <a:pt x="339" y="193"/>
                  </a:lnTo>
                  <a:lnTo>
                    <a:pt x="339" y="189"/>
                  </a:lnTo>
                  <a:lnTo>
                    <a:pt x="327" y="189"/>
                  </a:lnTo>
                  <a:lnTo>
                    <a:pt x="327" y="193"/>
                  </a:lnTo>
                  <a:close/>
                  <a:moveTo>
                    <a:pt x="327" y="204"/>
                  </a:moveTo>
                  <a:lnTo>
                    <a:pt x="339" y="204"/>
                  </a:lnTo>
                  <a:lnTo>
                    <a:pt x="339" y="199"/>
                  </a:lnTo>
                  <a:lnTo>
                    <a:pt x="327" y="199"/>
                  </a:lnTo>
                  <a:lnTo>
                    <a:pt x="327" y="20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848" name="Freeform 107">
              <a:extLst>
                <a:ext uri="{FF2B5EF4-FFF2-40B4-BE49-F238E27FC236}">
                  <a16:creationId xmlns:a16="http://schemas.microsoft.com/office/drawing/2014/main" id="{29662A50-9DBE-4EB8-9C63-E6A055FA53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0" y="1033"/>
              <a:ext cx="271" cy="11"/>
            </a:xfrm>
            <a:custGeom>
              <a:avLst/>
              <a:gdLst>
                <a:gd name="T0" fmla="*/ 0 w 271"/>
                <a:gd name="T1" fmla="*/ 0 h 11"/>
                <a:gd name="T2" fmla="*/ 271 w 271"/>
                <a:gd name="T3" fmla="*/ 0 h 11"/>
                <a:gd name="T4" fmla="*/ 67 w 271"/>
                <a:gd name="T5" fmla="*/ 11 h 11"/>
                <a:gd name="T6" fmla="*/ 67 w 271"/>
                <a:gd name="T7" fmla="*/ 0 h 11"/>
                <a:gd name="T8" fmla="*/ 136 w 271"/>
                <a:gd name="T9" fmla="*/ 11 h 11"/>
                <a:gd name="T10" fmla="*/ 136 w 27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1"/>
                <a:gd name="T19" fmla="*/ 0 h 11"/>
                <a:gd name="T20" fmla="*/ 271 w 271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1" h="11">
                  <a:moveTo>
                    <a:pt x="0" y="0"/>
                  </a:moveTo>
                  <a:lnTo>
                    <a:pt x="271" y="0"/>
                  </a:lnTo>
                  <a:moveTo>
                    <a:pt x="67" y="11"/>
                  </a:moveTo>
                  <a:lnTo>
                    <a:pt x="67" y="0"/>
                  </a:lnTo>
                  <a:moveTo>
                    <a:pt x="136" y="11"/>
                  </a:moveTo>
                  <a:lnTo>
                    <a:pt x="136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849" name="Rectangle 108">
              <a:extLst>
                <a:ext uri="{FF2B5EF4-FFF2-40B4-BE49-F238E27FC236}">
                  <a16:creationId xmlns:a16="http://schemas.microsoft.com/office/drawing/2014/main" id="{FEFBD4AB-1EB3-4DC4-9F4B-0E3D088B8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9" y="1194"/>
              <a:ext cx="615" cy="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850" name="Rectangle 109">
              <a:extLst>
                <a:ext uri="{FF2B5EF4-FFF2-40B4-BE49-F238E27FC236}">
                  <a16:creationId xmlns:a16="http://schemas.microsoft.com/office/drawing/2014/main" id="{7B093CDD-8B99-4DE1-AFF8-47DC7D58D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200"/>
              <a:ext cx="557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None/>
              </a:pPr>
              <a:r>
                <a:rPr lang="en-US" sz="9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User Workstation</a:t>
              </a:r>
              <a:endParaRPr lang="en-US" b="1" dirty="0">
                <a:cs typeface="Arial" charset="0"/>
              </a:endParaRPr>
            </a:p>
          </p:txBody>
        </p:sp>
      </p:grpSp>
      <p:grpSp>
        <p:nvGrpSpPr>
          <p:cNvPr id="1714" name="Group 1713">
            <a:extLst>
              <a:ext uri="{FF2B5EF4-FFF2-40B4-BE49-F238E27FC236}">
                <a16:creationId xmlns:a16="http://schemas.microsoft.com/office/drawing/2014/main" id="{8CE70AEF-F72E-4C75-BECE-1776997EC633}"/>
              </a:ext>
            </a:extLst>
          </p:cNvPr>
          <p:cNvGrpSpPr/>
          <p:nvPr/>
        </p:nvGrpSpPr>
        <p:grpSpPr>
          <a:xfrm>
            <a:off x="118534" y="4950847"/>
            <a:ext cx="1662250" cy="184666"/>
            <a:chOff x="118534" y="4950847"/>
            <a:chExt cx="1662250" cy="184666"/>
          </a:xfrm>
        </p:grpSpPr>
        <p:sp>
          <p:nvSpPr>
            <p:cNvPr id="823" name="Rectangle 350">
              <a:extLst>
                <a:ext uri="{FF2B5EF4-FFF2-40B4-BE49-F238E27FC236}">
                  <a16:creationId xmlns:a16="http://schemas.microsoft.com/office/drawing/2014/main" id="{DC94A34B-0E5A-4E32-BBD4-841B9CD6BA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000" y="4950847"/>
              <a:ext cx="127278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None/>
              </a:pPr>
              <a:r>
                <a:rPr lang="en-US" sz="1200" b="1" dirty="0">
                  <a:solidFill>
                    <a:srgbClr val="FF3300"/>
                  </a:solidFill>
                  <a:cs typeface="Arial" charset="0"/>
                </a:rPr>
                <a:t>Physical Security</a:t>
              </a:r>
            </a:p>
          </p:txBody>
        </p:sp>
        <p:cxnSp>
          <p:nvCxnSpPr>
            <p:cNvPr id="1713" name="Straight Connector 1712">
              <a:extLst>
                <a:ext uri="{FF2B5EF4-FFF2-40B4-BE49-F238E27FC236}">
                  <a16:creationId xmlns:a16="http://schemas.microsoft.com/office/drawing/2014/main" id="{5B0E3474-2E1E-4888-BF8C-7021A3913831}"/>
                </a:ext>
              </a:extLst>
            </p:cNvPr>
            <p:cNvCxnSpPr/>
            <p:nvPr/>
          </p:nvCxnSpPr>
          <p:spPr>
            <a:xfrm flipH="1">
              <a:off x="118534" y="5029200"/>
              <a:ext cx="33866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15" name="Rectangle: Rounded Corners 1714">
            <a:extLst>
              <a:ext uri="{FF2B5EF4-FFF2-40B4-BE49-F238E27FC236}">
                <a16:creationId xmlns:a16="http://schemas.microsoft.com/office/drawing/2014/main" id="{B35673E2-FCB1-4065-B701-809B28DE5797}"/>
              </a:ext>
            </a:extLst>
          </p:cNvPr>
          <p:cNvSpPr/>
          <p:nvPr/>
        </p:nvSpPr>
        <p:spPr>
          <a:xfrm>
            <a:off x="1913467" y="101599"/>
            <a:ext cx="5312500" cy="45270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2" name="Group 99">
            <a:extLst>
              <a:ext uri="{FF2B5EF4-FFF2-40B4-BE49-F238E27FC236}">
                <a16:creationId xmlns:a16="http://schemas.microsoft.com/office/drawing/2014/main" id="{E0D7FA2A-2650-4C0B-9EB9-DE2978DFAF9B}"/>
              </a:ext>
            </a:extLst>
          </p:cNvPr>
          <p:cNvGrpSpPr>
            <a:grpSpLocks/>
          </p:cNvGrpSpPr>
          <p:nvPr/>
        </p:nvGrpSpPr>
        <p:grpSpPr bwMode="auto">
          <a:xfrm>
            <a:off x="5026634" y="1675706"/>
            <a:ext cx="292895" cy="433584"/>
            <a:chOff x="1968" y="960"/>
            <a:chExt cx="951" cy="661"/>
          </a:xfrm>
        </p:grpSpPr>
        <p:sp>
          <p:nvSpPr>
            <p:cNvPr id="873" name="Freeform 100">
              <a:extLst>
                <a:ext uri="{FF2B5EF4-FFF2-40B4-BE49-F238E27FC236}">
                  <a16:creationId xmlns:a16="http://schemas.microsoft.com/office/drawing/2014/main" id="{E9367794-B80D-4FDC-8BBF-92E1CCACE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" y="1248"/>
              <a:ext cx="480" cy="56"/>
            </a:xfrm>
            <a:custGeom>
              <a:avLst/>
              <a:gdLst>
                <a:gd name="T0" fmla="*/ 938 w 384"/>
                <a:gd name="T1" fmla="*/ 0 h 56"/>
                <a:gd name="T2" fmla="*/ 235 w 384"/>
                <a:gd name="T3" fmla="*/ 48 h 56"/>
                <a:gd name="T4" fmla="*/ 0 w 384"/>
                <a:gd name="T5" fmla="*/ 48 h 56"/>
                <a:gd name="T6" fmla="*/ 0 60000 65536"/>
                <a:gd name="T7" fmla="*/ 0 60000 65536"/>
                <a:gd name="T8" fmla="*/ 0 60000 65536"/>
                <a:gd name="T9" fmla="*/ 0 w 384"/>
                <a:gd name="T10" fmla="*/ 0 h 56"/>
                <a:gd name="T11" fmla="*/ 384 w 384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56">
                  <a:moveTo>
                    <a:pt x="384" y="0"/>
                  </a:moveTo>
                  <a:cubicBezTo>
                    <a:pt x="272" y="20"/>
                    <a:pt x="160" y="40"/>
                    <a:pt x="96" y="48"/>
                  </a:cubicBezTo>
                  <a:cubicBezTo>
                    <a:pt x="32" y="56"/>
                    <a:pt x="16" y="52"/>
                    <a:pt x="0" y="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874" name="Group 101">
              <a:extLst>
                <a:ext uri="{FF2B5EF4-FFF2-40B4-BE49-F238E27FC236}">
                  <a16:creationId xmlns:a16="http://schemas.microsoft.com/office/drawing/2014/main" id="{C9318297-FACA-4A1B-B018-EF24E7BC94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" y="960"/>
              <a:ext cx="615" cy="661"/>
              <a:chOff x="3209" y="856"/>
              <a:chExt cx="615" cy="661"/>
            </a:xfrm>
          </p:grpSpPr>
          <p:sp>
            <p:nvSpPr>
              <p:cNvPr id="875" name="Freeform 102">
                <a:extLst>
                  <a:ext uri="{FF2B5EF4-FFF2-40B4-BE49-F238E27FC236}">
                    <a16:creationId xmlns:a16="http://schemas.microsoft.com/office/drawing/2014/main" id="{A5E74A03-FE7A-4179-9257-4429DC911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6" y="856"/>
                <a:ext cx="361" cy="309"/>
              </a:xfrm>
              <a:custGeom>
                <a:avLst/>
                <a:gdLst>
                  <a:gd name="T0" fmla="*/ 77 w 361"/>
                  <a:gd name="T1" fmla="*/ 202 h 309"/>
                  <a:gd name="T2" fmla="*/ 0 w 361"/>
                  <a:gd name="T3" fmla="*/ 202 h 309"/>
                  <a:gd name="T4" fmla="*/ 0 w 361"/>
                  <a:gd name="T5" fmla="*/ 309 h 309"/>
                  <a:gd name="T6" fmla="*/ 361 w 361"/>
                  <a:gd name="T7" fmla="*/ 309 h 309"/>
                  <a:gd name="T8" fmla="*/ 361 w 361"/>
                  <a:gd name="T9" fmla="*/ 202 h 309"/>
                  <a:gd name="T10" fmla="*/ 281 w 361"/>
                  <a:gd name="T11" fmla="*/ 202 h 309"/>
                  <a:gd name="T12" fmla="*/ 281 w 361"/>
                  <a:gd name="T13" fmla="*/ 188 h 309"/>
                  <a:gd name="T14" fmla="*/ 315 w 361"/>
                  <a:gd name="T15" fmla="*/ 188 h 309"/>
                  <a:gd name="T16" fmla="*/ 315 w 361"/>
                  <a:gd name="T17" fmla="*/ 0 h 309"/>
                  <a:gd name="T18" fmla="*/ 44 w 361"/>
                  <a:gd name="T19" fmla="*/ 0 h 309"/>
                  <a:gd name="T20" fmla="*/ 44 w 361"/>
                  <a:gd name="T21" fmla="*/ 188 h 309"/>
                  <a:gd name="T22" fmla="*/ 77 w 361"/>
                  <a:gd name="T23" fmla="*/ 188 h 309"/>
                  <a:gd name="T24" fmla="*/ 77 w 361"/>
                  <a:gd name="T25" fmla="*/ 202 h 30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1"/>
                  <a:gd name="T40" fmla="*/ 0 h 309"/>
                  <a:gd name="T41" fmla="*/ 361 w 361"/>
                  <a:gd name="T42" fmla="*/ 309 h 30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1" h="309">
                    <a:moveTo>
                      <a:pt x="77" y="202"/>
                    </a:moveTo>
                    <a:lnTo>
                      <a:pt x="0" y="202"/>
                    </a:lnTo>
                    <a:lnTo>
                      <a:pt x="0" y="309"/>
                    </a:lnTo>
                    <a:lnTo>
                      <a:pt x="361" y="309"/>
                    </a:lnTo>
                    <a:lnTo>
                      <a:pt x="361" y="202"/>
                    </a:lnTo>
                    <a:lnTo>
                      <a:pt x="281" y="202"/>
                    </a:lnTo>
                    <a:lnTo>
                      <a:pt x="281" y="188"/>
                    </a:lnTo>
                    <a:lnTo>
                      <a:pt x="315" y="188"/>
                    </a:lnTo>
                    <a:lnTo>
                      <a:pt x="315" y="0"/>
                    </a:lnTo>
                    <a:lnTo>
                      <a:pt x="44" y="0"/>
                    </a:lnTo>
                    <a:lnTo>
                      <a:pt x="44" y="188"/>
                    </a:lnTo>
                    <a:lnTo>
                      <a:pt x="77" y="188"/>
                    </a:lnTo>
                    <a:lnTo>
                      <a:pt x="77" y="202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76" name="Freeform 103">
                <a:extLst>
                  <a:ext uri="{FF2B5EF4-FFF2-40B4-BE49-F238E27FC236}">
                    <a16:creationId xmlns:a16="http://schemas.microsoft.com/office/drawing/2014/main" id="{C7C86B9E-15D6-4E33-A47D-ACD95E3F4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3" y="1044"/>
                <a:ext cx="204" cy="14"/>
              </a:xfrm>
              <a:custGeom>
                <a:avLst/>
                <a:gdLst>
                  <a:gd name="T0" fmla="*/ 0 w 204"/>
                  <a:gd name="T1" fmla="*/ 14 h 14"/>
                  <a:gd name="T2" fmla="*/ 204 w 204"/>
                  <a:gd name="T3" fmla="*/ 14 h 14"/>
                  <a:gd name="T4" fmla="*/ 0 w 204"/>
                  <a:gd name="T5" fmla="*/ 0 h 14"/>
                  <a:gd name="T6" fmla="*/ 204 w 204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4"/>
                  <a:gd name="T13" fmla="*/ 0 h 14"/>
                  <a:gd name="T14" fmla="*/ 204 w 20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4" h="14">
                    <a:moveTo>
                      <a:pt x="0" y="14"/>
                    </a:moveTo>
                    <a:lnTo>
                      <a:pt x="204" y="14"/>
                    </a:lnTo>
                    <a:moveTo>
                      <a:pt x="0" y="0"/>
                    </a:moveTo>
                    <a:lnTo>
                      <a:pt x="204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77" name="Freeform 104">
                <a:extLst>
                  <a:ext uri="{FF2B5EF4-FFF2-40B4-BE49-F238E27FC236}">
                    <a16:creationId xmlns:a16="http://schemas.microsoft.com/office/drawing/2014/main" id="{6288FE64-B431-4CCE-AAB7-C35F9D05E0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21" y="1068"/>
                <a:ext cx="147" cy="87"/>
              </a:xfrm>
              <a:custGeom>
                <a:avLst/>
                <a:gdLst>
                  <a:gd name="T0" fmla="*/ 0 w 147"/>
                  <a:gd name="T1" fmla="*/ 87 h 87"/>
                  <a:gd name="T2" fmla="*/ 118 w 147"/>
                  <a:gd name="T3" fmla="*/ 87 h 87"/>
                  <a:gd name="T4" fmla="*/ 118 w 147"/>
                  <a:gd name="T5" fmla="*/ 0 h 87"/>
                  <a:gd name="T6" fmla="*/ 0 w 147"/>
                  <a:gd name="T7" fmla="*/ 0 h 87"/>
                  <a:gd name="T8" fmla="*/ 0 w 147"/>
                  <a:gd name="T9" fmla="*/ 87 h 87"/>
                  <a:gd name="T10" fmla="*/ 130 w 147"/>
                  <a:gd name="T11" fmla="*/ 15 h 87"/>
                  <a:gd name="T12" fmla="*/ 147 w 147"/>
                  <a:gd name="T13" fmla="*/ 15 h 87"/>
                  <a:gd name="T14" fmla="*/ 147 w 147"/>
                  <a:gd name="T15" fmla="*/ 0 h 87"/>
                  <a:gd name="T16" fmla="*/ 130 w 147"/>
                  <a:gd name="T17" fmla="*/ 0 h 87"/>
                  <a:gd name="T18" fmla="*/ 130 w 147"/>
                  <a:gd name="T19" fmla="*/ 15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7"/>
                  <a:gd name="T31" fmla="*/ 0 h 87"/>
                  <a:gd name="T32" fmla="*/ 147 w 147"/>
                  <a:gd name="T33" fmla="*/ 87 h 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7" h="87">
                    <a:moveTo>
                      <a:pt x="0" y="87"/>
                    </a:moveTo>
                    <a:lnTo>
                      <a:pt x="118" y="87"/>
                    </a:lnTo>
                    <a:lnTo>
                      <a:pt x="118" y="0"/>
                    </a:lnTo>
                    <a:lnTo>
                      <a:pt x="0" y="0"/>
                    </a:lnTo>
                    <a:lnTo>
                      <a:pt x="0" y="87"/>
                    </a:lnTo>
                    <a:close/>
                    <a:moveTo>
                      <a:pt x="130" y="15"/>
                    </a:moveTo>
                    <a:lnTo>
                      <a:pt x="147" y="15"/>
                    </a:lnTo>
                    <a:lnTo>
                      <a:pt x="147" y="0"/>
                    </a:lnTo>
                    <a:lnTo>
                      <a:pt x="130" y="0"/>
                    </a:lnTo>
                    <a:lnTo>
                      <a:pt x="130" y="15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78" name="Freeform 105">
                <a:extLst>
                  <a:ext uri="{FF2B5EF4-FFF2-40B4-BE49-F238E27FC236}">
                    <a16:creationId xmlns:a16="http://schemas.microsoft.com/office/drawing/2014/main" id="{EDB5BF1A-88C6-46C3-98EA-2976C690A9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21" y="1097"/>
                <a:ext cx="118" cy="29"/>
              </a:xfrm>
              <a:custGeom>
                <a:avLst/>
                <a:gdLst>
                  <a:gd name="T0" fmla="*/ 0 w 118"/>
                  <a:gd name="T1" fmla="*/ 0 h 29"/>
                  <a:gd name="T2" fmla="*/ 118 w 118"/>
                  <a:gd name="T3" fmla="*/ 0 h 29"/>
                  <a:gd name="T4" fmla="*/ 0 w 118"/>
                  <a:gd name="T5" fmla="*/ 29 h 29"/>
                  <a:gd name="T6" fmla="*/ 118 w 118"/>
                  <a:gd name="T7" fmla="*/ 29 h 29"/>
                  <a:gd name="T8" fmla="*/ 5 w 118"/>
                  <a:gd name="T9" fmla="*/ 14 h 29"/>
                  <a:gd name="T10" fmla="*/ 113 w 118"/>
                  <a:gd name="T11" fmla="*/ 14 h 29"/>
                  <a:gd name="T12" fmla="*/ 67 w 118"/>
                  <a:gd name="T13" fmla="*/ 25 h 29"/>
                  <a:gd name="T14" fmla="*/ 101 w 118"/>
                  <a:gd name="T15" fmla="*/ 25 h 29"/>
                  <a:gd name="T16" fmla="*/ 101 w 118"/>
                  <a:gd name="T17" fmla="*/ 6 h 29"/>
                  <a:gd name="T18" fmla="*/ 67 w 118"/>
                  <a:gd name="T19" fmla="*/ 6 h 29"/>
                  <a:gd name="T20" fmla="*/ 67 w 118"/>
                  <a:gd name="T21" fmla="*/ 25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8"/>
                  <a:gd name="T34" fmla="*/ 0 h 29"/>
                  <a:gd name="T35" fmla="*/ 118 w 118"/>
                  <a:gd name="T36" fmla="*/ 29 h 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8" h="29">
                    <a:moveTo>
                      <a:pt x="0" y="0"/>
                    </a:moveTo>
                    <a:lnTo>
                      <a:pt x="118" y="0"/>
                    </a:lnTo>
                    <a:moveTo>
                      <a:pt x="0" y="29"/>
                    </a:moveTo>
                    <a:lnTo>
                      <a:pt x="118" y="29"/>
                    </a:lnTo>
                    <a:moveTo>
                      <a:pt x="5" y="14"/>
                    </a:moveTo>
                    <a:lnTo>
                      <a:pt x="113" y="14"/>
                    </a:lnTo>
                    <a:moveTo>
                      <a:pt x="67" y="25"/>
                    </a:moveTo>
                    <a:lnTo>
                      <a:pt x="101" y="25"/>
                    </a:lnTo>
                    <a:lnTo>
                      <a:pt x="101" y="6"/>
                    </a:lnTo>
                    <a:lnTo>
                      <a:pt x="67" y="6"/>
                    </a:lnTo>
                    <a:lnTo>
                      <a:pt x="67" y="2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79" name="Freeform 106">
                <a:extLst>
                  <a:ext uri="{FF2B5EF4-FFF2-40B4-BE49-F238E27FC236}">
                    <a16:creationId xmlns:a16="http://schemas.microsoft.com/office/drawing/2014/main" id="{FC9AB4D2-9550-47F1-8D1B-8AD785C89C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60" y="864"/>
                <a:ext cx="339" cy="206"/>
              </a:xfrm>
              <a:custGeom>
                <a:avLst/>
                <a:gdLst>
                  <a:gd name="T0" fmla="*/ 283 w 339"/>
                  <a:gd name="T1" fmla="*/ 148 h 206"/>
                  <a:gd name="T2" fmla="*/ 295 w 339"/>
                  <a:gd name="T3" fmla="*/ 148 h 206"/>
                  <a:gd name="T4" fmla="*/ 295 w 339"/>
                  <a:gd name="T5" fmla="*/ 144 h 206"/>
                  <a:gd name="T6" fmla="*/ 283 w 339"/>
                  <a:gd name="T7" fmla="*/ 144 h 206"/>
                  <a:gd name="T8" fmla="*/ 283 w 339"/>
                  <a:gd name="T9" fmla="*/ 148 h 206"/>
                  <a:gd name="T10" fmla="*/ 77 w 339"/>
                  <a:gd name="T11" fmla="*/ 121 h 206"/>
                  <a:gd name="T12" fmla="*/ 77 w 339"/>
                  <a:gd name="T13" fmla="*/ 14 h 206"/>
                  <a:gd name="T14" fmla="*/ 262 w 339"/>
                  <a:gd name="T15" fmla="*/ 14 h 206"/>
                  <a:gd name="T16" fmla="*/ 262 w 339"/>
                  <a:gd name="T17" fmla="*/ 121 h 206"/>
                  <a:gd name="T18" fmla="*/ 77 w 339"/>
                  <a:gd name="T19" fmla="*/ 121 h 206"/>
                  <a:gd name="T20" fmla="*/ 67 w 339"/>
                  <a:gd name="T21" fmla="*/ 130 h 206"/>
                  <a:gd name="T22" fmla="*/ 271 w 339"/>
                  <a:gd name="T23" fmla="*/ 130 h 206"/>
                  <a:gd name="T24" fmla="*/ 271 w 339"/>
                  <a:gd name="T25" fmla="*/ 6 h 206"/>
                  <a:gd name="T26" fmla="*/ 279 w 339"/>
                  <a:gd name="T27" fmla="*/ 6 h 206"/>
                  <a:gd name="T28" fmla="*/ 279 w 339"/>
                  <a:gd name="T29" fmla="*/ 0 h 206"/>
                  <a:gd name="T30" fmla="*/ 60 w 339"/>
                  <a:gd name="T31" fmla="*/ 0 h 206"/>
                  <a:gd name="T32" fmla="*/ 60 w 339"/>
                  <a:gd name="T33" fmla="*/ 136 h 206"/>
                  <a:gd name="T34" fmla="*/ 67 w 339"/>
                  <a:gd name="T35" fmla="*/ 136 h 206"/>
                  <a:gd name="T36" fmla="*/ 67 w 339"/>
                  <a:gd name="T37" fmla="*/ 130 h 206"/>
                  <a:gd name="T38" fmla="*/ 0 w 339"/>
                  <a:gd name="T39" fmla="*/ 199 h 206"/>
                  <a:gd name="T40" fmla="*/ 34 w 339"/>
                  <a:gd name="T41" fmla="*/ 199 h 206"/>
                  <a:gd name="T42" fmla="*/ 34 w 339"/>
                  <a:gd name="T43" fmla="*/ 189 h 206"/>
                  <a:gd name="T44" fmla="*/ 0 w 339"/>
                  <a:gd name="T45" fmla="*/ 189 h 206"/>
                  <a:gd name="T46" fmla="*/ 0 w 339"/>
                  <a:gd name="T47" fmla="*/ 199 h 206"/>
                  <a:gd name="T48" fmla="*/ 197 w 339"/>
                  <a:gd name="T49" fmla="*/ 206 h 206"/>
                  <a:gd name="T50" fmla="*/ 271 w 339"/>
                  <a:gd name="T51" fmla="*/ 206 h 206"/>
                  <a:gd name="T52" fmla="*/ 271 w 339"/>
                  <a:gd name="T53" fmla="*/ 202 h 206"/>
                  <a:gd name="T54" fmla="*/ 197 w 339"/>
                  <a:gd name="T55" fmla="*/ 202 h 206"/>
                  <a:gd name="T56" fmla="*/ 197 w 339"/>
                  <a:gd name="T57" fmla="*/ 206 h 206"/>
                  <a:gd name="T58" fmla="*/ 327 w 339"/>
                  <a:gd name="T59" fmla="*/ 193 h 206"/>
                  <a:gd name="T60" fmla="*/ 339 w 339"/>
                  <a:gd name="T61" fmla="*/ 193 h 206"/>
                  <a:gd name="T62" fmla="*/ 339 w 339"/>
                  <a:gd name="T63" fmla="*/ 189 h 206"/>
                  <a:gd name="T64" fmla="*/ 327 w 339"/>
                  <a:gd name="T65" fmla="*/ 189 h 206"/>
                  <a:gd name="T66" fmla="*/ 327 w 339"/>
                  <a:gd name="T67" fmla="*/ 193 h 206"/>
                  <a:gd name="T68" fmla="*/ 327 w 339"/>
                  <a:gd name="T69" fmla="*/ 204 h 206"/>
                  <a:gd name="T70" fmla="*/ 339 w 339"/>
                  <a:gd name="T71" fmla="*/ 204 h 206"/>
                  <a:gd name="T72" fmla="*/ 339 w 339"/>
                  <a:gd name="T73" fmla="*/ 199 h 206"/>
                  <a:gd name="T74" fmla="*/ 327 w 339"/>
                  <a:gd name="T75" fmla="*/ 199 h 206"/>
                  <a:gd name="T76" fmla="*/ 327 w 339"/>
                  <a:gd name="T77" fmla="*/ 204 h 20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39"/>
                  <a:gd name="T118" fmla="*/ 0 h 206"/>
                  <a:gd name="T119" fmla="*/ 339 w 339"/>
                  <a:gd name="T120" fmla="*/ 206 h 20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39" h="206">
                    <a:moveTo>
                      <a:pt x="283" y="148"/>
                    </a:moveTo>
                    <a:lnTo>
                      <a:pt x="295" y="148"/>
                    </a:lnTo>
                    <a:lnTo>
                      <a:pt x="295" y="144"/>
                    </a:lnTo>
                    <a:lnTo>
                      <a:pt x="283" y="144"/>
                    </a:lnTo>
                    <a:lnTo>
                      <a:pt x="283" y="148"/>
                    </a:lnTo>
                    <a:close/>
                    <a:moveTo>
                      <a:pt x="77" y="121"/>
                    </a:moveTo>
                    <a:lnTo>
                      <a:pt x="77" y="14"/>
                    </a:lnTo>
                    <a:lnTo>
                      <a:pt x="262" y="14"/>
                    </a:lnTo>
                    <a:lnTo>
                      <a:pt x="262" y="121"/>
                    </a:lnTo>
                    <a:lnTo>
                      <a:pt x="77" y="121"/>
                    </a:lnTo>
                    <a:close/>
                    <a:moveTo>
                      <a:pt x="67" y="130"/>
                    </a:moveTo>
                    <a:lnTo>
                      <a:pt x="271" y="130"/>
                    </a:lnTo>
                    <a:lnTo>
                      <a:pt x="271" y="6"/>
                    </a:lnTo>
                    <a:lnTo>
                      <a:pt x="279" y="6"/>
                    </a:lnTo>
                    <a:lnTo>
                      <a:pt x="279" y="0"/>
                    </a:lnTo>
                    <a:lnTo>
                      <a:pt x="60" y="0"/>
                    </a:lnTo>
                    <a:lnTo>
                      <a:pt x="60" y="136"/>
                    </a:lnTo>
                    <a:lnTo>
                      <a:pt x="67" y="136"/>
                    </a:lnTo>
                    <a:lnTo>
                      <a:pt x="67" y="130"/>
                    </a:lnTo>
                    <a:close/>
                    <a:moveTo>
                      <a:pt x="0" y="199"/>
                    </a:moveTo>
                    <a:lnTo>
                      <a:pt x="34" y="199"/>
                    </a:lnTo>
                    <a:lnTo>
                      <a:pt x="34" y="189"/>
                    </a:lnTo>
                    <a:lnTo>
                      <a:pt x="0" y="189"/>
                    </a:lnTo>
                    <a:lnTo>
                      <a:pt x="0" y="199"/>
                    </a:lnTo>
                    <a:close/>
                    <a:moveTo>
                      <a:pt x="197" y="206"/>
                    </a:moveTo>
                    <a:lnTo>
                      <a:pt x="271" y="206"/>
                    </a:lnTo>
                    <a:lnTo>
                      <a:pt x="271" y="202"/>
                    </a:lnTo>
                    <a:lnTo>
                      <a:pt x="197" y="202"/>
                    </a:lnTo>
                    <a:lnTo>
                      <a:pt x="197" y="206"/>
                    </a:lnTo>
                    <a:close/>
                    <a:moveTo>
                      <a:pt x="327" y="193"/>
                    </a:moveTo>
                    <a:lnTo>
                      <a:pt x="339" y="193"/>
                    </a:lnTo>
                    <a:lnTo>
                      <a:pt x="339" y="189"/>
                    </a:lnTo>
                    <a:lnTo>
                      <a:pt x="327" y="189"/>
                    </a:lnTo>
                    <a:lnTo>
                      <a:pt x="327" y="193"/>
                    </a:lnTo>
                    <a:close/>
                    <a:moveTo>
                      <a:pt x="327" y="204"/>
                    </a:moveTo>
                    <a:lnTo>
                      <a:pt x="339" y="204"/>
                    </a:lnTo>
                    <a:lnTo>
                      <a:pt x="339" y="199"/>
                    </a:lnTo>
                    <a:lnTo>
                      <a:pt x="327" y="199"/>
                    </a:lnTo>
                    <a:lnTo>
                      <a:pt x="327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80" name="Freeform 107">
                <a:extLst>
                  <a:ext uri="{FF2B5EF4-FFF2-40B4-BE49-F238E27FC236}">
                    <a16:creationId xmlns:a16="http://schemas.microsoft.com/office/drawing/2014/main" id="{AF29A8C9-798A-4660-AB8A-A37D1D17D3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80" y="1033"/>
                <a:ext cx="271" cy="11"/>
              </a:xfrm>
              <a:custGeom>
                <a:avLst/>
                <a:gdLst>
                  <a:gd name="T0" fmla="*/ 0 w 271"/>
                  <a:gd name="T1" fmla="*/ 0 h 11"/>
                  <a:gd name="T2" fmla="*/ 271 w 271"/>
                  <a:gd name="T3" fmla="*/ 0 h 11"/>
                  <a:gd name="T4" fmla="*/ 67 w 271"/>
                  <a:gd name="T5" fmla="*/ 11 h 11"/>
                  <a:gd name="T6" fmla="*/ 67 w 271"/>
                  <a:gd name="T7" fmla="*/ 0 h 11"/>
                  <a:gd name="T8" fmla="*/ 136 w 271"/>
                  <a:gd name="T9" fmla="*/ 11 h 11"/>
                  <a:gd name="T10" fmla="*/ 136 w 271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1"/>
                  <a:gd name="T19" fmla="*/ 0 h 11"/>
                  <a:gd name="T20" fmla="*/ 271 w 271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1" h="11">
                    <a:moveTo>
                      <a:pt x="0" y="0"/>
                    </a:moveTo>
                    <a:lnTo>
                      <a:pt x="271" y="0"/>
                    </a:lnTo>
                    <a:moveTo>
                      <a:pt x="67" y="11"/>
                    </a:moveTo>
                    <a:lnTo>
                      <a:pt x="67" y="0"/>
                    </a:lnTo>
                    <a:moveTo>
                      <a:pt x="136" y="11"/>
                    </a:moveTo>
                    <a:lnTo>
                      <a:pt x="13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81" name="Rectangle 108">
                <a:extLst>
                  <a:ext uri="{FF2B5EF4-FFF2-40B4-BE49-F238E27FC236}">
                    <a16:creationId xmlns:a16="http://schemas.microsoft.com/office/drawing/2014/main" id="{65FC8827-1A5C-475E-9403-B2C020F3E2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9" y="1194"/>
                <a:ext cx="615" cy="9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82" name="Rectangle 109">
                <a:extLst>
                  <a:ext uri="{FF2B5EF4-FFF2-40B4-BE49-F238E27FC236}">
                    <a16:creationId xmlns:a16="http://schemas.microsoft.com/office/drawing/2014/main" id="{1529BC60-0B4B-46F4-96D7-42B39C8EF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0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342900" eaLnBrk="0" hangingPunct="0"/>
                <a:endParaRPr lang="en-US" b="1" dirty="0">
                  <a:solidFill>
                    <a:prstClr val="black"/>
                  </a:solidFill>
                  <a:latin typeface="Calibri"/>
                  <a:cs typeface="Arial" charset="0"/>
                </a:endParaRPr>
              </a:p>
            </p:txBody>
          </p:sp>
        </p:grpSp>
      </p:grpSp>
      <p:sp>
        <p:nvSpPr>
          <p:cNvPr id="886" name="Freeform 152">
            <a:extLst>
              <a:ext uri="{FF2B5EF4-FFF2-40B4-BE49-F238E27FC236}">
                <a16:creationId xmlns:a16="http://schemas.microsoft.com/office/drawing/2014/main" id="{6AB8C232-A22D-461E-92B7-28EF35E427D7}"/>
              </a:ext>
            </a:extLst>
          </p:cNvPr>
          <p:cNvSpPr>
            <a:spLocks/>
          </p:cNvSpPr>
          <p:nvPr/>
        </p:nvSpPr>
        <p:spPr bwMode="auto">
          <a:xfrm>
            <a:off x="5114590" y="2113853"/>
            <a:ext cx="323092" cy="92333"/>
          </a:xfrm>
          <a:custGeom>
            <a:avLst/>
            <a:gdLst>
              <a:gd name="T0" fmla="*/ 2147483647 w 576"/>
              <a:gd name="T1" fmla="*/ 0 h 336"/>
              <a:gd name="T2" fmla="*/ 2147483647 w 576"/>
              <a:gd name="T3" fmla="*/ 2147483647 h 336"/>
              <a:gd name="T4" fmla="*/ 2147483647 w 576"/>
              <a:gd name="T5" fmla="*/ 2147483647 h 336"/>
              <a:gd name="T6" fmla="*/ 0 w 576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336"/>
              <a:gd name="T14" fmla="*/ 576 w 576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336">
                <a:moveTo>
                  <a:pt x="576" y="0"/>
                </a:moveTo>
                <a:cubicBezTo>
                  <a:pt x="472" y="0"/>
                  <a:pt x="368" y="0"/>
                  <a:pt x="288" y="48"/>
                </a:cubicBezTo>
                <a:cubicBezTo>
                  <a:pt x="208" y="96"/>
                  <a:pt x="144" y="240"/>
                  <a:pt x="96" y="288"/>
                </a:cubicBezTo>
                <a:cubicBezTo>
                  <a:pt x="48" y="336"/>
                  <a:pt x="24" y="336"/>
                  <a:pt x="0" y="3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09" tIns="45704" rIns="91409" bIns="45704"/>
          <a:lstStyle/>
          <a:p>
            <a:pPr>
              <a:buNone/>
            </a:pPr>
            <a:endParaRPr lang="en-US"/>
          </a:p>
        </p:txBody>
      </p:sp>
      <p:grpSp>
        <p:nvGrpSpPr>
          <p:cNvPr id="883" name="Group 155">
            <a:extLst>
              <a:ext uri="{FF2B5EF4-FFF2-40B4-BE49-F238E27FC236}">
                <a16:creationId xmlns:a16="http://schemas.microsoft.com/office/drawing/2014/main" id="{7DF277BF-4F9F-4C23-AEE7-234FE161C3A2}"/>
              </a:ext>
            </a:extLst>
          </p:cNvPr>
          <p:cNvGrpSpPr>
            <a:grpSpLocks/>
          </p:cNvGrpSpPr>
          <p:nvPr/>
        </p:nvGrpSpPr>
        <p:grpSpPr bwMode="auto">
          <a:xfrm>
            <a:off x="4310790" y="1724274"/>
            <a:ext cx="858441" cy="951310"/>
            <a:chOff x="1536" y="336"/>
            <a:chExt cx="721" cy="463"/>
          </a:xfrm>
        </p:grpSpPr>
        <p:sp>
          <p:nvSpPr>
            <p:cNvPr id="884" name="Freeform 156">
              <a:extLst>
                <a:ext uri="{FF2B5EF4-FFF2-40B4-BE49-F238E27FC236}">
                  <a16:creationId xmlns:a16="http://schemas.microsoft.com/office/drawing/2014/main" id="{435B9504-8365-46F0-91B1-53185E780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336"/>
              <a:ext cx="721" cy="463"/>
            </a:xfrm>
            <a:custGeom>
              <a:avLst/>
              <a:gdLst>
                <a:gd name="T0" fmla="*/ 123 w 721"/>
                <a:gd name="T1" fmla="*/ 377 h 463"/>
                <a:gd name="T2" fmla="*/ 166 w 721"/>
                <a:gd name="T3" fmla="*/ 430 h 463"/>
                <a:gd name="T4" fmla="*/ 221 w 721"/>
                <a:gd name="T5" fmla="*/ 459 h 463"/>
                <a:gd name="T6" fmla="*/ 281 w 721"/>
                <a:gd name="T7" fmla="*/ 461 h 463"/>
                <a:gd name="T8" fmla="*/ 337 w 721"/>
                <a:gd name="T9" fmla="*/ 434 h 463"/>
                <a:gd name="T10" fmla="*/ 385 w 721"/>
                <a:gd name="T11" fmla="*/ 434 h 463"/>
                <a:gd name="T12" fmla="*/ 440 w 721"/>
                <a:gd name="T13" fmla="*/ 461 h 463"/>
                <a:gd name="T14" fmla="*/ 500 w 721"/>
                <a:gd name="T15" fmla="*/ 459 h 463"/>
                <a:gd name="T16" fmla="*/ 555 w 721"/>
                <a:gd name="T17" fmla="*/ 430 h 463"/>
                <a:gd name="T18" fmla="*/ 598 w 721"/>
                <a:gd name="T19" fmla="*/ 377 h 463"/>
                <a:gd name="T20" fmla="*/ 637 w 721"/>
                <a:gd name="T21" fmla="*/ 348 h 463"/>
                <a:gd name="T22" fmla="*/ 680 w 721"/>
                <a:gd name="T23" fmla="*/ 331 h 463"/>
                <a:gd name="T24" fmla="*/ 709 w 721"/>
                <a:gd name="T25" fmla="*/ 288 h 463"/>
                <a:gd name="T26" fmla="*/ 721 w 721"/>
                <a:gd name="T27" fmla="*/ 233 h 463"/>
                <a:gd name="T28" fmla="*/ 709 w 721"/>
                <a:gd name="T29" fmla="*/ 175 h 463"/>
                <a:gd name="T30" fmla="*/ 680 w 721"/>
                <a:gd name="T31" fmla="*/ 132 h 463"/>
                <a:gd name="T32" fmla="*/ 637 w 721"/>
                <a:gd name="T33" fmla="*/ 115 h 463"/>
                <a:gd name="T34" fmla="*/ 598 w 721"/>
                <a:gd name="T35" fmla="*/ 87 h 463"/>
                <a:gd name="T36" fmla="*/ 555 w 721"/>
                <a:gd name="T37" fmla="*/ 33 h 463"/>
                <a:gd name="T38" fmla="*/ 500 w 721"/>
                <a:gd name="T39" fmla="*/ 4 h 463"/>
                <a:gd name="T40" fmla="*/ 440 w 721"/>
                <a:gd name="T41" fmla="*/ 2 h 463"/>
                <a:gd name="T42" fmla="*/ 385 w 721"/>
                <a:gd name="T43" fmla="*/ 29 h 463"/>
                <a:gd name="T44" fmla="*/ 337 w 721"/>
                <a:gd name="T45" fmla="*/ 29 h 463"/>
                <a:gd name="T46" fmla="*/ 281 w 721"/>
                <a:gd name="T47" fmla="*/ 2 h 463"/>
                <a:gd name="T48" fmla="*/ 221 w 721"/>
                <a:gd name="T49" fmla="*/ 4 h 463"/>
                <a:gd name="T50" fmla="*/ 166 w 721"/>
                <a:gd name="T51" fmla="*/ 33 h 463"/>
                <a:gd name="T52" fmla="*/ 123 w 721"/>
                <a:gd name="T53" fmla="*/ 87 h 463"/>
                <a:gd name="T54" fmla="*/ 84 w 721"/>
                <a:gd name="T55" fmla="*/ 115 h 463"/>
                <a:gd name="T56" fmla="*/ 41 w 721"/>
                <a:gd name="T57" fmla="*/ 132 h 463"/>
                <a:gd name="T58" fmla="*/ 12 w 721"/>
                <a:gd name="T59" fmla="*/ 175 h 463"/>
                <a:gd name="T60" fmla="*/ 0 w 721"/>
                <a:gd name="T61" fmla="*/ 233 h 463"/>
                <a:gd name="T62" fmla="*/ 12 w 721"/>
                <a:gd name="T63" fmla="*/ 288 h 463"/>
                <a:gd name="T64" fmla="*/ 41 w 721"/>
                <a:gd name="T65" fmla="*/ 331 h 463"/>
                <a:gd name="T66" fmla="*/ 84 w 721"/>
                <a:gd name="T67" fmla="*/ 348 h 4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1"/>
                <a:gd name="T103" fmla="*/ 0 h 463"/>
                <a:gd name="T104" fmla="*/ 721 w 721"/>
                <a:gd name="T105" fmla="*/ 463 h 4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1" h="463">
                  <a:moveTo>
                    <a:pt x="106" y="344"/>
                  </a:moveTo>
                  <a:lnTo>
                    <a:pt x="123" y="377"/>
                  </a:lnTo>
                  <a:lnTo>
                    <a:pt x="142" y="405"/>
                  </a:lnTo>
                  <a:lnTo>
                    <a:pt x="166" y="430"/>
                  </a:lnTo>
                  <a:lnTo>
                    <a:pt x="192" y="447"/>
                  </a:lnTo>
                  <a:lnTo>
                    <a:pt x="221" y="459"/>
                  </a:lnTo>
                  <a:lnTo>
                    <a:pt x="250" y="463"/>
                  </a:lnTo>
                  <a:lnTo>
                    <a:pt x="281" y="461"/>
                  </a:lnTo>
                  <a:lnTo>
                    <a:pt x="310" y="451"/>
                  </a:lnTo>
                  <a:lnTo>
                    <a:pt x="337" y="434"/>
                  </a:lnTo>
                  <a:lnTo>
                    <a:pt x="361" y="412"/>
                  </a:lnTo>
                  <a:lnTo>
                    <a:pt x="385" y="434"/>
                  </a:lnTo>
                  <a:lnTo>
                    <a:pt x="411" y="451"/>
                  </a:lnTo>
                  <a:lnTo>
                    <a:pt x="440" y="461"/>
                  </a:lnTo>
                  <a:lnTo>
                    <a:pt x="471" y="463"/>
                  </a:lnTo>
                  <a:lnTo>
                    <a:pt x="500" y="459"/>
                  </a:lnTo>
                  <a:lnTo>
                    <a:pt x="529" y="447"/>
                  </a:lnTo>
                  <a:lnTo>
                    <a:pt x="555" y="430"/>
                  </a:lnTo>
                  <a:lnTo>
                    <a:pt x="579" y="405"/>
                  </a:lnTo>
                  <a:lnTo>
                    <a:pt x="598" y="377"/>
                  </a:lnTo>
                  <a:lnTo>
                    <a:pt x="615" y="344"/>
                  </a:lnTo>
                  <a:lnTo>
                    <a:pt x="637" y="348"/>
                  </a:lnTo>
                  <a:lnTo>
                    <a:pt x="658" y="344"/>
                  </a:lnTo>
                  <a:lnTo>
                    <a:pt x="680" y="331"/>
                  </a:lnTo>
                  <a:lnTo>
                    <a:pt x="697" y="313"/>
                  </a:lnTo>
                  <a:lnTo>
                    <a:pt x="709" y="288"/>
                  </a:lnTo>
                  <a:lnTo>
                    <a:pt x="719" y="261"/>
                  </a:lnTo>
                  <a:lnTo>
                    <a:pt x="721" y="233"/>
                  </a:lnTo>
                  <a:lnTo>
                    <a:pt x="719" y="202"/>
                  </a:lnTo>
                  <a:lnTo>
                    <a:pt x="709" y="175"/>
                  </a:lnTo>
                  <a:lnTo>
                    <a:pt x="697" y="150"/>
                  </a:lnTo>
                  <a:lnTo>
                    <a:pt x="680" y="132"/>
                  </a:lnTo>
                  <a:lnTo>
                    <a:pt x="658" y="120"/>
                  </a:lnTo>
                  <a:lnTo>
                    <a:pt x="637" y="115"/>
                  </a:lnTo>
                  <a:lnTo>
                    <a:pt x="615" y="120"/>
                  </a:lnTo>
                  <a:lnTo>
                    <a:pt x="598" y="87"/>
                  </a:lnTo>
                  <a:lnTo>
                    <a:pt x="579" y="58"/>
                  </a:lnTo>
                  <a:lnTo>
                    <a:pt x="555" y="33"/>
                  </a:lnTo>
                  <a:lnTo>
                    <a:pt x="529" y="17"/>
                  </a:lnTo>
                  <a:lnTo>
                    <a:pt x="500" y="4"/>
                  </a:lnTo>
                  <a:lnTo>
                    <a:pt x="471" y="0"/>
                  </a:lnTo>
                  <a:lnTo>
                    <a:pt x="440" y="2"/>
                  </a:lnTo>
                  <a:lnTo>
                    <a:pt x="411" y="13"/>
                  </a:lnTo>
                  <a:lnTo>
                    <a:pt x="385" y="29"/>
                  </a:lnTo>
                  <a:lnTo>
                    <a:pt x="361" y="52"/>
                  </a:lnTo>
                  <a:lnTo>
                    <a:pt x="337" y="29"/>
                  </a:lnTo>
                  <a:lnTo>
                    <a:pt x="310" y="13"/>
                  </a:lnTo>
                  <a:lnTo>
                    <a:pt x="281" y="2"/>
                  </a:lnTo>
                  <a:lnTo>
                    <a:pt x="250" y="0"/>
                  </a:lnTo>
                  <a:lnTo>
                    <a:pt x="221" y="4"/>
                  </a:lnTo>
                  <a:lnTo>
                    <a:pt x="192" y="17"/>
                  </a:lnTo>
                  <a:lnTo>
                    <a:pt x="166" y="33"/>
                  </a:lnTo>
                  <a:lnTo>
                    <a:pt x="142" y="58"/>
                  </a:lnTo>
                  <a:lnTo>
                    <a:pt x="123" y="87"/>
                  </a:lnTo>
                  <a:lnTo>
                    <a:pt x="106" y="120"/>
                  </a:lnTo>
                  <a:lnTo>
                    <a:pt x="84" y="115"/>
                  </a:lnTo>
                  <a:lnTo>
                    <a:pt x="63" y="120"/>
                  </a:lnTo>
                  <a:lnTo>
                    <a:pt x="41" y="132"/>
                  </a:lnTo>
                  <a:lnTo>
                    <a:pt x="24" y="150"/>
                  </a:lnTo>
                  <a:lnTo>
                    <a:pt x="12" y="175"/>
                  </a:lnTo>
                  <a:lnTo>
                    <a:pt x="3" y="202"/>
                  </a:lnTo>
                  <a:lnTo>
                    <a:pt x="0" y="233"/>
                  </a:lnTo>
                  <a:lnTo>
                    <a:pt x="3" y="261"/>
                  </a:lnTo>
                  <a:lnTo>
                    <a:pt x="12" y="288"/>
                  </a:lnTo>
                  <a:lnTo>
                    <a:pt x="24" y="313"/>
                  </a:lnTo>
                  <a:lnTo>
                    <a:pt x="41" y="331"/>
                  </a:lnTo>
                  <a:lnTo>
                    <a:pt x="63" y="344"/>
                  </a:lnTo>
                  <a:lnTo>
                    <a:pt x="84" y="348"/>
                  </a:lnTo>
                  <a:lnTo>
                    <a:pt x="106" y="344"/>
                  </a:lnTo>
                  <a:close/>
                </a:path>
              </a:pathLst>
            </a:custGeom>
            <a:solidFill>
              <a:schemeClr val="bg1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5" name="Rectangle 157">
              <a:extLst>
                <a:ext uri="{FF2B5EF4-FFF2-40B4-BE49-F238E27FC236}">
                  <a16:creationId xmlns:a16="http://schemas.microsoft.com/office/drawing/2014/main" id="{B5F015B3-B127-42F0-890E-085D56D9D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528"/>
              <a:ext cx="141" cy="5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342900" eaLnBrk="0" hangingPunct="0"/>
              <a:r>
                <a:rPr lang="en-US" sz="675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LAN</a:t>
              </a:r>
              <a:endParaRPr lang="en-US" b="1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</p:grpSp>
      <p:sp>
        <p:nvSpPr>
          <p:cNvPr id="888" name="TextBox 661">
            <a:extLst>
              <a:ext uri="{FF2B5EF4-FFF2-40B4-BE49-F238E27FC236}">
                <a16:creationId xmlns:a16="http://schemas.microsoft.com/office/drawing/2014/main" id="{0932C974-FF19-4B73-9710-8527A5323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8608" y="1492867"/>
            <a:ext cx="628650" cy="30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57" tIns="34278" rIns="68557" bIns="34278">
            <a:spAutoFit/>
          </a:bodyPr>
          <a:lstStyle/>
          <a:p>
            <a:pPr defTabSz="342900"/>
            <a:r>
              <a:rPr lang="en-US" sz="1500" dirty="0">
                <a:solidFill>
                  <a:srgbClr val="FF0000"/>
                </a:solidFill>
                <a:latin typeface="Calibri"/>
              </a:rPr>
              <a:t>ACLs</a:t>
            </a:r>
          </a:p>
        </p:txBody>
      </p:sp>
      <p:grpSp>
        <p:nvGrpSpPr>
          <p:cNvPr id="1046" name="Group 353">
            <a:extLst>
              <a:ext uri="{FF2B5EF4-FFF2-40B4-BE49-F238E27FC236}">
                <a16:creationId xmlns:a16="http://schemas.microsoft.com/office/drawing/2014/main" id="{BEA9D1BD-1738-4C87-9A1C-A541A1252ED5}"/>
              </a:ext>
            </a:extLst>
          </p:cNvPr>
          <p:cNvGrpSpPr>
            <a:grpSpLocks/>
          </p:cNvGrpSpPr>
          <p:nvPr/>
        </p:nvGrpSpPr>
        <p:grpSpPr bwMode="auto">
          <a:xfrm>
            <a:off x="5735288" y="2838471"/>
            <a:ext cx="561442" cy="814871"/>
            <a:chOff x="1068" y="1872"/>
            <a:chExt cx="472" cy="568"/>
          </a:xfrm>
        </p:grpSpPr>
        <p:sp>
          <p:nvSpPr>
            <p:cNvPr id="1048" name="Line 354">
              <a:extLst>
                <a:ext uri="{FF2B5EF4-FFF2-40B4-BE49-F238E27FC236}">
                  <a16:creationId xmlns:a16="http://schemas.microsoft.com/office/drawing/2014/main" id="{F84FB2D6-2045-439D-A818-DAEE37FA2B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1" y="2267"/>
              <a:ext cx="0" cy="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9" name="Line 355">
              <a:extLst>
                <a:ext uri="{FF2B5EF4-FFF2-40B4-BE49-F238E27FC236}">
                  <a16:creationId xmlns:a16="http://schemas.microsoft.com/office/drawing/2014/main" id="{F593228D-D030-49B2-B1F6-98913701D8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255"/>
              <a:ext cx="4" cy="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0" name="Line 356">
              <a:extLst>
                <a:ext uri="{FF2B5EF4-FFF2-40B4-BE49-F238E27FC236}">
                  <a16:creationId xmlns:a16="http://schemas.microsoft.com/office/drawing/2014/main" id="{319E8262-FD23-4BAD-802C-D54FC5C165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7" y="1996"/>
              <a:ext cx="5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1" name="Line 357">
              <a:extLst>
                <a:ext uri="{FF2B5EF4-FFF2-40B4-BE49-F238E27FC236}">
                  <a16:creationId xmlns:a16="http://schemas.microsoft.com/office/drawing/2014/main" id="{66ADEA1F-DE90-46EE-A546-4375F5C427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9" y="1947"/>
              <a:ext cx="7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2" name="Rectangle 358">
              <a:extLst>
                <a:ext uri="{FF2B5EF4-FFF2-40B4-BE49-F238E27FC236}">
                  <a16:creationId xmlns:a16="http://schemas.microsoft.com/office/drawing/2014/main" id="{81B8BAFD-209D-47D1-A930-69F8B43E8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" y="1872"/>
              <a:ext cx="126" cy="26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3" name="Rectangle 359">
              <a:extLst>
                <a:ext uri="{FF2B5EF4-FFF2-40B4-BE49-F238E27FC236}">
                  <a16:creationId xmlns:a16="http://schemas.microsoft.com/office/drawing/2014/main" id="{A7080090-2FB2-4294-AB31-85A912722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1" y="1990"/>
              <a:ext cx="26" cy="10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4" name="Freeform 360">
              <a:extLst>
                <a:ext uri="{FF2B5EF4-FFF2-40B4-BE49-F238E27FC236}">
                  <a16:creationId xmlns:a16="http://schemas.microsoft.com/office/drawing/2014/main" id="{B36C61A0-71AE-4C54-83C9-A10C3A6BAE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5" y="2159"/>
              <a:ext cx="140" cy="128"/>
            </a:xfrm>
            <a:custGeom>
              <a:avLst/>
              <a:gdLst>
                <a:gd name="T0" fmla="*/ 40 w 90"/>
                <a:gd name="T1" fmla="*/ 331 h 79"/>
                <a:gd name="T2" fmla="*/ 0 w 90"/>
                <a:gd name="T3" fmla="*/ 0 h 79"/>
                <a:gd name="T4" fmla="*/ 75 w 90"/>
                <a:gd name="T5" fmla="*/ 331 h 79"/>
                <a:gd name="T6" fmla="*/ 123 w 90"/>
                <a:gd name="T7" fmla="*/ 0 h 79"/>
                <a:gd name="T8" fmla="*/ 75 w 90"/>
                <a:gd name="T9" fmla="*/ 331 h 79"/>
                <a:gd name="T10" fmla="*/ 199 w 90"/>
                <a:gd name="T11" fmla="*/ 331 h 79"/>
                <a:gd name="T12" fmla="*/ 165 w 90"/>
                <a:gd name="T13" fmla="*/ 0 h 79"/>
                <a:gd name="T14" fmla="*/ 244 w 90"/>
                <a:gd name="T15" fmla="*/ 331 h 79"/>
                <a:gd name="T16" fmla="*/ 283 w 90"/>
                <a:gd name="T17" fmla="*/ 0 h 79"/>
                <a:gd name="T18" fmla="*/ 244 w 90"/>
                <a:gd name="T19" fmla="*/ 331 h 79"/>
                <a:gd name="T20" fmla="*/ 367 w 90"/>
                <a:gd name="T21" fmla="*/ 331 h 79"/>
                <a:gd name="T22" fmla="*/ 324 w 90"/>
                <a:gd name="T23" fmla="*/ 0 h 79"/>
                <a:gd name="T24" fmla="*/ 401 w 90"/>
                <a:gd name="T25" fmla="*/ 331 h 79"/>
                <a:gd name="T26" fmla="*/ 445 w 90"/>
                <a:gd name="T27" fmla="*/ 0 h 79"/>
                <a:gd name="T28" fmla="*/ 401 w 90"/>
                <a:gd name="T29" fmla="*/ 331 h 79"/>
                <a:gd name="T30" fmla="*/ 527 w 90"/>
                <a:gd name="T31" fmla="*/ 331 h 79"/>
                <a:gd name="T32" fmla="*/ 482 w 90"/>
                <a:gd name="T33" fmla="*/ 0 h 79"/>
                <a:gd name="T34" fmla="*/ 482 w 90"/>
                <a:gd name="T35" fmla="*/ 543 h 79"/>
                <a:gd name="T36" fmla="*/ 527 w 90"/>
                <a:gd name="T37" fmla="*/ 369 h 79"/>
                <a:gd name="T38" fmla="*/ 482 w 90"/>
                <a:gd name="T39" fmla="*/ 543 h 79"/>
                <a:gd name="T40" fmla="*/ 445 w 90"/>
                <a:gd name="T41" fmla="*/ 543 h 79"/>
                <a:gd name="T42" fmla="*/ 401 w 90"/>
                <a:gd name="T43" fmla="*/ 369 h 79"/>
                <a:gd name="T44" fmla="*/ 324 w 90"/>
                <a:gd name="T45" fmla="*/ 543 h 79"/>
                <a:gd name="T46" fmla="*/ 367 w 90"/>
                <a:gd name="T47" fmla="*/ 369 h 79"/>
                <a:gd name="T48" fmla="*/ 324 w 90"/>
                <a:gd name="T49" fmla="*/ 543 h 79"/>
                <a:gd name="T50" fmla="*/ 283 w 90"/>
                <a:gd name="T51" fmla="*/ 543 h 79"/>
                <a:gd name="T52" fmla="*/ 244 w 90"/>
                <a:gd name="T53" fmla="*/ 369 h 79"/>
                <a:gd name="T54" fmla="*/ 165 w 90"/>
                <a:gd name="T55" fmla="*/ 543 h 79"/>
                <a:gd name="T56" fmla="*/ 199 w 90"/>
                <a:gd name="T57" fmla="*/ 369 h 79"/>
                <a:gd name="T58" fmla="*/ 165 w 90"/>
                <a:gd name="T59" fmla="*/ 543 h 79"/>
                <a:gd name="T60" fmla="*/ 123 w 90"/>
                <a:gd name="T61" fmla="*/ 543 h 79"/>
                <a:gd name="T62" fmla="*/ 75 w 90"/>
                <a:gd name="T63" fmla="*/ 369 h 79"/>
                <a:gd name="T64" fmla="*/ 0 w 90"/>
                <a:gd name="T65" fmla="*/ 543 h 79"/>
                <a:gd name="T66" fmla="*/ 40 w 90"/>
                <a:gd name="T67" fmla="*/ 369 h 79"/>
                <a:gd name="T68" fmla="*/ 0 w 90"/>
                <a:gd name="T69" fmla="*/ 543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0"/>
                <a:gd name="T106" fmla="*/ 0 h 79"/>
                <a:gd name="T107" fmla="*/ 90 w 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0" h="79">
                  <a:moveTo>
                    <a:pt x="0" y="48"/>
                  </a:moveTo>
                  <a:lnTo>
                    <a:pt x="7" y="48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8"/>
                  </a:lnTo>
                  <a:close/>
                  <a:moveTo>
                    <a:pt x="13" y="48"/>
                  </a:moveTo>
                  <a:lnTo>
                    <a:pt x="21" y="48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13" y="48"/>
                  </a:lnTo>
                  <a:close/>
                  <a:moveTo>
                    <a:pt x="28" y="48"/>
                  </a:moveTo>
                  <a:lnTo>
                    <a:pt x="34" y="48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8" y="48"/>
                  </a:lnTo>
                  <a:close/>
                  <a:moveTo>
                    <a:pt x="42" y="48"/>
                  </a:moveTo>
                  <a:lnTo>
                    <a:pt x="48" y="48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2" y="48"/>
                  </a:lnTo>
                  <a:close/>
                  <a:moveTo>
                    <a:pt x="55" y="48"/>
                  </a:moveTo>
                  <a:lnTo>
                    <a:pt x="63" y="48"/>
                  </a:lnTo>
                  <a:lnTo>
                    <a:pt x="63" y="0"/>
                  </a:lnTo>
                  <a:lnTo>
                    <a:pt x="55" y="0"/>
                  </a:lnTo>
                  <a:lnTo>
                    <a:pt x="55" y="48"/>
                  </a:lnTo>
                  <a:close/>
                  <a:moveTo>
                    <a:pt x="69" y="48"/>
                  </a:moveTo>
                  <a:lnTo>
                    <a:pt x="76" y="48"/>
                  </a:lnTo>
                  <a:lnTo>
                    <a:pt x="76" y="0"/>
                  </a:lnTo>
                  <a:lnTo>
                    <a:pt x="69" y="0"/>
                  </a:lnTo>
                  <a:lnTo>
                    <a:pt x="69" y="48"/>
                  </a:lnTo>
                  <a:close/>
                  <a:moveTo>
                    <a:pt x="82" y="48"/>
                  </a:moveTo>
                  <a:lnTo>
                    <a:pt x="90" y="48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82" y="48"/>
                  </a:lnTo>
                  <a:close/>
                  <a:moveTo>
                    <a:pt x="82" y="79"/>
                  </a:moveTo>
                  <a:lnTo>
                    <a:pt x="90" y="79"/>
                  </a:lnTo>
                  <a:lnTo>
                    <a:pt x="90" y="54"/>
                  </a:lnTo>
                  <a:lnTo>
                    <a:pt x="82" y="54"/>
                  </a:lnTo>
                  <a:lnTo>
                    <a:pt x="82" y="79"/>
                  </a:lnTo>
                  <a:close/>
                  <a:moveTo>
                    <a:pt x="69" y="79"/>
                  </a:moveTo>
                  <a:lnTo>
                    <a:pt x="76" y="79"/>
                  </a:lnTo>
                  <a:lnTo>
                    <a:pt x="76" y="54"/>
                  </a:lnTo>
                  <a:lnTo>
                    <a:pt x="69" y="54"/>
                  </a:lnTo>
                  <a:lnTo>
                    <a:pt x="69" y="79"/>
                  </a:lnTo>
                  <a:close/>
                  <a:moveTo>
                    <a:pt x="55" y="79"/>
                  </a:moveTo>
                  <a:lnTo>
                    <a:pt x="63" y="79"/>
                  </a:lnTo>
                  <a:lnTo>
                    <a:pt x="63" y="54"/>
                  </a:lnTo>
                  <a:lnTo>
                    <a:pt x="55" y="54"/>
                  </a:lnTo>
                  <a:lnTo>
                    <a:pt x="55" y="79"/>
                  </a:lnTo>
                  <a:close/>
                  <a:moveTo>
                    <a:pt x="42" y="79"/>
                  </a:moveTo>
                  <a:lnTo>
                    <a:pt x="48" y="79"/>
                  </a:lnTo>
                  <a:lnTo>
                    <a:pt x="48" y="54"/>
                  </a:lnTo>
                  <a:lnTo>
                    <a:pt x="42" y="54"/>
                  </a:lnTo>
                  <a:lnTo>
                    <a:pt x="42" y="79"/>
                  </a:lnTo>
                  <a:close/>
                  <a:moveTo>
                    <a:pt x="28" y="79"/>
                  </a:moveTo>
                  <a:lnTo>
                    <a:pt x="34" y="79"/>
                  </a:lnTo>
                  <a:lnTo>
                    <a:pt x="34" y="54"/>
                  </a:lnTo>
                  <a:lnTo>
                    <a:pt x="28" y="54"/>
                  </a:lnTo>
                  <a:lnTo>
                    <a:pt x="28" y="79"/>
                  </a:lnTo>
                  <a:close/>
                  <a:moveTo>
                    <a:pt x="13" y="79"/>
                  </a:moveTo>
                  <a:lnTo>
                    <a:pt x="21" y="79"/>
                  </a:lnTo>
                  <a:lnTo>
                    <a:pt x="21" y="54"/>
                  </a:lnTo>
                  <a:lnTo>
                    <a:pt x="13" y="54"/>
                  </a:lnTo>
                  <a:lnTo>
                    <a:pt x="13" y="79"/>
                  </a:lnTo>
                  <a:close/>
                  <a:moveTo>
                    <a:pt x="0" y="79"/>
                  </a:moveTo>
                  <a:lnTo>
                    <a:pt x="7" y="79"/>
                  </a:lnTo>
                  <a:lnTo>
                    <a:pt x="7" y="54"/>
                  </a:lnTo>
                  <a:lnTo>
                    <a:pt x="0" y="54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5" name="Rectangle 361">
              <a:extLst>
                <a:ext uri="{FF2B5EF4-FFF2-40B4-BE49-F238E27FC236}">
                  <a16:creationId xmlns:a16="http://schemas.microsoft.com/office/drawing/2014/main" id="{1B9601C7-207E-49F4-B7E6-E5F1FED23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" y="1887"/>
              <a:ext cx="107" cy="3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6" name="Rectangle 362">
              <a:extLst>
                <a:ext uri="{FF2B5EF4-FFF2-40B4-BE49-F238E27FC236}">
                  <a16:creationId xmlns:a16="http://schemas.microsoft.com/office/drawing/2014/main" id="{B63B4917-9696-4FD5-9475-5AE3E0087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" y="1927"/>
              <a:ext cx="107" cy="4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7" name="Rectangle 363">
              <a:extLst>
                <a:ext uri="{FF2B5EF4-FFF2-40B4-BE49-F238E27FC236}">
                  <a16:creationId xmlns:a16="http://schemas.microsoft.com/office/drawing/2014/main" id="{20520E1F-46E3-453E-BF56-11FEFC756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" y="2024"/>
              <a:ext cx="107" cy="4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8" name="Rectangle 364">
              <a:extLst>
                <a:ext uri="{FF2B5EF4-FFF2-40B4-BE49-F238E27FC236}">
                  <a16:creationId xmlns:a16="http://schemas.microsoft.com/office/drawing/2014/main" id="{760B88DE-C9FA-4FB6-BFE3-663BF4F91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" y="2089"/>
              <a:ext cx="107" cy="3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9" name="Line 365">
              <a:extLst>
                <a:ext uri="{FF2B5EF4-FFF2-40B4-BE49-F238E27FC236}">
                  <a16:creationId xmlns:a16="http://schemas.microsoft.com/office/drawing/2014/main" id="{D148BBD6-62AB-424E-96A9-98AD01BB76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51" y="1885"/>
              <a:ext cx="0" cy="3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0" name="Line 366">
              <a:extLst>
                <a:ext uri="{FF2B5EF4-FFF2-40B4-BE49-F238E27FC236}">
                  <a16:creationId xmlns:a16="http://schemas.microsoft.com/office/drawing/2014/main" id="{74D437AE-DBCF-47DA-A627-3403959194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7" y="1891"/>
              <a:ext cx="1" cy="3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1" name="Line 367">
              <a:extLst>
                <a:ext uri="{FF2B5EF4-FFF2-40B4-BE49-F238E27FC236}">
                  <a16:creationId xmlns:a16="http://schemas.microsoft.com/office/drawing/2014/main" id="{DF71ADAC-EF6B-421F-8124-8E3B8ADF8C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5" y="2058"/>
              <a:ext cx="7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2" name="Line 368">
              <a:extLst>
                <a:ext uri="{FF2B5EF4-FFF2-40B4-BE49-F238E27FC236}">
                  <a16:creationId xmlns:a16="http://schemas.microsoft.com/office/drawing/2014/main" id="{35D29CCD-6D3D-44E2-9844-288FB0AA44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5" y="2051"/>
              <a:ext cx="72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3" name="Line 369">
              <a:extLst>
                <a:ext uri="{FF2B5EF4-FFF2-40B4-BE49-F238E27FC236}">
                  <a16:creationId xmlns:a16="http://schemas.microsoft.com/office/drawing/2014/main" id="{2B224037-70F2-4497-8CB0-B0D7179435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5" y="2045"/>
              <a:ext cx="72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4" name="Line 370">
              <a:extLst>
                <a:ext uri="{FF2B5EF4-FFF2-40B4-BE49-F238E27FC236}">
                  <a16:creationId xmlns:a16="http://schemas.microsoft.com/office/drawing/2014/main" id="{B7EC7A2C-ED5D-4A61-9928-CB49ED3807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5" y="2036"/>
              <a:ext cx="72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5" name="Rectangle 371">
              <a:extLst>
                <a:ext uri="{FF2B5EF4-FFF2-40B4-BE49-F238E27FC236}">
                  <a16:creationId xmlns:a16="http://schemas.microsoft.com/office/drawing/2014/main" id="{092D64D5-FEE9-4328-884A-6CE7F3AD3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" y="1937"/>
              <a:ext cx="29" cy="1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6" name="Rectangle 372">
              <a:extLst>
                <a:ext uri="{FF2B5EF4-FFF2-40B4-BE49-F238E27FC236}">
                  <a16:creationId xmlns:a16="http://schemas.microsoft.com/office/drawing/2014/main" id="{6A052141-9DCC-4864-8004-93963E38A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" y="2003"/>
              <a:ext cx="16" cy="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7" name="Rectangle 373">
              <a:extLst>
                <a:ext uri="{FF2B5EF4-FFF2-40B4-BE49-F238E27FC236}">
                  <a16:creationId xmlns:a16="http://schemas.microsoft.com/office/drawing/2014/main" id="{EAF4B187-CD7A-4384-9026-305A9F554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" y="2030"/>
              <a:ext cx="16" cy="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8" name="Rectangle 374">
              <a:extLst>
                <a:ext uri="{FF2B5EF4-FFF2-40B4-BE49-F238E27FC236}">
                  <a16:creationId xmlns:a16="http://schemas.microsoft.com/office/drawing/2014/main" id="{A10C46A0-AA4A-43D2-AF69-CEAAFD731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" y="2039"/>
              <a:ext cx="16" cy="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9" name="Rectangle 375">
              <a:extLst>
                <a:ext uri="{FF2B5EF4-FFF2-40B4-BE49-F238E27FC236}">
                  <a16:creationId xmlns:a16="http://schemas.microsoft.com/office/drawing/2014/main" id="{3A5C1824-BFB7-4549-9878-C29B91CA0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" y="2311"/>
              <a:ext cx="472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342900" eaLnBrk="0" hangingPunct="0"/>
              <a:r>
                <a:rPr lang="en-US" sz="12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Email</a:t>
              </a:r>
              <a:endParaRPr lang="en-US" sz="1200" b="1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1071" name="Rectangle 376">
              <a:extLst>
                <a:ext uri="{FF2B5EF4-FFF2-40B4-BE49-F238E27FC236}">
                  <a16:creationId xmlns:a16="http://schemas.microsoft.com/office/drawing/2014/main" id="{C42BE326-7107-4EA2-82A7-8A68C5DE9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872"/>
              <a:ext cx="144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22" name="Group 1721">
            <a:extLst>
              <a:ext uri="{FF2B5EF4-FFF2-40B4-BE49-F238E27FC236}">
                <a16:creationId xmlns:a16="http://schemas.microsoft.com/office/drawing/2014/main" id="{E9BD2B9C-E39E-488E-AC8F-79BE2BB68127}"/>
              </a:ext>
            </a:extLst>
          </p:cNvPr>
          <p:cNvGrpSpPr/>
          <p:nvPr/>
        </p:nvGrpSpPr>
        <p:grpSpPr>
          <a:xfrm>
            <a:off x="6019079" y="160508"/>
            <a:ext cx="2672271" cy="1856467"/>
            <a:chOff x="6019079" y="160508"/>
            <a:chExt cx="2672271" cy="1856467"/>
          </a:xfrm>
        </p:grpSpPr>
        <p:grpSp>
          <p:nvGrpSpPr>
            <p:cNvPr id="1716" name="Group 1715">
              <a:extLst>
                <a:ext uri="{FF2B5EF4-FFF2-40B4-BE49-F238E27FC236}">
                  <a16:creationId xmlns:a16="http://schemas.microsoft.com/office/drawing/2014/main" id="{5136DCE7-4562-4136-ABA3-DCD4B4713CD2}"/>
                </a:ext>
              </a:extLst>
            </p:cNvPr>
            <p:cNvGrpSpPr/>
            <p:nvPr/>
          </p:nvGrpSpPr>
          <p:grpSpPr>
            <a:xfrm>
              <a:off x="8167265" y="1009434"/>
              <a:ext cx="524085" cy="843975"/>
              <a:chOff x="7867650" y="1494999"/>
              <a:chExt cx="804863" cy="1245481"/>
            </a:xfrm>
          </p:grpSpPr>
          <p:grpSp>
            <p:nvGrpSpPr>
              <p:cNvPr id="889" name="Group 158">
                <a:extLst>
                  <a:ext uri="{FF2B5EF4-FFF2-40B4-BE49-F238E27FC236}">
                    <a16:creationId xmlns:a16="http://schemas.microsoft.com/office/drawing/2014/main" id="{09F92DB4-E53F-4A7F-BD41-FD6C9A8985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67650" y="1828801"/>
                <a:ext cx="804863" cy="911679"/>
                <a:chOff x="2519" y="2469"/>
                <a:chExt cx="759" cy="711"/>
              </a:xfrm>
            </p:grpSpPr>
            <p:grpSp>
              <p:nvGrpSpPr>
                <p:cNvPr id="890" name="Group 159">
                  <a:extLst>
                    <a:ext uri="{FF2B5EF4-FFF2-40B4-BE49-F238E27FC236}">
                      <a16:creationId xmlns:a16="http://schemas.microsoft.com/office/drawing/2014/main" id="{22715AC2-540E-46FF-A63F-AFF5016F03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05" y="2469"/>
                  <a:ext cx="373" cy="710"/>
                  <a:chOff x="2905" y="2469"/>
                  <a:chExt cx="373" cy="710"/>
                </a:xfrm>
              </p:grpSpPr>
              <p:sp>
                <p:nvSpPr>
                  <p:cNvPr id="901" name="Freeform 160">
                    <a:extLst>
                      <a:ext uri="{FF2B5EF4-FFF2-40B4-BE49-F238E27FC236}">
                        <a16:creationId xmlns:a16="http://schemas.microsoft.com/office/drawing/2014/main" id="{24AE7E34-21AD-4A0B-A45C-4700031943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05" y="2505"/>
                    <a:ext cx="373" cy="674"/>
                  </a:xfrm>
                  <a:custGeom>
                    <a:avLst/>
                    <a:gdLst>
                      <a:gd name="T0" fmla="*/ 0 w 373"/>
                      <a:gd name="T1" fmla="*/ 673 h 674"/>
                      <a:gd name="T2" fmla="*/ 22 w 373"/>
                      <a:gd name="T3" fmla="*/ 0 h 674"/>
                      <a:gd name="T4" fmla="*/ 308 w 373"/>
                      <a:gd name="T5" fmla="*/ 26 h 674"/>
                      <a:gd name="T6" fmla="*/ 372 w 373"/>
                      <a:gd name="T7" fmla="*/ 615 h 674"/>
                      <a:gd name="T8" fmla="*/ 0 w 373"/>
                      <a:gd name="T9" fmla="*/ 673 h 67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3"/>
                      <a:gd name="T16" fmla="*/ 0 h 674"/>
                      <a:gd name="T17" fmla="*/ 373 w 373"/>
                      <a:gd name="T18" fmla="*/ 674 h 67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3" h="674">
                        <a:moveTo>
                          <a:pt x="0" y="673"/>
                        </a:moveTo>
                        <a:lnTo>
                          <a:pt x="22" y="0"/>
                        </a:lnTo>
                        <a:lnTo>
                          <a:pt x="308" y="26"/>
                        </a:lnTo>
                        <a:lnTo>
                          <a:pt x="372" y="615"/>
                        </a:lnTo>
                        <a:lnTo>
                          <a:pt x="0" y="673"/>
                        </a:lnTo>
                      </a:path>
                    </a:pathLst>
                  </a:custGeom>
                  <a:solidFill>
                    <a:srgbClr val="BFBFD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02" name="Freeform 161">
                    <a:extLst>
                      <a:ext uri="{FF2B5EF4-FFF2-40B4-BE49-F238E27FC236}">
                        <a16:creationId xmlns:a16="http://schemas.microsoft.com/office/drawing/2014/main" id="{EA8614CF-FDA4-4D92-9A13-F57CBF37BE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29" y="2469"/>
                    <a:ext cx="284" cy="63"/>
                  </a:xfrm>
                  <a:custGeom>
                    <a:avLst/>
                    <a:gdLst>
                      <a:gd name="T0" fmla="*/ 0 w 284"/>
                      <a:gd name="T1" fmla="*/ 36 h 63"/>
                      <a:gd name="T2" fmla="*/ 0 w 284"/>
                      <a:gd name="T3" fmla="*/ 0 h 63"/>
                      <a:gd name="T4" fmla="*/ 279 w 284"/>
                      <a:gd name="T5" fmla="*/ 35 h 63"/>
                      <a:gd name="T6" fmla="*/ 283 w 284"/>
                      <a:gd name="T7" fmla="*/ 62 h 63"/>
                      <a:gd name="T8" fmla="*/ 0 w 284"/>
                      <a:gd name="T9" fmla="*/ 36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4"/>
                      <a:gd name="T16" fmla="*/ 0 h 63"/>
                      <a:gd name="T17" fmla="*/ 284 w 28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4" h="63">
                        <a:moveTo>
                          <a:pt x="0" y="36"/>
                        </a:moveTo>
                        <a:lnTo>
                          <a:pt x="0" y="0"/>
                        </a:lnTo>
                        <a:lnTo>
                          <a:pt x="279" y="35"/>
                        </a:lnTo>
                        <a:lnTo>
                          <a:pt x="283" y="62"/>
                        </a:lnTo>
                        <a:lnTo>
                          <a:pt x="0" y="36"/>
                        </a:lnTo>
                      </a:path>
                    </a:pathLst>
                  </a:custGeom>
                  <a:solidFill>
                    <a:srgbClr val="9F9FB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903" name="Group 162">
                    <a:extLst>
                      <a:ext uri="{FF2B5EF4-FFF2-40B4-BE49-F238E27FC236}">
                        <a16:creationId xmlns:a16="http://schemas.microsoft.com/office/drawing/2014/main" id="{0D429996-BC8D-43EC-9FEE-507A594C065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40" y="2945"/>
                    <a:ext cx="306" cy="197"/>
                    <a:chOff x="2940" y="2945"/>
                    <a:chExt cx="306" cy="197"/>
                  </a:xfrm>
                </p:grpSpPr>
                <p:sp>
                  <p:nvSpPr>
                    <p:cNvPr id="919" name="Freeform 163">
                      <a:extLst>
                        <a:ext uri="{FF2B5EF4-FFF2-40B4-BE49-F238E27FC236}">
                          <a16:creationId xmlns:a16="http://schemas.microsoft.com/office/drawing/2014/main" id="{105E6E53-D313-4FCD-8C84-6F5D092B70C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40" y="2945"/>
                      <a:ext cx="306" cy="197"/>
                    </a:xfrm>
                    <a:custGeom>
                      <a:avLst/>
                      <a:gdLst>
                        <a:gd name="T0" fmla="*/ 0 w 306"/>
                        <a:gd name="T1" fmla="*/ 196 h 197"/>
                        <a:gd name="T2" fmla="*/ 1 w 306"/>
                        <a:gd name="T3" fmla="*/ 10 h 197"/>
                        <a:gd name="T4" fmla="*/ 287 w 306"/>
                        <a:gd name="T5" fmla="*/ 0 h 197"/>
                        <a:gd name="T6" fmla="*/ 305 w 306"/>
                        <a:gd name="T7" fmla="*/ 151 h 197"/>
                        <a:gd name="T8" fmla="*/ 0 w 306"/>
                        <a:gd name="T9" fmla="*/ 196 h 19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06"/>
                        <a:gd name="T16" fmla="*/ 0 h 197"/>
                        <a:gd name="T17" fmla="*/ 306 w 306"/>
                        <a:gd name="T18" fmla="*/ 197 h 19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06" h="197">
                          <a:moveTo>
                            <a:pt x="0" y="196"/>
                          </a:moveTo>
                          <a:lnTo>
                            <a:pt x="1" y="10"/>
                          </a:lnTo>
                          <a:lnTo>
                            <a:pt x="287" y="0"/>
                          </a:lnTo>
                          <a:lnTo>
                            <a:pt x="305" y="151"/>
                          </a:lnTo>
                          <a:lnTo>
                            <a:pt x="0" y="196"/>
                          </a:lnTo>
                        </a:path>
                      </a:pathLst>
                    </a:custGeom>
                    <a:solidFill>
                      <a:srgbClr val="9F9FB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20" name="Freeform 164">
                      <a:extLst>
                        <a:ext uri="{FF2B5EF4-FFF2-40B4-BE49-F238E27FC236}">
                          <a16:creationId xmlns:a16="http://schemas.microsoft.com/office/drawing/2014/main" id="{E677E19F-8656-4347-9D43-5A5A5F5F770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26" y="2961"/>
                      <a:ext cx="91" cy="18"/>
                    </a:xfrm>
                    <a:custGeom>
                      <a:avLst/>
                      <a:gdLst>
                        <a:gd name="T0" fmla="*/ 0 w 91"/>
                        <a:gd name="T1" fmla="*/ 17 h 18"/>
                        <a:gd name="T2" fmla="*/ 90 w 91"/>
                        <a:gd name="T3" fmla="*/ 10 h 18"/>
                        <a:gd name="T4" fmla="*/ 90 w 91"/>
                        <a:gd name="T5" fmla="*/ 0 h 18"/>
                        <a:gd name="T6" fmla="*/ 0 w 91"/>
                        <a:gd name="T7" fmla="*/ 4 h 18"/>
                        <a:gd name="T8" fmla="*/ 0 w 91"/>
                        <a:gd name="T9" fmla="*/ 17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1"/>
                        <a:gd name="T16" fmla="*/ 0 h 18"/>
                        <a:gd name="T17" fmla="*/ 91 w 91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1" h="18">
                          <a:moveTo>
                            <a:pt x="0" y="17"/>
                          </a:moveTo>
                          <a:lnTo>
                            <a:pt x="90" y="10"/>
                          </a:lnTo>
                          <a:lnTo>
                            <a:pt x="90" y="0"/>
                          </a:lnTo>
                          <a:lnTo>
                            <a:pt x="0" y="4"/>
                          </a:lnTo>
                          <a:lnTo>
                            <a:pt x="0" y="17"/>
                          </a:lnTo>
                        </a:path>
                      </a:pathLst>
                    </a:custGeom>
                    <a:solidFill>
                      <a:srgbClr val="0000F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904" name="Freeform 165">
                    <a:extLst>
                      <a:ext uri="{FF2B5EF4-FFF2-40B4-BE49-F238E27FC236}">
                        <a16:creationId xmlns:a16="http://schemas.microsoft.com/office/drawing/2014/main" id="{5AD8CBE9-FE61-4B47-95CA-0514964206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47" y="2550"/>
                    <a:ext cx="281" cy="369"/>
                  </a:xfrm>
                  <a:custGeom>
                    <a:avLst/>
                    <a:gdLst>
                      <a:gd name="T0" fmla="*/ 0 w 281"/>
                      <a:gd name="T1" fmla="*/ 368 h 369"/>
                      <a:gd name="T2" fmla="*/ 6 w 281"/>
                      <a:gd name="T3" fmla="*/ 0 h 369"/>
                      <a:gd name="T4" fmla="*/ 245 w 281"/>
                      <a:gd name="T5" fmla="*/ 17 h 369"/>
                      <a:gd name="T6" fmla="*/ 280 w 281"/>
                      <a:gd name="T7" fmla="*/ 361 h 369"/>
                      <a:gd name="T8" fmla="*/ 0 w 281"/>
                      <a:gd name="T9" fmla="*/ 368 h 3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1"/>
                      <a:gd name="T16" fmla="*/ 0 h 369"/>
                      <a:gd name="T17" fmla="*/ 281 w 281"/>
                      <a:gd name="T18" fmla="*/ 369 h 36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1" h="369">
                        <a:moveTo>
                          <a:pt x="0" y="368"/>
                        </a:moveTo>
                        <a:lnTo>
                          <a:pt x="6" y="0"/>
                        </a:lnTo>
                        <a:lnTo>
                          <a:pt x="245" y="17"/>
                        </a:lnTo>
                        <a:lnTo>
                          <a:pt x="280" y="361"/>
                        </a:lnTo>
                        <a:lnTo>
                          <a:pt x="0" y="368"/>
                        </a:lnTo>
                      </a:path>
                    </a:pathLst>
                  </a:custGeom>
                  <a:solidFill>
                    <a:srgbClr val="BFBFD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05" name="Freeform 166">
                    <a:extLst>
                      <a:ext uri="{FF2B5EF4-FFF2-40B4-BE49-F238E27FC236}">
                        <a16:creationId xmlns:a16="http://schemas.microsoft.com/office/drawing/2014/main" id="{75D0F77B-0C3A-4A67-9A82-32379C7BE3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71" y="2564"/>
                    <a:ext cx="214" cy="49"/>
                  </a:xfrm>
                  <a:custGeom>
                    <a:avLst/>
                    <a:gdLst>
                      <a:gd name="T0" fmla="*/ 0 w 214"/>
                      <a:gd name="T1" fmla="*/ 38 h 49"/>
                      <a:gd name="T2" fmla="*/ 213 w 214"/>
                      <a:gd name="T3" fmla="*/ 48 h 49"/>
                      <a:gd name="T4" fmla="*/ 210 w 214"/>
                      <a:gd name="T5" fmla="*/ 12 h 49"/>
                      <a:gd name="T6" fmla="*/ 0 w 214"/>
                      <a:gd name="T7" fmla="*/ 0 h 49"/>
                      <a:gd name="T8" fmla="*/ 0 w 214"/>
                      <a:gd name="T9" fmla="*/ 38 h 4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4"/>
                      <a:gd name="T16" fmla="*/ 0 h 49"/>
                      <a:gd name="T17" fmla="*/ 214 w 214"/>
                      <a:gd name="T18" fmla="*/ 49 h 4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4" h="49">
                        <a:moveTo>
                          <a:pt x="0" y="38"/>
                        </a:moveTo>
                        <a:lnTo>
                          <a:pt x="213" y="48"/>
                        </a:lnTo>
                        <a:lnTo>
                          <a:pt x="210" y="12"/>
                        </a:lnTo>
                        <a:lnTo>
                          <a:pt x="0" y="0"/>
                        </a:lnTo>
                        <a:lnTo>
                          <a:pt x="0" y="38"/>
                        </a:lnTo>
                      </a:path>
                    </a:pathLst>
                  </a:custGeom>
                  <a:solidFill>
                    <a:srgbClr val="9F9FB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906" name="Group 167">
                    <a:extLst>
                      <a:ext uri="{FF2B5EF4-FFF2-40B4-BE49-F238E27FC236}">
                        <a16:creationId xmlns:a16="http://schemas.microsoft.com/office/drawing/2014/main" id="{A409399C-379F-42CB-9D00-10720DBEAF8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83" y="2622"/>
                    <a:ext cx="29" cy="172"/>
                    <a:chOff x="2983" y="2622"/>
                    <a:chExt cx="29" cy="172"/>
                  </a:xfrm>
                </p:grpSpPr>
                <p:grpSp>
                  <p:nvGrpSpPr>
                    <p:cNvPr id="907" name="Group 168">
                      <a:extLst>
                        <a:ext uri="{FF2B5EF4-FFF2-40B4-BE49-F238E27FC236}">
                          <a16:creationId xmlns:a16="http://schemas.microsoft.com/office/drawing/2014/main" id="{C837DBBF-E98E-466F-85EB-343C10DB6C0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83" y="2622"/>
                      <a:ext cx="25" cy="172"/>
                      <a:chOff x="2983" y="2622"/>
                      <a:chExt cx="25" cy="172"/>
                    </a:xfrm>
                  </p:grpSpPr>
                  <p:sp>
                    <p:nvSpPr>
                      <p:cNvPr id="914" name="Freeform 169">
                        <a:extLst>
                          <a:ext uri="{FF2B5EF4-FFF2-40B4-BE49-F238E27FC236}">
                            <a16:creationId xmlns:a16="http://schemas.microsoft.com/office/drawing/2014/main" id="{EEEE5262-CB13-4F3B-9CEA-F01AE433D83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3" y="2765"/>
                        <a:ext cx="21" cy="29"/>
                      </a:xfrm>
                      <a:custGeom>
                        <a:avLst/>
                        <a:gdLst>
                          <a:gd name="T0" fmla="*/ 0 w 21"/>
                          <a:gd name="T1" fmla="*/ 27 h 29"/>
                          <a:gd name="T2" fmla="*/ 1 w 21"/>
                          <a:gd name="T3" fmla="*/ 0 h 29"/>
                          <a:gd name="T4" fmla="*/ 18 w 21"/>
                          <a:gd name="T5" fmla="*/ 1 h 29"/>
                          <a:gd name="T6" fmla="*/ 20 w 21"/>
                          <a:gd name="T7" fmla="*/ 28 h 29"/>
                          <a:gd name="T8" fmla="*/ 0 w 21"/>
                          <a:gd name="T9" fmla="*/ 27 h 2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"/>
                          <a:gd name="T16" fmla="*/ 0 h 29"/>
                          <a:gd name="T17" fmla="*/ 21 w 21"/>
                          <a:gd name="T18" fmla="*/ 29 h 2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" h="29">
                            <a:moveTo>
                              <a:pt x="0" y="27"/>
                            </a:moveTo>
                            <a:lnTo>
                              <a:pt x="1" y="0"/>
                            </a:lnTo>
                            <a:lnTo>
                              <a:pt x="18" y="1"/>
                            </a:lnTo>
                            <a:lnTo>
                              <a:pt x="20" y="28"/>
                            </a:lnTo>
                            <a:lnTo>
                              <a:pt x="0" y="27"/>
                            </a:lnTo>
                          </a:path>
                        </a:pathLst>
                      </a:custGeom>
                      <a:solidFill>
                        <a:srgbClr val="80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15" name="Freeform 170">
                        <a:extLst>
                          <a:ext uri="{FF2B5EF4-FFF2-40B4-BE49-F238E27FC236}">
                            <a16:creationId xmlns:a16="http://schemas.microsoft.com/office/drawing/2014/main" id="{77EFB387-932E-47D5-96D1-1F50B5FF617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4" y="2729"/>
                        <a:ext cx="24" cy="30"/>
                      </a:xfrm>
                      <a:custGeom>
                        <a:avLst/>
                        <a:gdLst>
                          <a:gd name="T0" fmla="*/ 0 w 24"/>
                          <a:gd name="T1" fmla="*/ 28 h 30"/>
                          <a:gd name="T2" fmla="*/ 0 w 24"/>
                          <a:gd name="T3" fmla="*/ 0 h 30"/>
                          <a:gd name="T4" fmla="*/ 21 w 24"/>
                          <a:gd name="T5" fmla="*/ 1 h 30"/>
                          <a:gd name="T6" fmla="*/ 23 w 24"/>
                          <a:gd name="T7" fmla="*/ 29 h 30"/>
                          <a:gd name="T8" fmla="*/ 0 w 24"/>
                          <a:gd name="T9" fmla="*/ 28 h 3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"/>
                          <a:gd name="T16" fmla="*/ 0 h 30"/>
                          <a:gd name="T17" fmla="*/ 24 w 24"/>
                          <a:gd name="T18" fmla="*/ 30 h 3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" h="30">
                            <a:moveTo>
                              <a:pt x="0" y="28"/>
                            </a:moveTo>
                            <a:lnTo>
                              <a:pt x="0" y="0"/>
                            </a:lnTo>
                            <a:lnTo>
                              <a:pt x="21" y="1"/>
                            </a:lnTo>
                            <a:lnTo>
                              <a:pt x="23" y="29"/>
                            </a:lnTo>
                            <a:lnTo>
                              <a:pt x="0" y="28"/>
                            </a:lnTo>
                          </a:path>
                        </a:pathLst>
                      </a:custGeom>
                      <a:solidFill>
                        <a:srgbClr val="80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16" name="Freeform 171">
                        <a:extLst>
                          <a:ext uri="{FF2B5EF4-FFF2-40B4-BE49-F238E27FC236}">
                            <a16:creationId xmlns:a16="http://schemas.microsoft.com/office/drawing/2014/main" id="{6DAA9F8A-ACA3-4D9A-8CFB-3CFE361F94C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4" y="2693"/>
                        <a:ext cx="22" cy="32"/>
                      </a:xfrm>
                      <a:custGeom>
                        <a:avLst/>
                        <a:gdLst>
                          <a:gd name="T0" fmla="*/ 0 w 22"/>
                          <a:gd name="T1" fmla="*/ 28 h 32"/>
                          <a:gd name="T2" fmla="*/ 1 w 22"/>
                          <a:gd name="T3" fmla="*/ 0 h 32"/>
                          <a:gd name="T4" fmla="*/ 21 w 22"/>
                          <a:gd name="T5" fmla="*/ 1 h 32"/>
                          <a:gd name="T6" fmla="*/ 21 w 22"/>
                          <a:gd name="T7" fmla="*/ 31 h 32"/>
                          <a:gd name="T8" fmla="*/ 0 w 22"/>
                          <a:gd name="T9" fmla="*/ 28 h 3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32"/>
                          <a:gd name="T17" fmla="*/ 22 w 22"/>
                          <a:gd name="T18" fmla="*/ 32 h 3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32">
                            <a:moveTo>
                              <a:pt x="0" y="28"/>
                            </a:moveTo>
                            <a:lnTo>
                              <a:pt x="1" y="0"/>
                            </a:lnTo>
                            <a:lnTo>
                              <a:pt x="21" y="1"/>
                            </a:lnTo>
                            <a:lnTo>
                              <a:pt x="21" y="31"/>
                            </a:lnTo>
                            <a:lnTo>
                              <a:pt x="0" y="28"/>
                            </a:lnTo>
                          </a:path>
                        </a:pathLst>
                      </a:custGeom>
                      <a:solidFill>
                        <a:srgbClr val="80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17" name="Freeform 172">
                        <a:extLst>
                          <a:ext uri="{FF2B5EF4-FFF2-40B4-BE49-F238E27FC236}">
                            <a16:creationId xmlns:a16="http://schemas.microsoft.com/office/drawing/2014/main" id="{C504FA61-0592-4C74-9202-B005DD1B058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4" y="2658"/>
                        <a:ext cx="24" cy="30"/>
                      </a:xfrm>
                      <a:custGeom>
                        <a:avLst/>
                        <a:gdLst>
                          <a:gd name="T0" fmla="*/ 0 w 24"/>
                          <a:gd name="T1" fmla="*/ 27 h 30"/>
                          <a:gd name="T2" fmla="*/ 0 w 24"/>
                          <a:gd name="T3" fmla="*/ 0 h 30"/>
                          <a:gd name="T4" fmla="*/ 21 w 24"/>
                          <a:gd name="T5" fmla="*/ 0 h 30"/>
                          <a:gd name="T6" fmla="*/ 23 w 24"/>
                          <a:gd name="T7" fmla="*/ 29 h 30"/>
                          <a:gd name="T8" fmla="*/ 0 w 24"/>
                          <a:gd name="T9" fmla="*/ 27 h 3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"/>
                          <a:gd name="T16" fmla="*/ 0 h 30"/>
                          <a:gd name="T17" fmla="*/ 24 w 24"/>
                          <a:gd name="T18" fmla="*/ 30 h 3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" h="30">
                            <a:moveTo>
                              <a:pt x="0" y="27"/>
                            </a:moveTo>
                            <a:lnTo>
                              <a:pt x="0" y="0"/>
                            </a:lnTo>
                            <a:lnTo>
                              <a:pt x="21" y="0"/>
                            </a:lnTo>
                            <a:lnTo>
                              <a:pt x="23" y="29"/>
                            </a:lnTo>
                            <a:lnTo>
                              <a:pt x="0" y="27"/>
                            </a:lnTo>
                          </a:path>
                        </a:pathLst>
                      </a:custGeom>
                      <a:solidFill>
                        <a:srgbClr val="80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18" name="Freeform 173">
                        <a:extLst>
                          <a:ext uri="{FF2B5EF4-FFF2-40B4-BE49-F238E27FC236}">
                            <a16:creationId xmlns:a16="http://schemas.microsoft.com/office/drawing/2014/main" id="{89406455-4BD2-430A-8703-A6CBE9486E7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4" y="2622"/>
                        <a:ext cx="22" cy="32"/>
                      </a:xfrm>
                      <a:custGeom>
                        <a:avLst/>
                        <a:gdLst>
                          <a:gd name="T0" fmla="*/ 0 w 22"/>
                          <a:gd name="T1" fmla="*/ 28 h 32"/>
                          <a:gd name="T2" fmla="*/ 1 w 22"/>
                          <a:gd name="T3" fmla="*/ 0 h 32"/>
                          <a:gd name="T4" fmla="*/ 21 w 22"/>
                          <a:gd name="T5" fmla="*/ 1 h 32"/>
                          <a:gd name="T6" fmla="*/ 21 w 22"/>
                          <a:gd name="T7" fmla="*/ 31 h 32"/>
                          <a:gd name="T8" fmla="*/ 0 w 22"/>
                          <a:gd name="T9" fmla="*/ 28 h 3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32"/>
                          <a:gd name="T17" fmla="*/ 22 w 22"/>
                          <a:gd name="T18" fmla="*/ 32 h 3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32">
                            <a:moveTo>
                              <a:pt x="0" y="28"/>
                            </a:moveTo>
                            <a:lnTo>
                              <a:pt x="1" y="0"/>
                            </a:lnTo>
                            <a:lnTo>
                              <a:pt x="21" y="1"/>
                            </a:lnTo>
                            <a:lnTo>
                              <a:pt x="21" y="31"/>
                            </a:lnTo>
                            <a:lnTo>
                              <a:pt x="0" y="28"/>
                            </a:lnTo>
                          </a:path>
                        </a:pathLst>
                      </a:custGeom>
                      <a:solidFill>
                        <a:srgbClr val="80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908" name="Group 174">
                      <a:extLst>
                        <a:ext uri="{FF2B5EF4-FFF2-40B4-BE49-F238E27FC236}">
                          <a16:creationId xmlns:a16="http://schemas.microsoft.com/office/drawing/2014/main" id="{5C42B5AA-48AC-4378-862B-FEEFBD9BA38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89" y="2622"/>
                      <a:ext cx="23" cy="172"/>
                      <a:chOff x="2989" y="2622"/>
                      <a:chExt cx="23" cy="172"/>
                    </a:xfrm>
                  </p:grpSpPr>
                  <p:sp>
                    <p:nvSpPr>
                      <p:cNvPr id="909" name="Freeform 175">
                        <a:extLst>
                          <a:ext uri="{FF2B5EF4-FFF2-40B4-BE49-F238E27FC236}">
                            <a16:creationId xmlns:a16="http://schemas.microsoft.com/office/drawing/2014/main" id="{D751DCD2-8BD7-4385-89CA-91269581AAA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9" y="2765"/>
                        <a:ext cx="22" cy="29"/>
                      </a:xfrm>
                      <a:custGeom>
                        <a:avLst/>
                        <a:gdLst>
                          <a:gd name="T0" fmla="*/ 0 w 22"/>
                          <a:gd name="T1" fmla="*/ 27 h 29"/>
                          <a:gd name="T2" fmla="*/ 0 w 22"/>
                          <a:gd name="T3" fmla="*/ 0 h 29"/>
                          <a:gd name="T4" fmla="*/ 19 w 22"/>
                          <a:gd name="T5" fmla="*/ 1 h 29"/>
                          <a:gd name="T6" fmla="*/ 21 w 22"/>
                          <a:gd name="T7" fmla="*/ 28 h 29"/>
                          <a:gd name="T8" fmla="*/ 0 w 22"/>
                          <a:gd name="T9" fmla="*/ 27 h 2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29"/>
                          <a:gd name="T17" fmla="*/ 22 w 22"/>
                          <a:gd name="T18" fmla="*/ 29 h 2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29">
                            <a:moveTo>
                              <a:pt x="0" y="27"/>
                            </a:moveTo>
                            <a:lnTo>
                              <a:pt x="0" y="0"/>
                            </a:lnTo>
                            <a:lnTo>
                              <a:pt x="19" y="1"/>
                            </a:lnTo>
                            <a:lnTo>
                              <a:pt x="21" y="28"/>
                            </a:lnTo>
                            <a:lnTo>
                              <a:pt x="0" y="27"/>
                            </a:lnTo>
                          </a:path>
                        </a:pathLst>
                      </a:custGeom>
                      <a:solidFill>
                        <a:srgbClr val="FF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10" name="Freeform 176">
                        <a:extLst>
                          <a:ext uri="{FF2B5EF4-FFF2-40B4-BE49-F238E27FC236}">
                            <a16:creationId xmlns:a16="http://schemas.microsoft.com/office/drawing/2014/main" id="{4E82D771-D679-432A-BCB7-DB52218D882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91" y="2729"/>
                        <a:ext cx="21" cy="30"/>
                      </a:xfrm>
                      <a:custGeom>
                        <a:avLst/>
                        <a:gdLst>
                          <a:gd name="T0" fmla="*/ 0 w 21"/>
                          <a:gd name="T1" fmla="*/ 28 h 30"/>
                          <a:gd name="T2" fmla="*/ 0 w 21"/>
                          <a:gd name="T3" fmla="*/ 0 h 30"/>
                          <a:gd name="T4" fmla="*/ 18 w 21"/>
                          <a:gd name="T5" fmla="*/ 1 h 30"/>
                          <a:gd name="T6" fmla="*/ 20 w 21"/>
                          <a:gd name="T7" fmla="*/ 29 h 30"/>
                          <a:gd name="T8" fmla="*/ 0 w 21"/>
                          <a:gd name="T9" fmla="*/ 28 h 3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"/>
                          <a:gd name="T16" fmla="*/ 0 h 30"/>
                          <a:gd name="T17" fmla="*/ 21 w 21"/>
                          <a:gd name="T18" fmla="*/ 30 h 3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" h="30">
                            <a:moveTo>
                              <a:pt x="0" y="28"/>
                            </a:moveTo>
                            <a:lnTo>
                              <a:pt x="0" y="0"/>
                            </a:lnTo>
                            <a:lnTo>
                              <a:pt x="18" y="1"/>
                            </a:lnTo>
                            <a:lnTo>
                              <a:pt x="20" y="29"/>
                            </a:lnTo>
                            <a:lnTo>
                              <a:pt x="0" y="28"/>
                            </a:lnTo>
                          </a:path>
                        </a:pathLst>
                      </a:custGeom>
                      <a:solidFill>
                        <a:srgbClr val="FF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11" name="Freeform 177">
                        <a:extLst>
                          <a:ext uri="{FF2B5EF4-FFF2-40B4-BE49-F238E27FC236}">
                            <a16:creationId xmlns:a16="http://schemas.microsoft.com/office/drawing/2014/main" id="{C8A3A7C4-A15A-4473-8D4E-9AA3BDA1EB0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91" y="2693"/>
                        <a:ext cx="21" cy="32"/>
                      </a:xfrm>
                      <a:custGeom>
                        <a:avLst/>
                        <a:gdLst>
                          <a:gd name="T0" fmla="*/ 0 w 21"/>
                          <a:gd name="T1" fmla="*/ 28 h 32"/>
                          <a:gd name="T2" fmla="*/ 0 w 21"/>
                          <a:gd name="T3" fmla="*/ 0 h 32"/>
                          <a:gd name="T4" fmla="*/ 20 w 21"/>
                          <a:gd name="T5" fmla="*/ 1 h 32"/>
                          <a:gd name="T6" fmla="*/ 20 w 21"/>
                          <a:gd name="T7" fmla="*/ 31 h 32"/>
                          <a:gd name="T8" fmla="*/ 0 w 21"/>
                          <a:gd name="T9" fmla="*/ 28 h 3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"/>
                          <a:gd name="T16" fmla="*/ 0 h 32"/>
                          <a:gd name="T17" fmla="*/ 21 w 21"/>
                          <a:gd name="T18" fmla="*/ 32 h 3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" h="32">
                            <a:moveTo>
                              <a:pt x="0" y="28"/>
                            </a:moveTo>
                            <a:lnTo>
                              <a:pt x="0" y="0"/>
                            </a:lnTo>
                            <a:lnTo>
                              <a:pt x="20" y="1"/>
                            </a:lnTo>
                            <a:lnTo>
                              <a:pt x="20" y="31"/>
                            </a:lnTo>
                            <a:lnTo>
                              <a:pt x="0" y="28"/>
                            </a:lnTo>
                          </a:path>
                        </a:pathLst>
                      </a:custGeom>
                      <a:solidFill>
                        <a:srgbClr val="FF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12" name="Freeform 178">
                        <a:extLst>
                          <a:ext uri="{FF2B5EF4-FFF2-40B4-BE49-F238E27FC236}">
                            <a16:creationId xmlns:a16="http://schemas.microsoft.com/office/drawing/2014/main" id="{58976549-FC02-4F4E-8210-D9CA4B2CDF9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91" y="2658"/>
                        <a:ext cx="21" cy="30"/>
                      </a:xfrm>
                      <a:custGeom>
                        <a:avLst/>
                        <a:gdLst>
                          <a:gd name="T0" fmla="*/ 0 w 21"/>
                          <a:gd name="T1" fmla="*/ 27 h 30"/>
                          <a:gd name="T2" fmla="*/ 0 w 21"/>
                          <a:gd name="T3" fmla="*/ 0 h 30"/>
                          <a:gd name="T4" fmla="*/ 18 w 21"/>
                          <a:gd name="T5" fmla="*/ 0 h 30"/>
                          <a:gd name="T6" fmla="*/ 20 w 21"/>
                          <a:gd name="T7" fmla="*/ 29 h 30"/>
                          <a:gd name="T8" fmla="*/ 0 w 21"/>
                          <a:gd name="T9" fmla="*/ 27 h 3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"/>
                          <a:gd name="T16" fmla="*/ 0 h 30"/>
                          <a:gd name="T17" fmla="*/ 21 w 21"/>
                          <a:gd name="T18" fmla="*/ 30 h 3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" h="30">
                            <a:moveTo>
                              <a:pt x="0" y="27"/>
                            </a:moveTo>
                            <a:lnTo>
                              <a:pt x="0" y="0"/>
                            </a:lnTo>
                            <a:lnTo>
                              <a:pt x="18" y="0"/>
                            </a:lnTo>
                            <a:lnTo>
                              <a:pt x="20" y="29"/>
                            </a:lnTo>
                            <a:lnTo>
                              <a:pt x="0" y="27"/>
                            </a:lnTo>
                          </a:path>
                        </a:pathLst>
                      </a:custGeom>
                      <a:solidFill>
                        <a:srgbClr val="FF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13" name="Freeform 179">
                        <a:extLst>
                          <a:ext uri="{FF2B5EF4-FFF2-40B4-BE49-F238E27FC236}">
                            <a16:creationId xmlns:a16="http://schemas.microsoft.com/office/drawing/2014/main" id="{9EB5EB11-A64B-45F1-BC5A-E4EAB272434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91" y="2622"/>
                        <a:ext cx="21" cy="32"/>
                      </a:xfrm>
                      <a:custGeom>
                        <a:avLst/>
                        <a:gdLst>
                          <a:gd name="T0" fmla="*/ 0 w 21"/>
                          <a:gd name="T1" fmla="*/ 28 h 32"/>
                          <a:gd name="T2" fmla="*/ 0 w 21"/>
                          <a:gd name="T3" fmla="*/ 0 h 32"/>
                          <a:gd name="T4" fmla="*/ 20 w 21"/>
                          <a:gd name="T5" fmla="*/ 1 h 32"/>
                          <a:gd name="T6" fmla="*/ 20 w 21"/>
                          <a:gd name="T7" fmla="*/ 31 h 32"/>
                          <a:gd name="T8" fmla="*/ 0 w 21"/>
                          <a:gd name="T9" fmla="*/ 28 h 3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"/>
                          <a:gd name="T16" fmla="*/ 0 h 32"/>
                          <a:gd name="T17" fmla="*/ 21 w 21"/>
                          <a:gd name="T18" fmla="*/ 32 h 3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" h="32">
                            <a:moveTo>
                              <a:pt x="0" y="28"/>
                            </a:moveTo>
                            <a:lnTo>
                              <a:pt x="0" y="0"/>
                            </a:lnTo>
                            <a:lnTo>
                              <a:pt x="20" y="1"/>
                            </a:lnTo>
                            <a:lnTo>
                              <a:pt x="20" y="31"/>
                            </a:lnTo>
                            <a:lnTo>
                              <a:pt x="0" y="28"/>
                            </a:lnTo>
                          </a:path>
                        </a:pathLst>
                      </a:custGeom>
                      <a:solidFill>
                        <a:srgbClr val="FF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891" name="Group 180">
                  <a:extLst>
                    <a:ext uri="{FF2B5EF4-FFF2-40B4-BE49-F238E27FC236}">
                      <a16:creationId xmlns:a16="http://schemas.microsoft.com/office/drawing/2014/main" id="{3BD0E148-8D60-4205-8073-0C78ACDDAD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19" y="2469"/>
                  <a:ext cx="411" cy="711"/>
                  <a:chOff x="2519" y="2469"/>
                  <a:chExt cx="411" cy="711"/>
                </a:xfrm>
              </p:grpSpPr>
              <p:grpSp>
                <p:nvGrpSpPr>
                  <p:cNvPr id="892" name="Group 181">
                    <a:extLst>
                      <a:ext uri="{FF2B5EF4-FFF2-40B4-BE49-F238E27FC236}">
                        <a16:creationId xmlns:a16="http://schemas.microsoft.com/office/drawing/2014/main" id="{C840AEDF-E20E-4B3A-A765-9FF632932ED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519" y="2469"/>
                    <a:ext cx="411" cy="711"/>
                    <a:chOff x="2519" y="2469"/>
                    <a:chExt cx="411" cy="711"/>
                  </a:xfrm>
                </p:grpSpPr>
                <p:sp>
                  <p:nvSpPr>
                    <p:cNvPr id="899" name="Freeform 182">
                      <a:extLst>
                        <a:ext uri="{FF2B5EF4-FFF2-40B4-BE49-F238E27FC236}">
                          <a16:creationId xmlns:a16="http://schemas.microsoft.com/office/drawing/2014/main" id="{21193351-BEDD-41BC-8C40-A74C1C603E3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519" y="2506"/>
                      <a:ext cx="409" cy="674"/>
                    </a:xfrm>
                    <a:custGeom>
                      <a:avLst/>
                      <a:gdLst>
                        <a:gd name="T0" fmla="*/ 0 w 409"/>
                        <a:gd name="T1" fmla="*/ 663 h 674"/>
                        <a:gd name="T2" fmla="*/ 117 w 409"/>
                        <a:gd name="T3" fmla="*/ 7 h 674"/>
                        <a:gd name="T4" fmla="*/ 408 w 409"/>
                        <a:gd name="T5" fmla="*/ 0 h 674"/>
                        <a:gd name="T6" fmla="*/ 385 w 409"/>
                        <a:gd name="T7" fmla="*/ 673 h 674"/>
                        <a:gd name="T8" fmla="*/ 0 w 409"/>
                        <a:gd name="T9" fmla="*/ 663 h 67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09"/>
                        <a:gd name="T16" fmla="*/ 0 h 674"/>
                        <a:gd name="T17" fmla="*/ 409 w 409"/>
                        <a:gd name="T18" fmla="*/ 674 h 67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09" h="674">
                          <a:moveTo>
                            <a:pt x="0" y="663"/>
                          </a:moveTo>
                          <a:lnTo>
                            <a:pt x="117" y="7"/>
                          </a:lnTo>
                          <a:lnTo>
                            <a:pt x="408" y="0"/>
                          </a:lnTo>
                          <a:lnTo>
                            <a:pt x="385" y="673"/>
                          </a:lnTo>
                          <a:lnTo>
                            <a:pt x="0" y="663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0" name="Freeform 183">
                      <a:extLst>
                        <a:ext uri="{FF2B5EF4-FFF2-40B4-BE49-F238E27FC236}">
                          <a16:creationId xmlns:a16="http://schemas.microsoft.com/office/drawing/2014/main" id="{D9627604-1DAF-4330-9D0A-9DAFC8CBB3C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37" y="2469"/>
                      <a:ext cx="293" cy="48"/>
                    </a:xfrm>
                    <a:custGeom>
                      <a:avLst/>
                      <a:gdLst>
                        <a:gd name="T0" fmla="*/ 0 w 293"/>
                        <a:gd name="T1" fmla="*/ 47 h 48"/>
                        <a:gd name="T2" fmla="*/ 292 w 293"/>
                        <a:gd name="T3" fmla="*/ 36 h 48"/>
                        <a:gd name="T4" fmla="*/ 292 w 293"/>
                        <a:gd name="T5" fmla="*/ 0 h 48"/>
                        <a:gd name="T6" fmla="*/ 5 w 293"/>
                        <a:gd name="T7" fmla="*/ 10 h 48"/>
                        <a:gd name="T8" fmla="*/ 0 w 293"/>
                        <a:gd name="T9" fmla="*/ 47 h 4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93"/>
                        <a:gd name="T16" fmla="*/ 0 h 48"/>
                        <a:gd name="T17" fmla="*/ 293 w 293"/>
                        <a:gd name="T18" fmla="*/ 48 h 4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93" h="48">
                          <a:moveTo>
                            <a:pt x="0" y="47"/>
                          </a:moveTo>
                          <a:lnTo>
                            <a:pt x="292" y="36"/>
                          </a:lnTo>
                          <a:lnTo>
                            <a:pt x="292" y="0"/>
                          </a:lnTo>
                          <a:lnTo>
                            <a:pt x="5" y="10"/>
                          </a:lnTo>
                          <a:lnTo>
                            <a:pt x="0" y="47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93" name="Group 184">
                    <a:extLst>
                      <a:ext uri="{FF2B5EF4-FFF2-40B4-BE49-F238E27FC236}">
                        <a16:creationId xmlns:a16="http://schemas.microsoft.com/office/drawing/2014/main" id="{F024CBCA-7627-4D35-98C9-F5ADDCD3AFD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536" y="3146"/>
                    <a:ext cx="353" cy="25"/>
                    <a:chOff x="2536" y="3146"/>
                    <a:chExt cx="353" cy="25"/>
                  </a:xfrm>
                </p:grpSpPr>
                <p:sp>
                  <p:nvSpPr>
                    <p:cNvPr id="897" name="Oval 185">
                      <a:extLst>
                        <a:ext uri="{FF2B5EF4-FFF2-40B4-BE49-F238E27FC236}">
                          <a16:creationId xmlns:a16="http://schemas.microsoft.com/office/drawing/2014/main" id="{439678E4-9E7F-4209-A3AC-2C47F6D2EC1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36" y="3146"/>
                      <a:ext cx="21" cy="1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98" name="Oval 186">
                      <a:extLst>
                        <a:ext uri="{FF2B5EF4-FFF2-40B4-BE49-F238E27FC236}">
                          <a16:creationId xmlns:a16="http://schemas.microsoft.com/office/drawing/2014/main" id="{D983E25A-61D8-4C11-90A7-2ECF85BB1A9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68" y="3154"/>
                      <a:ext cx="21" cy="1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94" name="Group 187">
                    <a:extLst>
                      <a:ext uri="{FF2B5EF4-FFF2-40B4-BE49-F238E27FC236}">
                        <a16:creationId xmlns:a16="http://schemas.microsoft.com/office/drawing/2014/main" id="{FAEAF9CA-F538-4DE8-9078-1037CFB8CE0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46" y="2515"/>
                    <a:ext cx="270" cy="23"/>
                    <a:chOff x="2646" y="2515"/>
                    <a:chExt cx="270" cy="23"/>
                  </a:xfrm>
                </p:grpSpPr>
                <p:sp>
                  <p:nvSpPr>
                    <p:cNvPr id="895" name="Oval 188">
                      <a:extLst>
                        <a:ext uri="{FF2B5EF4-FFF2-40B4-BE49-F238E27FC236}">
                          <a16:creationId xmlns:a16="http://schemas.microsoft.com/office/drawing/2014/main" id="{11355323-279E-4A0C-981D-7B2845D42E7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46" y="2521"/>
                      <a:ext cx="22" cy="1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96" name="Oval 189">
                      <a:extLst>
                        <a:ext uri="{FF2B5EF4-FFF2-40B4-BE49-F238E27FC236}">
                          <a16:creationId xmlns:a16="http://schemas.microsoft.com/office/drawing/2014/main" id="{70F5BB75-0D5B-49F4-B50F-CD6580B3138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5" y="2515"/>
                      <a:ext cx="21" cy="1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921" name="Group 190">
                <a:extLst>
                  <a:ext uri="{FF2B5EF4-FFF2-40B4-BE49-F238E27FC236}">
                    <a16:creationId xmlns:a16="http://schemas.microsoft.com/office/drawing/2014/main" id="{82E8EF9A-9BB6-4B62-A330-53505C7457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43370" y="1494999"/>
                <a:ext cx="490538" cy="355600"/>
                <a:chOff x="2771" y="2267"/>
                <a:chExt cx="309" cy="224"/>
              </a:xfrm>
            </p:grpSpPr>
            <p:sp>
              <p:nvSpPr>
                <p:cNvPr id="922" name="Freeform 191">
                  <a:extLst>
                    <a:ext uri="{FF2B5EF4-FFF2-40B4-BE49-F238E27FC236}">
                      <a16:creationId xmlns:a16="http://schemas.microsoft.com/office/drawing/2014/main" id="{D61D111E-26FB-470A-8083-2514022EE8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8" y="2426"/>
                  <a:ext cx="254" cy="59"/>
                </a:xfrm>
                <a:custGeom>
                  <a:avLst/>
                  <a:gdLst>
                    <a:gd name="T0" fmla="*/ 126 w 254"/>
                    <a:gd name="T1" fmla="*/ 58 h 59"/>
                    <a:gd name="T2" fmla="*/ 152 w 254"/>
                    <a:gd name="T3" fmla="*/ 57 h 59"/>
                    <a:gd name="T4" fmla="*/ 176 w 254"/>
                    <a:gd name="T5" fmla="*/ 55 h 59"/>
                    <a:gd name="T6" fmla="*/ 197 w 254"/>
                    <a:gd name="T7" fmla="*/ 52 h 59"/>
                    <a:gd name="T8" fmla="*/ 216 w 254"/>
                    <a:gd name="T9" fmla="*/ 49 h 59"/>
                    <a:gd name="T10" fmla="*/ 232 w 254"/>
                    <a:gd name="T11" fmla="*/ 45 h 59"/>
                    <a:gd name="T12" fmla="*/ 243 w 254"/>
                    <a:gd name="T13" fmla="*/ 40 h 59"/>
                    <a:gd name="T14" fmla="*/ 251 w 254"/>
                    <a:gd name="T15" fmla="*/ 34 h 59"/>
                    <a:gd name="T16" fmla="*/ 253 w 254"/>
                    <a:gd name="T17" fmla="*/ 29 h 59"/>
                    <a:gd name="T18" fmla="*/ 251 w 254"/>
                    <a:gd name="T19" fmla="*/ 23 h 59"/>
                    <a:gd name="T20" fmla="*/ 243 w 254"/>
                    <a:gd name="T21" fmla="*/ 17 h 59"/>
                    <a:gd name="T22" fmla="*/ 232 w 254"/>
                    <a:gd name="T23" fmla="*/ 13 h 59"/>
                    <a:gd name="T24" fmla="*/ 216 w 254"/>
                    <a:gd name="T25" fmla="*/ 8 h 59"/>
                    <a:gd name="T26" fmla="*/ 197 w 254"/>
                    <a:gd name="T27" fmla="*/ 5 h 59"/>
                    <a:gd name="T28" fmla="*/ 176 w 254"/>
                    <a:gd name="T29" fmla="*/ 2 h 59"/>
                    <a:gd name="T30" fmla="*/ 152 w 254"/>
                    <a:gd name="T31" fmla="*/ 0 h 59"/>
                    <a:gd name="T32" fmla="*/ 126 w 254"/>
                    <a:gd name="T33" fmla="*/ 0 h 59"/>
                    <a:gd name="T34" fmla="*/ 101 w 254"/>
                    <a:gd name="T35" fmla="*/ 0 h 59"/>
                    <a:gd name="T36" fmla="*/ 76 w 254"/>
                    <a:gd name="T37" fmla="*/ 2 h 59"/>
                    <a:gd name="T38" fmla="*/ 56 w 254"/>
                    <a:gd name="T39" fmla="*/ 5 h 59"/>
                    <a:gd name="T40" fmla="*/ 36 w 254"/>
                    <a:gd name="T41" fmla="*/ 8 h 59"/>
                    <a:gd name="T42" fmla="*/ 20 w 254"/>
                    <a:gd name="T43" fmla="*/ 13 h 59"/>
                    <a:gd name="T44" fmla="*/ 9 w 254"/>
                    <a:gd name="T45" fmla="*/ 17 h 59"/>
                    <a:gd name="T46" fmla="*/ 2 w 254"/>
                    <a:gd name="T47" fmla="*/ 23 h 59"/>
                    <a:gd name="T48" fmla="*/ 0 w 254"/>
                    <a:gd name="T49" fmla="*/ 29 h 59"/>
                    <a:gd name="T50" fmla="*/ 2 w 254"/>
                    <a:gd name="T51" fmla="*/ 34 h 59"/>
                    <a:gd name="T52" fmla="*/ 9 w 254"/>
                    <a:gd name="T53" fmla="*/ 40 h 59"/>
                    <a:gd name="T54" fmla="*/ 20 w 254"/>
                    <a:gd name="T55" fmla="*/ 45 h 59"/>
                    <a:gd name="T56" fmla="*/ 36 w 254"/>
                    <a:gd name="T57" fmla="*/ 49 h 59"/>
                    <a:gd name="T58" fmla="*/ 56 w 254"/>
                    <a:gd name="T59" fmla="*/ 52 h 59"/>
                    <a:gd name="T60" fmla="*/ 76 w 254"/>
                    <a:gd name="T61" fmla="*/ 55 h 59"/>
                    <a:gd name="T62" fmla="*/ 101 w 254"/>
                    <a:gd name="T63" fmla="*/ 57 h 59"/>
                    <a:gd name="T64" fmla="*/ 126 w 254"/>
                    <a:gd name="T65" fmla="*/ 58 h 5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54"/>
                    <a:gd name="T100" fmla="*/ 0 h 59"/>
                    <a:gd name="T101" fmla="*/ 254 w 254"/>
                    <a:gd name="T102" fmla="*/ 59 h 5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54" h="59">
                      <a:moveTo>
                        <a:pt x="126" y="58"/>
                      </a:moveTo>
                      <a:lnTo>
                        <a:pt x="152" y="57"/>
                      </a:lnTo>
                      <a:lnTo>
                        <a:pt x="176" y="55"/>
                      </a:lnTo>
                      <a:lnTo>
                        <a:pt x="197" y="52"/>
                      </a:lnTo>
                      <a:lnTo>
                        <a:pt x="216" y="49"/>
                      </a:lnTo>
                      <a:lnTo>
                        <a:pt x="232" y="45"/>
                      </a:lnTo>
                      <a:lnTo>
                        <a:pt x="243" y="40"/>
                      </a:lnTo>
                      <a:lnTo>
                        <a:pt x="251" y="34"/>
                      </a:lnTo>
                      <a:lnTo>
                        <a:pt x="253" y="29"/>
                      </a:lnTo>
                      <a:lnTo>
                        <a:pt x="251" y="23"/>
                      </a:lnTo>
                      <a:lnTo>
                        <a:pt x="243" y="17"/>
                      </a:lnTo>
                      <a:lnTo>
                        <a:pt x="232" y="13"/>
                      </a:lnTo>
                      <a:lnTo>
                        <a:pt x="216" y="8"/>
                      </a:lnTo>
                      <a:lnTo>
                        <a:pt x="197" y="5"/>
                      </a:lnTo>
                      <a:lnTo>
                        <a:pt x="176" y="2"/>
                      </a:lnTo>
                      <a:lnTo>
                        <a:pt x="152" y="0"/>
                      </a:lnTo>
                      <a:lnTo>
                        <a:pt x="126" y="0"/>
                      </a:lnTo>
                      <a:lnTo>
                        <a:pt x="101" y="0"/>
                      </a:lnTo>
                      <a:lnTo>
                        <a:pt x="76" y="2"/>
                      </a:lnTo>
                      <a:lnTo>
                        <a:pt x="56" y="5"/>
                      </a:lnTo>
                      <a:lnTo>
                        <a:pt x="36" y="8"/>
                      </a:lnTo>
                      <a:lnTo>
                        <a:pt x="20" y="13"/>
                      </a:lnTo>
                      <a:lnTo>
                        <a:pt x="9" y="17"/>
                      </a:lnTo>
                      <a:lnTo>
                        <a:pt x="2" y="23"/>
                      </a:lnTo>
                      <a:lnTo>
                        <a:pt x="0" y="29"/>
                      </a:lnTo>
                      <a:lnTo>
                        <a:pt x="2" y="34"/>
                      </a:lnTo>
                      <a:lnTo>
                        <a:pt x="9" y="40"/>
                      </a:lnTo>
                      <a:lnTo>
                        <a:pt x="20" y="45"/>
                      </a:lnTo>
                      <a:lnTo>
                        <a:pt x="36" y="49"/>
                      </a:lnTo>
                      <a:lnTo>
                        <a:pt x="56" y="52"/>
                      </a:lnTo>
                      <a:lnTo>
                        <a:pt x="76" y="55"/>
                      </a:lnTo>
                      <a:lnTo>
                        <a:pt x="101" y="57"/>
                      </a:lnTo>
                      <a:lnTo>
                        <a:pt x="126" y="58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3" name="Freeform 192">
                  <a:extLst>
                    <a:ext uri="{FF2B5EF4-FFF2-40B4-BE49-F238E27FC236}">
                      <a16:creationId xmlns:a16="http://schemas.microsoft.com/office/drawing/2014/main" id="{F73A33AD-06A9-4EEF-90F5-567A5C0667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8" y="2426"/>
                  <a:ext cx="254" cy="59"/>
                </a:xfrm>
                <a:custGeom>
                  <a:avLst/>
                  <a:gdLst>
                    <a:gd name="T0" fmla="*/ 126 w 254"/>
                    <a:gd name="T1" fmla="*/ 58 h 59"/>
                    <a:gd name="T2" fmla="*/ 126 w 254"/>
                    <a:gd name="T3" fmla="*/ 58 h 59"/>
                    <a:gd name="T4" fmla="*/ 152 w 254"/>
                    <a:gd name="T5" fmla="*/ 57 h 59"/>
                    <a:gd name="T6" fmla="*/ 176 w 254"/>
                    <a:gd name="T7" fmla="*/ 55 h 59"/>
                    <a:gd name="T8" fmla="*/ 197 w 254"/>
                    <a:gd name="T9" fmla="*/ 52 h 59"/>
                    <a:gd name="T10" fmla="*/ 216 w 254"/>
                    <a:gd name="T11" fmla="*/ 49 h 59"/>
                    <a:gd name="T12" fmla="*/ 232 w 254"/>
                    <a:gd name="T13" fmla="*/ 45 h 59"/>
                    <a:gd name="T14" fmla="*/ 243 w 254"/>
                    <a:gd name="T15" fmla="*/ 40 h 59"/>
                    <a:gd name="T16" fmla="*/ 251 w 254"/>
                    <a:gd name="T17" fmla="*/ 34 h 59"/>
                    <a:gd name="T18" fmla="*/ 253 w 254"/>
                    <a:gd name="T19" fmla="*/ 29 h 59"/>
                    <a:gd name="T20" fmla="*/ 253 w 254"/>
                    <a:gd name="T21" fmla="*/ 29 h 59"/>
                    <a:gd name="T22" fmla="*/ 251 w 254"/>
                    <a:gd name="T23" fmla="*/ 23 h 59"/>
                    <a:gd name="T24" fmla="*/ 243 w 254"/>
                    <a:gd name="T25" fmla="*/ 17 h 59"/>
                    <a:gd name="T26" fmla="*/ 232 w 254"/>
                    <a:gd name="T27" fmla="*/ 13 h 59"/>
                    <a:gd name="T28" fmla="*/ 216 w 254"/>
                    <a:gd name="T29" fmla="*/ 8 h 59"/>
                    <a:gd name="T30" fmla="*/ 197 w 254"/>
                    <a:gd name="T31" fmla="*/ 5 h 59"/>
                    <a:gd name="T32" fmla="*/ 176 w 254"/>
                    <a:gd name="T33" fmla="*/ 2 h 59"/>
                    <a:gd name="T34" fmla="*/ 152 w 254"/>
                    <a:gd name="T35" fmla="*/ 0 h 59"/>
                    <a:gd name="T36" fmla="*/ 126 w 254"/>
                    <a:gd name="T37" fmla="*/ 0 h 59"/>
                    <a:gd name="T38" fmla="*/ 126 w 254"/>
                    <a:gd name="T39" fmla="*/ 0 h 59"/>
                    <a:gd name="T40" fmla="*/ 101 w 254"/>
                    <a:gd name="T41" fmla="*/ 0 h 59"/>
                    <a:gd name="T42" fmla="*/ 76 w 254"/>
                    <a:gd name="T43" fmla="*/ 2 h 59"/>
                    <a:gd name="T44" fmla="*/ 56 w 254"/>
                    <a:gd name="T45" fmla="*/ 5 h 59"/>
                    <a:gd name="T46" fmla="*/ 36 w 254"/>
                    <a:gd name="T47" fmla="*/ 8 h 59"/>
                    <a:gd name="T48" fmla="*/ 20 w 254"/>
                    <a:gd name="T49" fmla="*/ 13 h 59"/>
                    <a:gd name="T50" fmla="*/ 9 w 254"/>
                    <a:gd name="T51" fmla="*/ 17 h 59"/>
                    <a:gd name="T52" fmla="*/ 2 w 254"/>
                    <a:gd name="T53" fmla="*/ 23 h 59"/>
                    <a:gd name="T54" fmla="*/ 0 w 254"/>
                    <a:gd name="T55" fmla="*/ 29 h 59"/>
                    <a:gd name="T56" fmla="*/ 0 w 254"/>
                    <a:gd name="T57" fmla="*/ 29 h 59"/>
                    <a:gd name="T58" fmla="*/ 2 w 254"/>
                    <a:gd name="T59" fmla="*/ 34 h 59"/>
                    <a:gd name="T60" fmla="*/ 9 w 254"/>
                    <a:gd name="T61" fmla="*/ 40 h 59"/>
                    <a:gd name="T62" fmla="*/ 20 w 254"/>
                    <a:gd name="T63" fmla="*/ 45 h 59"/>
                    <a:gd name="T64" fmla="*/ 36 w 254"/>
                    <a:gd name="T65" fmla="*/ 49 h 59"/>
                    <a:gd name="T66" fmla="*/ 56 w 254"/>
                    <a:gd name="T67" fmla="*/ 52 h 59"/>
                    <a:gd name="T68" fmla="*/ 76 w 254"/>
                    <a:gd name="T69" fmla="*/ 55 h 59"/>
                    <a:gd name="T70" fmla="*/ 101 w 254"/>
                    <a:gd name="T71" fmla="*/ 57 h 59"/>
                    <a:gd name="T72" fmla="*/ 126 w 254"/>
                    <a:gd name="T73" fmla="*/ 58 h 5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54"/>
                    <a:gd name="T112" fmla="*/ 0 h 59"/>
                    <a:gd name="T113" fmla="*/ 254 w 254"/>
                    <a:gd name="T114" fmla="*/ 59 h 59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54" h="59">
                      <a:moveTo>
                        <a:pt x="126" y="58"/>
                      </a:moveTo>
                      <a:lnTo>
                        <a:pt x="126" y="58"/>
                      </a:lnTo>
                      <a:lnTo>
                        <a:pt x="152" y="57"/>
                      </a:lnTo>
                      <a:lnTo>
                        <a:pt x="176" y="55"/>
                      </a:lnTo>
                      <a:lnTo>
                        <a:pt x="197" y="52"/>
                      </a:lnTo>
                      <a:lnTo>
                        <a:pt x="216" y="49"/>
                      </a:lnTo>
                      <a:lnTo>
                        <a:pt x="232" y="45"/>
                      </a:lnTo>
                      <a:lnTo>
                        <a:pt x="243" y="40"/>
                      </a:lnTo>
                      <a:lnTo>
                        <a:pt x="251" y="34"/>
                      </a:lnTo>
                      <a:lnTo>
                        <a:pt x="253" y="29"/>
                      </a:lnTo>
                      <a:lnTo>
                        <a:pt x="251" y="23"/>
                      </a:lnTo>
                      <a:lnTo>
                        <a:pt x="243" y="17"/>
                      </a:lnTo>
                      <a:lnTo>
                        <a:pt x="232" y="13"/>
                      </a:lnTo>
                      <a:lnTo>
                        <a:pt x="216" y="8"/>
                      </a:lnTo>
                      <a:lnTo>
                        <a:pt x="197" y="5"/>
                      </a:lnTo>
                      <a:lnTo>
                        <a:pt x="176" y="2"/>
                      </a:lnTo>
                      <a:lnTo>
                        <a:pt x="152" y="0"/>
                      </a:lnTo>
                      <a:lnTo>
                        <a:pt x="126" y="0"/>
                      </a:lnTo>
                      <a:lnTo>
                        <a:pt x="101" y="0"/>
                      </a:lnTo>
                      <a:lnTo>
                        <a:pt x="76" y="2"/>
                      </a:lnTo>
                      <a:lnTo>
                        <a:pt x="56" y="5"/>
                      </a:lnTo>
                      <a:lnTo>
                        <a:pt x="36" y="8"/>
                      </a:lnTo>
                      <a:lnTo>
                        <a:pt x="20" y="13"/>
                      </a:lnTo>
                      <a:lnTo>
                        <a:pt x="9" y="17"/>
                      </a:lnTo>
                      <a:lnTo>
                        <a:pt x="2" y="23"/>
                      </a:lnTo>
                      <a:lnTo>
                        <a:pt x="0" y="29"/>
                      </a:lnTo>
                      <a:lnTo>
                        <a:pt x="2" y="34"/>
                      </a:lnTo>
                      <a:lnTo>
                        <a:pt x="9" y="40"/>
                      </a:lnTo>
                      <a:lnTo>
                        <a:pt x="20" y="45"/>
                      </a:lnTo>
                      <a:lnTo>
                        <a:pt x="36" y="49"/>
                      </a:lnTo>
                      <a:lnTo>
                        <a:pt x="56" y="52"/>
                      </a:lnTo>
                      <a:lnTo>
                        <a:pt x="76" y="55"/>
                      </a:lnTo>
                      <a:lnTo>
                        <a:pt x="101" y="57"/>
                      </a:lnTo>
                      <a:lnTo>
                        <a:pt x="126" y="58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4" name="Freeform 193">
                  <a:extLst>
                    <a:ext uri="{FF2B5EF4-FFF2-40B4-BE49-F238E27FC236}">
                      <a16:creationId xmlns:a16="http://schemas.microsoft.com/office/drawing/2014/main" id="{1B34C4EF-300C-46AF-AC81-089F1B6F67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8" y="2455"/>
                  <a:ext cx="254" cy="36"/>
                </a:xfrm>
                <a:custGeom>
                  <a:avLst/>
                  <a:gdLst>
                    <a:gd name="T0" fmla="*/ 0 w 254"/>
                    <a:gd name="T1" fmla="*/ 0 h 36"/>
                    <a:gd name="T2" fmla="*/ 2 w 254"/>
                    <a:gd name="T3" fmla="*/ 5 h 36"/>
                    <a:gd name="T4" fmla="*/ 9 w 254"/>
                    <a:gd name="T5" fmla="*/ 10 h 36"/>
                    <a:gd name="T6" fmla="*/ 20 w 254"/>
                    <a:gd name="T7" fmla="*/ 16 h 36"/>
                    <a:gd name="T8" fmla="*/ 36 w 254"/>
                    <a:gd name="T9" fmla="*/ 19 h 36"/>
                    <a:gd name="T10" fmla="*/ 56 w 254"/>
                    <a:gd name="T11" fmla="*/ 23 h 36"/>
                    <a:gd name="T12" fmla="*/ 76 w 254"/>
                    <a:gd name="T13" fmla="*/ 25 h 36"/>
                    <a:gd name="T14" fmla="*/ 101 w 254"/>
                    <a:gd name="T15" fmla="*/ 27 h 36"/>
                    <a:gd name="T16" fmla="*/ 126 w 254"/>
                    <a:gd name="T17" fmla="*/ 28 h 36"/>
                    <a:gd name="T18" fmla="*/ 152 w 254"/>
                    <a:gd name="T19" fmla="*/ 27 h 36"/>
                    <a:gd name="T20" fmla="*/ 176 w 254"/>
                    <a:gd name="T21" fmla="*/ 25 h 36"/>
                    <a:gd name="T22" fmla="*/ 197 w 254"/>
                    <a:gd name="T23" fmla="*/ 23 h 36"/>
                    <a:gd name="T24" fmla="*/ 216 w 254"/>
                    <a:gd name="T25" fmla="*/ 19 h 36"/>
                    <a:gd name="T26" fmla="*/ 232 w 254"/>
                    <a:gd name="T27" fmla="*/ 16 h 36"/>
                    <a:gd name="T28" fmla="*/ 243 w 254"/>
                    <a:gd name="T29" fmla="*/ 10 h 36"/>
                    <a:gd name="T30" fmla="*/ 251 w 254"/>
                    <a:gd name="T31" fmla="*/ 5 h 36"/>
                    <a:gd name="T32" fmla="*/ 253 w 254"/>
                    <a:gd name="T33" fmla="*/ 0 h 36"/>
                    <a:gd name="T34" fmla="*/ 253 w 254"/>
                    <a:gd name="T35" fmla="*/ 6 h 36"/>
                    <a:gd name="T36" fmla="*/ 251 w 254"/>
                    <a:gd name="T37" fmla="*/ 12 h 36"/>
                    <a:gd name="T38" fmla="*/ 243 w 254"/>
                    <a:gd name="T39" fmla="*/ 17 h 36"/>
                    <a:gd name="T40" fmla="*/ 232 w 254"/>
                    <a:gd name="T41" fmla="*/ 22 h 36"/>
                    <a:gd name="T42" fmla="*/ 216 w 254"/>
                    <a:gd name="T43" fmla="*/ 26 h 36"/>
                    <a:gd name="T44" fmla="*/ 197 w 254"/>
                    <a:gd name="T45" fmla="*/ 30 h 36"/>
                    <a:gd name="T46" fmla="*/ 176 w 254"/>
                    <a:gd name="T47" fmla="*/ 32 h 36"/>
                    <a:gd name="T48" fmla="*/ 152 w 254"/>
                    <a:gd name="T49" fmla="*/ 34 h 36"/>
                    <a:gd name="T50" fmla="*/ 126 w 254"/>
                    <a:gd name="T51" fmla="*/ 35 h 36"/>
                    <a:gd name="T52" fmla="*/ 101 w 254"/>
                    <a:gd name="T53" fmla="*/ 34 h 36"/>
                    <a:gd name="T54" fmla="*/ 76 w 254"/>
                    <a:gd name="T55" fmla="*/ 32 h 36"/>
                    <a:gd name="T56" fmla="*/ 56 w 254"/>
                    <a:gd name="T57" fmla="*/ 30 h 36"/>
                    <a:gd name="T58" fmla="*/ 36 w 254"/>
                    <a:gd name="T59" fmla="*/ 26 h 36"/>
                    <a:gd name="T60" fmla="*/ 20 w 254"/>
                    <a:gd name="T61" fmla="*/ 22 h 36"/>
                    <a:gd name="T62" fmla="*/ 9 w 254"/>
                    <a:gd name="T63" fmla="*/ 17 h 36"/>
                    <a:gd name="T64" fmla="*/ 2 w 254"/>
                    <a:gd name="T65" fmla="*/ 12 h 36"/>
                    <a:gd name="T66" fmla="*/ 0 w 254"/>
                    <a:gd name="T67" fmla="*/ 6 h 36"/>
                    <a:gd name="T68" fmla="*/ 0 w 254"/>
                    <a:gd name="T69" fmla="*/ 0 h 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4"/>
                    <a:gd name="T106" fmla="*/ 0 h 36"/>
                    <a:gd name="T107" fmla="*/ 254 w 254"/>
                    <a:gd name="T108" fmla="*/ 36 h 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4" h="36">
                      <a:moveTo>
                        <a:pt x="0" y="0"/>
                      </a:moveTo>
                      <a:lnTo>
                        <a:pt x="2" y="5"/>
                      </a:lnTo>
                      <a:lnTo>
                        <a:pt x="9" y="10"/>
                      </a:lnTo>
                      <a:lnTo>
                        <a:pt x="20" y="16"/>
                      </a:lnTo>
                      <a:lnTo>
                        <a:pt x="36" y="19"/>
                      </a:lnTo>
                      <a:lnTo>
                        <a:pt x="56" y="23"/>
                      </a:lnTo>
                      <a:lnTo>
                        <a:pt x="76" y="25"/>
                      </a:lnTo>
                      <a:lnTo>
                        <a:pt x="101" y="27"/>
                      </a:lnTo>
                      <a:lnTo>
                        <a:pt x="126" y="28"/>
                      </a:lnTo>
                      <a:lnTo>
                        <a:pt x="152" y="27"/>
                      </a:lnTo>
                      <a:lnTo>
                        <a:pt x="176" y="25"/>
                      </a:lnTo>
                      <a:lnTo>
                        <a:pt x="197" y="23"/>
                      </a:lnTo>
                      <a:lnTo>
                        <a:pt x="216" y="19"/>
                      </a:lnTo>
                      <a:lnTo>
                        <a:pt x="232" y="16"/>
                      </a:lnTo>
                      <a:lnTo>
                        <a:pt x="243" y="10"/>
                      </a:lnTo>
                      <a:lnTo>
                        <a:pt x="251" y="5"/>
                      </a:lnTo>
                      <a:lnTo>
                        <a:pt x="253" y="0"/>
                      </a:lnTo>
                      <a:lnTo>
                        <a:pt x="253" y="6"/>
                      </a:lnTo>
                      <a:lnTo>
                        <a:pt x="251" y="12"/>
                      </a:lnTo>
                      <a:lnTo>
                        <a:pt x="243" y="17"/>
                      </a:lnTo>
                      <a:lnTo>
                        <a:pt x="232" y="22"/>
                      </a:lnTo>
                      <a:lnTo>
                        <a:pt x="216" y="26"/>
                      </a:lnTo>
                      <a:lnTo>
                        <a:pt x="197" y="30"/>
                      </a:lnTo>
                      <a:lnTo>
                        <a:pt x="176" y="32"/>
                      </a:lnTo>
                      <a:lnTo>
                        <a:pt x="152" y="34"/>
                      </a:lnTo>
                      <a:lnTo>
                        <a:pt x="126" y="35"/>
                      </a:lnTo>
                      <a:lnTo>
                        <a:pt x="101" y="34"/>
                      </a:lnTo>
                      <a:lnTo>
                        <a:pt x="76" y="32"/>
                      </a:lnTo>
                      <a:lnTo>
                        <a:pt x="56" y="30"/>
                      </a:lnTo>
                      <a:lnTo>
                        <a:pt x="36" y="26"/>
                      </a:lnTo>
                      <a:lnTo>
                        <a:pt x="20" y="22"/>
                      </a:lnTo>
                      <a:lnTo>
                        <a:pt x="9" y="17"/>
                      </a:lnTo>
                      <a:lnTo>
                        <a:pt x="2" y="12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5" name="Freeform 194">
                  <a:extLst>
                    <a:ext uri="{FF2B5EF4-FFF2-40B4-BE49-F238E27FC236}">
                      <a16:creationId xmlns:a16="http://schemas.microsoft.com/office/drawing/2014/main" id="{3468933A-5412-4A75-BB85-5ED3726251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8" y="2455"/>
                  <a:ext cx="254" cy="36"/>
                </a:xfrm>
                <a:custGeom>
                  <a:avLst/>
                  <a:gdLst>
                    <a:gd name="T0" fmla="*/ 0 w 254"/>
                    <a:gd name="T1" fmla="*/ 0 h 36"/>
                    <a:gd name="T2" fmla="*/ 0 w 254"/>
                    <a:gd name="T3" fmla="*/ 0 h 36"/>
                    <a:gd name="T4" fmla="*/ 2 w 254"/>
                    <a:gd name="T5" fmla="*/ 5 h 36"/>
                    <a:gd name="T6" fmla="*/ 9 w 254"/>
                    <a:gd name="T7" fmla="*/ 10 h 36"/>
                    <a:gd name="T8" fmla="*/ 20 w 254"/>
                    <a:gd name="T9" fmla="*/ 16 h 36"/>
                    <a:gd name="T10" fmla="*/ 36 w 254"/>
                    <a:gd name="T11" fmla="*/ 19 h 36"/>
                    <a:gd name="T12" fmla="*/ 56 w 254"/>
                    <a:gd name="T13" fmla="*/ 23 h 36"/>
                    <a:gd name="T14" fmla="*/ 76 w 254"/>
                    <a:gd name="T15" fmla="*/ 25 h 36"/>
                    <a:gd name="T16" fmla="*/ 101 w 254"/>
                    <a:gd name="T17" fmla="*/ 27 h 36"/>
                    <a:gd name="T18" fmla="*/ 126 w 254"/>
                    <a:gd name="T19" fmla="*/ 28 h 36"/>
                    <a:gd name="T20" fmla="*/ 126 w 254"/>
                    <a:gd name="T21" fmla="*/ 28 h 36"/>
                    <a:gd name="T22" fmla="*/ 152 w 254"/>
                    <a:gd name="T23" fmla="*/ 27 h 36"/>
                    <a:gd name="T24" fmla="*/ 176 w 254"/>
                    <a:gd name="T25" fmla="*/ 25 h 36"/>
                    <a:gd name="T26" fmla="*/ 197 w 254"/>
                    <a:gd name="T27" fmla="*/ 23 h 36"/>
                    <a:gd name="T28" fmla="*/ 216 w 254"/>
                    <a:gd name="T29" fmla="*/ 19 h 36"/>
                    <a:gd name="T30" fmla="*/ 232 w 254"/>
                    <a:gd name="T31" fmla="*/ 16 h 36"/>
                    <a:gd name="T32" fmla="*/ 243 w 254"/>
                    <a:gd name="T33" fmla="*/ 10 h 36"/>
                    <a:gd name="T34" fmla="*/ 251 w 254"/>
                    <a:gd name="T35" fmla="*/ 5 h 36"/>
                    <a:gd name="T36" fmla="*/ 253 w 254"/>
                    <a:gd name="T37" fmla="*/ 0 h 36"/>
                    <a:gd name="T38" fmla="*/ 253 w 254"/>
                    <a:gd name="T39" fmla="*/ 6 h 36"/>
                    <a:gd name="T40" fmla="*/ 253 w 254"/>
                    <a:gd name="T41" fmla="*/ 6 h 36"/>
                    <a:gd name="T42" fmla="*/ 251 w 254"/>
                    <a:gd name="T43" fmla="*/ 12 h 36"/>
                    <a:gd name="T44" fmla="*/ 243 w 254"/>
                    <a:gd name="T45" fmla="*/ 17 h 36"/>
                    <a:gd name="T46" fmla="*/ 232 w 254"/>
                    <a:gd name="T47" fmla="*/ 22 h 36"/>
                    <a:gd name="T48" fmla="*/ 216 w 254"/>
                    <a:gd name="T49" fmla="*/ 26 h 36"/>
                    <a:gd name="T50" fmla="*/ 197 w 254"/>
                    <a:gd name="T51" fmla="*/ 30 h 36"/>
                    <a:gd name="T52" fmla="*/ 176 w 254"/>
                    <a:gd name="T53" fmla="*/ 32 h 36"/>
                    <a:gd name="T54" fmla="*/ 152 w 254"/>
                    <a:gd name="T55" fmla="*/ 34 h 36"/>
                    <a:gd name="T56" fmla="*/ 126 w 254"/>
                    <a:gd name="T57" fmla="*/ 35 h 36"/>
                    <a:gd name="T58" fmla="*/ 126 w 254"/>
                    <a:gd name="T59" fmla="*/ 35 h 36"/>
                    <a:gd name="T60" fmla="*/ 101 w 254"/>
                    <a:gd name="T61" fmla="*/ 34 h 36"/>
                    <a:gd name="T62" fmla="*/ 76 w 254"/>
                    <a:gd name="T63" fmla="*/ 32 h 36"/>
                    <a:gd name="T64" fmla="*/ 56 w 254"/>
                    <a:gd name="T65" fmla="*/ 30 h 36"/>
                    <a:gd name="T66" fmla="*/ 36 w 254"/>
                    <a:gd name="T67" fmla="*/ 26 h 36"/>
                    <a:gd name="T68" fmla="*/ 20 w 254"/>
                    <a:gd name="T69" fmla="*/ 22 h 36"/>
                    <a:gd name="T70" fmla="*/ 9 w 254"/>
                    <a:gd name="T71" fmla="*/ 17 h 36"/>
                    <a:gd name="T72" fmla="*/ 2 w 254"/>
                    <a:gd name="T73" fmla="*/ 12 h 36"/>
                    <a:gd name="T74" fmla="*/ 0 w 254"/>
                    <a:gd name="T75" fmla="*/ 6 h 36"/>
                    <a:gd name="T76" fmla="*/ 0 w 254"/>
                    <a:gd name="T77" fmla="*/ 0 h 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54"/>
                    <a:gd name="T118" fmla="*/ 0 h 36"/>
                    <a:gd name="T119" fmla="*/ 254 w 254"/>
                    <a:gd name="T120" fmla="*/ 36 h 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54" h="3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9" y="10"/>
                      </a:lnTo>
                      <a:lnTo>
                        <a:pt x="20" y="16"/>
                      </a:lnTo>
                      <a:lnTo>
                        <a:pt x="36" y="19"/>
                      </a:lnTo>
                      <a:lnTo>
                        <a:pt x="56" y="23"/>
                      </a:lnTo>
                      <a:lnTo>
                        <a:pt x="76" y="25"/>
                      </a:lnTo>
                      <a:lnTo>
                        <a:pt x="101" y="27"/>
                      </a:lnTo>
                      <a:lnTo>
                        <a:pt x="126" y="28"/>
                      </a:lnTo>
                      <a:lnTo>
                        <a:pt x="152" y="27"/>
                      </a:lnTo>
                      <a:lnTo>
                        <a:pt x="176" y="25"/>
                      </a:lnTo>
                      <a:lnTo>
                        <a:pt x="197" y="23"/>
                      </a:lnTo>
                      <a:lnTo>
                        <a:pt x="216" y="19"/>
                      </a:lnTo>
                      <a:lnTo>
                        <a:pt x="232" y="16"/>
                      </a:lnTo>
                      <a:lnTo>
                        <a:pt x="243" y="10"/>
                      </a:lnTo>
                      <a:lnTo>
                        <a:pt x="251" y="5"/>
                      </a:lnTo>
                      <a:lnTo>
                        <a:pt x="253" y="0"/>
                      </a:lnTo>
                      <a:lnTo>
                        <a:pt x="253" y="6"/>
                      </a:lnTo>
                      <a:lnTo>
                        <a:pt x="251" y="12"/>
                      </a:lnTo>
                      <a:lnTo>
                        <a:pt x="243" y="17"/>
                      </a:lnTo>
                      <a:lnTo>
                        <a:pt x="232" y="22"/>
                      </a:lnTo>
                      <a:lnTo>
                        <a:pt x="216" y="26"/>
                      </a:lnTo>
                      <a:lnTo>
                        <a:pt x="197" y="30"/>
                      </a:lnTo>
                      <a:lnTo>
                        <a:pt x="176" y="32"/>
                      </a:lnTo>
                      <a:lnTo>
                        <a:pt x="152" y="34"/>
                      </a:lnTo>
                      <a:lnTo>
                        <a:pt x="126" y="35"/>
                      </a:lnTo>
                      <a:lnTo>
                        <a:pt x="101" y="34"/>
                      </a:lnTo>
                      <a:lnTo>
                        <a:pt x="76" y="32"/>
                      </a:lnTo>
                      <a:lnTo>
                        <a:pt x="56" y="30"/>
                      </a:lnTo>
                      <a:lnTo>
                        <a:pt x="36" y="26"/>
                      </a:lnTo>
                      <a:lnTo>
                        <a:pt x="20" y="22"/>
                      </a:lnTo>
                      <a:lnTo>
                        <a:pt x="9" y="17"/>
                      </a:lnTo>
                      <a:lnTo>
                        <a:pt x="2" y="12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6" name="Freeform 195">
                  <a:extLst>
                    <a:ext uri="{FF2B5EF4-FFF2-40B4-BE49-F238E27FC236}">
                      <a16:creationId xmlns:a16="http://schemas.microsoft.com/office/drawing/2014/main" id="{43FE9CD1-0F5F-4348-8B0D-5926D421B4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9" y="2425"/>
                  <a:ext cx="152" cy="40"/>
                </a:xfrm>
                <a:custGeom>
                  <a:avLst/>
                  <a:gdLst>
                    <a:gd name="T0" fmla="*/ 0 w 152"/>
                    <a:gd name="T1" fmla="*/ 0 h 40"/>
                    <a:gd name="T2" fmla="*/ 0 w 152"/>
                    <a:gd name="T3" fmla="*/ 0 h 40"/>
                    <a:gd name="T4" fmla="*/ 0 w 152"/>
                    <a:gd name="T5" fmla="*/ 0 h 40"/>
                    <a:gd name="T6" fmla="*/ 0 w 152"/>
                    <a:gd name="T7" fmla="*/ 4 h 40"/>
                    <a:gd name="T8" fmla="*/ 0 w 152"/>
                    <a:gd name="T9" fmla="*/ 11 h 40"/>
                    <a:gd name="T10" fmla="*/ 0 w 152"/>
                    <a:gd name="T11" fmla="*/ 22 h 40"/>
                    <a:gd name="T12" fmla="*/ 0 w 152"/>
                    <a:gd name="T13" fmla="*/ 22 h 40"/>
                    <a:gd name="T14" fmla="*/ 2 w 152"/>
                    <a:gd name="T15" fmla="*/ 25 h 40"/>
                    <a:gd name="T16" fmla="*/ 6 w 152"/>
                    <a:gd name="T17" fmla="*/ 29 h 40"/>
                    <a:gd name="T18" fmla="*/ 13 w 152"/>
                    <a:gd name="T19" fmla="*/ 31 h 40"/>
                    <a:gd name="T20" fmla="*/ 23 w 152"/>
                    <a:gd name="T21" fmla="*/ 34 h 40"/>
                    <a:gd name="T22" fmla="*/ 33 w 152"/>
                    <a:gd name="T23" fmla="*/ 36 h 40"/>
                    <a:gd name="T24" fmla="*/ 45 w 152"/>
                    <a:gd name="T25" fmla="*/ 37 h 40"/>
                    <a:gd name="T26" fmla="*/ 60 w 152"/>
                    <a:gd name="T27" fmla="*/ 38 h 40"/>
                    <a:gd name="T28" fmla="*/ 75 w 152"/>
                    <a:gd name="T29" fmla="*/ 39 h 40"/>
                    <a:gd name="T30" fmla="*/ 75 w 152"/>
                    <a:gd name="T31" fmla="*/ 39 h 40"/>
                    <a:gd name="T32" fmla="*/ 89 w 152"/>
                    <a:gd name="T33" fmla="*/ 38 h 40"/>
                    <a:gd name="T34" fmla="*/ 104 w 152"/>
                    <a:gd name="T35" fmla="*/ 37 h 40"/>
                    <a:gd name="T36" fmla="*/ 117 w 152"/>
                    <a:gd name="T37" fmla="*/ 36 h 40"/>
                    <a:gd name="T38" fmla="*/ 128 w 152"/>
                    <a:gd name="T39" fmla="*/ 34 h 40"/>
                    <a:gd name="T40" fmla="*/ 137 w 152"/>
                    <a:gd name="T41" fmla="*/ 31 h 40"/>
                    <a:gd name="T42" fmla="*/ 144 w 152"/>
                    <a:gd name="T43" fmla="*/ 29 h 40"/>
                    <a:gd name="T44" fmla="*/ 149 w 152"/>
                    <a:gd name="T45" fmla="*/ 25 h 40"/>
                    <a:gd name="T46" fmla="*/ 151 w 152"/>
                    <a:gd name="T47" fmla="*/ 22 h 40"/>
                    <a:gd name="T48" fmla="*/ 151 w 152"/>
                    <a:gd name="T49" fmla="*/ 22 h 40"/>
                    <a:gd name="T50" fmla="*/ 151 w 152"/>
                    <a:gd name="T51" fmla="*/ 12 h 40"/>
                    <a:gd name="T52" fmla="*/ 151 w 152"/>
                    <a:gd name="T53" fmla="*/ 5 h 40"/>
                    <a:gd name="T54" fmla="*/ 151 w 152"/>
                    <a:gd name="T55" fmla="*/ 1 h 40"/>
                    <a:gd name="T56" fmla="*/ 151 w 152"/>
                    <a:gd name="T57" fmla="*/ 0 h 4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52"/>
                    <a:gd name="T88" fmla="*/ 0 h 40"/>
                    <a:gd name="T89" fmla="*/ 152 w 152"/>
                    <a:gd name="T90" fmla="*/ 40 h 4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52" h="4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11"/>
                      </a:lnTo>
                      <a:lnTo>
                        <a:pt x="0" y="22"/>
                      </a:lnTo>
                      <a:lnTo>
                        <a:pt x="2" y="25"/>
                      </a:lnTo>
                      <a:lnTo>
                        <a:pt x="6" y="29"/>
                      </a:lnTo>
                      <a:lnTo>
                        <a:pt x="13" y="31"/>
                      </a:lnTo>
                      <a:lnTo>
                        <a:pt x="23" y="34"/>
                      </a:lnTo>
                      <a:lnTo>
                        <a:pt x="33" y="36"/>
                      </a:lnTo>
                      <a:lnTo>
                        <a:pt x="45" y="37"/>
                      </a:lnTo>
                      <a:lnTo>
                        <a:pt x="60" y="38"/>
                      </a:lnTo>
                      <a:lnTo>
                        <a:pt x="75" y="39"/>
                      </a:lnTo>
                      <a:lnTo>
                        <a:pt x="89" y="38"/>
                      </a:lnTo>
                      <a:lnTo>
                        <a:pt x="104" y="37"/>
                      </a:lnTo>
                      <a:lnTo>
                        <a:pt x="117" y="36"/>
                      </a:lnTo>
                      <a:lnTo>
                        <a:pt x="128" y="34"/>
                      </a:lnTo>
                      <a:lnTo>
                        <a:pt x="137" y="31"/>
                      </a:lnTo>
                      <a:lnTo>
                        <a:pt x="144" y="29"/>
                      </a:lnTo>
                      <a:lnTo>
                        <a:pt x="149" y="25"/>
                      </a:lnTo>
                      <a:lnTo>
                        <a:pt x="151" y="22"/>
                      </a:lnTo>
                      <a:lnTo>
                        <a:pt x="151" y="12"/>
                      </a:lnTo>
                      <a:lnTo>
                        <a:pt x="151" y="5"/>
                      </a:lnTo>
                      <a:lnTo>
                        <a:pt x="151" y="1"/>
                      </a:lnTo>
                      <a:lnTo>
                        <a:pt x="151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7" name="Freeform 196">
                  <a:extLst>
                    <a:ext uri="{FF2B5EF4-FFF2-40B4-BE49-F238E27FC236}">
                      <a16:creationId xmlns:a16="http://schemas.microsoft.com/office/drawing/2014/main" id="{8F7B5CB2-291E-4C7F-9171-CEA24ABEC5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1" y="2290"/>
                  <a:ext cx="309" cy="152"/>
                </a:xfrm>
                <a:custGeom>
                  <a:avLst/>
                  <a:gdLst>
                    <a:gd name="T0" fmla="*/ 293 w 309"/>
                    <a:gd name="T1" fmla="*/ 142 h 152"/>
                    <a:gd name="T2" fmla="*/ 275 w 309"/>
                    <a:gd name="T3" fmla="*/ 144 h 152"/>
                    <a:gd name="T4" fmla="*/ 256 w 309"/>
                    <a:gd name="T5" fmla="*/ 146 h 152"/>
                    <a:gd name="T6" fmla="*/ 239 w 309"/>
                    <a:gd name="T7" fmla="*/ 147 h 152"/>
                    <a:gd name="T8" fmla="*/ 222 w 309"/>
                    <a:gd name="T9" fmla="*/ 149 h 152"/>
                    <a:gd name="T10" fmla="*/ 205 w 309"/>
                    <a:gd name="T11" fmla="*/ 149 h 152"/>
                    <a:gd name="T12" fmla="*/ 188 w 309"/>
                    <a:gd name="T13" fmla="*/ 150 h 152"/>
                    <a:gd name="T14" fmla="*/ 172 w 309"/>
                    <a:gd name="T15" fmla="*/ 151 h 152"/>
                    <a:gd name="T16" fmla="*/ 157 w 309"/>
                    <a:gd name="T17" fmla="*/ 151 h 152"/>
                    <a:gd name="T18" fmla="*/ 140 w 309"/>
                    <a:gd name="T19" fmla="*/ 151 h 152"/>
                    <a:gd name="T20" fmla="*/ 123 w 309"/>
                    <a:gd name="T21" fmla="*/ 151 h 152"/>
                    <a:gd name="T22" fmla="*/ 106 w 309"/>
                    <a:gd name="T23" fmla="*/ 150 h 152"/>
                    <a:gd name="T24" fmla="*/ 88 w 309"/>
                    <a:gd name="T25" fmla="*/ 149 h 152"/>
                    <a:gd name="T26" fmla="*/ 71 w 309"/>
                    <a:gd name="T27" fmla="*/ 149 h 152"/>
                    <a:gd name="T28" fmla="*/ 52 w 309"/>
                    <a:gd name="T29" fmla="*/ 147 h 152"/>
                    <a:gd name="T30" fmla="*/ 34 w 309"/>
                    <a:gd name="T31" fmla="*/ 144 h 152"/>
                    <a:gd name="T32" fmla="*/ 13 w 309"/>
                    <a:gd name="T33" fmla="*/ 142 h 152"/>
                    <a:gd name="T34" fmla="*/ 3 w 309"/>
                    <a:gd name="T35" fmla="*/ 114 h 152"/>
                    <a:gd name="T36" fmla="*/ 0 w 309"/>
                    <a:gd name="T37" fmla="*/ 74 h 152"/>
                    <a:gd name="T38" fmla="*/ 1 w 309"/>
                    <a:gd name="T39" fmla="*/ 35 h 152"/>
                    <a:gd name="T40" fmla="*/ 7 w 309"/>
                    <a:gd name="T41" fmla="*/ 8 h 152"/>
                    <a:gd name="T42" fmla="*/ 27 w 309"/>
                    <a:gd name="T43" fmla="*/ 6 h 152"/>
                    <a:gd name="T44" fmla="*/ 47 w 309"/>
                    <a:gd name="T45" fmla="*/ 4 h 152"/>
                    <a:gd name="T46" fmla="*/ 66 w 309"/>
                    <a:gd name="T47" fmla="*/ 2 h 152"/>
                    <a:gd name="T48" fmla="*/ 85 w 309"/>
                    <a:gd name="T49" fmla="*/ 0 h 152"/>
                    <a:gd name="T50" fmla="*/ 103 w 309"/>
                    <a:gd name="T51" fmla="*/ 0 h 152"/>
                    <a:gd name="T52" fmla="*/ 120 w 309"/>
                    <a:gd name="T53" fmla="*/ 0 h 152"/>
                    <a:gd name="T54" fmla="*/ 138 w 309"/>
                    <a:gd name="T55" fmla="*/ 0 h 152"/>
                    <a:gd name="T56" fmla="*/ 157 w 309"/>
                    <a:gd name="T57" fmla="*/ 0 h 152"/>
                    <a:gd name="T58" fmla="*/ 174 w 309"/>
                    <a:gd name="T59" fmla="*/ 0 h 152"/>
                    <a:gd name="T60" fmla="*/ 191 w 309"/>
                    <a:gd name="T61" fmla="*/ 0 h 152"/>
                    <a:gd name="T62" fmla="*/ 208 w 309"/>
                    <a:gd name="T63" fmla="*/ 0 h 152"/>
                    <a:gd name="T64" fmla="*/ 226 w 309"/>
                    <a:gd name="T65" fmla="*/ 2 h 152"/>
                    <a:gd name="T66" fmla="*/ 243 w 309"/>
                    <a:gd name="T67" fmla="*/ 3 h 152"/>
                    <a:gd name="T68" fmla="*/ 262 w 309"/>
                    <a:gd name="T69" fmla="*/ 5 h 152"/>
                    <a:gd name="T70" fmla="*/ 280 w 309"/>
                    <a:gd name="T71" fmla="*/ 6 h 152"/>
                    <a:gd name="T72" fmla="*/ 297 w 309"/>
                    <a:gd name="T73" fmla="*/ 8 h 152"/>
                    <a:gd name="T74" fmla="*/ 305 w 309"/>
                    <a:gd name="T75" fmla="*/ 35 h 152"/>
                    <a:gd name="T76" fmla="*/ 308 w 309"/>
                    <a:gd name="T77" fmla="*/ 74 h 152"/>
                    <a:gd name="T78" fmla="*/ 304 w 309"/>
                    <a:gd name="T79" fmla="*/ 114 h 152"/>
                    <a:gd name="T80" fmla="*/ 293 w 309"/>
                    <a:gd name="T81" fmla="*/ 142 h 15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09"/>
                    <a:gd name="T124" fmla="*/ 0 h 152"/>
                    <a:gd name="T125" fmla="*/ 309 w 309"/>
                    <a:gd name="T126" fmla="*/ 152 h 15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09" h="152">
                      <a:moveTo>
                        <a:pt x="293" y="142"/>
                      </a:moveTo>
                      <a:lnTo>
                        <a:pt x="275" y="144"/>
                      </a:lnTo>
                      <a:lnTo>
                        <a:pt x="256" y="146"/>
                      </a:lnTo>
                      <a:lnTo>
                        <a:pt x="239" y="147"/>
                      </a:lnTo>
                      <a:lnTo>
                        <a:pt x="222" y="149"/>
                      </a:lnTo>
                      <a:lnTo>
                        <a:pt x="205" y="149"/>
                      </a:lnTo>
                      <a:lnTo>
                        <a:pt x="188" y="150"/>
                      </a:lnTo>
                      <a:lnTo>
                        <a:pt x="172" y="151"/>
                      </a:lnTo>
                      <a:lnTo>
                        <a:pt x="157" y="151"/>
                      </a:lnTo>
                      <a:lnTo>
                        <a:pt x="140" y="151"/>
                      </a:lnTo>
                      <a:lnTo>
                        <a:pt x="123" y="151"/>
                      </a:lnTo>
                      <a:lnTo>
                        <a:pt x="106" y="150"/>
                      </a:lnTo>
                      <a:lnTo>
                        <a:pt x="88" y="149"/>
                      </a:lnTo>
                      <a:lnTo>
                        <a:pt x="71" y="149"/>
                      </a:lnTo>
                      <a:lnTo>
                        <a:pt x="52" y="147"/>
                      </a:lnTo>
                      <a:lnTo>
                        <a:pt x="34" y="144"/>
                      </a:lnTo>
                      <a:lnTo>
                        <a:pt x="13" y="142"/>
                      </a:lnTo>
                      <a:lnTo>
                        <a:pt x="3" y="114"/>
                      </a:lnTo>
                      <a:lnTo>
                        <a:pt x="0" y="74"/>
                      </a:lnTo>
                      <a:lnTo>
                        <a:pt x="1" y="35"/>
                      </a:lnTo>
                      <a:lnTo>
                        <a:pt x="7" y="8"/>
                      </a:lnTo>
                      <a:lnTo>
                        <a:pt x="27" y="6"/>
                      </a:lnTo>
                      <a:lnTo>
                        <a:pt x="47" y="4"/>
                      </a:lnTo>
                      <a:lnTo>
                        <a:pt x="66" y="2"/>
                      </a:lnTo>
                      <a:lnTo>
                        <a:pt x="85" y="0"/>
                      </a:lnTo>
                      <a:lnTo>
                        <a:pt x="103" y="0"/>
                      </a:lnTo>
                      <a:lnTo>
                        <a:pt x="120" y="0"/>
                      </a:lnTo>
                      <a:lnTo>
                        <a:pt x="138" y="0"/>
                      </a:lnTo>
                      <a:lnTo>
                        <a:pt x="157" y="0"/>
                      </a:lnTo>
                      <a:lnTo>
                        <a:pt x="174" y="0"/>
                      </a:lnTo>
                      <a:lnTo>
                        <a:pt x="191" y="0"/>
                      </a:lnTo>
                      <a:lnTo>
                        <a:pt x="208" y="0"/>
                      </a:lnTo>
                      <a:lnTo>
                        <a:pt x="226" y="2"/>
                      </a:lnTo>
                      <a:lnTo>
                        <a:pt x="243" y="3"/>
                      </a:lnTo>
                      <a:lnTo>
                        <a:pt x="262" y="5"/>
                      </a:lnTo>
                      <a:lnTo>
                        <a:pt x="280" y="6"/>
                      </a:lnTo>
                      <a:lnTo>
                        <a:pt x="297" y="8"/>
                      </a:lnTo>
                      <a:lnTo>
                        <a:pt x="305" y="35"/>
                      </a:lnTo>
                      <a:lnTo>
                        <a:pt x="308" y="74"/>
                      </a:lnTo>
                      <a:lnTo>
                        <a:pt x="304" y="114"/>
                      </a:lnTo>
                      <a:lnTo>
                        <a:pt x="293" y="142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8" name="Freeform 197">
                  <a:extLst>
                    <a:ext uri="{FF2B5EF4-FFF2-40B4-BE49-F238E27FC236}">
                      <a16:creationId xmlns:a16="http://schemas.microsoft.com/office/drawing/2014/main" id="{59E94957-D2C9-4C73-8AD4-60EF0C5546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1" y="2290"/>
                  <a:ext cx="309" cy="152"/>
                </a:xfrm>
                <a:custGeom>
                  <a:avLst/>
                  <a:gdLst>
                    <a:gd name="T0" fmla="*/ 293 w 309"/>
                    <a:gd name="T1" fmla="*/ 142 h 152"/>
                    <a:gd name="T2" fmla="*/ 293 w 309"/>
                    <a:gd name="T3" fmla="*/ 142 h 152"/>
                    <a:gd name="T4" fmla="*/ 275 w 309"/>
                    <a:gd name="T5" fmla="*/ 144 h 152"/>
                    <a:gd name="T6" fmla="*/ 256 w 309"/>
                    <a:gd name="T7" fmla="*/ 146 h 152"/>
                    <a:gd name="T8" fmla="*/ 239 w 309"/>
                    <a:gd name="T9" fmla="*/ 147 h 152"/>
                    <a:gd name="T10" fmla="*/ 222 w 309"/>
                    <a:gd name="T11" fmla="*/ 149 h 152"/>
                    <a:gd name="T12" fmla="*/ 205 w 309"/>
                    <a:gd name="T13" fmla="*/ 149 h 152"/>
                    <a:gd name="T14" fmla="*/ 188 w 309"/>
                    <a:gd name="T15" fmla="*/ 150 h 152"/>
                    <a:gd name="T16" fmla="*/ 172 w 309"/>
                    <a:gd name="T17" fmla="*/ 151 h 152"/>
                    <a:gd name="T18" fmla="*/ 157 w 309"/>
                    <a:gd name="T19" fmla="*/ 151 h 152"/>
                    <a:gd name="T20" fmla="*/ 140 w 309"/>
                    <a:gd name="T21" fmla="*/ 151 h 152"/>
                    <a:gd name="T22" fmla="*/ 123 w 309"/>
                    <a:gd name="T23" fmla="*/ 151 h 152"/>
                    <a:gd name="T24" fmla="*/ 106 w 309"/>
                    <a:gd name="T25" fmla="*/ 150 h 152"/>
                    <a:gd name="T26" fmla="*/ 88 w 309"/>
                    <a:gd name="T27" fmla="*/ 149 h 152"/>
                    <a:gd name="T28" fmla="*/ 71 w 309"/>
                    <a:gd name="T29" fmla="*/ 149 h 152"/>
                    <a:gd name="T30" fmla="*/ 52 w 309"/>
                    <a:gd name="T31" fmla="*/ 147 h 152"/>
                    <a:gd name="T32" fmla="*/ 34 w 309"/>
                    <a:gd name="T33" fmla="*/ 144 h 152"/>
                    <a:gd name="T34" fmla="*/ 13 w 309"/>
                    <a:gd name="T35" fmla="*/ 142 h 152"/>
                    <a:gd name="T36" fmla="*/ 13 w 309"/>
                    <a:gd name="T37" fmla="*/ 142 h 152"/>
                    <a:gd name="T38" fmla="*/ 3 w 309"/>
                    <a:gd name="T39" fmla="*/ 114 h 152"/>
                    <a:gd name="T40" fmla="*/ 0 w 309"/>
                    <a:gd name="T41" fmla="*/ 74 h 152"/>
                    <a:gd name="T42" fmla="*/ 1 w 309"/>
                    <a:gd name="T43" fmla="*/ 35 h 152"/>
                    <a:gd name="T44" fmla="*/ 7 w 309"/>
                    <a:gd name="T45" fmla="*/ 8 h 152"/>
                    <a:gd name="T46" fmla="*/ 7 w 309"/>
                    <a:gd name="T47" fmla="*/ 8 h 152"/>
                    <a:gd name="T48" fmla="*/ 27 w 309"/>
                    <a:gd name="T49" fmla="*/ 6 h 152"/>
                    <a:gd name="T50" fmla="*/ 47 w 309"/>
                    <a:gd name="T51" fmla="*/ 4 h 152"/>
                    <a:gd name="T52" fmla="*/ 66 w 309"/>
                    <a:gd name="T53" fmla="*/ 2 h 152"/>
                    <a:gd name="T54" fmla="*/ 85 w 309"/>
                    <a:gd name="T55" fmla="*/ 0 h 152"/>
                    <a:gd name="T56" fmla="*/ 103 w 309"/>
                    <a:gd name="T57" fmla="*/ 0 h 152"/>
                    <a:gd name="T58" fmla="*/ 120 w 309"/>
                    <a:gd name="T59" fmla="*/ 0 h 152"/>
                    <a:gd name="T60" fmla="*/ 138 w 309"/>
                    <a:gd name="T61" fmla="*/ 0 h 152"/>
                    <a:gd name="T62" fmla="*/ 157 w 309"/>
                    <a:gd name="T63" fmla="*/ 0 h 152"/>
                    <a:gd name="T64" fmla="*/ 174 w 309"/>
                    <a:gd name="T65" fmla="*/ 0 h 152"/>
                    <a:gd name="T66" fmla="*/ 191 w 309"/>
                    <a:gd name="T67" fmla="*/ 0 h 152"/>
                    <a:gd name="T68" fmla="*/ 208 w 309"/>
                    <a:gd name="T69" fmla="*/ 0 h 152"/>
                    <a:gd name="T70" fmla="*/ 226 w 309"/>
                    <a:gd name="T71" fmla="*/ 2 h 152"/>
                    <a:gd name="T72" fmla="*/ 243 w 309"/>
                    <a:gd name="T73" fmla="*/ 3 h 152"/>
                    <a:gd name="T74" fmla="*/ 262 w 309"/>
                    <a:gd name="T75" fmla="*/ 5 h 152"/>
                    <a:gd name="T76" fmla="*/ 280 w 309"/>
                    <a:gd name="T77" fmla="*/ 6 h 152"/>
                    <a:gd name="T78" fmla="*/ 297 w 309"/>
                    <a:gd name="T79" fmla="*/ 8 h 152"/>
                    <a:gd name="T80" fmla="*/ 297 w 309"/>
                    <a:gd name="T81" fmla="*/ 8 h 152"/>
                    <a:gd name="T82" fmla="*/ 305 w 309"/>
                    <a:gd name="T83" fmla="*/ 35 h 152"/>
                    <a:gd name="T84" fmla="*/ 308 w 309"/>
                    <a:gd name="T85" fmla="*/ 74 h 152"/>
                    <a:gd name="T86" fmla="*/ 304 w 309"/>
                    <a:gd name="T87" fmla="*/ 114 h 152"/>
                    <a:gd name="T88" fmla="*/ 293 w 309"/>
                    <a:gd name="T89" fmla="*/ 142 h 15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09"/>
                    <a:gd name="T136" fmla="*/ 0 h 152"/>
                    <a:gd name="T137" fmla="*/ 309 w 309"/>
                    <a:gd name="T138" fmla="*/ 152 h 152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09" h="152">
                      <a:moveTo>
                        <a:pt x="293" y="142"/>
                      </a:moveTo>
                      <a:lnTo>
                        <a:pt x="293" y="142"/>
                      </a:lnTo>
                      <a:lnTo>
                        <a:pt x="275" y="144"/>
                      </a:lnTo>
                      <a:lnTo>
                        <a:pt x="256" y="146"/>
                      </a:lnTo>
                      <a:lnTo>
                        <a:pt x="239" y="147"/>
                      </a:lnTo>
                      <a:lnTo>
                        <a:pt x="222" y="149"/>
                      </a:lnTo>
                      <a:lnTo>
                        <a:pt x="205" y="149"/>
                      </a:lnTo>
                      <a:lnTo>
                        <a:pt x="188" y="150"/>
                      </a:lnTo>
                      <a:lnTo>
                        <a:pt x="172" y="151"/>
                      </a:lnTo>
                      <a:lnTo>
                        <a:pt x="157" y="151"/>
                      </a:lnTo>
                      <a:lnTo>
                        <a:pt x="140" y="151"/>
                      </a:lnTo>
                      <a:lnTo>
                        <a:pt x="123" y="151"/>
                      </a:lnTo>
                      <a:lnTo>
                        <a:pt x="106" y="150"/>
                      </a:lnTo>
                      <a:lnTo>
                        <a:pt x="88" y="149"/>
                      </a:lnTo>
                      <a:lnTo>
                        <a:pt x="71" y="149"/>
                      </a:lnTo>
                      <a:lnTo>
                        <a:pt x="52" y="147"/>
                      </a:lnTo>
                      <a:lnTo>
                        <a:pt x="34" y="144"/>
                      </a:lnTo>
                      <a:lnTo>
                        <a:pt x="13" y="142"/>
                      </a:lnTo>
                      <a:lnTo>
                        <a:pt x="3" y="114"/>
                      </a:lnTo>
                      <a:lnTo>
                        <a:pt x="0" y="74"/>
                      </a:lnTo>
                      <a:lnTo>
                        <a:pt x="1" y="35"/>
                      </a:lnTo>
                      <a:lnTo>
                        <a:pt x="7" y="8"/>
                      </a:lnTo>
                      <a:lnTo>
                        <a:pt x="27" y="6"/>
                      </a:lnTo>
                      <a:lnTo>
                        <a:pt x="47" y="4"/>
                      </a:lnTo>
                      <a:lnTo>
                        <a:pt x="66" y="2"/>
                      </a:lnTo>
                      <a:lnTo>
                        <a:pt x="85" y="0"/>
                      </a:lnTo>
                      <a:lnTo>
                        <a:pt x="103" y="0"/>
                      </a:lnTo>
                      <a:lnTo>
                        <a:pt x="120" y="0"/>
                      </a:lnTo>
                      <a:lnTo>
                        <a:pt x="138" y="0"/>
                      </a:lnTo>
                      <a:lnTo>
                        <a:pt x="157" y="0"/>
                      </a:lnTo>
                      <a:lnTo>
                        <a:pt x="174" y="0"/>
                      </a:lnTo>
                      <a:lnTo>
                        <a:pt x="191" y="0"/>
                      </a:lnTo>
                      <a:lnTo>
                        <a:pt x="208" y="0"/>
                      </a:lnTo>
                      <a:lnTo>
                        <a:pt x="226" y="2"/>
                      </a:lnTo>
                      <a:lnTo>
                        <a:pt x="243" y="3"/>
                      </a:lnTo>
                      <a:lnTo>
                        <a:pt x="262" y="5"/>
                      </a:lnTo>
                      <a:lnTo>
                        <a:pt x="280" y="6"/>
                      </a:lnTo>
                      <a:lnTo>
                        <a:pt x="297" y="8"/>
                      </a:lnTo>
                      <a:lnTo>
                        <a:pt x="305" y="35"/>
                      </a:lnTo>
                      <a:lnTo>
                        <a:pt x="308" y="74"/>
                      </a:lnTo>
                      <a:lnTo>
                        <a:pt x="304" y="114"/>
                      </a:lnTo>
                      <a:lnTo>
                        <a:pt x="293" y="14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9" name="Freeform 198">
                  <a:extLst>
                    <a:ext uri="{FF2B5EF4-FFF2-40B4-BE49-F238E27FC236}">
                      <a16:creationId xmlns:a16="http://schemas.microsoft.com/office/drawing/2014/main" id="{91C98AF2-E76A-413F-A66C-1346FCABE9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0" y="2267"/>
                  <a:ext cx="290" cy="31"/>
                </a:xfrm>
                <a:custGeom>
                  <a:avLst/>
                  <a:gdLst>
                    <a:gd name="T0" fmla="*/ 253 w 290"/>
                    <a:gd name="T1" fmla="*/ 4 h 31"/>
                    <a:gd name="T2" fmla="*/ 238 w 290"/>
                    <a:gd name="T3" fmla="*/ 3 h 31"/>
                    <a:gd name="T4" fmla="*/ 225 w 290"/>
                    <a:gd name="T5" fmla="*/ 2 h 31"/>
                    <a:gd name="T6" fmla="*/ 211 w 290"/>
                    <a:gd name="T7" fmla="*/ 2 h 31"/>
                    <a:gd name="T8" fmla="*/ 198 w 290"/>
                    <a:gd name="T9" fmla="*/ 1 h 31"/>
                    <a:gd name="T10" fmla="*/ 185 w 290"/>
                    <a:gd name="T11" fmla="*/ 0 h 31"/>
                    <a:gd name="T12" fmla="*/ 172 w 290"/>
                    <a:gd name="T13" fmla="*/ 0 h 31"/>
                    <a:gd name="T14" fmla="*/ 158 w 290"/>
                    <a:gd name="T15" fmla="*/ 0 h 31"/>
                    <a:gd name="T16" fmla="*/ 147 w 290"/>
                    <a:gd name="T17" fmla="*/ 0 h 31"/>
                    <a:gd name="T18" fmla="*/ 133 w 290"/>
                    <a:gd name="T19" fmla="*/ 0 h 31"/>
                    <a:gd name="T20" fmla="*/ 120 w 290"/>
                    <a:gd name="T21" fmla="*/ 0 h 31"/>
                    <a:gd name="T22" fmla="*/ 107 w 290"/>
                    <a:gd name="T23" fmla="*/ 0 h 31"/>
                    <a:gd name="T24" fmla="*/ 94 w 290"/>
                    <a:gd name="T25" fmla="*/ 0 h 31"/>
                    <a:gd name="T26" fmla="*/ 79 w 290"/>
                    <a:gd name="T27" fmla="*/ 1 h 31"/>
                    <a:gd name="T28" fmla="*/ 64 w 290"/>
                    <a:gd name="T29" fmla="*/ 2 h 31"/>
                    <a:gd name="T30" fmla="*/ 50 w 290"/>
                    <a:gd name="T31" fmla="*/ 3 h 31"/>
                    <a:gd name="T32" fmla="*/ 35 w 290"/>
                    <a:gd name="T33" fmla="*/ 4 h 31"/>
                    <a:gd name="T34" fmla="*/ 0 w 290"/>
                    <a:gd name="T35" fmla="*/ 30 h 31"/>
                    <a:gd name="T36" fmla="*/ 20 w 290"/>
                    <a:gd name="T37" fmla="*/ 28 h 31"/>
                    <a:gd name="T38" fmla="*/ 39 w 290"/>
                    <a:gd name="T39" fmla="*/ 26 h 31"/>
                    <a:gd name="T40" fmla="*/ 58 w 290"/>
                    <a:gd name="T41" fmla="*/ 24 h 31"/>
                    <a:gd name="T42" fmla="*/ 77 w 290"/>
                    <a:gd name="T43" fmla="*/ 23 h 31"/>
                    <a:gd name="T44" fmla="*/ 95 w 290"/>
                    <a:gd name="T45" fmla="*/ 22 h 31"/>
                    <a:gd name="T46" fmla="*/ 112 w 290"/>
                    <a:gd name="T47" fmla="*/ 22 h 31"/>
                    <a:gd name="T48" fmla="*/ 130 w 290"/>
                    <a:gd name="T49" fmla="*/ 22 h 31"/>
                    <a:gd name="T50" fmla="*/ 148 w 290"/>
                    <a:gd name="T51" fmla="*/ 22 h 31"/>
                    <a:gd name="T52" fmla="*/ 166 w 290"/>
                    <a:gd name="T53" fmla="*/ 22 h 31"/>
                    <a:gd name="T54" fmla="*/ 183 w 290"/>
                    <a:gd name="T55" fmla="*/ 22 h 31"/>
                    <a:gd name="T56" fmla="*/ 200 w 290"/>
                    <a:gd name="T57" fmla="*/ 23 h 31"/>
                    <a:gd name="T58" fmla="*/ 218 w 290"/>
                    <a:gd name="T59" fmla="*/ 24 h 31"/>
                    <a:gd name="T60" fmla="*/ 235 w 290"/>
                    <a:gd name="T61" fmla="*/ 25 h 31"/>
                    <a:gd name="T62" fmla="*/ 253 w 290"/>
                    <a:gd name="T63" fmla="*/ 27 h 31"/>
                    <a:gd name="T64" fmla="*/ 272 w 290"/>
                    <a:gd name="T65" fmla="*/ 28 h 31"/>
                    <a:gd name="T66" fmla="*/ 289 w 290"/>
                    <a:gd name="T67" fmla="*/ 30 h 31"/>
                    <a:gd name="T68" fmla="*/ 253 w 290"/>
                    <a:gd name="T69" fmla="*/ 4 h 3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90"/>
                    <a:gd name="T106" fmla="*/ 0 h 31"/>
                    <a:gd name="T107" fmla="*/ 290 w 290"/>
                    <a:gd name="T108" fmla="*/ 31 h 3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90" h="31">
                      <a:moveTo>
                        <a:pt x="253" y="4"/>
                      </a:moveTo>
                      <a:lnTo>
                        <a:pt x="238" y="3"/>
                      </a:lnTo>
                      <a:lnTo>
                        <a:pt x="225" y="2"/>
                      </a:lnTo>
                      <a:lnTo>
                        <a:pt x="211" y="2"/>
                      </a:lnTo>
                      <a:lnTo>
                        <a:pt x="198" y="1"/>
                      </a:lnTo>
                      <a:lnTo>
                        <a:pt x="185" y="0"/>
                      </a:lnTo>
                      <a:lnTo>
                        <a:pt x="172" y="0"/>
                      </a:lnTo>
                      <a:lnTo>
                        <a:pt x="158" y="0"/>
                      </a:lnTo>
                      <a:lnTo>
                        <a:pt x="147" y="0"/>
                      </a:lnTo>
                      <a:lnTo>
                        <a:pt x="133" y="0"/>
                      </a:lnTo>
                      <a:lnTo>
                        <a:pt x="120" y="0"/>
                      </a:lnTo>
                      <a:lnTo>
                        <a:pt x="107" y="0"/>
                      </a:lnTo>
                      <a:lnTo>
                        <a:pt x="94" y="0"/>
                      </a:lnTo>
                      <a:lnTo>
                        <a:pt x="79" y="1"/>
                      </a:lnTo>
                      <a:lnTo>
                        <a:pt x="64" y="2"/>
                      </a:lnTo>
                      <a:lnTo>
                        <a:pt x="50" y="3"/>
                      </a:lnTo>
                      <a:lnTo>
                        <a:pt x="35" y="4"/>
                      </a:lnTo>
                      <a:lnTo>
                        <a:pt x="0" y="30"/>
                      </a:lnTo>
                      <a:lnTo>
                        <a:pt x="20" y="28"/>
                      </a:lnTo>
                      <a:lnTo>
                        <a:pt x="39" y="26"/>
                      </a:lnTo>
                      <a:lnTo>
                        <a:pt x="58" y="24"/>
                      </a:lnTo>
                      <a:lnTo>
                        <a:pt x="77" y="23"/>
                      </a:lnTo>
                      <a:lnTo>
                        <a:pt x="95" y="22"/>
                      </a:lnTo>
                      <a:lnTo>
                        <a:pt x="112" y="22"/>
                      </a:lnTo>
                      <a:lnTo>
                        <a:pt x="130" y="22"/>
                      </a:lnTo>
                      <a:lnTo>
                        <a:pt x="148" y="22"/>
                      </a:lnTo>
                      <a:lnTo>
                        <a:pt x="166" y="22"/>
                      </a:lnTo>
                      <a:lnTo>
                        <a:pt x="183" y="22"/>
                      </a:lnTo>
                      <a:lnTo>
                        <a:pt x="200" y="23"/>
                      </a:lnTo>
                      <a:lnTo>
                        <a:pt x="218" y="24"/>
                      </a:lnTo>
                      <a:lnTo>
                        <a:pt x="235" y="25"/>
                      </a:lnTo>
                      <a:lnTo>
                        <a:pt x="253" y="27"/>
                      </a:lnTo>
                      <a:lnTo>
                        <a:pt x="272" y="28"/>
                      </a:lnTo>
                      <a:lnTo>
                        <a:pt x="289" y="30"/>
                      </a:lnTo>
                      <a:lnTo>
                        <a:pt x="253" y="4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0" name="Freeform 199">
                  <a:extLst>
                    <a:ext uri="{FF2B5EF4-FFF2-40B4-BE49-F238E27FC236}">
                      <a16:creationId xmlns:a16="http://schemas.microsoft.com/office/drawing/2014/main" id="{1BF3BB98-274B-43DA-8946-8E947D9232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0" y="2267"/>
                  <a:ext cx="290" cy="31"/>
                </a:xfrm>
                <a:custGeom>
                  <a:avLst/>
                  <a:gdLst>
                    <a:gd name="T0" fmla="*/ 253 w 290"/>
                    <a:gd name="T1" fmla="*/ 4 h 31"/>
                    <a:gd name="T2" fmla="*/ 253 w 290"/>
                    <a:gd name="T3" fmla="*/ 4 h 31"/>
                    <a:gd name="T4" fmla="*/ 238 w 290"/>
                    <a:gd name="T5" fmla="*/ 3 h 31"/>
                    <a:gd name="T6" fmla="*/ 225 w 290"/>
                    <a:gd name="T7" fmla="*/ 2 h 31"/>
                    <a:gd name="T8" fmla="*/ 211 w 290"/>
                    <a:gd name="T9" fmla="*/ 2 h 31"/>
                    <a:gd name="T10" fmla="*/ 198 w 290"/>
                    <a:gd name="T11" fmla="*/ 1 h 31"/>
                    <a:gd name="T12" fmla="*/ 185 w 290"/>
                    <a:gd name="T13" fmla="*/ 0 h 31"/>
                    <a:gd name="T14" fmla="*/ 172 w 290"/>
                    <a:gd name="T15" fmla="*/ 0 h 31"/>
                    <a:gd name="T16" fmla="*/ 158 w 290"/>
                    <a:gd name="T17" fmla="*/ 0 h 31"/>
                    <a:gd name="T18" fmla="*/ 147 w 290"/>
                    <a:gd name="T19" fmla="*/ 0 h 31"/>
                    <a:gd name="T20" fmla="*/ 133 w 290"/>
                    <a:gd name="T21" fmla="*/ 0 h 31"/>
                    <a:gd name="T22" fmla="*/ 120 w 290"/>
                    <a:gd name="T23" fmla="*/ 0 h 31"/>
                    <a:gd name="T24" fmla="*/ 107 w 290"/>
                    <a:gd name="T25" fmla="*/ 0 h 31"/>
                    <a:gd name="T26" fmla="*/ 94 w 290"/>
                    <a:gd name="T27" fmla="*/ 0 h 31"/>
                    <a:gd name="T28" fmla="*/ 79 w 290"/>
                    <a:gd name="T29" fmla="*/ 1 h 31"/>
                    <a:gd name="T30" fmla="*/ 64 w 290"/>
                    <a:gd name="T31" fmla="*/ 2 h 31"/>
                    <a:gd name="T32" fmla="*/ 50 w 290"/>
                    <a:gd name="T33" fmla="*/ 3 h 31"/>
                    <a:gd name="T34" fmla="*/ 35 w 290"/>
                    <a:gd name="T35" fmla="*/ 4 h 31"/>
                    <a:gd name="T36" fmla="*/ 0 w 290"/>
                    <a:gd name="T37" fmla="*/ 30 h 31"/>
                    <a:gd name="T38" fmla="*/ 0 w 290"/>
                    <a:gd name="T39" fmla="*/ 30 h 31"/>
                    <a:gd name="T40" fmla="*/ 20 w 290"/>
                    <a:gd name="T41" fmla="*/ 28 h 31"/>
                    <a:gd name="T42" fmla="*/ 39 w 290"/>
                    <a:gd name="T43" fmla="*/ 26 h 31"/>
                    <a:gd name="T44" fmla="*/ 58 w 290"/>
                    <a:gd name="T45" fmla="*/ 24 h 31"/>
                    <a:gd name="T46" fmla="*/ 77 w 290"/>
                    <a:gd name="T47" fmla="*/ 23 h 31"/>
                    <a:gd name="T48" fmla="*/ 95 w 290"/>
                    <a:gd name="T49" fmla="*/ 22 h 31"/>
                    <a:gd name="T50" fmla="*/ 112 w 290"/>
                    <a:gd name="T51" fmla="*/ 22 h 31"/>
                    <a:gd name="T52" fmla="*/ 130 w 290"/>
                    <a:gd name="T53" fmla="*/ 22 h 31"/>
                    <a:gd name="T54" fmla="*/ 148 w 290"/>
                    <a:gd name="T55" fmla="*/ 22 h 31"/>
                    <a:gd name="T56" fmla="*/ 166 w 290"/>
                    <a:gd name="T57" fmla="*/ 22 h 31"/>
                    <a:gd name="T58" fmla="*/ 183 w 290"/>
                    <a:gd name="T59" fmla="*/ 22 h 31"/>
                    <a:gd name="T60" fmla="*/ 200 w 290"/>
                    <a:gd name="T61" fmla="*/ 23 h 31"/>
                    <a:gd name="T62" fmla="*/ 218 w 290"/>
                    <a:gd name="T63" fmla="*/ 24 h 31"/>
                    <a:gd name="T64" fmla="*/ 235 w 290"/>
                    <a:gd name="T65" fmla="*/ 25 h 31"/>
                    <a:gd name="T66" fmla="*/ 253 w 290"/>
                    <a:gd name="T67" fmla="*/ 27 h 31"/>
                    <a:gd name="T68" fmla="*/ 272 w 290"/>
                    <a:gd name="T69" fmla="*/ 28 h 31"/>
                    <a:gd name="T70" fmla="*/ 289 w 290"/>
                    <a:gd name="T71" fmla="*/ 30 h 31"/>
                    <a:gd name="T72" fmla="*/ 253 w 290"/>
                    <a:gd name="T73" fmla="*/ 4 h 3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90"/>
                    <a:gd name="T112" fmla="*/ 0 h 31"/>
                    <a:gd name="T113" fmla="*/ 290 w 290"/>
                    <a:gd name="T114" fmla="*/ 31 h 3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90" h="31">
                      <a:moveTo>
                        <a:pt x="253" y="4"/>
                      </a:moveTo>
                      <a:lnTo>
                        <a:pt x="253" y="4"/>
                      </a:lnTo>
                      <a:lnTo>
                        <a:pt x="238" y="3"/>
                      </a:lnTo>
                      <a:lnTo>
                        <a:pt x="225" y="2"/>
                      </a:lnTo>
                      <a:lnTo>
                        <a:pt x="211" y="2"/>
                      </a:lnTo>
                      <a:lnTo>
                        <a:pt x="198" y="1"/>
                      </a:lnTo>
                      <a:lnTo>
                        <a:pt x="185" y="0"/>
                      </a:lnTo>
                      <a:lnTo>
                        <a:pt x="172" y="0"/>
                      </a:lnTo>
                      <a:lnTo>
                        <a:pt x="158" y="0"/>
                      </a:lnTo>
                      <a:lnTo>
                        <a:pt x="147" y="0"/>
                      </a:lnTo>
                      <a:lnTo>
                        <a:pt x="133" y="0"/>
                      </a:lnTo>
                      <a:lnTo>
                        <a:pt x="120" y="0"/>
                      </a:lnTo>
                      <a:lnTo>
                        <a:pt x="107" y="0"/>
                      </a:lnTo>
                      <a:lnTo>
                        <a:pt x="94" y="0"/>
                      </a:lnTo>
                      <a:lnTo>
                        <a:pt x="79" y="1"/>
                      </a:lnTo>
                      <a:lnTo>
                        <a:pt x="64" y="2"/>
                      </a:lnTo>
                      <a:lnTo>
                        <a:pt x="50" y="3"/>
                      </a:lnTo>
                      <a:lnTo>
                        <a:pt x="35" y="4"/>
                      </a:lnTo>
                      <a:lnTo>
                        <a:pt x="0" y="30"/>
                      </a:lnTo>
                      <a:lnTo>
                        <a:pt x="20" y="28"/>
                      </a:lnTo>
                      <a:lnTo>
                        <a:pt x="39" y="26"/>
                      </a:lnTo>
                      <a:lnTo>
                        <a:pt x="58" y="24"/>
                      </a:lnTo>
                      <a:lnTo>
                        <a:pt x="77" y="23"/>
                      </a:lnTo>
                      <a:lnTo>
                        <a:pt x="95" y="22"/>
                      </a:lnTo>
                      <a:lnTo>
                        <a:pt x="112" y="22"/>
                      </a:lnTo>
                      <a:lnTo>
                        <a:pt x="130" y="22"/>
                      </a:lnTo>
                      <a:lnTo>
                        <a:pt x="148" y="22"/>
                      </a:lnTo>
                      <a:lnTo>
                        <a:pt x="166" y="22"/>
                      </a:lnTo>
                      <a:lnTo>
                        <a:pt x="183" y="22"/>
                      </a:lnTo>
                      <a:lnTo>
                        <a:pt x="200" y="23"/>
                      </a:lnTo>
                      <a:lnTo>
                        <a:pt x="218" y="24"/>
                      </a:lnTo>
                      <a:lnTo>
                        <a:pt x="235" y="25"/>
                      </a:lnTo>
                      <a:lnTo>
                        <a:pt x="253" y="27"/>
                      </a:lnTo>
                      <a:lnTo>
                        <a:pt x="272" y="28"/>
                      </a:lnTo>
                      <a:lnTo>
                        <a:pt x="289" y="30"/>
                      </a:lnTo>
                      <a:lnTo>
                        <a:pt x="253" y="4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1" name="Freeform 200">
                  <a:extLst>
                    <a:ext uri="{FF2B5EF4-FFF2-40B4-BE49-F238E27FC236}">
                      <a16:creationId xmlns:a16="http://schemas.microsoft.com/office/drawing/2014/main" id="{2B63A2AF-9A23-4EFD-B011-B8ABC44093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" y="2301"/>
                  <a:ext cx="262" cy="129"/>
                </a:xfrm>
                <a:custGeom>
                  <a:avLst/>
                  <a:gdLst>
                    <a:gd name="T0" fmla="*/ 247 w 262"/>
                    <a:gd name="T1" fmla="*/ 120 h 129"/>
                    <a:gd name="T2" fmla="*/ 232 w 262"/>
                    <a:gd name="T3" fmla="*/ 122 h 129"/>
                    <a:gd name="T4" fmla="*/ 217 w 262"/>
                    <a:gd name="T5" fmla="*/ 123 h 129"/>
                    <a:gd name="T6" fmla="*/ 202 w 262"/>
                    <a:gd name="T7" fmla="*/ 125 h 129"/>
                    <a:gd name="T8" fmla="*/ 188 w 262"/>
                    <a:gd name="T9" fmla="*/ 126 h 129"/>
                    <a:gd name="T10" fmla="*/ 174 w 262"/>
                    <a:gd name="T11" fmla="*/ 126 h 129"/>
                    <a:gd name="T12" fmla="*/ 161 w 262"/>
                    <a:gd name="T13" fmla="*/ 127 h 129"/>
                    <a:gd name="T14" fmla="*/ 146 w 262"/>
                    <a:gd name="T15" fmla="*/ 127 h 129"/>
                    <a:gd name="T16" fmla="*/ 133 w 262"/>
                    <a:gd name="T17" fmla="*/ 128 h 129"/>
                    <a:gd name="T18" fmla="*/ 119 w 262"/>
                    <a:gd name="T19" fmla="*/ 128 h 129"/>
                    <a:gd name="T20" fmla="*/ 106 w 262"/>
                    <a:gd name="T21" fmla="*/ 127 h 129"/>
                    <a:gd name="T22" fmla="*/ 91 w 262"/>
                    <a:gd name="T23" fmla="*/ 127 h 129"/>
                    <a:gd name="T24" fmla="*/ 77 w 262"/>
                    <a:gd name="T25" fmla="*/ 126 h 129"/>
                    <a:gd name="T26" fmla="*/ 61 w 262"/>
                    <a:gd name="T27" fmla="*/ 125 h 129"/>
                    <a:gd name="T28" fmla="*/ 45 w 262"/>
                    <a:gd name="T29" fmla="*/ 124 h 129"/>
                    <a:gd name="T30" fmla="*/ 29 w 262"/>
                    <a:gd name="T31" fmla="*/ 122 h 129"/>
                    <a:gd name="T32" fmla="*/ 13 w 262"/>
                    <a:gd name="T33" fmla="*/ 120 h 129"/>
                    <a:gd name="T34" fmla="*/ 3 w 262"/>
                    <a:gd name="T35" fmla="*/ 96 h 129"/>
                    <a:gd name="T36" fmla="*/ 0 w 262"/>
                    <a:gd name="T37" fmla="*/ 62 h 129"/>
                    <a:gd name="T38" fmla="*/ 2 w 262"/>
                    <a:gd name="T39" fmla="*/ 29 h 129"/>
                    <a:gd name="T40" fmla="*/ 7 w 262"/>
                    <a:gd name="T41" fmla="*/ 7 h 129"/>
                    <a:gd name="T42" fmla="*/ 24 w 262"/>
                    <a:gd name="T43" fmla="*/ 5 h 129"/>
                    <a:gd name="T44" fmla="*/ 41 w 262"/>
                    <a:gd name="T45" fmla="*/ 3 h 129"/>
                    <a:gd name="T46" fmla="*/ 58 w 262"/>
                    <a:gd name="T47" fmla="*/ 2 h 129"/>
                    <a:gd name="T48" fmla="*/ 72 w 262"/>
                    <a:gd name="T49" fmla="*/ 1 h 129"/>
                    <a:gd name="T50" fmla="*/ 88 w 262"/>
                    <a:gd name="T51" fmla="*/ 0 h 129"/>
                    <a:gd name="T52" fmla="*/ 103 w 262"/>
                    <a:gd name="T53" fmla="*/ 0 h 129"/>
                    <a:gd name="T54" fmla="*/ 117 w 262"/>
                    <a:gd name="T55" fmla="*/ 0 h 129"/>
                    <a:gd name="T56" fmla="*/ 133 w 262"/>
                    <a:gd name="T57" fmla="*/ 0 h 129"/>
                    <a:gd name="T58" fmla="*/ 147 w 262"/>
                    <a:gd name="T59" fmla="*/ 0 h 129"/>
                    <a:gd name="T60" fmla="*/ 161 w 262"/>
                    <a:gd name="T61" fmla="*/ 0 h 129"/>
                    <a:gd name="T62" fmla="*/ 177 w 262"/>
                    <a:gd name="T63" fmla="*/ 1 h 129"/>
                    <a:gd name="T64" fmla="*/ 192 w 262"/>
                    <a:gd name="T65" fmla="*/ 2 h 129"/>
                    <a:gd name="T66" fmla="*/ 206 w 262"/>
                    <a:gd name="T67" fmla="*/ 3 h 129"/>
                    <a:gd name="T68" fmla="*/ 221 w 262"/>
                    <a:gd name="T69" fmla="*/ 4 h 129"/>
                    <a:gd name="T70" fmla="*/ 237 w 262"/>
                    <a:gd name="T71" fmla="*/ 5 h 129"/>
                    <a:gd name="T72" fmla="*/ 254 w 262"/>
                    <a:gd name="T73" fmla="*/ 7 h 129"/>
                    <a:gd name="T74" fmla="*/ 258 w 262"/>
                    <a:gd name="T75" fmla="*/ 29 h 129"/>
                    <a:gd name="T76" fmla="*/ 261 w 262"/>
                    <a:gd name="T77" fmla="*/ 62 h 129"/>
                    <a:gd name="T78" fmla="*/ 257 w 262"/>
                    <a:gd name="T79" fmla="*/ 96 h 129"/>
                    <a:gd name="T80" fmla="*/ 247 w 262"/>
                    <a:gd name="T81" fmla="*/ 120 h 12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62"/>
                    <a:gd name="T124" fmla="*/ 0 h 129"/>
                    <a:gd name="T125" fmla="*/ 262 w 262"/>
                    <a:gd name="T126" fmla="*/ 129 h 12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62" h="129">
                      <a:moveTo>
                        <a:pt x="247" y="120"/>
                      </a:moveTo>
                      <a:lnTo>
                        <a:pt x="232" y="122"/>
                      </a:lnTo>
                      <a:lnTo>
                        <a:pt x="217" y="123"/>
                      </a:lnTo>
                      <a:lnTo>
                        <a:pt x="202" y="125"/>
                      </a:lnTo>
                      <a:lnTo>
                        <a:pt x="188" y="126"/>
                      </a:lnTo>
                      <a:lnTo>
                        <a:pt x="174" y="126"/>
                      </a:lnTo>
                      <a:lnTo>
                        <a:pt x="161" y="127"/>
                      </a:lnTo>
                      <a:lnTo>
                        <a:pt x="146" y="127"/>
                      </a:lnTo>
                      <a:lnTo>
                        <a:pt x="133" y="128"/>
                      </a:lnTo>
                      <a:lnTo>
                        <a:pt x="119" y="128"/>
                      </a:lnTo>
                      <a:lnTo>
                        <a:pt x="106" y="127"/>
                      </a:lnTo>
                      <a:lnTo>
                        <a:pt x="91" y="127"/>
                      </a:lnTo>
                      <a:lnTo>
                        <a:pt x="77" y="126"/>
                      </a:lnTo>
                      <a:lnTo>
                        <a:pt x="61" y="125"/>
                      </a:lnTo>
                      <a:lnTo>
                        <a:pt x="45" y="124"/>
                      </a:lnTo>
                      <a:lnTo>
                        <a:pt x="29" y="122"/>
                      </a:lnTo>
                      <a:lnTo>
                        <a:pt x="13" y="120"/>
                      </a:lnTo>
                      <a:lnTo>
                        <a:pt x="3" y="96"/>
                      </a:lnTo>
                      <a:lnTo>
                        <a:pt x="0" y="62"/>
                      </a:lnTo>
                      <a:lnTo>
                        <a:pt x="2" y="29"/>
                      </a:lnTo>
                      <a:lnTo>
                        <a:pt x="7" y="7"/>
                      </a:lnTo>
                      <a:lnTo>
                        <a:pt x="24" y="5"/>
                      </a:lnTo>
                      <a:lnTo>
                        <a:pt x="41" y="3"/>
                      </a:lnTo>
                      <a:lnTo>
                        <a:pt x="58" y="2"/>
                      </a:lnTo>
                      <a:lnTo>
                        <a:pt x="72" y="1"/>
                      </a:lnTo>
                      <a:lnTo>
                        <a:pt x="88" y="0"/>
                      </a:lnTo>
                      <a:lnTo>
                        <a:pt x="103" y="0"/>
                      </a:lnTo>
                      <a:lnTo>
                        <a:pt x="117" y="0"/>
                      </a:lnTo>
                      <a:lnTo>
                        <a:pt x="133" y="0"/>
                      </a:lnTo>
                      <a:lnTo>
                        <a:pt x="147" y="0"/>
                      </a:lnTo>
                      <a:lnTo>
                        <a:pt x="161" y="0"/>
                      </a:lnTo>
                      <a:lnTo>
                        <a:pt x="177" y="1"/>
                      </a:lnTo>
                      <a:lnTo>
                        <a:pt x="192" y="2"/>
                      </a:lnTo>
                      <a:lnTo>
                        <a:pt x="206" y="3"/>
                      </a:lnTo>
                      <a:lnTo>
                        <a:pt x="221" y="4"/>
                      </a:lnTo>
                      <a:lnTo>
                        <a:pt x="237" y="5"/>
                      </a:lnTo>
                      <a:lnTo>
                        <a:pt x="254" y="7"/>
                      </a:lnTo>
                      <a:lnTo>
                        <a:pt x="258" y="29"/>
                      </a:lnTo>
                      <a:lnTo>
                        <a:pt x="261" y="62"/>
                      </a:lnTo>
                      <a:lnTo>
                        <a:pt x="257" y="96"/>
                      </a:lnTo>
                      <a:lnTo>
                        <a:pt x="247" y="12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2" name="Freeform 201">
                  <a:extLst>
                    <a:ext uri="{FF2B5EF4-FFF2-40B4-BE49-F238E27FC236}">
                      <a16:creationId xmlns:a16="http://schemas.microsoft.com/office/drawing/2014/main" id="{0EE74E27-7FB9-4D90-832C-E1C371E2F0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6" y="2332"/>
                  <a:ext cx="162" cy="18"/>
                </a:xfrm>
                <a:custGeom>
                  <a:avLst/>
                  <a:gdLst>
                    <a:gd name="T0" fmla="*/ 161 w 162"/>
                    <a:gd name="T1" fmla="*/ 17 h 18"/>
                    <a:gd name="T2" fmla="*/ 161 w 162"/>
                    <a:gd name="T3" fmla="*/ 0 h 18"/>
                    <a:gd name="T4" fmla="*/ 0 w 162"/>
                    <a:gd name="T5" fmla="*/ 0 h 18"/>
                    <a:gd name="T6" fmla="*/ 0 w 162"/>
                    <a:gd name="T7" fmla="*/ 17 h 18"/>
                    <a:gd name="T8" fmla="*/ 161 w 162"/>
                    <a:gd name="T9" fmla="*/ 1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2"/>
                    <a:gd name="T16" fmla="*/ 0 h 18"/>
                    <a:gd name="T17" fmla="*/ 162 w 162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2" h="18">
                      <a:moveTo>
                        <a:pt x="161" y="17"/>
                      </a:moveTo>
                      <a:lnTo>
                        <a:pt x="161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161" y="17"/>
                      </a:lnTo>
                    </a:path>
                  </a:pathLst>
                </a:custGeom>
                <a:solidFill>
                  <a:srgbClr val="99999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3" name="Freeform 202">
                  <a:extLst>
                    <a:ext uri="{FF2B5EF4-FFF2-40B4-BE49-F238E27FC236}">
                      <a16:creationId xmlns:a16="http://schemas.microsoft.com/office/drawing/2014/main" id="{42D93EF4-0001-4B88-9EFE-7DBDC94C82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6" y="2351"/>
                  <a:ext cx="132" cy="18"/>
                </a:xfrm>
                <a:custGeom>
                  <a:avLst/>
                  <a:gdLst>
                    <a:gd name="T0" fmla="*/ 131 w 132"/>
                    <a:gd name="T1" fmla="*/ 17 h 18"/>
                    <a:gd name="T2" fmla="*/ 131 w 132"/>
                    <a:gd name="T3" fmla="*/ 0 h 18"/>
                    <a:gd name="T4" fmla="*/ 0 w 132"/>
                    <a:gd name="T5" fmla="*/ 0 h 18"/>
                    <a:gd name="T6" fmla="*/ 0 w 132"/>
                    <a:gd name="T7" fmla="*/ 17 h 18"/>
                    <a:gd name="T8" fmla="*/ 131 w 132"/>
                    <a:gd name="T9" fmla="*/ 1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2"/>
                    <a:gd name="T16" fmla="*/ 0 h 18"/>
                    <a:gd name="T17" fmla="*/ 132 w 132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2" h="18">
                      <a:moveTo>
                        <a:pt x="131" y="17"/>
                      </a:moveTo>
                      <a:lnTo>
                        <a:pt x="131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131" y="17"/>
                      </a:lnTo>
                    </a:path>
                  </a:pathLst>
                </a:custGeom>
                <a:solidFill>
                  <a:srgbClr val="99999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4" name="Freeform 203">
                  <a:extLst>
                    <a:ext uri="{FF2B5EF4-FFF2-40B4-BE49-F238E27FC236}">
                      <a16:creationId xmlns:a16="http://schemas.microsoft.com/office/drawing/2014/main" id="{FDFD3333-E4FF-4AE0-B26F-A746DD1A5D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6" y="2370"/>
                  <a:ext cx="90" cy="18"/>
                </a:xfrm>
                <a:custGeom>
                  <a:avLst/>
                  <a:gdLst>
                    <a:gd name="T0" fmla="*/ 89 w 90"/>
                    <a:gd name="T1" fmla="*/ 17 h 18"/>
                    <a:gd name="T2" fmla="*/ 89 w 90"/>
                    <a:gd name="T3" fmla="*/ 0 h 18"/>
                    <a:gd name="T4" fmla="*/ 0 w 90"/>
                    <a:gd name="T5" fmla="*/ 0 h 18"/>
                    <a:gd name="T6" fmla="*/ 0 w 90"/>
                    <a:gd name="T7" fmla="*/ 17 h 18"/>
                    <a:gd name="T8" fmla="*/ 89 w 90"/>
                    <a:gd name="T9" fmla="*/ 1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"/>
                    <a:gd name="T17" fmla="*/ 90 w 90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">
                      <a:moveTo>
                        <a:pt x="89" y="17"/>
                      </a:moveTo>
                      <a:lnTo>
                        <a:pt x="89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89" y="17"/>
                      </a:lnTo>
                    </a:path>
                  </a:pathLst>
                </a:custGeom>
                <a:solidFill>
                  <a:srgbClr val="99999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5" name="Freeform 204">
                  <a:extLst>
                    <a:ext uri="{FF2B5EF4-FFF2-40B4-BE49-F238E27FC236}">
                      <a16:creationId xmlns:a16="http://schemas.microsoft.com/office/drawing/2014/main" id="{36FA13F6-2D94-4533-A2D3-C3B91EE079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6" y="2389"/>
                  <a:ext cx="51" cy="18"/>
                </a:xfrm>
                <a:custGeom>
                  <a:avLst/>
                  <a:gdLst>
                    <a:gd name="T0" fmla="*/ 50 w 51"/>
                    <a:gd name="T1" fmla="*/ 17 h 18"/>
                    <a:gd name="T2" fmla="*/ 50 w 51"/>
                    <a:gd name="T3" fmla="*/ 0 h 18"/>
                    <a:gd name="T4" fmla="*/ 0 w 51"/>
                    <a:gd name="T5" fmla="*/ 0 h 18"/>
                    <a:gd name="T6" fmla="*/ 0 w 51"/>
                    <a:gd name="T7" fmla="*/ 17 h 18"/>
                    <a:gd name="T8" fmla="*/ 50 w 51"/>
                    <a:gd name="T9" fmla="*/ 1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18"/>
                    <a:gd name="T17" fmla="*/ 51 w 51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18">
                      <a:moveTo>
                        <a:pt x="50" y="17"/>
                      </a:moveTo>
                      <a:lnTo>
                        <a:pt x="50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50" y="17"/>
                      </a:lnTo>
                    </a:path>
                  </a:pathLst>
                </a:custGeom>
                <a:solidFill>
                  <a:srgbClr val="99999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936" name="Group 205">
              <a:extLst>
                <a:ext uri="{FF2B5EF4-FFF2-40B4-BE49-F238E27FC236}">
                  <a16:creationId xmlns:a16="http://schemas.microsoft.com/office/drawing/2014/main" id="{1E2D394E-7E17-461C-88B1-717A24437C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66672" y="160508"/>
              <a:ext cx="330139" cy="974042"/>
              <a:chOff x="964" y="1684"/>
              <a:chExt cx="424" cy="664"/>
            </a:xfrm>
          </p:grpSpPr>
          <p:sp>
            <p:nvSpPr>
              <p:cNvPr id="937" name="Rectangle 206" descr="Granite">
                <a:extLst>
                  <a:ext uri="{FF2B5EF4-FFF2-40B4-BE49-F238E27FC236}">
                    <a16:creationId xmlns:a16="http://schemas.microsoft.com/office/drawing/2014/main" id="{AD16F984-13F1-4AA7-A9DD-9933BC4C0B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4" y="1684"/>
                <a:ext cx="424" cy="664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938" name="Group 207">
                <a:extLst>
                  <a:ext uri="{FF2B5EF4-FFF2-40B4-BE49-F238E27FC236}">
                    <a16:creationId xmlns:a16="http://schemas.microsoft.com/office/drawing/2014/main" id="{A4655935-BA71-40F7-AA6D-F551610E58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82" y="1732"/>
                <a:ext cx="388" cy="184"/>
                <a:chOff x="982" y="1732"/>
                <a:chExt cx="388" cy="184"/>
              </a:xfrm>
            </p:grpSpPr>
            <p:sp>
              <p:nvSpPr>
                <p:cNvPr id="953" name="Rectangle 208">
                  <a:extLst>
                    <a:ext uri="{FF2B5EF4-FFF2-40B4-BE49-F238E27FC236}">
                      <a16:creationId xmlns:a16="http://schemas.microsoft.com/office/drawing/2014/main" id="{D4688970-93CD-4703-ADFE-E01716D3C2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2" y="173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4" name="Rectangle 209">
                  <a:extLst>
                    <a:ext uri="{FF2B5EF4-FFF2-40B4-BE49-F238E27FC236}">
                      <a16:creationId xmlns:a16="http://schemas.microsoft.com/office/drawing/2014/main" id="{5DBB4D63-0B46-43C0-AA05-3BB8A1C40B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4" y="173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5" name="Rectangle 210">
                  <a:extLst>
                    <a:ext uri="{FF2B5EF4-FFF2-40B4-BE49-F238E27FC236}">
                      <a16:creationId xmlns:a16="http://schemas.microsoft.com/office/drawing/2014/main" id="{DBF35C8F-8C88-469C-9856-5F7AA05564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6" y="173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6" name="Rectangle 211">
                  <a:extLst>
                    <a:ext uri="{FF2B5EF4-FFF2-40B4-BE49-F238E27FC236}">
                      <a16:creationId xmlns:a16="http://schemas.microsoft.com/office/drawing/2014/main" id="{E0A4C888-9DBF-4424-86EA-137FCFC481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98" y="173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7" name="Rectangle 212">
                  <a:extLst>
                    <a:ext uri="{FF2B5EF4-FFF2-40B4-BE49-F238E27FC236}">
                      <a16:creationId xmlns:a16="http://schemas.microsoft.com/office/drawing/2014/main" id="{63DEF87C-399B-4BAF-9138-5C4BB86BDD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0" y="173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8" name="Rectangle 213">
                  <a:extLst>
                    <a:ext uri="{FF2B5EF4-FFF2-40B4-BE49-F238E27FC236}">
                      <a16:creationId xmlns:a16="http://schemas.microsoft.com/office/drawing/2014/main" id="{11DB5982-6954-4503-AA0F-13322CE97B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2" y="173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39" name="Group 214">
                <a:extLst>
                  <a:ext uri="{FF2B5EF4-FFF2-40B4-BE49-F238E27FC236}">
                    <a16:creationId xmlns:a16="http://schemas.microsoft.com/office/drawing/2014/main" id="{7C450AF6-2979-4DFB-AA37-9625AAEE5D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82" y="1972"/>
                <a:ext cx="388" cy="184"/>
                <a:chOff x="982" y="1972"/>
                <a:chExt cx="388" cy="184"/>
              </a:xfrm>
            </p:grpSpPr>
            <p:sp>
              <p:nvSpPr>
                <p:cNvPr id="947" name="Rectangle 215">
                  <a:extLst>
                    <a:ext uri="{FF2B5EF4-FFF2-40B4-BE49-F238E27FC236}">
                      <a16:creationId xmlns:a16="http://schemas.microsoft.com/office/drawing/2014/main" id="{79C416EB-E486-4273-928D-FFE6DE12FF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2" y="197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48" name="Rectangle 216">
                  <a:extLst>
                    <a:ext uri="{FF2B5EF4-FFF2-40B4-BE49-F238E27FC236}">
                      <a16:creationId xmlns:a16="http://schemas.microsoft.com/office/drawing/2014/main" id="{83179EC0-F6A1-40EA-AEDB-99603E6CFB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4" y="197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49" name="Rectangle 217">
                  <a:extLst>
                    <a:ext uri="{FF2B5EF4-FFF2-40B4-BE49-F238E27FC236}">
                      <a16:creationId xmlns:a16="http://schemas.microsoft.com/office/drawing/2014/main" id="{ADF55EFA-EF94-4BE5-BCBE-87E0DB5AC3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6" y="197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0" name="Rectangle 218">
                  <a:extLst>
                    <a:ext uri="{FF2B5EF4-FFF2-40B4-BE49-F238E27FC236}">
                      <a16:creationId xmlns:a16="http://schemas.microsoft.com/office/drawing/2014/main" id="{5FFE0524-7B6C-4F71-9993-0833F356C2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98" y="197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1" name="Rectangle 219">
                  <a:extLst>
                    <a:ext uri="{FF2B5EF4-FFF2-40B4-BE49-F238E27FC236}">
                      <a16:creationId xmlns:a16="http://schemas.microsoft.com/office/drawing/2014/main" id="{052BEF9C-566E-4414-A926-BDBDFBDC9E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0" y="197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2" name="Rectangle 220">
                  <a:extLst>
                    <a:ext uri="{FF2B5EF4-FFF2-40B4-BE49-F238E27FC236}">
                      <a16:creationId xmlns:a16="http://schemas.microsoft.com/office/drawing/2014/main" id="{688AC50A-DE21-4F48-ABE5-979767410D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2" y="197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40" name="Group 221">
                <a:extLst>
                  <a:ext uri="{FF2B5EF4-FFF2-40B4-BE49-F238E27FC236}">
                    <a16:creationId xmlns:a16="http://schemas.microsoft.com/office/drawing/2014/main" id="{E13E50CC-A2AC-4144-817F-E4DC5695F8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44" y="2212"/>
                <a:ext cx="208" cy="40"/>
                <a:chOff x="1144" y="2212"/>
                <a:chExt cx="208" cy="40"/>
              </a:xfrm>
            </p:grpSpPr>
            <p:sp>
              <p:nvSpPr>
                <p:cNvPr id="944" name="Rectangle 222">
                  <a:extLst>
                    <a:ext uri="{FF2B5EF4-FFF2-40B4-BE49-F238E27FC236}">
                      <a16:creationId xmlns:a16="http://schemas.microsoft.com/office/drawing/2014/main" id="{A13AB8E6-B95B-4E91-8D05-03B654F601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4" y="2212"/>
                  <a:ext cx="64" cy="40"/>
                </a:xfrm>
                <a:prstGeom prst="rect">
                  <a:avLst/>
                </a:prstGeom>
                <a:solidFill>
                  <a:srgbClr val="77777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45" name="Rectangle 223">
                  <a:extLst>
                    <a:ext uri="{FF2B5EF4-FFF2-40B4-BE49-F238E27FC236}">
                      <a16:creationId xmlns:a16="http://schemas.microsoft.com/office/drawing/2014/main" id="{8AE9A23C-2DB3-4C57-993E-DC81CBAFCB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16" y="2212"/>
                  <a:ext cx="64" cy="40"/>
                </a:xfrm>
                <a:prstGeom prst="rect">
                  <a:avLst/>
                </a:prstGeom>
                <a:solidFill>
                  <a:srgbClr val="77777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46" name="Rectangle 224">
                  <a:extLst>
                    <a:ext uri="{FF2B5EF4-FFF2-40B4-BE49-F238E27FC236}">
                      <a16:creationId xmlns:a16="http://schemas.microsoft.com/office/drawing/2014/main" id="{57F138D5-57B5-4E78-AD07-1A4C9A3598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88" y="2212"/>
                  <a:ext cx="64" cy="40"/>
                </a:xfrm>
                <a:prstGeom prst="rect">
                  <a:avLst/>
                </a:prstGeom>
                <a:solidFill>
                  <a:srgbClr val="77777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41" name="Group 225">
                <a:extLst>
                  <a:ext uri="{FF2B5EF4-FFF2-40B4-BE49-F238E27FC236}">
                    <a16:creationId xmlns:a16="http://schemas.microsoft.com/office/drawing/2014/main" id="{6AC389E4-2C41-4927-BD52-0F65D53E2F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4" y="2260"/>
                <a:ext cx="80" cy="40"/>
                <a:chOff x="1024" y="2260"/>
                <a:chExt cx="80" cy="40"/>
              </a:xfrm>
            </p:grpSpPr>
            <p:sp>
              <p:nvSpPr>
                <p:cNvPr id="942" name="Oval 226">
                  <a:extLst>
                    <a:ext uri="{FF2B5EF4-FFF2-40B4-BE49-F238E27FC236}">
                      <a16:creationId xmlns:a16="http://schemas.microsoft.com/office/drawing/2014/main" id="{52A68D5E-BD0E-4995-843A-785579E49E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4" y="2260"/>
                  <a:ext cx="8" cy="40"/>
                </a:xfrm>
                <a:prstGeom prst="ellipse">
                  <a:avLst/>
                </a:prstGeom>
                <a:solidFill>
                  <a:srgbClr val="777777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43" name="Oval 227">
                  <a:extLst>
                    <a:ext uri="{FF2B5EF4-FFF2-40B4-BE49-F238E27FC236}">
                      <a16:creationId xmlns:a16="http://schemas.microsoft.com/office/drawing/2014/main" id="{E36FC624-8BA3-46A6-AD0C-CD52D59767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6" y="2260"/>
                  <a:ext cx="8" cy="40"/>
                </a:xfrm>
                <a:prstGeom prst="ellipse">
                  <a:avLst/>
                </a:prstGeom>
                <a:solidFill>
                  <a:srgbClr val="777777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959" name="Group 228">
              <a:extLst>
                <a:ext uri="{FF2B5EF4-FFF2-40B4-BE49-F238E27FC236}">
                  <a16:creationId xmlns:a16="http://schemas.microsoft.com/office/drawing/2014/main" id="{1C98C478-350A-425E-B1D6-EF62049F2D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89934" y="393390"/>
              <a:ext cx="987425" cy="1130300"/>
              <a:chOff x="196" y="3796"/>
              <a:chExt cx="1006" cy="856"/>
            </a:xfrm>
          </p:grpSpPr>
          <p:grpSp>
            <p:nvGrpSpPr>
              <p:cNvPr id="960" name="Group 229">
                <a:extLst>
                  <a:ext uri="{FF2B5EF4-FFF2-40B4-BE49-F238E27FC236}">
                    <a16:creationId xmlns:a16="http://schemas.microsoft.com/office/drawing/2014/main" id="{60725EA7-0192-4216-8CA6-926C58600A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6" y="3796"/>
                <a:ext cx="503" cy="658"/>
                <a:chOff x="196" y="3796"/>
                <a:chExt cx="503" cy="658"/>
              </a:xfrm>
            </p:grpSpPr>
            <p:sp>
              <p:nvSpPr>
                <p:cNvPr id="1009" name="Rectangle 230">
                  <a:extLst>
                    <a:ext uri="{FF2B5EF4-FFF2-40B4-BE49-F238E27FC236}">
                      <a16:creationId xmlns:a16="http://schemas.microsoft.com/office/drawing/2014/main" id="{10C584E1-7669-46A5-808F-5CFBBA32A6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0" y="3796"/>
                  <a:ext cx="37" cy="658"/>
                </a:xfrm>
                <a:prstGeom prst="rect">
                  <a:avLst/>
                </a:prstGeom>
                <a:solidFill>
                  <a:srgbClr val="AD6900"/>
                </a:solidFill>
                <a:ln w="12700">
                  <a:solidFill>
                    <a:srgbClr val="7144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0" name="Line 231">
                  <a:extLst>
                    <a:ext uri="{FF2B5EF4-FFF2-40B4-BE49-F238E27FC236}">
                      <a16:creationId xmlns:a16="http://schemas.microsoft.com/office/drawing/2014/main" id="{C38435BC-30C6-4BA3-A25A-5DA2DE6162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49" y="3846"/>
                  <a:ext cx="84" cy="57"/>
                </a:xfrm>
                <a:prstGeom prst="line">
                  <a:avLst/>
                </a:prstGeom>
                <a:noFill/>
                <a:ln w="12700">
                  <a:solidFill>
                    <a:srgbClr val="AD6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1" name="Line 232">
                  <a:extLst>
                    <a:ext uri="{FF2B5EF4-FFF2-40B4-BE49-F238E27FC236}">
                      <a16:creationId xmlns:a16="http://schemas.microsoft.com/office/drawing/2014/main" id="{B2E1F37A-6916-471E-AF0E-945DB0CF09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1" y="3846"/>
                  <a:ext cx="82" cy="55"/>
                </a:xfrm>
                <a:prstGeom prst="line">
                  <a:avLst/>
                </a:prstGeom>
                <a:noFill/>
                <a:ln w="12700">
                  <a:solidFill>
                    <a:srgbClr val="AD6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12" name="Group 233">
                  <a:extLst>
                    <a:ext uri="{FF2B5EF4-FFF2-40B4-BE49-F238E27FC236}">
                      <a16:creationId xmlns:a16="http://schemas.microsoft.com/office/drawing/2014/main" id="{B06C83FA-E2BA-4AAB-83C8-E0AB4690B6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9" y="3813"/>
                  <a:ext cx="28" cy="24"/>
                  <a:chOff x="219" y="3813"/>
                  <a:chExt cx="28" cy="24"/>
                </a:xfrm>
              </p:grpSpPr>
              <p:sp>
                <p:nvSpPr>
                  <p:cNvPr id="1033" name="Freeform 234">
                    <a:extLst>
                      <a:ext uri="{FF2B5EF4-FFF2-40B4-BE49-F238E27FC236}">
                        <a16:creationId xmlns:a16="http://schemas.microsoft.com/office/drawing/2014/main" id="{25D8CB80-A1A6-4A69-9A50-81F560B344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3" y="3815"/>
                    <a:ext cx="20" cy="18"/>
                  </a:xfrm>
                  <a:custGeom>
                    <a:avLst/>
                    <a:gdLst>
                      <a:gd name="T0" fmla="*/ 13 w 20"/>
                      <a:gd name="T1" fmla="*/ 0 h 18"/>
                      <a:gd name="T2" fmla="*/ 19 w 20"/>
                      <a:gd name="T3" fmla="*/ 17 h 18"/>
                      <a:gd name="T4" fmla="*/ 0 w 20"/>
                      <a:gd name="T5" fmla="*/ 17 h 18"/>
                      <a:gd name="T6" fmla="*/ 5 w 20"/>
                      <a:gd name="T7" fmla="*/ 0 h 18"/>
                      <a:gd name="T8" fmla="*/ 13 w 20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18"/>
                      <a:gd name="T17" fmla="*/ 20 w 20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18">
                        <a:moveTo>
                          <a:pt x="13" y="0"/>
                        </a:moveTo>
                        <a:lnTo>
                          <a:pt x="19" y="17"/>
                        </a:lnTo>
                        <a:lnTo>
                          <a:pt x="0" y="17"/>
                        </a:lnTo>
                        <a:lnTo>
                          <a:pt x="5" y="0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34" name="Freeform 235">
                    <a:extLst>
                      <a:ext uri="{FF2B5EF4-FFF2-40B4-BE49-F238E27FC236}">
                        <a16:creationId xmlns:a16="http://schemas.microsoft.com/office/drawing/2014/main" id="{8EDCD89F-3DFB-4658-8472-DC0CE2F3DC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9" y="3813"/>
                    <a:ext cx="28" cy="24"/>
                  </a:xfrm>
                  <a:custGeom>
                    <a:avLst/>
                    <a:gdLst>
                      <a:gd name="T0" fmla="*/ 19 w 28"/>
                      <a:gd name="T1" fmla="*/ 0 h 24"/>
                      <a:gd name="T2" fmla="*/ 27 w 28"/>
                      <a:gd name="T3" fmla="*/ 23 h 24"/>
                      <a:gd name="T4" fmla="*/ 0 w 28"/>
                      <a:gd name="T5" fmla="*/ 23 h 24"/>
                      <a:gd name="T6" fmla="*/ 6 w 28"/>
                      <a:gd name="T7" fmla="*/ 0 h 24"/>
                      <a:gd name="T8" fmla="*/ 19 w 28"/>
                      <a:gd name="T9" fmla="*/ 0 h 24"/>
                      <a:gd name="T10" fmla="*/ 14 w 28"/>
                      <a:gd name="T11" fmla="*/ 6 h 24"/>
                      <a:gd name="T12" fmla="*/ 11 w 28"/>
                      <a:gd name="T13" fmla="*/ 6 h 24"/>
                      <a:gd name="T14" fmla="*/ 9 w 28"/>
                      <a:gd name="T15" fmla="*/ 16 h 24"/>
                      <a:gd name="T16" fmla="*/ 18 w 28"/>
                      <a:gd name="T17" fmla="*/ 16 h 24"/>
                      <a:gd name="T18" fmla="*/ 14 w 28"/>
                      <a:gd name="T19" fmla="*/ 6 h 24"/>
                      <a:gd name="T20" fmla="*/ 19 w 28"/>
                      <a:gd name="T21" fmla="*/ 0 h 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8"/>
                      <a:gd name="T34" fmla="*/ 0 h 24"/>
                      <a:gd name="T35" fmla="*/ 28 w 28"/>
                      <a:gd name="T36" fmla="*/ 24 h 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8" h="24">
                        <a:moveTo>
                          <a:pt x="19" y="0"/>
                        </a:moveTo>
                        <a:lnTo>
                          <a:pt x="27" y="23"/>
                        </a:lnTo>
                        <a:lnTo>
                          <a:pt x="0" y="23"/>
                        </a:lnTo>
                        <a:lnTo>
                          <a:pt x="6" y="0"/>
                        </a:lnTo>
                        <a:lnTo>
                          <a:pt x="19" y="0"/>
                        </a:lnTo>
                        <a:lnTo>
                          <a:pt x="14" y="6"/>
                        </a:lnTo>
                        <a:lnTo>
                          <a:pt x="11" y="6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4" y="6"/>
                        </a:lnTo>
                        <a:lnTo>
                          <a:pt x="19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13" name="Group 236">
                  <a:extLst>
                    <a:ext uri="{FF2B5EF4-FFF2-40B4-BE49-F238E27FC236}">
                      <a16:creationId xmlns:a16="http://schemas.microsoft.com/office/drawing/2014/main" id="{D01841D3-C8DF-4F56-AEED-A9299031B0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3" y="3813"/>
                  <a:ext cx="28" cy="24"/>
                  <a:chOff x="263" y="3813"/>
                  <a:chExt cx="28" cy="24"/>
                </a:xfrm>
              </p:grpSpPr>
              <p:sp>
                <p:nvSpPr>
                  <p:cNvPr id="1031" name="Freeform 237">
                    <a:extLst>
                      <a:ext uri="{FF2B5EF4-FFF2-40B4-BE49-F238E27FC236}">
                        <a16:creationId xmlns:a16="http://schemas.microsoft.com/office/drawing/2014/main" id="{72B8A4AB-765F-4992-AB39-1CBC235348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9" y="3815"/>
                    <a:ext cx="20" cy="18"/>
                  </a:xfrm>
                  <a:custGeom>
                    <a:avLst/>
                    <a:gdLst>
                      <a:gd name="T0" fmla="*/ 14 w 20"/>
                      <a:gd name="T1" fmla="*/ 0 h 18"/>
                      <a:gd name="T2" fmla="*/ 19 w 20"/>
                      <a:gd name="T3" fmla="*/ 17 h 18"/>
                      <a:gd name="T4" fmla="*/ 0 w 20"/>
                      <a:gd name="T5" fmla="*/ 17 h 18"/>
                      <a:gd name="T6" fmla="*/ 5 w 20"/>
                      <a:gd name="T7" fmla="*/ 0 h 18"/>
                      <a:gd name="T8" fmla="*/ 14 w 20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18"/>
                      <a:gd name="T17" fmla="*/ 20 w 20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18">
                        <a:moveTo>
                          <a:pt x="14" y="0"/>
                        </a:moveTo>
                        <a:lnTo>
                          <a:pt x="19" y="17"/>
                        </a:lnTo>
                        <a:lnTo>
                          <a:pt x="0" y="17"/>
                        </a:lnTo>
                        <a:lnTo>
                          <a:pt x="5" y="0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32" name="Freeform 238">
                    <a:extLst>
                      <a:ext uri="{FF2B5EF4-FFF2-40B4-BE49-F238E27FC236}">
                        <a16:creationId xmlns:a16="http://schemas.microsoft.com/office/drawing/2014/main" id="{49E41C14-880C-4778-99B0-5C0DFA01B9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3" y="3813"/>
                    <a:ext cx="28" cy="24"/>
                  </a:xfrm>
                  <a:custGeom>
                    <a:avLst/>
                    <a:gdLst>
                      <a:gd name="T0" fmla="*/ 19 w 28"/>
                      <a:gd name="T1" fmla="*/ 0 h 24"/>
                      <a:gd name="T2" fmla="*/ 27 w 28"/>
                      <a:gd name="T3" fmla="*/ 23 h 24"/>
                      <a:gd name="T4" fmla="*/ 0 w 28"/>
                      <a:gd name="T5" fmla="*/ 23 h 24"/>
                      <a:gd name="T6" fmla="*/ 6 w 28"/>
                      <a:gd name="T7" fmla="*/ 0 h 24"/>
                      <a:gd name="T8" fmla="*/ 19 w 28"/>
                      <a:gd name="T9" fmla="*/ 0 h 24"/>
                      <a:gd name="T10" fmla="*/ 14 w 28"/>
                      <a:gd name="T11" fmla="*/ 6 h 24"/>
                      <a:gd name="T12" fmla="*/ 11 w 28"/>
                      <a:gd name="T13" fmla="*/ 6 h 24"/>
                      <a:gd name="T14" fmla="*/ 9 w 28"/>
                      <a:gd name="T15" fmla="*/ 16 h 24"/>
                      <a:gd name="T16" fmla="*/ 18 w 28"/>
                      <a:gd name="T17" fmla="*/ 16 h 24"/>
                      <a:gd name="T18" fmla="*/ 14 w 28"/>
                      <a:gd name="T19" fmla="*/ 6 h 24"/>
                      <a:gd name="T20" fmla="*/ 19 w 28"/>
                      <a:gd name="T21" fmla="*/ 0 h 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8"/>
                      <a:gd name="T34" fmla="*/ 0 h 24"/>
                      <a:gd name="T35" fmla="*/ 28 w 28"/>
                      <a:gd name="T36" fmla="*/ 24 h 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8" h="24">
                        <a:moveTo>
                          <a:pt x="19" y="0"/>
                        </a:moveTo>
                        <a:lnTo>
                          <a:pt x="27" y="23"/>
                        </a:lnTo>
                        <a:lnTo>
                          <a:pt x="0" y="23"/>
                        </a:lnTo>
                        <a:lnTo>
                          <a:pt x="6" y="0"/>
                        </a:lnTo>
                        <a:lnTo>
                          <a:pt x="19" y="0"/>
                        </a:lnTo>
                        <a:lnTo>
                          <a:pt x="14" y="6"/>
                        </a:lnTo>
                        <a:lnTo>
                          <a:pt x="11" y="6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4" y="6"/>
                        </a:lnTo>
                        <a:lnTo>
                          <a:pt x="19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14" name="Group 239">
                  <a:extLst>
                    <a:ext uri="{FF2B5EF4-FFF2-40B4-BE49-F238E27FC236}">
                      <a16:creationId xmlns:a16="http://schemas.microsoft.com/office/drawing/2014/main" id="{66E96A33-713E-4D16-9CF0-68B4C79AF1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6" y="3814"/>
                  <a:ext cx="28" cy="24"/>
                  <a:chOff x="396" y="3814"/>
                  <a:chExt cx="28" cy="24"/>
                </a:xfrm>
              </p:grpSpPr>
              <p:sp>
                <p:nvSpPr>
                  <p:cNvPr id="1029" name="Freeform 240">
                    <a:extLst>
                      <a:ext uri="{FF2B5EF4-FFF2-40B4-BE49-F238E27FC236}">
                        <a16:creationId xmlns:a16="http://schemas.microsoft.com/office/drawing/2014/main" id="{AEA9BFF1-A025-4687-960B-37BB04F04B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1" y="3817"/>
                    <a:ext cx="19" cy="18"/>
                  </a:xfrm>
                  <a:custGeom>
                    <a:avLst/>
                    <a:gdLst>
                      <a:gd name="T0" fmla="*/ 13 w 19"/>
                      <a:gd name="T1" fmla="*/ 0 h 18"/>
                      <a:gd name="T2" fmla="*/ 18 w 19"/>
                      <a:gd name="T3" fmla="*/ 17 h 18"/>
                      <a:gd name="T4" fmla="*/ 0 w 19"/>
                      <a:gd name="T5" fmla="*/ 17 h 18"/>
                      <a:gd name="T6" fmla="*/ 4 w 19"/>
                      <a:gd name="T7" fmla="*/ 0 h 18"/>
                      <a:gd name="T8" fmla="*/ 13 w 19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18"/>
                      <a:gd name="T17" fmla="*/ 19 w 19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18">
                        <a:moveTo>
                          <a:pt x="13" y="0"/>
                        </a:moveTo>
                        <a:lnTo>
                          <a:pt x="18" y="17"/>
                        </a:lnTo>
                        <a:lnTo>
                          <a:pt x="0" y="17"/>
                        </a:lnTo>
                        <a:lnTo>
                          <a:pt x="4" y="0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30" name="Freeform 241">
                    <a:extLst>
                      <a:ext uri="{FF2B5EF4-FFF2-40B4-BE49-F238E27FC236}">
                        <a16:creationId xmlns:a16="http://schemas.microsoft.com/office/drawing/2014/main" id="{3DABA630-266F-4254-AD90-4B1373B191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6" y="3814"/>
                    <a:ext cx="28" cy="24"/>
                  </a:xfrm>
                  <a:custGeom>
                    <a:avLst/>
                    <a:gdLst>
                      <a:gd name="T0" fmla="*/ 19 w 28"/>
                      <a:gd name="T1" fmla="*/ 0 h 24"/>
                      <a:gd name="T2" fmla="*/ 27 w 28"/>
                      <a:gd name="T3" fmla="*/ 23 h 24"/>
                      <a:gd name="T4" fmla="*/ 0 w 28"/>
                      <a:gd name="T5" fmla="*/ 23 h 24"/>
                      <a:gd name="T6" fmla="*/ 6 w 28"/>
                      <a:gd name="T7" fmla="*/ 0 h 24"/>
                      <a:gd name="T8" fmla="*/ 19 w 28"/>
                      <a:gd name="T9" fmla="*/ 0 h 24"/>
                      <a:gd name="T10" fmla="*/ 14 w 28"/>
                      <a:gd name="T11" fmla="*/ 6 h 24"/>
                      <a:gd name="T12" fmla="*/ 11 w 28"/>
                      <a:gd name="T13" fmla="*/ 6 h 24"/>
                      <a:gd name="T14" fmla="*/ 9 w 28"/>
                      <a:gd name="T15" fmla="*/ 16 h 24"/>
                      <a:gd name="T16" fmla="*/ 18 w 28"/>
                      <a:gd name="T17" fmla="*/ 16 h 24"/>
                      <a:gd name="T18" fmla="*/ 14 w 28"/>
                      <a:gd name="T19" fmla="*/ 6 h 24"/>
                      <a:gd name="T20" fmla="*/ 19 w 28"/>
                      <a:gd name="T21" fmla="*/ 0 h 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8"/>
                      <a:gd name="T34" fmla="*/ 0 h 24"/>
                      <a:gd name="T35" fmla="*/ 28 w 28"/>
                      <a:gd name="T36" fmla="*/ 24 h 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8" h="24">
                        <a:moveTo>
                          <a:pt x="19" y="0"/>
                        </a:moveTo>
                        <a:lnTo>
                          <a:pt x="27" y="23"/>
                        </a:lnTo>
                        <a:lnTo>
                          <a:pt x="0" y="23"/>
                        </a:lnTo>
                        <a:lnTo>
                          <a:pt x="6" y="0"/>
                        </a:lnTo>
                        <a:lnTo>
                          <a:pt x="19" y="0"/>
                        </a:lnTo>
                        <a:lnTo>
                          <a:pt x="14" y="6"/>
                        </a:lnTo>
                        <a:lnTo>
                          <a:pt x="11" y="6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4" y="6"/>
                        </a:lnTo>
                        <a:lnTo>
                          <a:pt x="19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15" name="Group 242">
                  <a:extLst>
                    <a:ext uri="{FF2B5EF4-FFF2-40B4-BE49-F238E27FC236}">
                      <a16:creationId xmlns:a16="http://schemas.microsoft.com/office/drawing/2014/main" id="{CD2E7CD9-0ADE-40AA-BCF6-A3C2E020438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7" y="3814"/>
                  <a:ext cx="29" cy="24"/>
                  <a:chOff x="437" y="3814"/>
                  <a:chExt cx="29" cy="24"/>
                </a:xfrm>
              </p:grpSpPr>
              <p:sp>
                <p:nvSpPr>
                  <p:cNvPr id="1024" name="Freeform 243">
                    <a:extLst>
                      <a:ext uri="{FF2B5EF4-FFF2-40B4-BE49-F238E27FC236}">
                        <a16:creationId xmlns:a16="http://schemas.microsoft.com/office/drawing/2014/main" id="{637FDCA1-7A03-457A-8880-166A786DC4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3" y="3817"/>
                    <a:ext cx="19" cy="18"/>
                  </a:xfrm>
                  <a:custGeom>
                    <a:avLst/>
                    <a:gdLst>
                      <a:gd name="T0" fmla="*/ 12 w 19"/>
                      <a:gd name="T1" fmla="*/ 0 h 18"/>
                      <a:gd name="T2" fmla="*/ 18 w 19"/>
                      <a:gd name="T3" fmla="*/ 17 h 18"/>
                      <a:gd name="T4" fmla="*/ 0 w 19"/>
                      <a:gd name="T5" fmla="*/ 17 h 18"/>
                      <a:gd name="T6" fmla="*/ 4 w 19"/>
                      <a:gd name="T7" fmla="*/ 0 h 18"/>
                      <a:gd name="T8" fmla="*/ 12 w 19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18"/>
                      <a:gd name="T17" fmla="*/ 19 w 19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18">
                        <a:moveTo>
                          <a:pt x="12" y="0"/>
                        </a:moveTo>
                        <a:lnTo>
                          <a:pt x="18" y="17"/>
                        </a:lnTo>
                        <a:lnTo>
                          <a:pt x="0" y="17"/>
                        </a:lnTo>
                        <a:lnTo>
                          <a:pt x="4" y="0"/>
                        </a:lnTo>
                        <a:lnTo>
                          <a:pt x="12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25" name="Freeform 244">
                    <a:extLst>
                      <a:ext uri="{FF2B5EF4-FFF2-40B4-BE49-F238E27FC236}">
                        <a16:creationId xmlns:a16="http://schemas.microsoft.com/office/drawing/2014/main" id="{11BFF77F-6CD8-408D-A0A6-F1E24A404B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7" y="3814"/>
                    <a:ext cx="29" cy="24"/>
                  </a:xfrm>
                  <a:custGeom>
                    <a:avLst/>
                    <a:gdLst>
                      <a:gd name="T0" fmla="*/ 20 w 29"/>
                      <a:gd name="T1" fmla="*/ 0 h 24"/>
                      <a:gd name="T2" fmla="*/ 28 w 29"/>
                      <a:gd name="T3" fmla="*/ 23 h 24"/>
                      <a:gd name="T4" fmla="*/ 0 w 29"/>
                      <a:gd name="T5" fmla="*/ 23 h 24"/>
                      <a:gd name="T6" fmla="*/ 5 w 29"/>
                      <a:gd name="T7" fmla="*/ 0 h 24"/>
                      <a:gd name="T8" fmla="*/ 20 w 29"/>
                      <a:gd name="T9" fmla="*/ 0 h 24"/>
                      <a:gd name="T10" fmla="*/ 15 w 29"/>
                      <a:gd name="T11" fmla="*/ 6 h 24"/>
                      <a:gd name="T12" fmla="*/ 11 w 29"/>
                      <a:gd name="T13" fmla="*/ 6 h 24"/>
                      <a:gd name="T14" fmla="*/ 9 w 29"/>
                      <a:gd name="T15" fmla="*/ 16 h 24"/>
                      <a:gd name="T16" fmla="*/ 18 w 29"/>
                      <a:gd name="T17" fmla="*/ 16 h 24"/>
                      <a:gd name="T18" fmla="*/ 15 w 29"/>
                      <a:gd name="T19" fmla="*/ 6 h 24"/>
                      <a:gd name="T20" fmla="*/ 20 w 29"/>
                      <a:gd name="T21" fmla="*/ 0 h 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"/>
                      <a:gd name="T34" fmla="*/ 0 h 24"/>
                      <a:gd name="T35" fmla="*/ 29 w 29"/>
                      <a:gd name="T36" fmla="*/ 24 h 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" h="24">
                        <a:moveTo>
                          <a:pt x="20" y="0"/>
                        </a:moveTo>
                        <a:lnTo>
                          <a:pt x="28" y="23"/>
                        </a:lnTo>
                        <a:lnTo>
                          <a:pt x="0" y="23"/>
                        </a:lnTo>
                        <a:lnTo>
                          <a:pt x="5" y="0"/>
                        </a:lnTo>
                        <a:lnTo>
                          <a:pt x="20" y="0"/>
                        </a:lnTo>
                        <a:lnTo>
                          <a:pt x="15" y="6"/>
                        </a:lnTo>
                        <a:lnTo>
                          <a:pt x="11" y="6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5" y="6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016" name="Rectangle 245">
                  <a:extLst>
                    <a:ext uri="{FF2B5EF4-FFF2-40B4-BE49-F238E27FC236}">
                      <a16:creationId xmlns:a16="http://schemas.microsoft.com/office/drawing/2014/main" id="{147DC7B1-2C09-47AC-AA19-BE031DBB81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" y="3836"/>
                  <a:ext cx="282" cy="19"/>
                </a:xfrm>
                <a:prstGeom prst="rect">
                  <a:avLst/>
                </a:prstGeom>
                <a:solidFill>
                  <a:srgbClr val="AD6900"/>
                </a:solidFill>
                <a:ln w="12700">
                  <a:solidFill>
                    <a:srgbClr val="AD6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7" name="Rectangle 246">
                  <a:extLst>
                    <a:ext uri="{FF2B5EF4-FFF2-40B4-BE49-F238E27FC236}">
                      <a16:creationId xmlns:a16="http://schemas.microsoft.com/office/drawing/2014/main" id="{B58B0003-713F-422C-9D62-5ADC8142A7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7" y="3859"/>
                  <a:ext cx="43" cy="16"/>
                </a:xfrm>
                <a:prstGeom prst="rect">
                  <a:avLst/>
                </a:prstGeom>
                <a:solidFill>
                  <a:srgbClr val="7144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8" name="Line 247">
                  <a:extLst>
                    <a:ext uri="{FF2B5EF4-FFF2-40B4-BE49-F238E27FC236}">
                      <a16:creationId xmlns:a16="http://schemas.microsoft.com/office/drawing/2014/main" id="{8254036B-B41C-4920-A5B4-7AA5DE3E7C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6" y="3831"/>
                  <a:ext cx="44" cy="0"/>
                </a:xfrm>
                <a:prstGeom prst="line">
                  <a:avLst/>
                </a:prstGeom>
                <a:noFill/>
                <a:ln w="12700">
                  <a:solidFill>
                    <a:srgbClr val="7144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9" name="Line 248">
                  <a:extLst>
                    <a:ext uri="{FF2B5EF4-FFF2-40B4-BE49-F238E27FC236}">
                      <a16:creationId xmlns:a16="http://schemas.microsoft.com/office/drawing/2014/main" id="{E57098EE-B9FD-496C-8203-6C491BAF7A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3883"/>
                  <a:ext cx="0" cy="30"/>
                </a:xfrm>
                <a:prstGeom prst="line">
                  <a:avLst/>
                </a:prstGeom>
                <a:noFill/>
                <a:ln w="12700">
                  <a:solidFill>
                    <a:srgbClr val="7144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0" name="Arc 249">
                  <a:extLst>
                    <a:ext uri="{FF2B5EF4-FFF2-40B4-BE49-F238E27FC236}">
                      <a16:creationId xmlns:a16="http://schemas.microsoft.com/office/drawing/2014/main" id="{0A05CAF9-26D3-49A4-B7CA-D755C282B7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" y="3818"/>
                  <a:ext cx="253" cy="109"/>
                </a:xfrm>
                <a:custGeom>
                  <a:avLst/>
                  <a:gdLst>
                    <a:gd name="T0" fmla="*/ 0 w 21600"/>
                    <a:gd name="T1" fmla="*/ 0 h 21799"/>
                    <a:gd name="T2" fmla="*/ 0 w 21600"/>
                    <a:gd name="T3" fmla="*/ 0 h 21799"/>
                    <a:gd name="T4" fmla="*/ 0 w 21600"/>
                    <a:gd name="T5" fmla="*/ 0 h 217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799"/>
                    <a:gd name="T11" fmla="*/ 21600 w 21600"/>
                    <a:gd name="T12" fmla="*/ 21799 h 217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799" fill="none" extrusionOk="0">
                      <a:moveTo>
                        <a:pt x="21514" y="21798"/>
                      </a:moveTo>
                      <a:cubicBezTo>
                        <a:pt x="9618" y="21751"/>
                        <a:pt x="0" y="12094"/>
                        <a:pt x="0" y="199"/>
                      </a:cubicBezTo>
                      <a:cubicBezTo>
                        <a:pt x="-1" y="132"/>
                        <a:pt x="0" y="66"/>
                        <a:pt x="0" y="-1"/>
                      </a:cubicBezTo>
                    </a:path>
                    <a:path w="21600" h="21799" stroke="0" extrusionOk="0">
                      <a:moveTo>
                        <a:pt x="21514" y="21798"/>
                      </a:moveTo>
                      <a:cubicBezTo>
                        <a:pt x="9618" y="21751"/>
                        <a:pt x="0" y="12094"/>
                        <a:pt x="0" y="199"/>
                      </a:cubicBezTo>
                      <a:cubicBezTo>
                        <a:pt x="-1" y="132"/>
                        <a:pt x="0" y="66"/>
                        <a:pt x="0" y="-1"/>
                      </a:cubicBezTo>
                      <a:lnTo>
                        <a:pt x="21600" y="1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1" name="Arc 250">
                  <a:extLst>
                    <a:ext uri="{FF2B5EF4-FFF2-40B4-BE49-F238E27FC236}">
                      <a16:creationId xmlns:a16="http://schemas.microsoft.com/office/drawing/2014/main" id="{93427FD4-34E2-4C53-9464-00EB0F8FF8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" y="3817"/>
                  <a:ext cx="254" cy="109"/>
                </a:xfrm>
                <a:custGeom>
                  <a:avLst/>
                  <a:gdLst>
                    <a:gd name="T0" fmla="*/ 0 w 21600"/>
                    <a:gd name="T1" fmla="*/ 0 h 21800"/>
                    <a:gd name="T2" fmla="*/ 0 w 21600"/>
                    <a:gd name="T3" fmla="*/ 0 h 21800"/>
                    <a:gd name="T4" fmla="*/ 0 w 21600"/>
                    <a:gd name="T5" fmla="*/ 0 h 218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800"/>
                    <a:gd name="T11" fmla="*/ 21600 w 21600"/>
                    <a:gd name="T12" fmla="*/ 21800 h 218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800" fill="none" extrusionOk="0">
                      <a:moveTo>
                        <a:pt x="21514" y="21799"/>
                      </a:moveTo>
                      <a:cubicBezTo>
                        <a:pt x="9618" y="21752"/>
                        <a:pt x="0" y="12095"/>
                        <a:pt x="0" y="200"/>
                      </a:cubicBezTo>
                      <a:cubicBezTo>
                        <a:pt x="-1" y="133"/>
                        <a:pt x="0" y="66"/>
                        <a:pt x="0" y="-1"/>
                      </a:cubicBezTo>
                    </a:path>
                    <a:path w="21600" h="21800" stroke="0" extrusionOk="0">
                      <a:moveTo>
                        <a:pt x="21514" y="21799"/>
                      </a:moveTo>
                      <a:cubicBezTo>
                        <a:pt x="9618" y="21752"/>
                        <a:pt x="0" y="12095"/>
                        <a:pt x="0" y="200"/>
                      </a:cubicBezTo>
                      <a:cubicBezTo>
                        <a:pt x="-1" y="133"/>
                        <a:pt x="0" y="66"/>
                        <a:pt x="0" y="-1"/>
                      </a:cubicBezTo>
                      <a:lnTo>
                        <a:pt x="21600" y="2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2" name="Arc 251">
                  <a:extLst>
                    <a:ext uri="{FF2B5EF4-FFF2-40B4-BE49-F238E27FC236}">
                      <a16:creationId xmlns:a16="http://schemas.microsoft.com/office/drawing/2014/main" id="{0E15AD64-39C6-4E99-B336-975121771D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" y="3817"/>
                  <a:ext cx="253" cy="10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21600" h="21600" stroke="0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3" name="Arc 252">
                  <a:extLst>
                    <a:ext uri="{FF2B5EF4-FFF2-40B4-BE49-F238E27FC236}">
                      <a16:creationId xmlns:a16="http://schemas.microsoft.com/office/drawing/2014/main" id="{9708CCC6-4453-48AB-B7BA-B7D8ABF18A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" y="3812"/>
                  <a:ext cx="253" cy="109"/>
                </a:xfrm>
                <a:custGeom>
                  <a:avLst/>
                  <a:gdLst>
                    <a:gd name="T0" fmla="*/ 0 w 21600"/>
                    <a:gd name="T1" fmla="*/ 0 h 21801"/>
                    <a:gd name="T2" fmla="*/ 0 w 21600"/>
                    <a:gd name="T3" fmla="*/ 0 h 21801"/>
                    <a:gd name="T4" fmla="*/ 0 w 21600"/>
                    <a:gd name="T5" fmla="*/ 0 h 2180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801"/>
                    <a:gd name="T11" fmla="*/ 21600 w 21600"/>
                    <a:gd name="T12" fmla="*/ 21801 h 2180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801" fill="none" extrusionOk="0">
                      <a:moveTo>
                        <a:pt x="21600" y="21801"/>
                      </a:moveTo>
                      <a:cubicBezTo>
                        <a:pt x="9670" y="21801"/>
                        <a:pt x="0" y="12130"/>
                        <a:pt x="0" y="201"/>
                      </a:cubicBezTo>
                      <a:cubicBezTo>
                        <a:pt x="-1" y="133"/>
                        <a:pt x="0" y="66"/>
                        <a:pt x="0" y="-1"/>
                      </a:cubicBezTo>
                    </a:path>
                    <a:path w="21600" h="21801" stroke="0" extrusionOk="0">
                      <a:moveTo>
                        <a:pt x="21600" y="21801"/>
                      </a:moveTo>
                      <a:cubicBezTo>
                        <a:pt x="9670" y="21801"/>
                        <a:pt x="0" y="12130"/>
                        <a:pt x="0" y="201"/>
                      </a:cubicBezTo>
                      <a:cubicBezTo>
                        <a:pt x="-1" y="133"/>
                        <a:pt x="0" y="66"/>
                        <a:pt x="0" y="-1"/>
                      </a:cubicBezTo>
                      <a:lnTo>
                        <a:pt x="21600" y="20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61" name="Group 253">
                <a:extLst>
                  <a:ext uri="{FF2B5EF4-FFF2-40B4-BE49-F238E27FC236}">
                    <a16:creationId xmlns:a16="http://schemas.microsoft.com/office/drawing/2014/main" id="{C84A07FA-C31C-4DF8-8144-C9B471C12E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7" y="3895"/>
                <a:ext cx="503" cy="658"/>
                <a:chOff x="447" y="3895"/>
                <a:chExt cx="503" cy="658"/>
              </a:xfrm>
            </p:grpSpPr>
            <p:sp>
              <p:nvSpPr>
                <p:cNvPr id="986" name="Rectangle 254">
                  <a:extLst>
                    <a:ext uri="{FF2B5EF4-FFF2-40B4-BE49-F238E27FC236}">
                      <a16:creationId xmlns:a16="http://schemas.microsoft.com/office/drawing/2014/main" id="{03C86BF7-7626-40F6-8D94-8F7765712A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9" y="3895"/>
                  <a:ext cx="39" cy="658"/>
                </a:xfrm>
                <a:prstGeom prst="rect">
                  <a:avLst/>
                </a:prstGeom>
                <a:solidFill>
                  <a:srgbClr val="AD6900"/>
                </a:solidFill>
                <a:ln w="12700">
                  <a:solidFill>
                    <a:srgbClr val="7144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87" name="Line 255">
                  <a:extLst>
                    <a:ext uri="{FF2B5EF4-FFF2-40B4-BE49-F238E27FC236}">
                      <a16:creationId xmlns:a16="http://schemas.microsoft.com/office/drawing/2014/main" id="{474FBCA6-CE91-4CEC-A1D8-AB5FD640FB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99" y="3945"/>
                  <a:ext cx="85" cy="57"/>
                </a:xfrm>
                <a:prstGeom prst="line">
                  <a:avLst/>
                </a:prstGeom>
                <a:noFill/>
                <a:ln w="12700">
                  <a:solidFill>
                    <a:srgbClr val="AD6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88" name="Line 256">
                  <a:extLst>
                    <a:ext uri="{FF2B5EF4-FFF2-40B4-BE49-F238E27FC236}">
                      <a16:creationId xmlns:a16="http://schemas.microsoft.com/office/drawing/2014/main" id="{B34548C7-90C3-4B7D-9C24-18FCA3E321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1" y="3945"/>
                  <a:ext cx="83" cy="56"/>
                </a:xfrm>
                <a:prstGeom prst="line">
                  <a:avLst/>
                </a:prstGeom>
                <a:noFill/>
                <a:ln w="12700">
                  <a:solidFill>
                    <a:srgbClr val="AD6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989" name="Group 257">
                  <a:extLst>
                    <a:ext uri="{FF2B5EF4-FFF2-40B4-BE49-F238E27FC236}">
                      <a16:creationId xmlns:a16="http://schemas.microsoft.com/office/drawing/2014/main" id="{9FC383D1-B483-4F34-BB12-352DBB056B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8" y="3912"/>
                  <a:ext cx="29" cy="25"/>
                  <a:chOff x="468" y="3912"/>
                  <a:chExt cx="29" cy="25"/>
                </a:xfrm>
              </p:grpSpPr>
              <p:sp>
                <p:nvSpPr>
                  <p:cNvPr id="1007" name="Freeform 258">
                    <a:extLst>
                      <a:ext uri="{FF2B5EF4-FFF2-40B4-BE49-F238E27FC236}">
                        <a16:creationId xmlns:a16="http://schemas.microsoft.com/office/drawing/2014/main" id="{47BF1FC3-5BE3-4F43-9CBB-48AA64A2AD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4" y="3916"/>
                    <a:ext cx="20" cy="17"/>
                  </a:xfrm>
                  <a:custGeom>
                    <a:avLst/>
                    <a:gdLst>
                      <a:gd name="T0" fmla="*/ 14 w 20"/>
                      <a:gd name="T1" fmla="*/ 0 h 17"/>
                      <a:gd name="T2" fmla="*/ 19 w 20"/>
                      <a:gd name="T3" fmla="*/ 16 h 17"/>
                      <a:gd name="T4" fmla="*/ 0 w 20"/>
                      <a:gd name="T5" fmla="*/ 16 h 17"/>
                      <a:gd name="T6" fmla="*/ 5 w 20"/>
                      <a:gd name="T7" fmla="*/ 0 h 17"/>
                      <a:gd name="T8" fmla="*/ 14 w 20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17"/>
                      <a:gd name="T17" fmla="*/ 20 w 20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17">
                        <a:moveTo>
                          <a:pt x="14" y="0"/>
                        </a:moveTo>
                        <a:lnTo>
                          <a:pt x="19" y="16"/>
                        </a:lnTo>
                        <a:lnTo>
                          <a:pt x="0" y="16"/>
                        </a:lnTo>
                        <a:lnTo>
                          <a:pt x="5" y="0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08" name="Freeform 259">
                    <a:extLst>
                      <a:ext uri="{FF2B5EF4-FFF2-40B4-BE49-F238E27FC236}">
                        <a16:creationId xmlns:a16="http://schemas.microsoft.com/office/drawing/2014/main" id="{38709FA2-74FF-4830-A24F-67E4F20393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8" y="3912"/>
                    <a:ext cx="29" cy="25"/>
                  </a:xfrm>
                  <a:custGeom>
                    <a:avLst/>
                    <a:gdLst>
                      <a:gd name="T0" fmla="*/ 20 w 29"/>
                      <a:gd name="T1" fmla="*/ 0 h 25"/>
                      <a:gd name="T2" fmla="*/ 28 w 29"/>
                      <a:gd name="T3" fmla="*/ 24 h 25"/>
                      <a:gd name="T4" fmla="*/ 0 w 29"/>
                      <a:gd name="T5" fmla="*/ 24 h 25"/>
                      <a:gd name="T6" fmla="*/ 6 w 29"/>
                      <a:gd name="T7" fmla="*/ 0 h 25"/>
                      <a:gd name="T8" fmla="*/ 20 w 29"/>
                      <a:gd name="T9" fmla="*/ 0 h 25"/>
                      <a:gd name="T10" fmla="*/ 16 w 29"/>
                      <a:gd name="T11" fmla="*/ 7 h 25"/>
                      <a:gd name="T12" fmla="*/ 11 w 29"/>
                      <a:gd name="T13" fmla="*/ 7 h 25"/>
                      <a:gd name="T14" fmla="*/ 9 w 29"/>
                      <a:gd name="T15" fmla="*/ 16 h 25"/>
                      <a:gd name="T16" fmla="*/ 18 w 29"/>
                      <a:gd name="T17" fmla="*/ 16 h 25"/>
                      <a:gd name="T18" fmla="*/ 16 w 29"/>
                      <a:gd name="T19" fmla="*/ 7 h 25"/>
                      <a:gd name="T20" fmla="*/ 20 w 29"/>
                      <a:gd name="T21" fmla="*/ 0 h 2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"/>
                      <a:gd name="T34" fmla="*/ 0 h 25"/>
                      <a:gd name="T35" fmla="*/ 29 w 29"/>
                      <a:gd name="T36" fmla="*/ 25 h 2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" h="25">
                        <a:moveTo>
                          <a:pt x="20" y="0"/>
                        </a:moveTo>
                        <a:lnTo>
                          <a:pt x="28" y="24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lnTo>
                          <a:pt x="20" y="0"/>
                        </a:lnTo>
                        <a:lnTo>
                          <a:pt x="16" y="7"/>
                        </a:lnTo>
                        <a:lnTo>
                          <a:pt x="11" y="7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6" y="7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90" name="Group 260">
                  <a:extLst>
                    <a:ext uri="{FF2B5EF4-FFF2-40B4-BE49-F238E27FC236}">
                      <a16:creationId xmlns:a16="http://schemas.microsoft.com/office/drawing/2014/main" id="{48F7ED63-4140-449B-8674-6DAA64A2ED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14" y="3912"/>
                  <a:ext cx="29" cy="25"/>
                  <a:chOff x="514" y="3912"/>
                  <a:chExt cx="29" cy="25"/>
                </a:xfrm>
              </p:grpSpPr>
              <p:sp>
                <p:nvSpPr>
                  <p:cNvPr id="1005" name="Freeform 261">
                    <a:extLst>
                      <a:ext uri="{FF2B5EF4-FFF2-40B4-BE49-F238E27FC236}">
                        <a16:creationId xmlns:a16="http://schemas.microsoft.com/office/drawing/2014/main" id="{FB1990CF-8FB2-433F-87EE-AF4993A607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0" y="3916"/>
                    <a:ext cx="19" cy="17"/>
                  </a:xfrm>
                  <a:custGeom>
                    <a:avLst/>
                    <a:gdLst>
                      <a:gd name="T0" fmla="*/ 12 w 19"/>
                      <a:gd name="T1" fmla="*/ 0 h 17"/>
                      <a:gd name="T2" fmla="*/ 18 w 19"/>
                      <a:gd name="T3" fmla="*/ 16 h 17"/>
                      <a:gd name="T4" fmla="*/ 0 w 19"/>
                      <a:gd name="T5" fmla="*/ 16 h 17"/>
                      <a:gd name="T6" fmla="*/ 4 w 19"/>
                      <a:gd name="T7" fmla="*/ 0 h 17"/>
                      <a:gd name="T8" fmla="*/ 12 w 19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17"/>
                      <a:gd name="T17" fmla="*/ 19 w 19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17">
                        <a:moveTo>
                          <a:pt x="12" y="0"/>
                        </a:moveTo>
                        <a:lnTo>
                          <a:pt x="18" y="16"/>
                        </a:lnTo>
                        <a:lnTo>
                          <a:pt x="0" y="16"/>
                        </a:lnTo>
                        <a:lnTo>
                          <a:pt x="4" y="0"/>
                        </a:lnTo>
                        <a:lnTo>
                          <a:pt x="12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06" name="Freeform 262">
                    <a:extLst>
                      <a:ext uri="{FF2B5EF4-FFF2-40B4-BE49-F238E27FC236}">
                        <a16:creationId xmlns:a16="http://schemas.microsoft.com/office/drawing/2014/main" id="{B8CA6E8D-BDD2-4850-B217-8D7AB876A2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4" y="3912"/>
                    <a:ext cx="29" cy="25"/>
                  </a:xfrm>
                  <a:custGeom>
                    <a:avLst/>
                    <a:gdLst>
                      <a:gd name="T0" fmla="*/ 20 w 29"/>
                      <a:gd name="T1" fmla="*/ 0 h 25"/>
                      <a:gd name="T2" fmla="*/ 28 w 29"/>
                      <a:gd name="T3" fmla="*/ 24 h 25"/>
                      <a:gd name="T4" fmla="*/ 0 w 29"/>
                      <a:gd name="T5" fmla="*/ 24 h 25"/>
                      <a:gd name="T6" fmla="*/ 5 w 29"/>
                      <a:gd name="T7" fmla="*/ 0 h 25"/>
                      <a:gd name="T8" fmla="*/ 20 w 29"/>
                      <a:gd name="T9" fmla="*/ 0 h 25"/>
                      <a:gd name="T10" fmla="*/ 14 w 29"/>
                      <a:gd name="T11" fmla="*/ 7 h 25"/>
                      <a:gd name="T12" fmla="*/ 11 w 29"/>
                      <a:gd name="T13" fmla="*/ 7 h 25"/>
                      <a:gd name="T14" fmla="*/ 9 w 29"/>
                      <a:gd name="T15" fmla="*/ 16 h 25"/>
                      <a:gd name="T16" fmla="*/ 18 w 29"/>
                      <a:gd name="T17" fmla="*/ 16 h 25"/>
                      <a:gd name="T18" fmla="*/ 14 w 29"/>
                      <a:gd name="T19" fmla="*/ 7 h 25"/>
                      <a:gd name="T20" fmla="*/ 20 w 29"/>
                      <a:gd name="T21" fmla="*/ 0 h 2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"/>
                      <a:gd name="T34" fmla="*/ 0 h 25"/>
                      <a:gd name="T35" fmla="*/ 29 w 29"/>
                      <a:gd name="T36" fmla="*/ 25 h 2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" h="25">
                        <a:moveTo>
                          <a:pt x="20" y="0"/>
                        </a:moveTo>
                        <a:lnTo>
                          <a:pt x="28" y="24"/>
                        </a:lnTo>
                        <a:lnTo>
                          <a:pt x="0" y="24"/>
                        </a:lnTo>
                        <a:lnTo>
                          <a:pt x="5" y="0"/>
                        </a:lnTo>
                        <a:lnTo>
                          <a:pt x="20" y="0"/>
                        </a:lnTo>
                        <a:lnTo>
                          <a:pt x="14" y="7"/>
                        </a:lnTo>
                        <a:lnTo>
                          <a:pt x="11" y="7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4" y="7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91" name="Group 263">
                  <a:extLst>
                    <a:ext uri="{FF2B5EF4-FFF2-40B4-BE49-F238E27FC236}">
                      <a16:creationId xmlns:a16="http://schemas.microsoft.com/office/drawing/2014/main" id="{E8244138-6FAE-494A-87C5-DEA773A9AC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7" y="3913"/>
                  <a:ext cx="28" cy="25"/>
                  <a:chOff x="647" y="3913"/>
                  <a:chExt cx="28" cy="25"/>
                </a:xfrm>
              </p:grpSpPr>
              <p:sp>
                <p:nvSpPr>
                  <p:cNvPr id="1003" name="Freeform 264">
                    <a:extLst>
                      <a:ext uri="{FF2B5EF4-FFF2-40B4-BE49-F238E27FC236}">
                        <a16:creationId xmlns:a16="http://schemas.microsoft.com/office/drawing/2014/main" id="{88047CAF-4F56-4BF5-A9D1-03B338B40A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2" y="3916"/>
                    <a:ext cx="19" cy="18"/>
                  </a:xfrm>
                  <a:custGeom>
                    <a:avLst/>
                    <a:gdLst>
                      <a:gd name="T0" fmla="*/ 13 w 19"/>
                      <a:gd name="T1" fmla="*/ 0 h 18"/>
                      <a:gd name="T2" fmla="*/ 18 w 19"/>
                      <a:gd name="T3" fmla="*/ 17 h 18"/>
                      <a:gd name="T4" fmla="*/ 0 w 19"/>
                      <a:gd name="T5" fmla="*/ 17 h 18"/>
                      <a:gd name="T6" fmla="*/ 4 w 19"/>
                      <a:gd name="T7" fmla="*/ 0 h 18"/>
                      <a:gd name="T8" fmla="*/ 13 w 19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18"/>
                      <a:gd name="T17" fmla="*/ 19 w 19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18">
                        <a:moveTo>
                          <a:pt x="13" y="0"/>
                        </a:moveTo>
                        <a:lnTo>
                          <a:pt x="18" y="17"/>
                        </a:lnTo>
                        <a:lnTo>
                          <a:pt x="0" y="17"/>
                        </a:lnTo>
                        <a:lnTo>
                          <a:pt x="4" y="0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04" name="Freeform 265">
                    <a:extLst>
                      <a:ext uri="{FF2B5EF4-FFF2-40B4-BE49-F238E27FC236}">
                        <a16:creationId xmlns:a16="http://schemas.microsoft.com/office/drawing/2014/main" id="{7403F330-B217-4AE2-B6CE-E9F7BBC39B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7" y="3913"/>
                    <a:ext cx="28" cy="25"/>
                  </a:xfrm>
                  <a:custGeom>
                    <a:avLst/>
                    <a:gdLst>
                      <a:gd name="T0" fmla="*/ 19 w 28"/>
                      <a:gd name="T1" fmla="*/ 0 h 25"/>
                      <a:gd name="T2" fmla="*/ 27 w 28"/>
                      <a:gd name="T3" fmla="*/ 24 h 25"/>
                      <a:gd name="T4" fmla="*/ 0 w 28"/>
                      <a:gd name="T5" fmla="*/ 24 h 25"/>
                      <a:gd name="T6" fmla="*/ 6 w 28"/>
                      <a:gd name="T7" fmla="*/ 0 h 25"/>
                      <a:gd name="T8" fmla="*/ 19 w 28"/>
                      <a:gd name="T9" fmla="*/ 0 h 25"/>
                      <a:gd name="T10" fmla="*/ 14 w 28"/>
                      <a:gd name="T11" fmla="*/ 7 h 25"/>
                      <a:gd name="T12" fmla="*/ 11 w 28"/>
                      <a:gd name="T13" fmla="*/ 7 h 25"/>
                      <a:gd name="T14" fmla="*/ 9 w 28"/>
                      <a:gd name="T15" fmla="*/ 16 h 25"/>
                      <a:gd name="T16" fmla="*/ 18 w 28"/>
                      <a:gd name="T17" fmla="*/ 16 h 25"/>
                      <a:gd name="T18" fmla="*/ 14 w 28"/>
                      <a:gd name="T19" fmla="*/ 7 h 25"/>
                      <a:gd name="T20" fmla="*/ 19 w 28"/>
                      <a:gd name="T21" fmla="*/ 0 h 2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8"/>
                      <a:gd name="T34" fmla="*/ 0 h 25"/>
                      <a:gd name="T35" fmla="*/ 28 w 28"/>
                      <a:gd name="T36" fmla="*/ 25 h 2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8" h="25">
                        <a:moveTo>
                          <a:pt x="19" y="0"/>
                        </a:moveTo>
                        <a:lnTo>
                          <a:pt x="27" y="24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lnTo>
                          <a:pt x="19" y="0"/>
                        </a:lnTo>
                        <a:lnTo>
                          <a:pt x="14" y="7"/>
                        </a:lnTo>
                        <a:lnTo>
                          <a:pt x="11" y="7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4" y="7"/>
                        </a:lnTo>
                        <a:lnTo>
                          <a:pt x="19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92" name="Group 266">
                  <a:extLst>
                    <a:ext uri="{FF2B5EF4-FFF2-40B4-BE49-F238E27FC236}">
                      <a16:creationId xmlns:a16="http://schemas.microsoft.com/office/drawing/2014/main" id="{8BA4CFEF-EABF-4F9D-B56F-A9BD29A1F4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88" y="3913"/>
                  <a:ext cx="29" cy="25"/>
                  <a:chOff x="688" y="3913"/>
                  <a:chExt cx="29" cy="25"/>
                </a:xfrm>
              </p:grpSpPr>
              <p:sp>
                <p:nvSpPr>
                  <p:cNvPr id="1001" name="Freeform 267">
                    <a:extLst>
                      <a:ext uri="{FF2B5EF4-FFF2-40B4-BE49-F238E27FC236}">
                        <a16:creationId xmlns:a16="http://schemas.microsoft.com/office/drawing/2014/main" id="{AE18861B-146E-4DFF-9591-5275EABE69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2" y="3916"/>
                    <a:ext cx="20" cy="18"/>
                  </a:xfrm>
                  <a:custGeom>
                    <a:avLst/>
                    <a:gdLst>
                      <a:gd name="T0" fmla="*/ 13 w 20"/>
                      <a:gd name="T1" fmla="*/ 0 h 18"/>
                      <a:gd name="T2" fmla="*/ 19 w 20"/>
                      <a:gd name="T3" fmla="*/ 17 h 18"/>
                      <a:gd name="T4" fmla="*/ 0 w 20"/>
                      <a:gd name="T5" fmla="*/ 17 h 18"/>
                      <a:gd name="T6" fmla="*/ 5 w 20"/>
                      <a:gd name="T7" fmla="*/ 0 h 18"/>
                      <a:gd name="T8" fmla="*/ 13 w 20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18"/>
                      <a:gd name="T17" fmla="*/ 20 w 20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18">
                        <a:moveTo>
                          <a:pt x="13" y="0"/>
                        </a:moveTo>
                        <a:lnTo>
                          <a:pt x="19" y="17"/>
                        </a:lnTo>
                        <a:lnTo>
                          <a:pt x="0" y="17"/>
                        </a:lnTo>
                        <a:lnTo>
                          <a:pt x="5" y="0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02" name="Freeform 268">
                    <a:extLst>
                      <a:ext uri="{FF2B5EF4-FFF2-40B4-BE49-F238E27FC236}">
                        <a16:creationId xmlns:a16="http://schemas.microsoft.com/office/drawing/2014/main" id="{E77E37C0-793B-46FB-B078-0D91CBF8CE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8" y="3913"/>
                    <a:ext cx="29" cy="25"/>
                  </a:xfrm>
                  <a:custGeom>
                    <a:avLst/>
                    <a:gdLst>
                      <a:gd name="T0" fmla="*/ 20 w 29"/>
                      <a:gd name="T1" fmla="*/ 0 h 25"/>
                      <a:gd name="T2" fmla="*/ 28 w 29"/>
                      <a:gd name="T3" fmla="*/ 24 h 25"/>
                      <a:gd name="T4" fmla="*/ 0 w 29"/>
                      <a:gd name="T5" fmla="*/ 24 h 25"/>
                      <a:gd name="T6" fmla="*/ 6 w 29"/>
                      <a:gd name="T7" fmla="*/ 0 h 25"/>
                      <a:gd name="T8" fmla="*/ 20 w 29"/>
                      <a:gd name="T9" fmla="*/ 0 h 25"/>
                      <a:gd name="T10" fmla="*/ 14 w 29"/>
                      <a:gd name="T11" fmla="*/ 7 h 25"/>
                      <a:gd name="T12" fmla="*/ 12 w 29"/>
                      <a:gd name="T13" fmla="*/ 7 h 25"/>
                      <a:gd name="T14" fmla="*/ 9 w 29"/>
                      <a:gd name="T15" fmla="*/ 16 h 25"/>
                      <a:gd name="T16" fmla="*/ 18 w 29"/>
                      <a:gd name="T17" fmla="*/ 16 h 25"/>
                      <a:gd name="T18" fmla="*/ 14 w 29"/>
                      <a:gd name="T19" fmla="*/ 7 h 25"/>
                      <a:gd name="T20" fmla="*/ 20 w 29"/>
                      <a:gd name="T21" fmla="*/ 0 h 2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"/>
                      <a:gd name="T34" fmla="*/ 0 h 25"/>
                      <a:gd name="T35" fmla="*/ 29 w 29"/>
                      <a:gd name="T36" fmla="*/ 25 h 2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" h="25">
                        <a:moveTo>
                          <a:pt x="20" y="0"/>
                        </a:moveTo>
                        <a:lnTo>
                          <a:pt x="28" y="24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lnTo>
                          <a:pt x="20" y="0"/>
                        </a:lnTo>
                        <a:lnTo>
                          <a:pt x="14" y="7"/>
                        </a:lnTo>
                        <a:lnTo>
                          <a:pt x="12" y="7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4" y="7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993" name="Rectangle 269">
                  <a:extLst>
                    <a:ext uri="{FF2B5EF4-FFF2-40B4-BE49-F238E27FC236}">
                      <a16:creationId xmlns:a16="http://schemas.microsoft.com/office/drawing/2014/main" id="{7201A180-4656-4DA7-97A6-698A025D0B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7" y="3936"/>
                  <a:ext cx="283" cy="19"/>
                </a:xfrm>
                <a:prstGeom prst="rect">
                  <a:avLst/>
                </a:prstGeom>
                <a:solidFill>
                  <a:srgbClr val="AD6900"/>
                </a:solidFill>
                <a:ln w="12700">
                  <a:solidFill>
                    <a:srgbClr val="AD6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94" name="Rectangle 270">
                  <a:extLst>
                    <a:ext uri="{FF2B5EF4-FFF2-40B4-BE49-F238E27FC236}">
                      <a16:creationId xmlns:a16="http://schemas.microsoft.com/office/drawing/2014/main" id="{5B285DA5-16EE-410D-8BAA-9736D3D0BB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6" y="3958"/>
                  <a:ext cx="44" cy="16"/>
                </a:xfrm>
                <a:prstGeom prst="rect">
                  <a:avLst/>
                </a:prstGeom>
                <a:solidFill>
                  <a:srgbClr val="7144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95" name="Line 271">
                  <a:extLst>
                    <a:ext uri="{FF2B5EF4-FFF2-40B4-BE49-F238E27FC236}">
                      <a16:creationId xmlns:a16="http://schemas.microsoft.com/office/drawing/2014/main" id="{749F139B-D3B6-4E49-863F-843DC67286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66" y="3932"/>
                  <a:ext cx="44" cy="0"/>
                </a:xfrm>
                <a:prstGeom prst="line">
                  <a:avLst/>
                </a:prstGeom>
                <a:noFill/>
                <a:ln w="12700">
                  <a:solidFill>
                    <a:srgbClr val="7144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96" name="Line 272">
                  <a:extLst>
                    <a:ext uri="{FF2B5EF4-FFF2-40B4-BE49-F238E27FC236}">
                      <a16:creationId xmlns:a16="http://schemas.microsoft.com/office/drawing/2014/main" id="{FA852D48-8C0C-4A80-8123-746570E797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8" y="3984"/>
                  <a:ext cx="0" cy="28"/>
                </a:xfrm>
                <a:prstGeom prst="line">
                  <a:avLst/>
                </a:prstGeom>
                <a:noFill/>
                <a:ln w="12700">
                  <a:solidFill>
                    <a:srgbClr val="7144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97" name="Arc 273">
                  <a:extLst>
                    <a:ext uri="{FF2B5EF4-FFF2-40B4-BE49-F238E27FC236}">
                      <a16:creationId xmlns:a16="http://schemas.microsoft.com/office/drawing/2014/main" id="{181EBE87-928D-40C6-8012-A51C490128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7" y="3917"/>
                  <a:ext cx="253" cy="109"/>
                </a:xfrm>
                <a:custGeom>
                  <a:avLst/>
                  <a:gdLst>
                    <a:gd name="T0" fmla="*/ 0 w 21600"/>
                    <a:gd name="T1" fmla="*/ 0 h 21801"/>
                    <a:gd name="T2" fmla="*/ 0 w 21600"/>
                    <a:gd name="T3" fmla="*/ 0 h 21801"/>
                    <a:gd name="T4" fmla="*/ 0 w 21600"/>
                    <a:gd name="T5" fmla="*/ 0 h 2180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801"/>
                    <a:gd name="T11" fmla="*/ 21600 w 21600"/>
                    <a:gd name="T12" fmla="*/ 21801 h 2180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801" fill="none" extrusionOk="0">
                      <a:moveTo>
                        <a:pt x="21513" y="21800"/>
                      </a:moveTo>
                      <a:cubicBezTo>
                        <a:pt x="9617" y="21752"/>
                        <a:pt x="0" y="12096"/>
                        <a:pt x="0" y="201"/>
                      </a:cubicBezTo>
                      <a:cubicBezTo>
                        <a:pt x="-1" y="133"/>
                        <a:pt x="0" y="66"/>
                        <a:pt x="0" y="-1"/>
                      </a:cubicBezTo>
                    </a:path>
                    <a:path w="21600" h="21801" stroke="0" extrusionOk="0">
                      <a:moveTo>
                        <a:pt x="21513" y="21800"/>
                      </a:moveTo>
                      <a:cubicBezTo>
                        <a:pt x="9617" y="21752"/>
                        <a:pt x="0" y="12096"/>
                        <a:pt x="0" y="201"/>
                      </a:cubicBezTo>
                      <a:cubicBezTo>
                        <a:pt x="-1" y="133"/>
                        <a:pt x="0" y="66"/>
                        <a:pt x="0" y="-1"/>
                      </a:cubicBezTo>
                      <a:lnTo>
                        <a:pt x="21600" y="20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98" name="Arc 274">
                  <a:extLst>
                    <a:ext uri="{FF2B5EF4-FFF2-40B4-BE49-F238E27FC236}">
                      <a16:creationId xmlns:a16="http://schemas.microsoft.com/office/drawing/2014/main" id="{C66944DD-AC65-4DC6-9DDC-80540425AA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7" y="3917"/>
                  <a:ext cx="254" cy="109"/>
                </a:xfrm>
                <a:custGeom>
                  <a:avLst/>
                  <a:gdLst>
                    <a:gd name="T0" fmla="*/ 0 w 21600"/>
                    <a:gd name="T1" fmla="*/ 0 h 21798"/>
                    <a:gd name="T2" fmla="*/ 0 w 21600"/>
                    <a:gd name="T3" fmla="*/ 0 h 21798"/>
                    <a:gd name="T4" fmla="*/ 0 w 21600"/>
                    <a:gd name="T5" fmla="*/ 0 h 2179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798"/>
                    <a:gd name="T11" fmla="*/ 21600 w 21600"/>
                    <a:gd name="T12" fmla="*/ 21798 h 217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798" fill="none" extrusionOk="0">
                      <a:moveTo>
                        <a:pt x="21426" y="21798"/>
                      </a:moveTo>
                      <a:cubicBezTo>
                        <a:pt x="9565" y="21703"/>
                        <a:pt x="0" y="12060"/>
                        <a:pt x="0" y="199"/>
                      </a:cubicBezTo>
                      <a:cubicBezTo>
                        <a:pt x="-1" y="132"/>
                        <a:pt x="0" y="66"/>
                        <a:pt x="0" y="-1"/>
                      </a:cubicBezTo>
                    </a:path>
                    <a:path w="21600" h="21798" stroke="0" extrusionOk="0">
                      <a:moveTo>
                        <a:pt x="21426" y="21798"/>
                      </a:moveTo>
                      <a:cubicBezTo>
                        <a:pt x="9565" y="21703"/>
                        <a:pt x="0" y="12060"/>
                        <a:pt x="0" y="199"/>
                      </a:cubicBezTo>
                      <a:cubicBezTo>
                        <a:pt x="-1" y="132"/>
                        <a:pt x="0" y="66"/>
                        <a:pt x="0" y="-1"/>
                      </a:cubicBezTo>
                      <a:lnTo>
                        <a:pt x="21600" y="1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99" name="Arc 275">
                  <a:extLst>
                    <a:ext uri="{FF2B5EF4-FFF2-40B4-BE49-F238E27FC236}">
                      <a16:creationId xmlns:a16="http://schemas.microsoft.com/office/drawing/2014/main" id="{44BAA668-9C0B-4F91-B30E-DCD5590380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8" y="3917"/>
                  <a:ext cx="253" cy="109"/>
                </a:xfrm>
                <a:custGeom>
                  <a:avLst/>
                  <a:gdLst>
                    <a:gd name="T0" fmla="*/ 0 w 21600"/>
                    <a:gd name="T1" fmla="*/ 0 h 21799"/>
                    <a:gd name="T2" fmla="*/ 0 w 21600"/>
                    <a:gd name="T3" fmla="*/ 0 h 21799"/>
                    <a:gd name="T4" fmla="*/ 0 w 21600"/>
                    <a:gd name="T5" fmla="*/ 0 h 217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799"/>
                    <a:gd name="T11" fmla="*/ 21600 w 21600"/>
                    <a:gd name="T12" fmla="*/ 21799 h 217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799" fill="none" extrusionOk="0">
                      <a:moveTo>
                        <a:pt x="21600" y="21799"/>
                      </a:moveTo>
                      <a:cubicBezTo>
                        <a:pt x="9670" y="21799"/>
                        <a:pt x="0" y="12128"/>
                        <a:pt x="0" y="199"/>
                      </a:cubicBezTo>
                      <a:cubicBezTo>
                        <a:pt x="-1" y="132"/>
                        <a:pt x="0" y="66"/>
                        <a:pt x="0" y="-1"/>
                      </a:cubicBezTo>
                    </a:path>
                    <a:path w="21600" h="21799" stroke="0" extrusionOk="0">
                      <a:moveTo>
                        <a:pt x="21600" y="21799"/>
                      </a:moveTo>
                      <a:cubicBezTo>
                        <a:pt x="9670" y="21799"/>
                        <a:pt x="0" y="12128"/>
                        <a:pt x="0" y="199"/>
                      </a:cubicBezTo>
                      <a:cubicBezTo>
                        <a:pt x="-1" y="132"/>
                        <a:pt x="0" y="66"/>
                        <a:pt x="0" y="-1"/>
                      </a:cubicBezTo>
                      <a:lnTo>
                        <a:pt x="21600" y="1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00" name="Arc 276">
                  <a:extLst>
                    <a:ext uri="{FF2B5EF4-FFF2-40B4-BE49-F238E27FC236}">
                      <a16:creationId xmlns:a16="http://schemas.microsoft.com/office/drawing/2014/main" id="{CD1A23ED-D0D8-483F-B3A9-E24FD673EC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4" y="3911"/>
                  <a:ext cx="253" cy="108"/>
                </a:xfrm>
                <a:custGeom>
                  <a:avLst/>
                  <a:gdLst>
                    <a:gd name="T0" fmla="*/ 0 w 21600"/>
                    <a:gd name="T1" fmla="*/ 0 h 21802"/>
                    <a:gd name="T2" fmla="*/ 0 w 21600"/>
                    <a:gd name="T3" fmla="*/ 0 h 21802"/>
                    <a:gd name="T4" fmla="*/ 0 w 21600"/>
                    <a:gd name="T5" fmla="*/ 0 h 21802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802"/>
                    <a:gd name="T11" fmla="*/ 21600 w 21600"/>
                    <a:gd name="T12" fmla="*/ 21802 h 2180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802" fill="none" extrusionOk="0">
                      <a:moveTo>
                        <a:pt x="21600" y="21802"/>
                      </a:moveTo>
                      <a:cubicBezTo>
                        <a:pt x="9670" y="21802"/>
                        <a:pt x="0" y="12131"/>
                        <a:pt x="0" y="202"/>
                      </a:cubicBezTo>
                      <a:cubicBezTo>
                        <a:pt x="-1" y="134"/>
                        <a:pt x="0" y="67"/>
                        <a:pt x="0" y="-1"/>
                      </a:cubicBezTo>
                    </a:path>
                    <a:path w="21600" h="21802" stroke="0" extrusionOk="0">
                      <a:moveTo>
                        <a:pt x="21600" y="21802"/>
                      </a:moveTo>
                      <a:cubicBezTo>
                        <a:pt x="9670" y="21802"/>
                        <a:pt x="0" y="12131"/>
                        <a:pt x="0" y="202"/>
                      </a:cubicBezTo>
                      <a:cubicBezTo>
                        <a:pt x="-1" y="134"/>
                        <a:pt x="0" y="67"/>
                        <a:pt x="0" y="-1"/>
                      </a:cubicBezTo>
                      <a:lnTo>
                        <a:pt x="21600" y="20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62" name="Group 277">
                <a:extLst>
                  <a:ext uri="{FF2B5EF4-FFF2-40B4-BE49-F238E27FC236}">
                    <a16:creationId xmlns:a16="http://schemas.microsoft.com/office/drawing/2014/main" id="{463FA15A-80A8-47D2-A04E-81783E5452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0" y="3993"/>
                <a:ext cx="502" cy="659"/>
                <a:chOff x="700" y="3993"/>
                <a:chExt cx="502" cy="659"/>
              </a:xfrm>
            </p:grpSpPr>
            <p:sp>
              <p:nvSpPr>
                <p:cNvPr id="963" name="Rectangle 278">
                  <a:extLst>
                    <a:ext uri="{FF2B5EF4-FFF2-40B4-BE49-F238E27FC236}">
                      <a16:creationId xmlns:a16="http://schemas.microsoft.com/office/drawing/2014/main" id="{ADE77247-AC9C-46B1-8347-0DC4F9B391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0" y="3993"/>
                  <a:ext cx="40" cy="659"/>
                </a:xfrm>
                <a:prstGeom prst="rect">
                  <a:avLst/>
                </a:prstGeom>
                <a:solidFill>
                  <a:srgbClr val="AD6900"/>
                </a:solidFill>
                <a:ln w="12700">
                  <a:solidFill>
                    <a:srgbClr val="7144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4" name="Line 279">
                  <a:extLst>
                    <a:ext uri="{FF2B5EF4-FFF2-40B4-BE49-F238E27FC236}">
                      <a16:creationId xmlns:a16="http://schemas.microsoft.com/office/drawing/2014/main" id="{09303B55-5192-4729-BE1A-F2C3AD04D0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1" y="4044"/>
                  <a:ext cx="84" cy="57"/>
                </a:xfrm>
                <a:prstGeom prst="line">
                  <a:avLst/>
                </a:prstGeom>
                <a:noFill/>
                <a:ln w="12700">
                  <a:solidFill>
                    <a:srgbClr val="AD6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5" name="Line 280">
                  <a:extLst>
                    <a:ext uri="{FF2B5EF4-FFF2-40B4-BE49-F238E27FC236}">
                      <a16:creationId xmlns:a16="http://schemas.microsoft.com/office/drawing/2014/main" id="{904D4451-1038-450E-8927-E1652CD54D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3" y="4044"/>
                  <a:ext cx="83" cy="55"/>
                </a:xfrm>
                <a:prstGeom prst="line">
                  <a:avLst/>
                </a:prstGeom>
                <a:noFill/>
                <a:ln w="12700">
                  <a:solidFill>
                    <a:srgbClr val="AD6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966" name="Group 281">
                  <a:extLst>
                    <a:ext uri="{FF2B5EF4-FFF2-40B4-BE49-F238E27FC236}">
                      <a16:creationId xmlns:a16="http://schemas.microsoft.com/office/drawing/2014/main" id="{2B374527-72B3-41C9-A040-A902C7AE10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20" y="4010"/>
                  <a:ext cx="29" cy="24"/>
                  <a:chOff x="720" y="4010"/>
                  <a:chExt cx="29" cy="24"/>
                </a:xfrm>
              </p:grpSpPr>
              <p:sp>
                <p:nvSpPr>
                  <p:cNvPr id="984" name="Freeform 282">
                    <a:extLst>
                      <a:ext uri="{FF2B5EF4-FFF2-40B4-BE49-F238E27FC236}">
                        <a16:creationId xmlns:a16="http://schemas.microsoft.com/office/drawing/2014/main" id="{455471EA-37F6-470A-AC82-5D4215ED6A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6" y="4013"/>
                    <a:ext cx="20" cy="18"/>
                  </a:xfrm>
                  <a:custGeom>
                    <a:avLst/>
                    <a:gdLst>
                      <a:gd name="T0" fmla="*/ 13 w 20"/>
                      <a:gd name="T1" fmla="*/ 0 h 18"/>
                      <a:gd name="T2" fmla="*/ 19 w 20"/>
                      <a:gd name="T3" fmla="*/ 17 h 18"/>
                      <a:gd name="T4" fmla="*/ 0 w 20"/>
                      <a:gd name="T5" fmla="*/ 17 h 18"/>
                      <a:gd name="T6" fmla="*/ 5 w 20"/>
                      <a:gd name="T7" fmla="*/ 0 h 18"/>
                      <a:gd name="T8" fmla="*/ 13 w 20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18"/>
                      <a:gd name="T17" fmla="*/ 20 w 20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18">
                        <a:moveTo>
                          <a:pt x="13" y="0"/>
                        </a:moveTo>
                        <a:lnTo>
                          <a:pt x="19" y="17"/>
                        </a:lnTo>
                        <a:lnTo>
                          <a:pt x="0" y="17"/>
                        </a:lnTo>
                        <a:lnTo>
                          <a:pt x="5" y="0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85" name="Freeform 283">
                    <a:extLst>
                      <a:ext uri="{FF2B5EF4-FFF2-40B4-BE49-F238E27FC236}">
                        <a16:creationId xmlns:a16="http://schemas.microsoft.com/office/drawing/2014/main" id="{02ABFD7E-BF38-4FBA-958A-B42B52FF08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0" y="4010"/>
                    <a:ext cx="29" cy="24"/>
                  </a:xfrm>
                  <a:custGeom>
                    <a:avLst/>
                    <a:gdLst>
                      <a:gd name="T0" fmla="*/ 21 w 29"/>
                      <a:gd name="T1" fmla="*/ 0 h 24"/>
                      <a:gd name="T2" fmla="*/ 28 w 29"/>
                      <a:gd name="T3" fmla="*/ 23 h 24"/>
                      <a:gd name="T4" fmla="*/ 0 w 29"/>
                      <a:gd name="T5" fmla="*/ 23 h 24"/>
                      <a:gd name="T6" fmla="*/ 6 w 29"/>
                      <a:gd name="T7" fmla="*/ 0 h 24"/>
                      <a:gd name="T8" fmla="*/ 21 w 29"/>
                      <a:gd name="T9" fmla="*/ 0 h 24"/>
                      <a:gd name="T10" fmla="*/ 16 w 29"/>
                      <a:gd name="T11" fmla="*/ 6 h 24"/>
                      <a:gd name="T12" fmla="*/ 12 w 29"/>
                      <a:gd name="T13" fmla="*/ 6 h 24"/>
                      <a:gd name="T14" fmla="*/ 9 w 29"/>
                      <a:gd name="T15" fmla="*/ 16 h 24"/>
                      <a:gd name="T16" fmla="*/ 18 w 29"/>
                      <a:gd name="T17" fmla="*/ 16 h 24"/>
                      <a:gd name="T18" fmla="*/ 16 w 29"/>
                      <a:gd name="T19" fmla="*/ 6 h 24"/>
                      <a:gd name="T20" fmla="*/ 21 w 29"/>
                      <a:gd name="T21" fmla="*/ 0 h 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"/>
                      <a:gd name="T34" fmla="*/ 0 h 24"/>
                      <a:gd name="T35" fmla="*/ 29 w 29"/>
                      <a:gd name="T36" fmla="*/ 24 h 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" h="24">
                        <a:moveTo>
                          <a:pt x="21" y="0"/>
                        </a:moveTo>
                        <a:lnTo>
                          <a:pt x="28" y="23"/>
                        </a:lnTo>
                        <a:lnTo>
                          <a:pt x="0" y="23"/>
                        </a:lnTo>
                        <a:lnTo>
                          <a:pt x="6" y="0"/>
                        </a:lnTo>
                        <a:lnTo>
                          <a:pt x="21" y="0"/>
                        </a:lnTo>
                        <a:lnTo>
                          <a:pt x="16" y="6"/>
                        </a:lnTo>
                        <a:lnTo>
                          <a:pt x="12" y="6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6" y="6"/>
                        </a:lnTo>
                        <a:lnTo>
                          <a:pt x="21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67" name="Group 284">
                  <a:extLst>
                    <a:ext uri="{FF2B5EF4-FFF2-40B4-BE49-F238E27FC236}">
                      <a16:creationId xmlns:a16="http://schemas.microsoft.com/office/drawing/2014/main" id="{7600E6F0-6D47-4057-81A3-81EE0F4A1C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67" y="4010"/>
                  <a:ext cx="28" cy="24"/>
                  <a:chOff x="767" y="4010"/>
                  <a:chExt cx="28" cy="24"/>
                </a:xfrm>
              </p:grpSpPr>
              <p:sp>
                <p:nvSpPr>
                  <p:cNvPr id="982" name="Freeform 285">
                    <a:extLst>
                      <a:ext uri="{FF2B5EF4-FFF2-40B4-BE49-F238E27FC236}">
                        <a16:creationId xmlns:a16="http://schemas.microsoft.com/office/drawing/2014/main" id="{FF1C9AFB-8EF9-45D6-BB8A-3CEAFCAB87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2" y="4013"/>
                    <a:ext cx="19" cy="18"/>
                  </a:xfrm>
                  <a:custGeom>
                    <a:avLst/>
                    <a:gdLst>
                      <a:gd name="T0" fmla="*/ 12 w 19"/>
                      <a:gd name="T1" fmla="*/ 0 h 18"/>
                      <a:gd name="T2" fmla="*/ 18 w 19"/>
                      <a:gd name="T3" fmla="*/ 17 h 18"/>
                      <a:gd name="T4" fmla="*/ 0 w 19"/>
                      <a:gd name="T5" fmla="*/ 17 h 18"/>
                      <a:gd name="T6" fmla="*/ 5 w 19"/>
                      <a:gd name="T7" fmla="*/ 0 h 18"/>
                      <a:gd name="T8" fmla="*/ 12 w 19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18"/>
                      <a:gd name="T17" fmla="*/ 19 w 19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18">
                        <a:moveTo>
                          <a:pt x="12" y="0"/>
                        </a:moveTo>
                        <a:lnTo>
                          <a:pt x="18" y="17"/>
                        </a:lnTo>
                        <a:lnTo>
                          <a:pt x="0" y="17"/>
                        </a:lnTo>
                        <a:lnTo>
                          <a:pt x="5" y="0"/>
                        </a:lnTo>
                        <a:lnTo>
                          <a:pt x="12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83" name="Freeform 286">
                    <a:extLst>
                      <a:ext uri="{FF2B5EF4-FFF2-40B4-BE49-F238E27FC236}">
                        <a16:creationId xmlns:a16="http://schemas.microsoft.com/office/drawing/2014/main" id="{377A88D7-1808-4C2A-933D-C2DCBB61A8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7" y="4010"/>
                    <a:ext cx="28" cy="24"/>
                  </a:xfrm>
                  <a:custGeom>
                    <a:avLst/>
                    <a:gdLst>
                      <a:gd name="T0" fmla="*/ 19 w 28"/>
                      <a:gd name="T1" fmla="*/ 0 h 24"/>
                      <a:gd name="T2" fmla="*/ 27 w 28"/>
                      <a:gd name="T3" fmla="*/ 23 h 24"/>
                      <a:gd name="T4" fmla="*/ 0 w 28"/>
                      <a:gd name="T5" fmla="*/ 23 h 24"/>
                      <a:gd name="T6" fmla="*/ 6 w 28"/>
                      <a:gd name="T7" fmla="*/ 0 h 24"/>
                      <a:gd name="T8" fmla="*/ 19 w 28"/>
                      <a:gd name="T9" fmla="*/ 0 h 24"/>
                      <a:gd name="T10" fmla="*/ 14 w 28"/>
                      <a:gd name="T11" fmla="*/ 6 h 24"/>
                      <a:gd name="T12" fmla="*/ 11 w 28"/>
                      <a:gd name="T13" fmla="*/ 6 h 24"/>
                      <a:gd name="T14" fmla="*/ 9 w 28"/>
                      <a:gd name="T15" fmla="*/ 16 h 24"/>
                      <a:gd name="T16" fmla="*/ 18 w 28"/>
                      <a:gd name="T17" fmla="*/ 16 h 24"/>
                      <a:gd name="T18" fmla="*/ 14 w 28"/>
                      <a:gd name="T19" fmla="*/ 6 h 24"/>
                      <a:gd name="T20" fmla="*/ 19 w 28"/>
                      <a:gd name="T21" fmla="*/ 0 h 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8"/>
                      <a:gd name="T34" fmla="*/ 0 h 24"/>
                      <a:gd name="T35" fmla="*/ 28 w 28"/>
                      <a:gd name="T36" fmla="*/ 24 h 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8" h="24">
                        <a:moveTo>
                          <a:pt x="19" y="0"/>
                        </a:moveTo>
                        <a:lnTo>
                          <a:pt x="27" y="23"/>
                        </a:lnTo>
                        <a:lnTo>
                          <a:pt x="0" y="23"/>
                        </a:lnTo>
                        <a:lnTo>
                          <a:pt x="6" y="0"/>
                        </a:lnTo>
                        <a:lnTo>
                          <a:pt x="19" y="0"/>
                        </a:lnTo>
                        <a:lnTo>
                          <a:pt x="14" y="6"/>
                        </a:lnTo>
                        <a:lnTo>
                          <a:pt x="11" y="6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4" y="6"/>
                        </a:lnTo>
                        <a:lnTo>
                          <a:pt x="19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68" name="Group 287">
                  <a:extLst>
                    <a:ext uri="{FF2B5EF4-FFF2-40B4-BE49-F238E27FC236}">
                      <a16:creationId xmlns:a16="http://schemas.microsoft.com/office/drawing/2014/main" id="{98E6014B-811B-49A3-9ABB-E162F5A9980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9" y="4012"/>
                  <a:ext cx="28" cy="24"/>
                  <a:chOff x="899" y="4012"/>
                  <a:chExt cx="28" cy="24"/>
                </a:xfrm>
              </p:grpSpPr>
              <p:sp>
                <p:nvSpPr>
                  <p:cNvPr id="980" name="Freeform 288">
                    <a:extLst>
                      <a:ext uri="{FF2B5EF4-FFF2-40B4-BE49-F238E27FC236}">
                        <a16:creationId xmlns:a16="http://schemas.microsoft.com/office/drawing/2014/main" id="{12C4BE36-0E81-4C07-9241-04DF0F78F5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04" y="4014"/>
                    <a:ext cx="19" cy="18"/>
                  </a:xfrm>
                  <a:custGeom>
                    <a:avLst/>
                    <a:gdLst>
                      <a:gd name="T0" fmla="*/ 12 w 19"/>
                      <a:gd name="T1" fmla="*/ 0 h 18"/>
                      <a:gd name="T2" fmla="*/ 18 w 19"/>
                      <a:gd name="T3" fmla="*/ 17 h 18"/>
                      <a:gd name="T4" fmla="*/ 0 w 19"/>
                      <a:gd name="T5" fmla="*/ 17 h 18"/>
                      <a:gd name="T6" fmla="*/ 4 w 19"/>
                      <a:gd name="T7" fmla="*/ 0 h 18"/>
                      <a:gd name="T8" fmla="*/ 12 w 19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18"/>
                      <a:gd name="T17" fmla="*/ 19 w 19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18">
                        <a:moveTo>
                          <a:pt x="12" y="0"/>
                        </a:moveTo>
                        <a:lnTo>
                          <a:pt x="18" y="17"/>
                        </a:lnTo>
                        <a:lnTo>
                          <a:pt x="0" y="17"/>
                        </a:lnTo>
                        <a:lnTo>
                          <a:pt x="4" y="0"/>
                        </a:lnTo>
                        <a:lnTo>
                          <a:pt x="12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81" name="Freeform 289">
                    <a:extLst>
                      <a:ext uri="{FF2B5EF4-FFF2-40B4-BE49-F238E27FC236}">
                        <a16:creationId xmlns:a16="http://schemas.microsoft.com/office/drawing/2014/main" id="{77D740C7-6876-43DF-A5BF-63CDAF9C55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99" y="4012"/>
                    <a:ext cx="28" cy="24"/>
                  </a:xfrm>
                  <a:custGeom>
                    <a:avLst/>
                    <a:gdLst>
                      <a:gd name="T0" fmla="*/ 19 w 28"/>
                      <a:gd name="T1" fmla="*/ 0 h 24"/>
                      <a:gd name="T2" fmla="*/ 27 w 28"/>
                      <a:gd name="T3" fmla="*/ 23 h 24"/>
                      <a:gd name="T4" fmla="*/ 0 w 28"/>
                      <a:gd name="T5" fmla="*/ 23 h 24"/>
                      <a:gd name="T6" fmla="*/ 5 w 28"/>
                      <a:gd name="T7" fmla="*/ 0 h 24"/>
                      <a:gd name="T8" fmla="*/ 19 w 28"/>
                      <a:gd name="T9" fmla="*/ 0 h 24"/>
                      <a:gd name="T10" fmla="*/ 14 w 28"/>
                      <a:gd name="T11" fmla="*/ 6 h 24"/>
                      <a:gd name="T12" fmla="*/ 11 w 28"/>
                      <a:gd name="T13" fmla="*/ 6 h 24"/>
                      <a:gd name="T14" fmla="*/ 9 w 28"/>
                      <a:gd name="T15" fmla="*/ 16 h 24"/>
                      <a:gd name="T16" fmla="*/ 18 w 28"/>
                      <a:gd name="T17" fmla="*/ 16 h 24"/>
                      <a:gd name="T18" fmla="*/ 14 w 28"/>
                      <a:gd name="T19" fmla="*/ 6 h 24"/>
                      <a:gd name="T20" fmla="*/ 19 w 28"/>
                      <a:gd name="T21" fmla="*/ 0 h 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8"/>
                      <a:gd name="T34" fmla="*/ 0 h 24"/>
                      <a:gd name="T35" fmla="*/ 28 w 28"/>
                      <a:gd name="T36" fmla="*/ 24 h 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8" h="24">
                        <a:moveTo>
                          <a:pt x="19" y="0"/>
                        </a:moveTo>
                        <a:lnTo>
                          <a:pt x="27" y="23"/>
                        </a:lnTo>
                        <a:lnTo>
                          <a:pt x="0" y="23"/>
                        </a:lnTo>
                        <a:lnTo>
                          <a:pt x="5" y="0"/>
                        </a:lnTo>
                        <a:lnTo>
                          <a:pt x="19" y="0"/>
                        </a:lnTo>
                        <a:lnTo>
                          <a:pt x="14" y="6"/>
                        </a:lnTo>
                        <a:lnTo>
                          <a:pt x="11" y="6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4" y="6"/>
                        </a:lnTo>
                        <a:lnTo>
                          <a:pt x="19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69" name="Group 290">
                  <a:extLst>
                    <a:ext uri="{FF2B5EF4-FFF2-40B4-BE49-F238E27FC236}">
                      <a16:creationId xmlns:a16="http://schemas.microsoft.com/office/drawing/2014/main" id="{8C470D3B-D2B6-45BF-ABF8-2244922E9A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40" y="4012"/>
                  <a:ext cx="28" cy="24"/>
                  <a:chOff x="940" y="4012"/>
                  <a:chExt cx="28" cy="24"/>
                </a:xfrm>
              </p:grpSpPr>
              <p:sp>
                <p:nvSpPr>
                  <p:cNvPr id="978" name="Freeform 291">
                    <a:extLst>
                      <a:ext uri="{FF2B5EF4-FFF2-40B4-BE49-F238E27FC236}">
                        <a16:creationId xmlns:a16="http://schemas.microsoft.com/office/drawing/2014/main" id="{36171E22-54E4-4191-A070-CD44E14B91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46" y="4014"/>
                    <a:ext cx="19" cy="18"/>
                  </a:xfrm>
                  <a:custGeom>
                    <a:avLst/>
                    <a:gdLst>
                      <a:gd name="T0" fmla="*/ 13 w 19"/>
                      <a:gd name="T1" fmla="*/ 0 h 18"/>
                      <a:gd name="T2" fmla="*/ 18 w 19"/>
                      <a:gd name="T3" fmla="*/ 17 h 18"/>
                      <a:gd name="T4" fmla="*/ 0 w 19"/>
                      <a:gd name="T5" fmla="*/ 17 h 18"/>
                      <a:gd name="T6" fmla="*/ 5 w 19"/>
                      <a:gd name="T7" fmla="*/ 0 h 18"/>
                      <a:gd name="T8" fmla="*/ 13 w 19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18"/>
                      <a:gd name="T17" fmla="*/ 19 w 19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18">
                        <a:moveTo>
                          <a:pt x="13" y="0"/>
                        </a:moveTo>
                        <a:lnTo>
                          <a:pt x="18" y="17"/>
                        </a:lnTo>
                        <a:lnTo>
                          <a:pt x="0" y="17"/>
                        </a:lnTo>
                        <a:lnTo>
                          <a:pt x="5" y="0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79" name="Freeform 292">
                    <a:extLst>
                      <a:ext uri="{FF2B5EF4-FFF2-40B4-BE49-F238E27FC236}">
                        <a16:creationId xmlns:a16="http://schemas.microsoft.com/office/drawing/2014/main" id="{52DDBA54-0D26-43E9-80B0-F840C00B8D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40" y="4012"/>
                    <a:ext cx="28" cy="24"/>
                  </a:xfrm>
                  <a:custGeom>
                    <a:avLst/>
                    <a:gdLst>
                      <a:gd name="T0" fmla="*/ 20 w 28"/>
                      <a:gd name="T1" fmla="*/ 0 h 24"/>
                      <a:gd name="T2" fmla="*/ 27 w 28"/>
                      <a:gd name="T3" fmla="*/ 23 h 24"/>
                      <a:gd name="T4" fmla="*/ 0 w 28"/>
                      <a:gd name="T5" fmla="*/ 23 h 24"/>
                      <a:gd name="T6" fmla="*/ 6 w 28"/>
                      <a:gd name="T7" fmla="*/ 0 h 24"/>
                      <a:gd name="T8" fmla="*/ 20 w 28"/>
                      <a:gd name="T9" fmla="*/ 0 h 24"/>
                      <a:gd name="T10" fmla="*/ 15 w 28"/>
                      <a:gd name="T11" fmla="*/ 6 h 24"/>
                      <a:gd name="T12" fmla="*/ 12 w 28"/>
                      <a:gd name="T13" fmla="*/ 6 h 24"/>
                      <a:gd name="T14" fmla="*/ 9 w 28"/>
                      <a:gd name="T15" fmla="*/ 16 h 24"/>
                      <a:gd name="T16" fmla="*/ 18 w 28"/>
                      <a:gd name="T17" fmla="*/ 16 h 24"/>
                      <a:gd name="T18" fmla="*/ 15 w 28"/>
                      <a:gd name="T19" fmla="*/ 6 h 24"/>
                      <a:gd name="T20" fmla="*/ 20 w 28"/>
                      <a:gd name="T21" fmla="*/ 0 h 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8"/>
                      <a:gd name="T34" fmla="*/ 0 h 24"/>
                      <a:gd name="T35" fmla="*/ 28 w 28"/>
                      <a:gd name="T36" fmla="*/ 24 h 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8" h="24">
                        <a:moveTo>
                          <a:pt x="20" y="0"/>
                        </a:moveTo>
                        <a:lnTo>
                          <a:pt x="27" y="23"/>
                        </a:lnTo>
                        <a:lnTo>
                          <a:pt x="0" y="23"/>
                        </a:lnTo>
                        <a:lnTo>
                          <a:pt x="6" y="0"/>
                        </a:lnTo>
                        <a:lnTo>
                          <a:pt x="20" y="0"/>
                        </a:lnTo>
                        <a:lnTo>
                          <a:pt x="15" y="6"/>
                        </a:lnTo>
                        <a:lnTo>
                          <a:pt x="12" y="6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5" y="6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970" name="Rectangle 293">
                  <a:extLst>
                    <a:ext uri="{FF2B5EF4-FFF2-40B4-BE49-F238E27FC236}">
                      <a16:creationId xmlns:a16="http://schemas.microsoft.com/office/drawing/2014/main" id="{A95E49F0-4560-45E6-8123-9F4CCDDC99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" y="4034"/>
                  <a:ext cx="281" cy="20"/>
                </a:xfrm>
                <a:prstGeom prst="rect">
                  <a:avLst/>
                </a:prstGeom>
                <a:solidFill>
                  <a:srgbClr val="AD6900"/>
                </a:solidFill>
                <a:ln w="12700">
                  <a:solidFill>
                    <a:srgbClr val="AD6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1" name="Rectangle 294">
                  <a:extLst>
                    <a:ext uri="{FF2B5EF4-FFF2-40B4-BE49-F238E27FC236}">
                      <a16:creationId xmlns:a16="http://schemas.microsoft.com/office/drawing/2014/main" id="{F40103D9-F7BF-4117-ABDF-F29ECE6B94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8" y="4056"/>
                  <a:ext cx="45" cy="16"/>
                </a:xfrm>
                <a:prstGeom prst="rect">
                  <a:avLst/>
                </a:prstGeom>
                <a:solidFill>
                  <a:srgbClr val="7144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2" name="Line 295">
                  <a:extLst>
                    <a:ext uri="{FF2B5EF4-FFF2-40B4-BE49-F238E27FC236}">
                      <a16:creationId xmlns:a16="http://schemas.microsoft.com/office/drawing/2014/main" id="{88A2FFA4-788C-4DF8-9C11-E3A81A574C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18" y="4029"/>
                  <a:ext cx="45" cy="0"/>
                </a:xfrm>
                <a:prstGeom prst="line">
                  <a:avLst/>
                </a:prstGeom>
                <a:noFill/>
                <a:ln w="12700">
                  <a:solidFill>
                    <a:srgbClr val="7144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3" name="Line 296">
                  <a:extLst>
                    <a:ext uri="{FF2B5EF4-FFF2-40B4-BE49-F238E27FC236}">
                      <a16:creationId xmlns:a16="http://schemas.microsoft.com/office/drawing/2014/main" id="{2D644A94-06CA-4088-BBFE-94124E9690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1" y="4082"/>
                  <a:ext cx="0" cy="28"/>
                </a:xfrm>
                <a:prstGeom prst="line">
                  <a:avLst/>
                </a:prstGeom>
                <a:noFill/>
                <a:ln w="12700">
                  <a:solidFill>
                    <a:srgbClr val="7144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4" name="Arc 297">
                  <a:extLst>
                    <a:ext uri="{FF2B5EF4-FFF2-40B4-BE49-F238E27FC236}">
                      <a16:creationId xmlns:a16="http://schemas.microsoft.com/office/drawing/2014/main" id="{2A56162D-7AAC-4860-AC04-B8F2447D78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8" y="4016"/>
                  <a:ext cx="254" cy="109"/>
                </a:xfrm>
                <a:custGeom>
                  <a:avLst/>
                  <a:gdLst>
                    <a:gd name="T0" fmla="*/ 0 w 21600"/>
                    <a:gd name="T1" fmla="*/ 0 h 21800"/>
                    <a:gd name="T2" fmla="*/ 0 w 21600"/>
                    <a:gd name="T3" fmla="*/ 0 h 21800"/>
                    <a:gd name="T4" fmla="*/ 0 w 21600"/>
                    <a:gd name="T5" fmla="*/ 0 h 218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800"/>
                    <a:gd name="T11" fmla="*/ 21600 w 21600"/>
                    <a:gd name="T12" fmla="*/ 21800 h 218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800" fill="none" extrusionOk="0">
                      <a:moveTo>
                        <a:pt x="21515" y="21799"/>
                      </a:moveTo>
                      <a:cubicBezTo>
                        <a:pt x="9618" y="21753"/>
                        <a:pt x="0" y="12096"/>
                        <a:pt x="0" y="200"/>
                      </a:cubicBezTo>
                      <a:cubicBezTo>
                        <a:pt x="-1" y="133"/>
                        <a:pt x="0" y="66"/>
                        <a:pt x="0" y="-1"/>
                      </a:cubicBezTo>
                    </a:path>
                    <a:path w="21600" h="21800" stroke="0" extrusionOk="0">
                      <a:moveTo>
                        <a:pt x="21515" y="21799"/>
                      </a:moveTo>
                      <a:cubicBezTo>
                        <a:pt x="9618" y="21753"/>
                        <a:pt x="0" y="12096"/>
                        <a:pt x="0" y="200"/>
                      </a:cubicBezTo>
                      <a:cubicBezTo>
                        <a:pt x="-1" y="133"/>
                        <a:pt x="0" y="66"/>
                        <a:pt x="0" y="-1"/>
                      </a:cubicBezTo>
                      <a:lnTo>
                        <a:pt x="21600" y="2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5" name="Arc 298">
                  <a:extLst>
                    <a:ext uri="{FF2B5EF4-FFF2-40B4-BE49-F238E27FC236}">
                      <a16:creationId xmlns:a16="http://schemas.microsoft.com/office/drawing/2014/main" id="{9D0E1807-1CBA-432F-8B4D-DB8B277A89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0" y="4015"/>
                  <a:ext cx="254" cy="108"/>
                </a:xfrm>
                <a:custGeom>
                  <a:avLst/>
                  <a:gdLst>
                    <a:gd name="T0" fmla="*/ 0 w 21600"/>
                    <a:gd name="T1" fmla="*/ 0 h 21599"/>
                    <a:gd name="T2" fmla="*/ 0 w 21600"/>
                    <a:gd name="T3" fmla="*/ 0 h 21599"/>
                    <a:gd name="T4" fmla="*/ 0 w 21600"/>
                    <a:gd name="T5" fmla="*/ 0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21427" y="21599"/>
                      </a:moveTo>
                      <a:cubicBezTo>
                        <a:pt x="9566" y="21504"/>
                        <a:pt x="0" y="11862"/>
                        <a:pt x="0" y="0"/>
                      </a:cubicBezTo>
                    </a:path>
                    <a:path w="21600" h="21599" stroke="0" extrusionOk="0">
                      <a:moveTo>
                        <a:pt x="21427" y="21599"/>
                      </a:moveTo>
                      <a:cubicBezTo>
                        <a:pt x="9566" y="21504"/>
                        <a:pt x="0" y="11862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6" name="Arc 299">
                  <a:extLst>
                    <a:ext uri="{FF2B5EF4-FFF2-40B4-BE49-F238E27FC236}">
                      <a16:creationId xmlns:a16="http://schemas.microsoft.com/office/drawing/2014/main" id="{529638E2-C81C-4D4E-9099-0FEABE6505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0" y="4015"/>
                  <a:ext cx="253" cy="10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21600" h="21600" stroke="0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7" name="Arc 300">
                  <a:extLst>
                    <a:ext uri="{FF2B5EF4-FFF2-40B4-BE49-F238E27FC236}">
                      <a16:creationId xmlns:a16="http://schemas.microsoft.com/office/drawing/2014/main" id="{2C927D6F-F30F-4C7A-917F-898EEEBED7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6" y="4011"/>
                  <a:ext cx="253" cy="10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21600" h="21600" stroke="0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038" name="Freeform 532">
              <a:extLst>
                <a:ext uri="{FF2B5EF4-FFF2-40B4-BE49-F238E27FC236}">
                  <a16:creationId xmlns:a16="http://schemas.microsoft.com/office/drawing/2014/main" id="{17CFC587-4941-4293-99F6-98022709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5519" y="469589"/>
              <a:ext cx="496299" cy="1322219"/>
            </a:xfrm>
            <a:custGeom>
              <a:avLst/>
              <a:gdLst>
                <a:gd name="T0" fmla="*/ 0 w 384"/>
                <a:gd name="T1" fmla="*/ 2147483647 h 672"/>
                <a:gd name="T2" fmla="*/ 2147483647 w 384"/>
                <a:gd name="T3" fmla="*/ 2147483647 h 672"/>
                <a:gd name="T4" fmla="*/ 2147483647 w 384"/>
                <a:gd name="T5" fmla="*/ 2147483647 h 672"/>
                <a:gd name="T6" fmla="*/ 2147483647 w 384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672"/>
                <a:gd name="T14" fmla="*/ 384 w 384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672">
                  <a:moveTo>
                    <a:pt x="0" y="672"/>
                  </a:moveTo>
                  <a:cubicBezTo>
                    <a:pt x="48" y="444"/>
                    <a:pt x="96" y="216"/>
                    <a:pt x="144" y="144"/>
                  </a:cubicBezTo>
                  <a:cubicBezTo>
                    <a:pt x="192" y="72"/>
                    <a:pt x="248" y="264"/>
                    <a:pt x="288" y="240"/>
                  </a:cubicBezTo>
                  <a:cubicBezTo>
                    <a:pt x="328" y="216"/>
                    <a:pt x="356" y="108"/>
                    <a:pt x="38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09" tIns="45704" rIns="91409" bIns="45704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9" name="Freeform 532">
              <a:extLst>
                <a:ext uri="{FF2B5EF4-FFF2-40B4-BE49-F238E27FC236}">
                  <a16:creationId xmlns:a16="http://schemas.microsoft.com/office/drawing/2014/main" id="{15916AB0-688E-4F02-87A4-14502605624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101015" y="1144185"/>
              <a:ext cx="111623" cy="446295"/>
            </a:xfrm>
            <a:custGeom>
              <a:avLst/>
              <a:gdLst>
                <a:gd name="T0" fmla="*/ 0 w 384"/>
                <a:gd name="T1" fmla="*/ 2147483647 h 672"/>
                <a:gd name="T2" fmla="*/ 2147483647 w 384"/>
                <a:gd name="T3" fmla="*/ 2147483647 h 672"/>
                <a:gd name="T4" fmla="*/ 2147483647 w 384"/>
                <a:gd name="T5" fmla="*/ 2147483647 h 672"/>
                <a:gd name="T6" fmla="*/ 2147483647 w 384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672"/>
                <a:gd name="T14" fmla="*/ 384 w 384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672">
                  <a:moveTo>
                    <a:pt x="0" y="672"/>
                  </a:moveTo>
                  <a:cubicBezTo>
                    <a:pt x="48" y="444"/>
                    <a:pt x="96" y="216"/>
                    <a:pt x="144" y="144"/>
                  </a:cubicBezTo>
                  <a:cubicBezTo>
                    <a:pt x="192" y="72"/>
                    <a:pt x="248" y="264"/>
                    <a:pt x="288" y="240"/>
                  </a:cubicBezTo>
                  <a:cubicBezTo>
                    <a:pt x="328" y="216"/>
                    <a:pt x="356" y="108"/>
                    <a:pt x="38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09" tIns="45704" rIns="91409" bIns="45704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0" name="Freeform 532">
              <a:extLst>
                <a:ext uri="{FF2B5EF4-FFF2-40B4-BE49-F238E27FC236}">
                  <a16:creationId xmlns:a16="http://schemas.microsoft.com/office/drawing/2014/main" id="{1F8DF96B-593D-4C27-88A0-1CD01C079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9079" y="1920188"/>
              <a:ext cx="119935" cy="96787"/>
            </a:xfrm>
            <a:custGeom>
              <a:avLst/>
              <a:gdLst>
                <a:gd name="T0" fmla="*/ 0 w 384"/>
                <a:gd name="T1" fmla="*/ 2147483647 h 672"/>
                <a:gd name="T2" fmla="*/ 2147483647 w 384"/>
                <a:gd name="T3" fmla="*/ 2147483647 h 672"/>
                <a:gd name="T4" fmla="*/ 2147483647 w 384"/>
                <a:gd name="T5" fmla="*/ 2147483647 h 672"/>
                <a:gd name="T6" fmla="*/ 2147483647 w 384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672"/>
                <a:gd name="T14" fmla="*/ 384 w 384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672">
                  <a:moveTo>
                    <a:pt x="0" y="672"/>
                  </a:moveTo>
                  <a:cubicBezTo>
                    <a:pt x="48" y="444"/>
                    <a:pt x="96" y="216"/>
                    <a:pt x="144" y="144"/>
                  </a:cubicBezTo>
                  <a:cubicBezTo>
                    <a:pt x="192" y="72"/>
                    <a:pt x="248" y="264"/>
                    <a:pt x="288" y="240"/>
                  </a:cubicBezTo>
                  <a:cubicBezTo>
                    <a:pt x="328" y="216"/>
                    <a:pt x="356" y="108"/>
                    <a:pt x="38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09" tIns="45704" rIns="91409" bIns="45704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35" name="Group 304">
              <a:extLst>
                <a:ext uri="{FF2B5EF4-FFF2-40B4-BE49-F238E27FC236}">
                  <a16:creationId xmlns:a16="http://schemas.microsoft.com/office/drawing/2014/main" id="{D4DFC010-F0D9-4367-AD2E-C5AE74519B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30772" y="1717796"/>
              <a:ext cx="457200" cy="228600"/>
              <a:chOff x="1728" y="2976"/>
              <a:chExt cx="432" cy="192"/>
            </a:xfrm>
          </p:grpSpPr>
          <p:sp>
            <p:nvSpPr>
              <p:cNvPr id="1036" name="AutoShape 305">
                <a:extLst>
                  <a:ext uri="{FF2B5EF4-FFF2-40B4-BE49-F238E27FC236}">
                    <a16:creationId xmlns:a16="http://schemas.microsoft.com/office/drawing/2014/main" id="{0A9F7C90-B00C-4992-804F-E1D903E071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3072"/>
                <a:ext cx="432" cy="96"/>
              </a:xfrm>
              <a:prstGeom prst="cube">
                <a:avLst>
                  <a:gd name="adj" fmla="val 24995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7" name="AutoShape 306">
                <a:extLst>
                  <a:ext uri="{FF2B5EF4-FFF2-40B4-BE49-F238E27FC236}">
                    <a16:creationId xmlns:a16="http://schemas.microsoft.com/office/drawing/2014/main" id="{AE121EA2-6DEC-4DEE-8FB9-A8D4F65FC3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2976"/>
                <a:ext cx="432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6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76" name="Line 534">
            <a:extLst>
              <a:ext uri="{FF2B5EF4-FFF2-40B4-BE49-F238E27FC236}">
                <a16:creationId xmlns:a16="http://schemas.microsoft.com/office/drawing/2014/main" id="{C4D27485-41A8-45E1-8150-335101592B7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65649" y="3139210"/>
            <a:ext cx="801314" cy="660404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342900"/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27" name="Group 1726">
            <a:extLst>
              <a:ext uri="{FF2B5EF4-FFF2-40B4-BE49-F238E27FC236}">
                <a16:creationId xmlns:a16="http://schemas.microsoft.com/office/drawing/2014/main" id="{9080F521-0F45-4C4F-B36B-35ADA634140C}"/>
              </a:ext>
            </a:extLst>
          </p:cNvPr>
          <p:cNvGrpSpPr/>
          <p:nvPr/>
        </p:nvGrpSpPr>
        <p:grpSpPr>
          <a:xfrm>
            <a:off x="7676720" y="3495751"/>
            <a:ext cx="1396722" cy="1276308"/>
            <a:chOff x="7676720" y="3495751"/>
            <a:chExt cx="1396722" cy="1276308"/>
          </a:xfrm>
        </p:grpSpPr>
        <p:grpSp>
          <p:nvGrpSpPr>
            <p:cNvPr id="1723" name="Group 1722">
              <a:extLst>
                <a:ext uri="{FF2B5EF4-FFF2-40B4-BE49-F238E27FC236}">
                  <a16:creationId xmlns:a16="http://schemas.microsoft.com/office/drawing/2014/main" id="{8E4057B6-3339-49F8-A284-B1941E0371DC}"/>
                </a:ext>
              </a:extLst>
            </p:cNvPr>
            <p:cNvGrpSpPr/>
            <p:nvPr/>
          </p:nvGrpSpPr>
          <p:grpSpPr>
            <a:xfrm>
              <a:off x="8281685" y="3495751"/>
              <a:ext cx="791757" cy="1276308"/>
              <a:chOff x="7628239" y="3552921"/>
              <a:chExt cx="1055360" cy="1276425"/>
            </a:xfrm>
          </p:grpSpPr>
          <p:grpSp>
            <p:nvGrpSpPr>
              <p:cNvPr id="1721" name="Group 1720">
                <a:extLst>
                  <a:ext uri="{FF2B5EF4-FFF2-40B4-BE49-F238E27FC236}">
                    <a16:creationId xmlns:a16="http://schemas.microsoft.com/office/drawing/2014/main" id="{512D5FCE-7412-40D3-929C-6923E212058C}"/>
                  </a:ext>
                </a:extLst>
              </p:cNvPr>
              <p:cNvGrpSpPr/>
              <p:nvPr/>
            </p:nvGrpSpPr>
            <p:grpSpPr>
              <a:xfrm>
                <a:off x="7628239" y="3552921"/>
                <a:ext cx="716717" cy="864236"/>
                <a:chOff x="7628239" y="3552921"/>
                <a:chExt cx="1182687" cy="925514"/>
              </a:xfrm>
            </p:grpSpPr>
            <p:sp>
              <p:nvSpPr>
                <p:cNvPr id="1073" name="Freeform 318">
                  <a:extLst>
                    <a:ext uri="{FF2B5EF4-FFF2-40B4-BE49-F238E27FC236}">
                      <a16:creationId xmlns:a16="http://schemas.microsoft.com/office/drawing/2014/main" id="{5F25C904-E4A7-442F-8082-083DA91674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28239" y="3552921"/>
                  <a:ext cx="1182687" cy="925513"/>
                </a:xfrm>
                <a:custGeom>
                  <a:avLst/>
                  <a:gdLst>
                    <a:gd name="T0" fmla="*/ 0 w 217"/>
                    <a:gd name="T1" fmla="*/ 4885 h 287"/>
                    <a:gd name="T2" fmla="*/ 0 w 217"/>
                    <a:gd name="T3" fmla="*/ 4737 h 287"/>
                    <a:gd name="T4" fmla="*/ 4720 w 217"/>
                    <a:gd name="T5" fmla="*/ 4428 h 287"/>
                    <a:gd name="T6" fmla="*/ 4720 w 217"/>
                    <a:gd name="T7" fmla="*/ 0 h 287"/>
                    <a:gd name="T8" fmla="*/ 13797 w 217"/>
                    <a:gd name="T9" fmla="*/ 0 h 287"/>
                    <a:gd name="T10" fmla="*/ 13797 w 217"/>
                    <a:gd name="T11" fmla="*/ 4428 h 287"/>
                    <a:gd name="T12" fmla="*/ 18233 w 217"/>
                    <a:gd name="T13" fmla="*/ 4737 h 287"/>
                    <a:gd name="T14" fmla="*/ 18233 w 217"/>
                    <a:gd name="T15" fmla="*/ 4885 h 287"/>
                    <a:gd name="T16" fmla="*/ 0 w 217"/>
                    <a:gd name="T17" fmla="*/ 4885 h 28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17"/>
                    <a:gd name="T28" fmla="*/ 0 h 287"/>
                    <a:gd name="T29" fmla="*/ 217 w 217"/>
                    <a:gd name="T30" fmla="*/ 287 h 28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17" h="287">
                      <a:moveTo>
                        <a:pt x="0" y="287"/>
                      </a:moveTo>
                      <a:lnTo>
                        <a:pt x="0" y="278"/>
                      </a:lnTo>
                      <a:lnTo>
                        <a:pt x="56" y="260"/>
                      </a:lnTo>
                      <a:lnTo>
                        <a:pt x="56" y="0"/>
                      </a:lnTo>
                      <a:lnTo>
                        <a:pt x="164" y="0"/>
                      </a:lnTo>
                      <a:lnTo>
                        <a:pt x="164" y="260"/>
                      </a:lnTo>
                      <a:lnTo>
                        <a:pt x="217" y="278"/>
                      </a:lnTo>
                      <a:lnTo>
                        <a:pt x="217" y="287"/>
                      </a:lnTo>
                      <a:lnTo>
                        <a:pt x="0" y="2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74" name="Line 319">
                  <a:extLst>
                    <a:ext uri="{FF2B5EF4-FFF2-40B4-BE49-F238E27FC236}">
                      <a16:creationId xmlns:a16="http://schemas.microsoft.com/office/drawing/2014/main" id="{D81DD2F0-BC9F-4D66-B032-98636C9AF2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934261" y="4391122"/>
                  <a:ext cx="5400" cy="873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75" name="Line 320">
                  <a:extLst>
                    <a:ext uri="{FF2B5EF4-FFF2-40B4-BE49-F238E27FC236}">
                      <a16:creationId xmlns:a16="http://schemas.microsoft.com/office/drawing/2014/main" id="{66B10742-D5AE-49E4-BDB7-0190FEB8C9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21105" y="4391122"/>
                  <a:ext cx="5400" cy="873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76" name="Line 321">
                  <a:extLst>
                    <a:ext uri="{FF2B5EF4-FFF2-40B4-BE49-F238E27FC236}">
                      <a16:creationId xmlns:a16="http://schemas.microsoft.com/office/drawing/2014/main" id="{953900B0-FBE4-45EA-BD3C-791496BE2C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25075" y="3843434"/>
                  <a:ext cx="194414" cy="31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77" name="Line 322">
                  <a:extLst>
                    <a:ext uri="{FF2B5EF4-FFF2-40B4-BE49-F238E27FC236}">
                      <a16:creationId xmlns:a16="http://schemas.microsoft.com/office/drawing/2014/main" id="{EB50B9AD-A57A-4677-ABE8-2544BAA90C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90873" y="3743421"/>
                  <a:ext cx="262819" cy="31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78" name="Rectangle 323">
                  <a:extLst>
                    <a:ext uri="{FF2B5EF4-FFF2-40B4-BE49-F238E27FC236}">
                      <a16:creationId xmlns:a16="http://schemas.microsoft.com/office/drawing/2014/main" id="{563FDBE3-F9CF-44DF-88EB-3014F2DC0B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04467" y="3594196"/>
                  <a:ext cx="441032" cy="538163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79" name="Rectangle 324">
                  <a:extLst>
                    <a:ext uri="{FF2B5EF4-FFF2-40B4-BE49-F238E27FC236}">
                      <a16:creationId xmlns:a16="http://schemas.microsoft.com/office/drawing/2014/main" id="{51C0DE67-C2CF-4219-BDDB-E92ECF817E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73679" y="3830734"/>
                  <a:ext cx="91807" cy="19050"/>
                </a:xfrm>
                <a:prstGeom prst="rect">
                  <a:avLst/>
                </a:prstGeom>
                <a:solidFill>
                  <a:srgbClr val="00000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0" name="Freeform 325">
                  <a:extLst>
                    <a:ext uri="{FF2B5EF4-FFF2-40B4-BE49-F238E27FC236}">
                      <a16:creationId xmlns:a16="http://schemas.microsoft.com/office/drawing/2014/main" id="{D2854B70-2BCF-4328-AE80-336A0EF5308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977465" y="4168872"/>
                  <a:ext cx="489636" cy="254000"/>
                </a:xfrm>
                <a:custGeom>
                  <a:avLst/>
                  <a:gdLst>
                    <a:gd name="T0" fmla="*/ 574 w 90"/>
                    <a:gd name="T1" fmla="*/ 804 h 79"/>
                    <a:gd name="T2" fmla="*/ 0 w 90"/>
                    <a:gd name="T3" fmla="*/ 0 h 79"/>
                    <a:gd name="T4" fmla="*/ 1079 w 90"/>
                    <a:gd name="T5" fmla="*/ 804 h 79"/>
                    <a:gd name="T6" fmla="*/ 1735 w 90"/>
                    <a:gd name="T7" fmla="*/ 0 h 79"/>
                    <a:gd name="T8" fmla="*/ 1079 w 90"/>
                    <a:gd name="T9" fmla="*/ 804 h 79"/>
                    <a:gd name="T10" fmla="*/ 2841 w 90"/>
                    <a:gd name="T11" fmla="*/ 804 h 79"/>
                    <a:gd name="T12" fmla="*/ 2348 w 90"/>
                    <a:gd name="T13" fmla="*/ 0 h 79"/>
                    <a:gd name="T14" fmla="*/ 3509 w 90"/>
                    <a:gd name="T15" fmla="*/ 804 h 79"/>
                    <a:gd name="T16" fmla="*/ 4001 w 90"/>
                    <a:gd name="T17" fmla="*/ 0 h 79"/>
                    <a:gd name="T18" fmla="*/ 3509 w 90"/>
                    <a:gd name="T19" fmla="*/ 804 h 79"/>
                    <a:gd name="T20" fmla="*/ 5244 w 90"/>
                    <a:gd name="T21" fmla="*/ 804 h 79"/>
                    <a:gd name="T22" fmla="*/ 4585 w 90"/>
                    <a:gd name="T23" fmla="*/ 0 h 79"/>
                    <a:gd name="T24" fmla="*/ 5772 w 90"/>
                    <a:gd name="T25" fmla="*/ 804 h 79"/>
                    <a:gd name="T26" fmla="*/ 6347 w 90"/>
                    <a:gd name="T27" fmla="*/ 0 h 79"/>
                    <a:gd name="T28" fmla="*/ 5772 w 90"/>
                    <a:gd name="T29" fmla="*/ 804 h 79"/>
                    <a:gd name="T30" fmla="*/ 7507 w 90"/>
                    <a:gd name="T31" fmla="*/ 804 h 79"/>
                    <a:gd name="T32" fmla="*/ 6851 w 90"/>
                    <a:gd name="T33" fmla="*/ 0 h 79"/>
                    <a:gd name="T34" fmla="*/ 6851 w 90"/>
                    <a:gd name="T35" fmla="*/ 1329 h 79"/>
                    <a:gd name="T36" fmla="*/ 7507 w 90"/>
                    <a:gd name="T37" fmla="*/ 907 h 79"/>
                    <a:gd name="T38" fmla="*/ 6851 w 90"/>
                    <a:gd name="T39" fmla="*/ 1329 h 79"/>
                    <a:gd name="T40" fmla="*/ 6347 w 90"/>
                    <a:gd name="T41" fmla="*/ 1329 h 79"/>
                    <a:gd name="T42" fmla="*/ 5772 w 90"/>
                    <a:gd name="T43" fmla="*/ 907 h 79"/>
                    <a:gd name="T44" fmla="*/ 4585 w 90"/>
                    <a:gd name="T45" fmla="*/ 1329 h 79"/>
                    <a:gd name="T46" fmla="*/ 5244 w 90"/>
                    <a:gd name="T47" fmla="*/ 907 h 79"/>
                    <a:gd name="T48" fmla="*/ 4585 w 90"/>
                    <a:gd name="T49" fmla="*/ 1329 h 79"/>
                    <a:gd name="T50" fmla="*/ 4001 w 90"/>
                    <a:gd name="T51" fmla="*/ 1329 h 79"/>
                    <a:gd name="T52" fmla="*/ 3509 w 90"/>
                    <a:gd name="T53" fmla="*/ 907 h 79"/>
                    <a:gd name="T54" fmla="*/ 2348 w 90"/>
                    <a:gd name="T55" fmla="*/ 1329 h 79"/>
                    <a:gd name="T56" fmla="*/ 2841 w 90"/>
                    <a:gd name="T57" fmla="*/ 907 h 79"/>
                    <a:gd name="T58" fmla="*/ 2348 w 90"/>
                    <a:gd name="T59" fmla="*/ 1329 h 79"/>
                    <a:gd name="T60" fmla="*/ 1735 w 90"/>
                    <a:gd name="T61" fmla="*/ 1329 h 79"/>
                    <a:gd name="T62" fmla="*/ 1079 w 90"/>
                    <a:gd name="T63" fmla="*/ 907 h 79"/>
                    <a:gd name="T64" fmla="*/ 0 w 90"/>
                    <a:gd name="T65" fmla="*/ 1329 h 79"/>
                    <a:gd name="T66" fmla="*/ 574 w 90"/>
                    <a:gd name="T67" fmla="*/ 907 h 79"/>
                    <a:gd name="T68" fmla="*/ 0 w 90"/>
                    <a:gd name="T69" fmla="*/ 1329 h 7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0"/>
                    <a:gd name="T106" fmla="*/ 0 h 79"/>
                    <a:gd name="T107" fmla="*/ 90 w 90"/>
                    <a:gd name="T108" fmla="*/ 79 h 7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0" h="79">
                      <a:moveTo>
                        <a:pt x="0" y="48"/>
                      </a:moveTo>
                      <a:lnTo>
                        <a:pt x="7" y="48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48"/>
                      </a:lnTo>
                      <a:close/>
                      <a:moveTo>
                        <a:pt x="13" y="48"/>
                      </a:moveTo>
                      <a:lnTo>
                        <a:pt x="21" y="48"/>
                      </a:lnTo>
                      <a:lnTo>
                        <a:pt x="21" y="0"/>
                      </a:lnTo>
                      <a:lnTo>
                        <a:pt x="13" y="0"/>
                      </a:lnTo>
                      <a:lnTo>
                        <a:pt x="13" y="48"/>
                      </a:lnTo>
                      <a:close/>
                      <a:moveTo>
                        <a:pt x="28" y="48"/>
                      </a:moveTo>
                      <a:lnTo>
                        <a:pt x="34" y="48"/>
                      </a:lnTo>
                      <a:lnTo>
                        <a:pt x="34" y="0"/>
                      </a:lnTo>
                      <a:lnTo>
                        <a:pt x="28" y="0"/>
                      </a:lnTo>
                      <a:lnTo>
                        <a:pt x="28" y="48"/>
                      </a:lnTo>
                      <a:close/>
                      <a:moveTo>
                        <a:pt x="42" y="48"/>
                      </a:moveTo>
                      <a:lnTo>
                        <a:pt x="48" y="48"/>
                      </a:lnTo>
                      <a:lnTo>
                        <a:pt x="48" y="0"/>
                      </a:lnTo>
                      <a:lnTo>
                        <a:pt x="42" y="0"/>
                      </a:lnTo>
                      <a:lnTo>
                        <a:pt x="42" y="48"/>
                      </a:lnTo>
                      <a:close/>
                      <a:moveTo>
                        <a:pt x="55" y="48"/>
                      </a:moveTo>
                      <a:lnTo>
                        <a:pt x="63" y="48"/>
                      </a:lnTo>
                      <a:lnTo>
                        <a:pt x="63" y="0"/>
                      </a:lnTo>
                      <a:lnTo>
                        <a:pt x="55" y="0"/>
                      </a:lnTo>
                      <a:lnTo>
                        <a:pt x="55" y="48"/>
                      </a:lnTo>
                      <a:close/>
                      <a:moveTo>
                        <a:pt x="69" y="48"/>
                      </a:moveTo>
                      <a:lnTo>
                        <a:pt x="76" y="48"/>
                      </a:lnTo>
                      <a:lnTo>
                        <a:pt x="76" y="0"/>
                      </a:lnTo>
                      <a:lnTo>
                        <a:pt x="69" y="0"/>
                      </a:lnTo>
                      <a:lnTo>
                        <a:pt x="69" y="48"/>
                      </a:lnTo>
                      <a:close/>
                      <a:moveTo>
                        <a:pt x="82" y="48"/>
                      </a:moveTo>
                      <a:lnTo>
                        <a:pt x="90" y="48"/>
                      </a:lnTo>
                      <a:lnTo>
                        <a:pt x="90" y="0"/>
                      </a:lnTo>
                      <a:lnTo>
                        <a:pt x="82" y="0"/>
                      </a:lnTo>
                      <a:lnTo>
                        <a:pt x="82" y="48"/>
                      </a:lnTo>
                      <a:close/>
                      <a:moveTo>
                        <a:pt x="82" y="79"/>
                      </a:moveTo>
                      <a:lnTo>
                        <a:pt x="90" y="79"/>
                      </a:lnTo>
                      <a:lnTo>
                        <a:pt x="90" y="54"/>
                      </a:lnTo>
                      <a:lnTo>
                        <a:pt x="82" y="54"/>
                      </a:lnTo>
                      <a:lnTo>
                        <a:pt x="82" y="79"/>
                      </a:lnTo>
                      <a:close/>
                      <a:moveTo>
                        <a:pt x="69" y="79"/>
                      </a:moveTo>
                      <a:lnTo>
                        <a:pt x="76" y="79"/>
                      </a:lnTo>
                      <a:lnTo>
                        <a:pt x="76" y="54"/>
                      </a:lnTo>
                      <a:lnTo>
                        <a:pt x="69" y="54"/>
                      </a:lnTo>
                      <a:lnTo>
                        <a:pt x="69" y="79"/>
                      </a:lnTo>
                      <a:close/>
                      <a:moveTo>
                        <a:pt x="55" y="79"/>
                      </a:moveTo>
                      <a:lnTo>
                        <a:pt x="63" y="79"/>
                      </a:lnTo>
                      <a:lnTo>
                        <a:pt x="63" y="54"/>
                      </a:lnTo>
                      <a:lnTo>
                        <a:pt x="55" y="54"/>
                      </a:lnTo>
                      <a:lnTo>
                        <a:pt x="55" y="79"/>
                      </a:lnTo>
                      <a:close/>
                      <a:moveTo>
                        <a:pt x="42" y="79"/>
                      </a:moveTo>
                      <a:lnTo>
                        <a:pt x="48" y="79"/>
                      </a:lnTo>
                      <a:lnTo>
                        <a:pt x="48" y="54"/>
                      </a:lnTo>
                      <a:lnTo>
                        <a:pt x="42" y="54"/>
                      </a:lnTo>
                      <a:lnTo>
                        <a:pt x="42" y="79"/>
                      </a:lnTo>
                      <a:close/>
                      <a:moveTo>
                        <a:pt x="28" y="79"/>
                      </a:moveTo>
                      <a:lnTo>
                        <a:pt x="34" y="79"/>
                      </a:lnTo>
                      <a:lnTo>
                        <a:pt x="34" y="54"/>
                      </a:lnTo>
                      <a:lnTo>
                        <a:pt x="28" y="54"/>
                      </a:lnTo>
                      <a:lnTo>
                        <a:pt x="28" y="79"/>
                      </a:lnTo>
                      <a:close/>
                      <a:moveTo>
                        <a:pt x="13" y="79"/>
                      </a:moveTo>
                      <a:lnTo>
                        <a:pt x="21" y="79"/>
                      </a:lnTo>
                      <a:lnTo>
                        <a:pt x="21" y="54"/>
                      </a:lnTo>
                      <a:lnTo>
                        <a:pt x="13" y="54"/>
                      </a:lnTo>
                      <a:lnTo>
                        <a:pt x="13" y="79"/>
                      </a:lnTo>
                      <a:close/>
                      <a:moveTo>
                        <a:pt x="0" y="79"/>
                      </a:moveTo>
                      <a:lnTo>
                        <a:pt x="7" y="79"/>
                      </a:lnTo>
                      <a:lnTo>
                        <a:pt x="7" y="54"/>
                      </a:lnTo>
                      <a:lnTo>
                        <a:pt x="0" y="54"/>
                      </a:lnTo>
                      <a:lnTo>
                        <a:pt x="0" y="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1" name="Rectangle 326">
                  <a:extLst>
                    <a:ext uri="{FF2B5EF4-FFF2-40B4-BE49-F238E27FC236}">
                      <a16:creationId xmlns:a16="http://schemas.microsoft.com/office/drawing/2014/main" id="{F675A60A-83F2-42DF-8827-2C6623B0EA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36869" y="3608484"/>
                  <a:ext cx="376228" cy="7937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2" name="Freeform 327">
                  <a:extLst>
                    <a:ext uri="{FF2B5EF4-FFF2-40B4-BE49-F238E27FC236}">
                      <a16:creationId xmlns:a16="http://schemas.microsoft.com/office/drawing/2014/main" id="{B58AABC6-6B19-4F66-B546-C33DD96E53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36869" y="3608484"/>
                  <a:ext cx="376228" cy="22225"/>
                </a:xfrm>
                <a:custGeom>
                  <a:avLst/>
                  <a:gdLst>
                    <a:gd name="T0" fmla="*/ 0 w 69"/>
                    <a:gd name="T1" fmla="*/ 0 h 7"/>
                    <a:gd name="T2" fmla="*/ 506 w 69"/>
                    <a:gd name="T3" fmla="*/ 112 h 7"/>
                    <a:gd name="T4" fmla="*/ 5219 w 69"/>
                    <a:gd name="T5" fmla="*/ 112 h 7"/>
                    <a:gd name="T6" fmla="*/ 5807 w 69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9"/>
                    <a:gd name="T13" fmla="*/ 0 h 7"/>
                    <a:gd name="T14" fmla="*/ 69 w 69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9" h="7">
                      <a:moveTo>
                        <a:pt x="0" y="0"/>
                      </a:moveTo>
                      <a:lnTo>
                        <a:pt x="6" y="7"/>
                      </a:lnTo>
                      <a:lnTo>
                        <a:pt x="62" y="7"/>
                      </a:lnTo>
                      <a:lnTo>
                        <a:pt x="69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3" name="Rectangle 328">
                  <a:extLst>
                    <a:ext uri="{FF2B5EF4-FFF2-40B4-BE49-F238E27FC236}">
                      <a16:creationId xmlns:a16="http://schemas.microsoft.com/office/drawing/2014/main" id="{22A536C4-C32C-43B8-9016-70B69B6E1A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36869" y="3703734"/>
                  <a:ext cx="376228" cy="80963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4" name="Rectangle 329">
                  <a:extLst>
                    <a:ext uri="{FF2B5EF4-FFF2-40B4-BE49-F238E27FC236}">
                      <a16:creationId xmlns:a16="http://schemas.microsoft.com/office/drawing/2014/main" id="{40BFEE48-B00B-4535-A9CE-538A094127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36867" y="3803746"/>
                  <a:ext cx="376229" cy="74614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5" name="Rectangle 330">
                  <a:extLst>
                    <a:ext uri="{FF2B5EF4-FFF2-40B4-BE49-F238E27FC236}">
                      <a16:creationId xmlns:a16="http://schemas.microsoft.com/office/drawing/2014/main" id="{6FE52962-D860-4B29-9C59-F238C19617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36869" y="3897409"/>
                  <a:ext cx="376228" cy="80963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6" name="Rectangle 331">
                  <a:extLst>
                    <a:ext uri="{FF2B5EF4-FFF2-40B4-BE49-F238E27FC236}">
                      <a16:creationId xmlns:a16="http://schemas.microsoft.com/office/drawing/2014/main" id="{3A4E9D00-2A3C-4BD0-A08A-2D94155FAA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36869" y="3997421"/>
                  <a:ext cx="376228" cy="74613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7" name="Line 332">
                  <a:extLst>
                    <a:ext uri="{FF2B5EF4-FFF2-40B4-BE49-F238E27FC236}">
                      <a16:creationId xmlns:a16="http://schemas.microsoft.com/office/drawing/2014/main" id="{0F45479A-6BFA-4C47-A0BF-CE7051FC89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036869" y="3630709"/>
                  <a:ext cx="32402" cy="5715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8" name="Line 333">
                  <a:extLst>
                    <a:ext uri="{FF2B5EF4-FFF2-40B4-BE49-F238E27FC236}">
                      <a16:creationId xmlns:a16="http://schemas.microsoft.com/office/drawing/2014/main" id="{0BF69B13-7435-4FDA-9D19-78E6B34223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75294" y="3630709"/>
                  <a:ext cx="37803" cy="5715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9" name="Line 334">
                  <a:extLst>
                    <a:ext uri="{FF2B5EF4-FFF2-40B4-BE49-F238E27FC236}">
                      <a16:creationId xmlns:a16="http://schemas.microsoft.com/office/drawing/2014/main" id="{F9C241F0-2FDC-4B2E-B61A-8BDC855397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47670" y="3965671"/>
                  <a:ext cx="250218" cy="317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0" name="Line 335">
                  <a:extLst>
                    <a:ext uri="{FF2B5EF4-FFF2-40B4-BE49-F238E27FC236}">
                      <a16:creationId xmlns:a16="http://schemas.microsoft.com/office/drawing/2014/main" id="{77E559AB-3D98-40CE-B2DF-D50A990C5F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47670" y="3952971"/>
                  <a:ext cx="250218" cy="317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1" name="Line 336">
                  <a:extLst>
                    <a:ext uri="{FF2B5EF4-FFF2-40B4-BE49-F238E27FC236}">
                      <a16:creationId xmlns:a16="http://schemas.microsoft.com/office/drawing/2014/main" id="{FF957AB0-0673-492F-980C-BCDAA7324C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47670" y="3940271"/>
                  <a:ext cx="250218" cy="317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2" name="Line 337">
                  <a:extLst>
                    <a:ext uri="{FF2B5EF4-FFF2-40B4-BE49-F238E27FC236}">
                      <a16:creationId xmlns:a16="http://schemas.microsoft.com/office/drawing/2014/main" id="{B7A63E31-7FD3-4171-847C-038C1840CE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47670" y="3922809"/>
                  <a:ext cx="250218" cy="317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3" name="Line 338">
                  <a:extLst>
                    <a:ext uri="{FF2B5EF4-FFF2-40B4-BE49-F238E27FC236}">
                      <a16:creationId xmlns:a16="http://schemas.microsoft.com/office/drawing/2014/main" id="{2B489501-B3F0-4FC5-90D3-52D2EA2F45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47670" y="3910109"/>
                  <a:ext cx="250218" cy="317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4" name="Rectangle 339">
                  <a:extLst>
                    <a:ext uri="{FF2B5EF4-FFF2-40B4-BE49-F238E27FC236}">
                      <a16:creationId xmlns:a16="http://schemas.microsoft.com/office/drawing/2014/main" id="{C2D09123-4192-4F0A-8CFA-70EB148C29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27683" y="3724371"/>
                  <a:ext cx="102608" cy="3810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5" name="Rectangle 340">
                  <a:extLst>
                    <a:ext uri="{FF2B5EF4-FFF2-40B4-BE49-F238E27FC236}">
                      <a16:creationId xmlns:a16="http://schemas.microsoft.com/office/drawing/2014/main" id="{6E2D825E-4ADA-4B84-B8DB-2D0DD18B96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0291" y="3856134"/>
                  <a:ext cx="55804" cy="952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6" name="Rectangle 341">
                  <a:extLst>
                    <a:ext uri="{FF2B5EF4-FFF2-40B4-BE49-F238E27FC236}">
                      <a16:creationId xmlns:a16="http://schemas.microsoft.com/office/drawing/2014/main" id="{1D852655-2EB1-4C08-A35F-AB7CCADBCF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0291" y="3910109"/>
                  <a:ext cx="55804" cy="635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7" name="Rectangle 342">
                  <a:extLst>
                    <a:ext uri="{FF2B5EF4-FFF2-40B4-BE49-F238E27FC236}">
                      <a16:creationId xmlns:a16="http://schemas.microsoft.com/office/drawing/2014/main" id="{3F61CC43-6313-4D6E-8467-0F56EC1F4C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0291" y="3929159"/>
                  <a:ext cx="55804" cy="11113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98" name="Rectangle 343">
                <a:extLst>
                  <a:ext uri="{FF2B5EF4-FFF2-40B4-BE49-F238E27FC236}">
                    <a16:creationId xmlns:a16="http://schemas.microsoft.com/office/drawing/2014/main" id="{6363440C-D85C-4BF6-ACB3-5C8991F48F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56962" y="4459980"/>
                <a:ext cx="1026637" cy="369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4572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External  Servers</a:t>
                </a:r>
              </a:p>
            </p:txBody>
          </p:sp>
        </p:grpSp>
        <p:sp>
          <p:nvSpPr>
            <p:cNvPr id="1105" name="Rectangle 309">
              <a:extLst>
                <a:ext uri="{FF2B5EF4-FFF2-40B4-BE49-F238E27FC236}">
                  <a16:creationId xmlns:a16="http://schemas.microsoft.com/office/drawing/2014/main" id="{2A51A081-8E9E-4548-AC0E-31A553367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3865" y="4042227"/>
              <a:ext cx="269081" cy="91678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8557" tIns="34278" rIns="68557" bIns="34278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7" name="Rectangle 310">
              <a:extLst>
                <a:ext uri="{FF2B5EF4-FFF2-40B4-BE49-F238E27FC236}">
                  <a16:creationId xmlns:a16="http://schemas.microsoft.com/office/drawing/2014/main" id="{64BE3CB4-B408-4F66-B28B-777E340DB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2946" y="4042227"/>
              <a:ext cx="159544" cy="91678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8557" tIns="34278" rIns="68557" bIns="34278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8" name="Freeform 311">
              <a:extLst>
                <a:ext uri="{FF2B5EF4-FFF2-40B4-BE49-F238E27FC236}">
                  <a16:creationId xmlns:a16="http://schemas.microsoft.com/office/drawing/2014/main" id="{C577A7CA-7FDB-4B9B-8357-3432BA0BFB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76720" y="4045799"/>
              <a:ext cx="428625" cy="60722"/>
            </a:xfrm>
            <a:custGeom>
              <a:avLst/>
              <a:gdLst>
                <a:gd name="T0" fmla="*/ 0 w 360"/>
                <a:gd name="T1" fmla="*/ 2147483647 h 51"/>
                <a:gd name="T2" fmla="*/ 2147483647 w 360"/>
                <a:gd name="T3" fmla="*/ 2147483647 h 51"/>
                <a:gd name="T4" fmla="*/ 2147483647 w 360"/>
                <a:gd name="T5" fmla="*/ 0 h 51"/>
                <a:gd name="T6" fmla="*/ 0 w 360"/>
                <a:gd name="T7" fmla="*/ 0 h 51"/>
                <a:gd name="T8" fmla="*/ 0 w 360"/>
                <a:gd name="T9" fmla="*/ 2147483647 h 51"/>
                <a:gd name="T10" fmla="*/ 2147483647 w 360"/>
                <a:gd name="T11" fmla="*/ 2147483647 h 51"/>
                <a:gd name="T12" fmla="*/ 2147483647 w 360"/>
                <a:gd name="T13" fmla="*/ 2147483647 h 51"/>
                <a:gd name="T14" fmla="*/ 2147483647 w 360"/>
                <a:gd name="T15" fmla="*/ 0 h 51"/>
                <a:gd name="T16" fmla="*/ 2147483647 w 360"/>
                <a:gd name="T17" fmla="*/ 0 h 51"/>
                <a:gd name="T18" fmla="*/ 2147483647 w 360"/>
                <a:gd name="T19" fmla="*/ 2147483647 h 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0"/>
                <a:gd name="T31" fmla="*/ 0 h 51"/>
                <a:gd name="T32" fmla="*/ 360 w 360"/>
                <a:gd name="T33" fmla="*/ 51 h 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0" h="51">
                  <a:moveTo>
                    <a:pt x="0" y="51"/>
                  </a:moveTo>
                  <a:lnTo>
                    <a:pt x="214" y="51"/>
                  </a:lnTo>
                  <a:lnTo>
                    <a:pt x="214" y="0"/>
                  </a:lnTo>
                  <a:lnTo>
                    <a:pt x="0" y="0"/>
                  </a:lnTo>
                  <a:lnTo>
                    <a:pt x="0" y="51"/>
                  </a:lnTo>
                  <a:close/>
                  <a:moveTo>
                    <a:pt x="238" y="51"/>
                  </a:moveTo>
                  <a:lnTo>
                    <a:pt x="360" y="51"/>
                  </a:lnTo>
                  <a:lnTo>
                    <a:pt x="360" y="0"/>
                  </a:lnTo>
                  <a:lnTo>
                    <a:pt x="238" y="0"/>
                  </a:lnTo>
                  <a:lnTo>
                    <a:pt x="238" y="51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68557" tIns="34278" rIns="68557" bIns="34278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0" name="Freeform 312">
              <a:extLst>
                <a:ext uri="{FF2B5EF4-FFF2-40B4-BE49-F238E27FC236}">
                  <a16:creationId xmlns:a16="http://schemas.microsoft.com/office/drawing/2014/main" id="{94B43A5C-5857-4AE7-A311-226DE9EC9E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8152" y="4044607"/>
              <a:ext cx="409575" cy="8334"/>
            </a:xfrm>
            <a:custGeom>
              <a:avLst/>
              <a:gdLst>
                <a:gd name="T0" fmla="*/ 2147483647 w 344"/>
                <a:gd name="T1" fmla="*/ 2147483647 h 7"/>
                <a:gd name="T2" fmla="*/ 2147483647 w 344"/>
                <a:gd name="T3" fmla="*/ 2147483647 h 7"/>
                <a:gd name="T4" fmla="*/ 2147483647 w 344"/>
                <a:gd name="T5" fmla="*/ 0 h 7"/>
                <a:gd name="T6" fmla="*/ 2147483647 w 344"/>
                <a:gd name="T7" fmla="*/ 0 h 7"/>
                <a:gd name="T8" fmla="*/ 2147483647 w 344"/>
                <a:gd name="T9" fmla="*/ 2147483647 h 7"/>
                <a:gd name="T10" fmla="*/ 2147483647 w 344"/>
                <a:gd name="T11" fmla="*/ 2147483647 h 7"/>
                <a:gd name="T12" fmla="*/ 2147483647 w 344"/>
                <a:gd name="T13" fmla="*/ 2147483647 h 7"/>
                <a:gd name="T14" fmla="*/ 2147483647 w 344"/>
                <a:gd name="T15" fmla="*/ 2147483647 h 7"/>
                <a:gd name="T16" fmla="*/ 2147483647 w 344"/>
                <a:gd name="T17" fmla="*/ 2147483647 h 7"/>
                <a:gd name="T18" fmla="*/ 2147483647 w 344"/>
                <a:gd name="T19" fmla="*/ 2147483647 h 7"/>
                <a:gd name="T20" fmla="*/ 2147483647 w 344"/>
                <a:gd name="T21" fmla="*/ 2147483647 h 7"/>
                <a:gd name="T22" fmla="*/ 2147483647 w 344"/>
                <a:gd name="T23" fmla="*/ 2147483647 h 7"/>
                <a:gd name="T24" fmla="*/ 2147483647 w 344"/>
                <a:gd name="T25" fmla="*/ 2147483647 h 7"/>
                <a:gd name="T26" fmla="*/ 2147483647 w 344"/>
                <a:gd name="T27" fmla="*/ 2147483647 h 7"/>
                <a:gd name="T28" fmla="*/ 2147483647 w 344"/>
                <a:gd name="T29" fmla="*/ 2147483647 h 7"/>
                <a:gd name="T30" fmla="*/ 0 w 344"/>
                <a:gd name="T31" fmla="*/ 2147483647 h 7"/>
                <a:gd name="T32" fmla="*/ 2147483647 w 344"/>
                <a:gd name="T33" fmla="*/ 2147483647 h 7"/>
                <a:gd name="T34" fmla="*/ 2147483647 w 344"/>
                <a:gd name="T35" fmla="*/ 2147483647 h 7"/>
                <a:gd name="T36" fmla="*/ 0 w 344"/>
                <a:gd name="T37" fmla="*/ 2147483647 h 7"/>
                <a:gd name="T38" fmla="*/ 0 w 344"/>
                <a:gd name="T39" fmla="*/ 2147483647 h 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44"/>
                <a:gd name="T61" fmla="*/ 0 h 7"/>
                <a:gd name="T62" fmla="*/ 344 w 344"/>
                <a:gd name="T63" fmla="*/ 7 h 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44" h="7">
                  <a:moveTo>
                    <a:pt x="332" y="7"/>
                  </a:moveTo>
                  <a:lnTo>
                    <a:pt x="344" y="7"/>
                  </a:lnTo>
                  <a:lnTo>
                    <a:pt x="344" y="0"/>
                  </a:lnTo>
                  <a:lnTo>
                    <a:pt x="332" y="0"/>
                  </a:lnTo>
                  <a:lnTo>
                    <a:pt x="332" y="7"/>
                  </a:lnTo>
                  <a:close/>
                  <a:moveTo>
                    <a:pt x="34" y="5"/>
                  </a:moveTo>
                  <a:lnTo>
                    <a:pt x="46" y="5"/>
                  </a:lnTo>
                  <a:lnTo>
                    <a:pt x="46" y="3"/>
                  </a:lnTo>
                  <a:lnTo>
                    <a:pt x="34" y="3"/>
                  </a:lnTo>
                  <a:lnTo>
                    <a:pt x="34" y="5"/>
                  </a:lnTo>
                  <a:close/>
                  <a:moveTo>
                    <a:pt x="17" y="5"/>
                  </a:moveTo>
                  <a:lnTo>
                    <a:pt x="29" y="5"/>
                  </a:lnTo>
                  <a:lnTo>
                    <a:pt x="29" y="3"/>
                  </a:lnTo>
                  <a:lnTo>
                    <a:pt x="17" y="3"/>
                  </a:lnTo>
                  <a:lnTo>
                    <a:pt x="17" y="5"/>
                  </a:lnTo>
                  <a:close/>
                  <a:moveTo>
                    <a:pt x="0" y="5"/>
                  </a:moveTo>
                  <a:lnTo>
                    <a:pt x="12" y="5"/>
                  </a:lnTo>
                  <a:lnTo>
                    <a:pt x="12" y="3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68557" tIns="34278" rIns="68557" bIns="34278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2" name="Rectangle 313">
              <a:extLst>
                <a:ext uri="{FF2B5EF4-FFF2-40B4-BE49-F238E27FC236}">
                  <a16:creationId xmlns:a16="http://schemas.microsoft.com/office/drawing/2014/main" id="{ED194BBD-9777-472A-9D49-C57E89CD2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8659" y="4042227"/>
              <a:ext cx="28575" cy="9167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8557" tIns="34278" rIns="68557" bIns="34278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9" name="Rectangle 314">
              <a:extLst>
                <a:ext uri="{FF2B5EF4-FFF2-40B4-BE49-F238E27FC236}">
                  <a16:creationId xmlns:a16="http://schemas.microsoft.com/office/drawing/2014/main" id="{DA0A4DC8-4662-41CA-8A2B-104B3E48C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9109" y="4167242"/>
              <a:ext cx="340519" cy="1131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68557" tIns="34278" rIns="68557" bIns="34278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2" name="Rectangle 315">
              <a:extLst>
                <a:ext uri="{FF2B5EF4-FFF2-40B4-BE49-F238E27FC236}">
                  <a16:creationId xmlns:a16="http://schemas.microsoft.com/office/drawing/2014/main" id="{3002AF92-6BD1-4A45-BF01-D90FA7A62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3871" y="4160099"/>
              <a:ext cx="259686" cy="10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342900" eaLnBrk="0" hangingPunct="0"/>
              <a:r>
                <a:rPr lang="en-US" sz="675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  <a:endParaRPr lang="en-US" b="1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1725" name="Freeform: Shape 1724">
              <a:extLst>
                <a:ext uri="{FF2B5EF4-FFF2-40B4-BE49-F238E27FC236}">
                  <a16:creationId xmlns:a16="http://schemas.microsoft.com/office/drawing/2014/main" id="{E79ADA31-7CC3-4DEE-9E6A-1FCFD9600592}"/>
                </a:ext>
              </a:extLst>
            </p:cNvPr>
            <p:cNvSpPr/>
            <p:nvPr/>
          </p:nvSpPr>
          <p:spPr>
            <a:xfrm>
              <a:off x="8013851" y="4076630"/>
              <a:ext cx="402055" cy="100094"/>
            </a:xfrm>
            <a:custGeom>
              <a:avLst/>
              <a:gdLst>
                <a:gd name="connsiteX0" fmla="*/ 449943 w 449943"/>
                <a:gd name="connsiteY0" fmla="*/ 89658 h 89658"/>
                <a:gd name="connsiteX1" fmla="*/ 174172 w 449943"/>
                <a:gd name="connsiteY1" fmla="*/ 2573 h 89658"/>
                <a:gd name="connsiteX2" fmla="*/ 0 w 449943"/>
                <a:gd name="connsiteY2" fmla="*/ 31601 h 8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9943" h="89658">
                  <a:moveTo>
                    <a:pt x="449943" y="89658"/>
                  </a:moveTo>
                  <a:cubicBezTo>
                    <a:pt x="349552" y="50953"/>
                    <a:pt x="249162" y="12249"/>
                    <a:pt x="174172" y="2573"/>
                  </a:cubicBezTo>
                  <a:cubicBezTo>
                    <a:pt x="99182" y="-7103"/>
                    <a:pt x="49591" y="12249"/>
                    <a:pt x="0" y="3160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9" name="Group 385">
            <a:extLst>
              <a:ext uri="{FF2B5EF4-FFF2-40B4-BE49-F238E27FC236}">
                <a16:creationId xmlns:a16="http://schemas.microsoft.com/office/drawing/2014/main" id="{520F4206-2C74-4F01-B320-5DBB51F9452E}"/>
              </a:ext>
            </a:extLst>
          </p:cNvPr>
          <p:cNvGrpSpPr>
            <a:grpSpLocks/>
          </p:cNvGrpSpPr>
          <p:nvPr/>
        </p:nvGrpSpPr>
        <p:grpSpPr bwMode="auto">
          <a:xfrm>
            <a:off x="6599432" y="3448634"/>
            <a:ext cx="514350" cy="395139"/>
            <a:chOff x="672" y="2112"/>
            <a:chExt cx="432" cy="295"/>
          </a:xfrm>
        </p:grpSpPr>
        <p:grpSp>
          <p:nvGrpSpPr>
            <p:cNvPr id="1232" name="Group 386">
              <a:extLst>
                <a:ext uri="{FF2B5EF4-FFF2-40B4-BE49-F238E27FC236}">
                  <a16:creationId xmlns:a16="http://schemas.microsoft.com/office/drawing/2014/main" id="{0A71C187-E8F0-4DA4-9769-DE6FC7FA21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2160"/>
              <a:ext cx="360" cy="124"/>
              <a:chOff x="2298" y="1938"/>
              <a:chExt cx="360" cy="154"/>
            </a:xfrm>
          </p:grpSpPr>
          <p:sp>
            <p:nvSpPr>
              <p:cNvPr id="1265" name="Rectangle 387">
                <a:extLst>
                  <a:ext uri="{FF2B5EF4-FFF2-40B4-BE49-F238E27FC236}">
                    <a16:creationId xmlns:a16="http://schemas.microsoft.com/office/drawing/2014/main" id="{C5E8C3FF-8CA3-4A1D-95D3-CC781F0EB9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1938"/>
                <a:ext cx="91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66" name="Rectangle 388">
                <a:extLst>
                  <a:ext uri="{FF2B5EF4-FFF2-40B4-BE49-F238E27FC236}">
                    <a16:creationId xmlns:a16="http://schemas.microsoft.com/office/drawing/2014/main" id="{ABAFB0CD-A52A-476A-89AA-6247FEAE07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1948"/>
                <a:ext cx="91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84" name="Rectangle 389">
                <a:extLst>
                  <a:ext uri="{FF2B5EF4-FFF2-40B4-BE49-F238E27FC236}">
                    <a16:creationId xmlns:a16="http://schemas.microsoft.com/office/drawing/2014/main" id="{D73ACA9B-E100-4ED0-80FF-0E0F8B6E30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086"/>
                <a:ext cx="91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85" name="Rectangle 390">
                <a:extLst>
                  <a:ext uri="{FF2B5EF4-FFF2-40B4-BE49-F238E27FC236}">
                    <a16:creationId xmlns:a16="http://schemas.microsoft.com/office/drawing/2014/main" id="{E74AD1D9-346E-48EF-A0E1-B7D67C36F8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9" y="1938"/>
                <a:ext cx="89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98" name="Rectangle 391">
                <a:extLst>
                  <a:ext uri="{FF2B5EF4-FFF2-40B4-BE49-F238E27FC236}">
                    <a16:creationId xmlns:a16="http://schemas.microsoft.com/office/drawing/2014/main" id="{EE443797-EDB2-4905-AEBE-4100922BBB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9" y="2086"/>
                <a:ext cx="89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99" name="Rectangle 392">
                <a:extLst>
                  <a:ext uri="{FF2B5EF4-FFF2-40B4-BE49-F238E27FC236}">
                    <a16:creationId xmlns:a16="http://schemas.microsoft.com/office/drawing/2014/main" id="{696358B2-B870-4A2C-8F07-DA8828C41D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" y="1938"/>
                <a:ext cx="91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28" name="Rectangle 393">
                <a:extLst>
                  <a:ext uri="{FF2B5EF4-FFF2-40B4-BE49-F238E27FC236}">
                    <a16:creationId xmlns:a16="http://schemas.microsoft.com/office/drawing/2014/main" id="{873DCD4E-F37C-497D-B12F-7A0C799A0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" y="2086"/>
                <a:ext cx="91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29" name="Rectangle 394">
                <a:extLst>
                  <a:ext uri="{FF2B5EF4-FFF2-40B4-BE49-F238E27FC236}">
                    <a16:creationId xmlns:a16="http://schemas.microsoft.com/office/drawing/2014/main" id="{DFD9D64F-D407-4EEA-AF4C-7B394A8B07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9" y="1938"/>
                <a:ext cx="89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0" name="Rectangle 395">
                <a:extLst>
                  <a:ext uri="{FF2B5EF4-FFF2-40B4-BE49-F238E27FC236}">
                    <a16:creationId xmlns:a16="http://schemas.microsoft.com/office/drawing/2014/main" id="{06F69C85-CE20-4770-ADD0-B1D0FD2B9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9" y="2086"/>
                <a:ext cx="89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1" name="Rectangle 396">
                <a:extLst>
                  <a:ext uri="{FF2B5EF4-FFF2-40B4-BE49-F238E27FC236}">
                    <a16:creationId xmlns:a16="http://schemas.microsoft.com/office/drawing/2014/main" id="{8F0F08A7-C441-401D-8122-4A1ED5B2C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5" y="1952"/>
                <a:ext cx="9" cy="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2" name="Rectangle 397">
                <a:extLst>
                  <a:ext uri="{FF2B5EF4-FFF2-40B4-BE49-F238E27FC236}">
                    <a16:creationId xmlns:a16="http://schemas.microsoft.com/office/drawing/2014/main" id="{520B07F8-6652-4ADE-842E-162F39915A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9" y="1948"/>
                <a:ext cx="89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3" name="Rectangle 398">
                <a:extLst>
                  <a:ext uri="{FF2B5EF4-FFF2-40B4-BE49-F238E27FC236}">
                    <a16:creationId xmlns:a16="http://schemas.microsoft.com/office/drawing/2014/main" id="{CE6495E9-8FD2-4013-A65A-A934855389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" y="1948"/>
                <a:ext cx="91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4" name="Rectangle 399">
                <a:extLst>
                  <a:ext uri="{FF2B5EF4-FFF2-40B4-BE49-F238E27FC236}">
                    <a16:creationId xmlns:a16="http://schemas.microsoft.com/office/drawing/2014/main" id="{CB3912B6-A27E-4A7E-8530-79DE05FEDF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9" y="1948"/>
                <a:ext cx="89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240" name="Rectangle 400">
              <a:extLst>
                <a:ext uri="{FF2B5EF4-FFF2-40B4-BE49-F238E27FC236}">
                  <a16:creationId xmlns:a16="http://schemas.microsoft.com/office/drawing/2014/main" id="{32A51E43-9F04-4455-8BFC-47DAE5748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" y="2208"/>
              <a:ext cx="48" cy="48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342900"/>
              <a:endParaRPr lang="en-US">
                <a:solidFill>
                  <a:srgbClr val="FF33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4" name="Text Box 401">
              <a:extLst>
                <a:ext uri="{FF2B5EF4-FFF2-40B4-BE49-F238E27FC236}">
                  <a16:creationId xmlns:a16="http://schemas.microsoft.com/office/drawing/2014/main" id="{9F728C50-AF47-4CDD-9A44-9C0FF8C067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112"/>
              <a:ext cx="384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342900"/>
              <a:r>
                <a:rPr lang="en-US" sz="1050" dirty="0">
                  <a:solidFill>
                    <a:srgbClr val="FF3300"/>
                  </a:solidFill>
                  <a:latin typeface="Arial Black" pitchFamily="34" charset="0"/>
                  <a:cs typeface="Arial" charset="0"/>
                </a:rPr>
                <a:t>::::::</a:t>
              </a:r>
            </a:p>
          </p:txBody>
        </p:sp>
        <p:sp>
          <p:nvSpPr>
            <p:cNvPr id="1251" name="Rectangle 402">
              <a:extLst>
                <a:ext uri="{FF2B5EF4-FFF2-40B4-BE49-F238E27FC236}">
                  <a16:creationId xmlns:a16="http://schemas.microsoft.com/office/drawing/2014/main" id="{389EE462-5917-4C03-963B-CDCC32761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305"/>
              <a:ext cx="276" cy="9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6" name="Rectangle 403">
              <a:extLst>
                <a:ext uri="{FF2B5EF4-FFF2-40B4-BE49-F238E27FC236}">
                  <a16:creationId xmlns:a16="http://schemas.microsoft.com/office/drawing/2014/main" id="{5905D1D5-CC9C-4633-A68A-10CC24BB3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304"/>
              <a:ext cx="386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342900" eaLnBrk="0" hangingPunct="0"/>
              <a:r>
                <a:rPr lang="en-US" sz="900" b="1" dirty="0">
                  <a:solidFill>
                    <a:srgbClr val="FF3300"/>
                  </a:solidFill>
                  <a:latin typeface="Calibri"/>
                  <a:cs typeface="Arial" charset="0"/>
                </a:rPr>
                <a:t>Firewall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9A9F597-A671-4E2C-BBCC-DFED39DC607C}"/>
              </a:ext>
            </a:extLst>
          </p:cNvPr>
          <p:cNvGrpSpPr/>
          <p:nvPr/>
        </p:nvGrpSpPr>
        <p:grpSpPr>
          <a:xfrm>
            <a:off x="4235182" y="3210086"/>
            <a:ext cx="571104" cy="996932"/>
            <a:chOff x="4250692" y="3209838"/>
            <a:chExt cx="571104" cy="996932"/>
          </a:xfrm>
        </p:grpSpPr>
        <p:sp>
          <p:nvSpPr>
            <p:cNvPr id="330" name="Freeform 406">
              <a:extLst>
                <a:ext uri="{FF2B5EF4-FFF2-40B4-BE49-F238E27FC236}">
                  <a16:creationId xmlns:a16="http://schemas.microsoft.com/office/drawing/2014/main" id="{E441B590-CBCD-42BC-AE01-EF8D3BA7C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692" y="3209838"/>
              <a:ext cx="537103" cy="673344"/>
            </a:xfrm>
            <a:custGeom>
              <a:avLst/>
              <a:gdLst>
                <a:gd name="T0" fmla="*/ 0 w 217"/>
                <a:gd name="T1" fmla="*/ 3676 h 287"/>
                <a:gd name="T2" fmla="*/ 0 w 217"/>
                <a:gd name="T3" fmla="*/ 3563 h 287"/>
                <a:gd name="T4" fmla="*/ 876 w 217"/>
                <a:gd name="T5" fmla="*/ 3332 h 287"/>
                <a:gd name="T6" fmla="*/ 876 w 217"/>
                <a:gd name="T7" fmla="*/ 0 h 287"/>
                <a:gd name="T8" fmla="*/ 2572 w 217"/>
                <a:gd name="T9" fmla="*/ 0 h 287"/>
                <a:gd name="T10" fmla="*/ 2572 w 217"/>
                <a:gd name="T11" fmla="*/ 3332 h 287"/>
                <a:gd name="T12" fmla="*/ 3408 w 217"/>
                <a:gd name="T13" fmla="*/ 3563 h 287"/>
                <a:gd name="T14" fmla="*/ 3408 w 217"/>
                <a:gd name="T15" fmla="*/ 3676 h 287"/>
                <a:gd name="T16" fmla="*/ 0 w 217"/>
                <a:gd name="T17" fmla="*/ 3676 h 2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7"/>
                <a:gd name="T28" fmla="*/ 0 h 287"/>
                <a:gd name="T29" fmla="*/ 217 w 217"/>
                <a:gd name="T30" fmla="*/ 287 h 2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7" h="287">
                  <a:moveTo>
                    <a:pt x="0" y="287"/>
                  </a:moveTo>
                  <a:lnTo>
                    <a:pt x="0" y="278"/>
                  </a:lnTo>
                  <a:lnTo>
                    <a:pt x="56" y="260"/>
                  </a:lnTo>
                  <a:lnTo>
                    <a:pt x="56" y="0"/>
                  </a:lnTo>
                  <a:lnTo>
                    <a:pt x="164" y="0"/>
                  </a:lnTo>
                  <a:lnTo>
                    <a:pt x="164" y="260"/>
                  </a:lnTo>
                  <a:lnTo>
                    <a:pt x="217" y="278"/>
                  </a:lnTo>
                  <a:lnTo>
                    <a:pt x="217" y="287"/>
                  </a:lnTo>
                  <a:lnTo>
                    <a:pt x="0" y="2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1" name="Line 407">
              <a:extLst>
                <a:ext uri="{FF2B5EF4-FFF2-40B4-BE49-F238E27FC236}">
                  <a16:creationId xmlns:a16="http://schemas.microsoft.com/office/drawing/2014/main" id="{9110E828-F8BC-466D-BA03-798E2A8743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9941" y="3819939"/>
              <a:ext cx="2487" cy="632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2" name="Line 408">
              <a:extLst>
                <a:ext uri="{FF2B5EF4-FFF2-40B4-BE49-F238E27FC236}">
                  <a16:creationId xmlns:a16="http://schemas.microsoft.com/office/drawing/2014/main" id="{4C882175-3B67-4342-938A-2BF2238FDA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006" y="3819939"/>
              <a:ext cx="2487" cy="632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3" name="Line 409">
              <a:extLst>
                <a:ext uri="{FF2B5EF4-FFF2-40B4-BE49-F238E27FC236}">
                  <a16:creationId xmlns:a16="http://schemas.microsoft.com/office/drawing/2014/main" id="{370A1C1A-9BC8-4E4A-B4A9-34CFA6AD58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5728" y="3421885"/>
              <a:ext cx="88275" cy="12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4" name="Line 410">
              <a:extLst>
                <a:ext uri="{FF2B5EF4-FFF2-40B4-BE49-F238E27FC236}">
                  <a16:creationId xmlns:a16="http://schemas.microsoft.com/office/drawing/2014/main" id="{D9D4D2CA-6B9F-4D39-90E8-63DB6F2B28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0809" y="3348723"/>
              <a:ext cx="119356" cy="2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5" name="Rectangle 411">
              <a:extLst>
                <a:ext uri="{FF2B5EF4-FFF2-40B4-BE49-F238E27FC236}">
                  <a16:creationId xmlns:a16="http://schemas.microsoft.com/office/drawing/2014/main" id="{E691087A-4E63-40A5-9581-6640D063D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1024" y="3239599"/>
              <a:ext cx="200170" cy="39185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6" name="Rectangle 412">
              <a:extLst>
                <a:ext uri="{FF2B5EF4-FFF2-40B4-BE49-F238E27FC236}">
                  <a16:creationId xmlns:a16="http://schemas.microsoft.com/office/drawing/2014/main" id="{0A4C7A26-4BC6-4E10-BCAA-9C452793D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8107" y="3411966"/>
              <a:ext cx="42272" cy="13641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7" name="Freeform 413">
              <a:extLst>
                <a:ext uri="{FF2B5EF4-FFF2-40B4-BE49-F238E27FC236}">
                  <a16:creationId xmlns:a16="http://schemas.microsoft.com/office/drawing/2014/main" id="{6C107487-BBA8-4D0A-A653-6D2083D0CD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9834" y="3658734"/>
              <a:ext cx="221306" cy="184767"/>
            </a:xfrm>
            <a:custGeom>
              <a:avLst/>
              <a:gdLst>
                <a:gd name="T0" fmla="*/ 109 w 90"/>
                <a:gd name="T1" fmla="*/ 611 h 79"/>
                <a:gd name="T2" fmla="*/ 0 w 90"/>
                <a:gd name="T3" fmla="*/ 0 h 79"/>
                <a:gd name="T4" fmla="*/ 200 w 90"/>
                <a:gd name="T5" fmla="*/ 611 h 79"/>
                <a:gd name="T6" fmla="*/ 324 w 90"/>
                <a:gd name="T7" fmla="*/ 0 h 79"/>
                <a:gd name="T8" fmla="*/ 200 w 90"/>
                <a:gd name="T9" fmla="*/ 611 h 79"/>
                <a:gd name="T10" fmla="*/ 520 w 90"/>
                <a:gd name="T11" fmla="*/ 611 h 79"/>
                <a:gd name="T12" fmla="*/ 427 w 90"/>
                <a:gd name="T13" fmla="*/ 0 h 79"/>
                <a:gd name="T14" fmla="*/ 641 w 90"/>
                <a:gd name="T15" fmla="*/ 611 h 79"/>
                <a:gd name="T16" fmla="*/ 736 w 90"/>
                <a:gd name="T17" fmla="*/ 0 h 79"/>
                <a:gd name="T18" fmla="*/ 641 w 90"/>
                <a:gd name="T19" fmla="*/ 611 h 79"/>
                <a:gd name="T20" fmla="*/ 967 w 90"/>
                <a:gd name="T21" fmla="*/ 611 h 79"/>
                <a:gd name="T22" fmla="*/ 845 w 90"/>
                <a:gd name="T23" fmla="*/ 0 h 79"/>
                <a:gd name="T24" fmla="*/ 1052 w 90"/>
                <a:gd name="T25" fmla="*/ 611 h 79"/>
                <a:gd name="T26" fmla="*/ 1161 w 90"/>
                <a:gd name="T27" fmla="*/ 0 h 79"/>
                <a:gd name="T28" fmla="*/ 1052 w 90"/>
                <a:gd name="T29" fmla="*/ 611 h 79"/>
                <a:gd name="T30" fmla="*/ 1377 w 90"/>
                <a:gd name="T31" fmla="*/ 611 h 79"/>
                <a:gd name="T32" fmla="*/ 1252 w 90"/>
                <a:gd name="T33" fmla="*/ 0 h 79"/>
                <a:gd name="T34" fmla="*/ 1252 w 90"/>
                <a:gd name="T35" fmla="*/ 1000 h 79"/>
                <a:gd name="T36" fmla="*/ 1377 w 90"/>
                <a:gd name="T37" fmla="*/ 683 h 79"/>
                <a:gd name="T38" fmla="*/ 1252 w 90"/>
                <a:gd name="T39" fmla="*/ 1000 h 79"/>
                <a:gd name="T40" fmla="*/ 1161 w 90"/>
                <a:gd name="T41" fmla="*/ 1000 h 79"/>
                <a:gd name="T42" fmla="*/ 1052 w 90"/>
                <a:gd name="T43" fmla="*/ 683 h 79"/>
                <a:gd name="T44" fmla="*/ 845 w 90"/>
                <a:gd name="T45" fmla="*/ 1000 h 79"/>
                <a:gd name="T46" fmla="*/ 967 w 90"/>
                <a:gd name="T47" fmla="*/ 683 h 79"/>
                <a:gd name="T48" fmla="*/ 845 w 90"/>
                <a:gd name="T49" fmla="*/ 1000 h 79"/>
                <a:gd name="T50" fmla="*/ 736 w 90"/>
                <a:gd name="T51" fmla="*/ 1000 h 79"/>
                <a:gd name="T52" fmla="*/ 641 w 90"/>
                <a:gd name="T53" fmla="*/ 683 h 79"/>
                <a:gd name="T54" fmla="*/ 427 w 90"/>
                <a:gd name="T55" fmla="*/ 1000 h 79"/>
                <a:gd name="T56" fmla="*/ 520 w 90"/>
                <a:gd name="T57" fmla="*/ 683 h 79"/>
                <a:gd name="T58" fmla="*/ 427 w 90"/>
                <a:gd name="T59" fmla="*/ 1000 h 79"/>
                <a:gd name="T60" fmla="*/ 324 w 90"/>
                <a:gd name="T61" fmla="*/ 1000 h 79"/>
                <a:gd name="T62" fmla="*/ 200 w 90"/>
                <a:gd name="T63" fmla="*/ 683 h 79"/>
                <a:gd name="T64" fmla="*/ 0 w 90"/>
                <a:gd name="T65" fmla="*/ 1000 h 79"/>
                <a:gd name="T66" fmla="*/ 109 w 90"/>
                <a:gd name="T67" fmla="*/ 683 h 79"/>
                <a:gd name="T68" fmla="*/ 0 w 90"/>
                <a:gd name="T69" fmla="*/ 100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0"/>
                <a:gd name="T106" fmla="*/ 0 h 79"/>
                <a:gd name="T107" fmla="*/ 90 w 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0" h="79">
                  <a:moveTo>
                    <a:pt x="0" y="48"/>
                  </a:moveTo>
                  <a:lnTo>
                    <a:pt x="7" y="48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8"/>
                  </a:lnTo>
                  <a:close/>
                  <a:moveTo>
                    <a:pt x="13" y="48"/>
                  </a:moveTo>
                  <a:lnTo>
                    <a:pt x="21" y="48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13" y="48"/>
                  </a:lnTo>
                  <a:close/>
                  <a:moveTo>
                    <a:pt x="28" y="48"/>
                  </a:moveTo>
                  <a:lnTo>
                    <a:pt x="34" y="48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8" y="48"/>
                  </a:lnTo>
                  <a:close/>
                  <a:moveTo>
                    <a:pt x="42" y="48"/>
                  </a:moveTo>
                  <a:lnTo>
                    <a:pt x="48" y="48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2" y="48"/>
                  </a:lnTo>
                  <a:close/>
                  <a:moveTo>
                    <a:pt x="55" y="48"/>
                  </a:moveTo>
                  <a:lnTo>
                    <a:pt x="63" y="48"/>
                  </a:lnTo>
                  <a:lnTo>
                    <a:pt x="63" y="0"/>
                  </a:lnTo>
                  <a:lnTo>
                    <a:pt x="55" y="0"/>
                  </a:lnTo>
                  <a:lnTo>
                    <a:pt x="55" y="48"/>
                  </a:lnTo>
                  <a:close/>
                  <a:moveTo>
                    <a:pt x="69" y="48"/>
                  </a:moveTo>
                  <a:lnTo>
                    <a:pt x="76" y="48"/>
                  </a:lnTo>
                  <a:lnTo>
                    <a:pt x="76" y="0"/>
                  </a:lnTo>
                  <a:lnTo>
                    <a:pt x="69" y="0"/>
                  </a:lnTo>
                  <a:lnTo>
                    <a:pt x="69" y="48"/>
                  </a:lnTo>
                  <a:close/>
                  <a:moveTo>
                    <a:pt x="82" y="48"/>
                  </a:moveTo>
                  <a:lnTo>
                    <a:pt x="90" y="48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82" y="48"/>
                  </a:lnTo>
                  <a:close/>
                  <a:moveTo>
                    <a:pt x="82" y="79"/>
                  </a:moveTo>
                  <a:lnTo>
                    <a:pt x="90" y="79"/>
                  </a:lnTo>
                  <a:lnTo>
                    <a:pt x="90" y="54"/>
                  </a:lnTo>
                  <a:lnTo>
                    <a:pt x="82" y="54"/>
                  </a:lnTo>
                  <a:lnTo>
                    <a:pt x="82" y="79"/>
                  </a:lnTo>
                  <a:close/>
                  <a:moveTo>
                    <a:pt x="69" y="79"/>
                  </a:moveTo>
                  <a:lnTo>
                    <a:pt x="76" y="79"/>
                  </a:lnTo>
                  <a:lnTo>
                    <a:pt x="76" y="54"/>
                  </a:lnTo>
                  <a:lnTo>
                    <a:pt x="69" y="54"/>
                  </a:lnTo>
                  <a:lnTo>
                    <a:pt x="69" y="79"/>
                  </a:lnTo>
                  <a:close/>
                  <a:moveTo>
                    <a:pt x="55" y="79"/>
                  </a:moveTo>
                  <a:lnTo>
                    <a:pt x="63" y="79"/>
                  </a:lnTo>
                  <a:lnTo>
                    <a:pt x="63" y="54"/>
                  </a:lnTo>
                  <a:lnTo>
                    <a:pt x="55" y="54"/>
                  </a:lnTo>
                  <a:lnTo>
                    <a:pt x="55" y="79"/>
                  </a:lnTo>
                  <a:close/>
                  <a:moveTo>
                    <a:pt x="42" y="79"/>
                  </a:moveTo>
                  <a:lnTo>
                    <a:pt x="48" y="79"/>
                  </a:lnTo>
                  <a:lnTo>
                    <a:pt x="48" y="54"/>
                  </a:lnTo>
                  <a:lnTo>
                    <a:pt x="42" y="54"/>
                  </a:lnTo>
                  <a:lnTo>
                    <a:pt x="42" y="79"/>
                  </a:lnTo>
                  <a:close/>
                  <a:moveTo>
                    <a:pt x="28" y="79"/>
                  </a:moveTo>
                  <a:lnTo>
                    <a:pt x="34" y="79"/>
                  </a:lnTo>
                  <a:lnTo>
                    <a:pt x="34" y="54"/>
                  </a:lnTo>
                  <a:lnTo>
                    <a:pt x="28" y="54"/>
                  </a:lnTo>
                  <a:lnTo>
                    <a:pt x="28" y="79"/>
                  </a:lnTo>
                  <a:close/>
                  <a:moveTo>
                    <a:pt x="13" y="79"/>
                  </a:moveTo>
                  <a:lnTo>
                    <a:pt x="21" y="79"/>
                  </a:lnTo>
                  <a:lnTo>
                    <a:pt x="21" y="54"/>
                  </a:lnTo>
                  <a:lnTo>
                    <a:pt x="13" y="54"/>
                  </a:lnTo>
                  <a:lnTo>
                    <a:pt x="13" y="79"/>
                  </a:lnTo>
                  <a:close/>
                  <a:moveTo>
                    <a:pt x="0" y="79"/>
                  </a:moveTo>
                  <a:lnTo>
                    <a:pt x="7" y="79"/>
                  </a:lnTo>
                  <a:lnTo>
                    <a:pt x="7" y="54"/>
                  </a:lnTo>
                  <a:lnTo>
                    <a:pt x="0" y="54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" name="Rectangle 414">
              <a:extLst>
                <a:ext uri="{FF2B5EF4-FFF2-40B4-BE49-F238E27FC236}">
                  <a16:creationId xmlns:a16="http://schemas.microsoft.com/office/drawing/2014/main" id="{38401844-FCFC-4738-B500-B27188C8F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5942" y="3250759"/>
              <a:ext cx="171575" cy="5704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9" name="Freeform 415">
              <a:extLst>
                <a:ext uri="{FF2B5EF4-FFF2-40B4-BE49-F238E27FC236}">
                  <a16:creationId xmlns:a16="http://schemas.microsoft.com/office/drawing/2014/main" id="{7BCA63CE-E744-4ED6-ACCB-03E3ED0E2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5942" y="3250759"/>
              <a:ext cx="171575" cy="16121"/>
            </a:xfrm>
            <a:custGeom>
              <a:avLst/>
              <a:gdLst>
                <a:gd name="T0" fmla="*/ 0 w 69"/>
                <a:gd name="T1" fmla="*/ 0 h 7"/>
                <a:gd name="T2" fmla="*/ 96 w 69"/>
                <a:gd name="T3" fmla="*/ 84 h 7"/>
                <a:gd name="T4" fmla="*/ 992 w 69"/>
                <a:gd name="T5" fmla="*/ 84 h 7"/>
                <a:gd name="T6" fmla="*/ 1104 w 69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7"/>
                <a:gd name="T14" fmla="*/ 69 w 69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7">
                  <a:moveTo>
                    <a:pt x="0" y="0"/>
                  </a:moveTo>
                  <a:lnTo>
                    <a:pt x="6" y="7"/>
                  </a:lnTo>
                  <a:lnTo>
                    <a:pt x="62" y="7"/>
                  </a:lnTo>
                  <a:lnTo>
                    <a:pt x="6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0" name="Rectangle 416">
              <a:extLst>
                <a:ext uri="{FF2B5EF4-FFF2-40B4-BE49-F238E27FC236}">
                  <a16:creationId xmlns:a16="http://schemas.microsoft.com/office/drawing/2014/main" id="{0B54C338-01BF-440B-B656-BE2DC68AB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5942" y="3320202"/>
              <a:ext cx="171575" cy="5828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1" name="Rectangle 417">
              <a:extLst>
                <a:ext uri="{FF2B5EF4-FFF2-40B4-BE49-F238E27FC236}">
                  <a16:creationId xmlns:a16="http://schemas.microsoft.com/office/drawing/2014/main" id="{AB181623-B8D7-4684-8707-7DB428FE5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5942" y="3392125"/>
              <a:ext cx="171575" cy="5456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2" name="Rectangle 418">
              <a:extLst>
                <a:ext uri="{FF2B5EF4-FFF2-40B4-BE49-F238E27FC236}">
                  <a16:creationId xmlns:a16="http://schemas.microsoft.com/office/drawing/2014/main" id="{2A977F2F-F6A5-4EE7-A526-45FBDB43B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5942" y="3460326"/>
              <a:ext cx="171575" cy="5952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3" name="Rectangle 419">
              <a:extLst>
                <a:ext uri="{FF2B5EF4-FFF2-40B4-BE49-F238E27FC236}">
                  <a16:creationId xmlns:a16="http://schemas.microsoft.com/office/drawing/2014/main" id="{66FAF415-B3DD-4747-8530-03284008D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5942" y="3533490"/>
              <a:ext cx="171575" cy="5456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4" name="Line 420">
              <a:extLst>
                <a:ext uri="{FF2B5EF4-FFF2-40B4-BE49-F238E27FC236}">
                  <a16:creationId xmlns:a16="http://schemas.microsoft.com/office/drawing/2014/main" id="{FC4DC7BF-C852-4CA7-B0C1-6C377D93F2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35942" y="3266880"/>
              <a:ext cx="14920" cy="4092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5" name="Line 421">
              <a:extLst>
                <a:ext uri="{FF2B5EF4-FFF2-40B4-BE49-F238E27FC236}">
                  <a16:creationId xmlns:a16="http://schemas.microsoft.com/office/drawing/2014/main" id="{FC6AB00F-7EEC-4C09-A697-8DA30FE088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0112" y="3266880"/>
              <a:ext cx="17407" cy="4092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6" name="Line 422">
              <a:extLst>
                <a:ext uri="{FF2B5EF4-FFF2-40B4-BE49-F238E27FC236}">
                  <a16:creationId xmlns:a16="http://schemas.microsoft.com/office/drawing/2014/main" id="{585332EB-223A-49C7-952E-FE0EAE61C4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0916" y="3509928"/>
              <a:ext cx="113139" cy="24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7" name="Line 423">
              <a:extLst>
                <a:ext uri="{FF2B5EF4-FFF2-40B4-BE49-F238E27FC236}">
                  <a16:creationId xmlns:a16="http://schemas.microsoft.com/office/drawing/2014/main" id="{864BCC97-94A5-4478-8DA4-B6E452FAEA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0916" y="3501248"/>
              <a:ext cx="113139" cy="24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8" name="Line 424">
              <a:extLst>
                <a:ext uri="{FF2B5EF4-FFF2-40B4-BE49-F238E27FC236}">
                  <a16:creationId xmlns:a16="http://schemas.microsoft.com/office/drawing/2014/main" id="{5E02F73B-531E-45AF-9CC7-B05B8298AD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0916" y="3491328"/>
              <a:ext cx="113139" cy="24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9" name="Line 425">
              <a:extLst>
                <a:ext uri="{FF2B5EF4-FFF2-40B4-BE49-F238E27FC236}">
                  <a16:creationId xmlns:a16="http://schemas.microsoft.com/office/drawing/2014/main" id="{43EE82F0-DD20-42E8-B4C6-6B2F00DB82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0916" y="3478928"/>
              <a:ext cx="113139" cy="24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0" name="Line 426">
              <a:extLst>
                <a:ext uri="{FF2B5EF4-FFF2-40B4-BE49-F238E27FC236}">
                  <a16:creationId xmlns:a16="http://schemas.microsoft.com/office/drawing/2014/main" id="{F5BD601A-B09D-4809-B879-02DDD931FF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0916" y="3470248"/>
              <a:ext cx="113139" cy="24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1" name="Rectangle 427">
              <a:extLst>
                <a:ext uri="{FF2B5EF4-FFF2-40B4-BE49-F238E27FC236}">
                  <a16:creationId xmlns:a16="http://schemas.microsoft.com/office/drawing/2014/main" id="{8245696F-F97E-4BE3-AF32-9C42AACA9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2974" y="3335082"/>
              <a:ext cx="46001" cy="2728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2" name="Rectangle 428">
              <a:extLst>
                <a:ext uri="{FF2B5EF4-FFF2-40B4-BE49-F238E27FC236}">
                  <a16:creationId xmlns:a16="http://schemas.microsoft.com/office/drawing/2014/main" id="{49740F4A-EA1A-426E-BACB-24F018445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8975" y="3430566"/>
              <a:ext cx="26109" cy="744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3" name="Rectangle 429">
              <a:extLst>
                <a:ext uri="{FF2B5EF4-FFF2-40B4-BE49-F238E27FC236}">
                  <a16:creationId xmlns:a16="http://schemas.microsoft.com/office/drawing/2014/main" id="{C4999F0D-E603-4962-B629-E5513F831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8975" y="3470248"/>
              <a:ext cx="26109" cy="372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4" name="Rectangle 430">
              <a:extLst>
                <a:ext uri="{FF2B5EF4-FFF2-40B4-BE49-F238E27FC236}">
                  <a16:creationId xmlns:a16="http://schemas.microsoft.com/office/drawing/2014/main" id="{E5D8EF05-5997-486A-BF7B-10FD62121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8975" y="3483887"/>
              <a:ext cx="26109" cy="744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5" name="Rectangle 431">
              <a:extLst>
                <a:ext uri="{FF2B5EF4-FFF2-40B4-BE49-F238E27FC236}">
                  <a16:creationId xmlns:a16="http://schemas.microsoft.com/office/drawing/2014/main" id="{6E8A0AE1-296B-43EF-9711-625482225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7752" y="3908803"/>
              <a:ext cx="544044" cy="297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457200" rtl="0" eaLnBrk="0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Web</a:t>
              </a:r>
            </a:p>
            <a:p>
              <a:pPr marL="0" marR="0" lvl="0" indent="0" algn="ctr" defTabSz="457200" rtl="0" eaLnBrk="0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Servers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562F8EE4-D963-4BC3-8310-DFCF3F18AF54}"/>
              </a:ext>
            </a:extLst>
          </p:cNvPr>
          <p:cNvGrpSpPr/>
          <p:nvPr/>
        </p:nvGrpSpPr>
        <p:grpSpPr>
          <a:xfrm>
            <a:off x="3521250" y="2665169"/>
            <a:ext cx="1137749" cy="826407"/>
            <a:chOff x="2057400" y="5835107"/>
            <a:chExt cx="806514" cy="517437"/>
          </a:xfrm>
        </p:grpSpPr>
        <p:sp>
          <p:nvSpPr>
            <p:cNvPr id="358" name="Freeform 405">
              <a:extLst>
                <a:ext uri="{FF2B5EF4-FFF2-40B4-BE49-F238E27FC236}">
                  <a16:creationId xmlns:a16="http://schemas.microsoft.com/office/drawing/2014/main" id="{CBBB9892-4C36-4FDB-971A-539D7DE96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8919" y="5835107"/>
              <a:ext cx="594995" cy="207642"/>
            </a:xfrm>
            <a:custGeom>
              <a:avLst/>
              <a:gdLst>
                <a:gd name="T0" fmla="*/ 67 w 224"/>
                <a:gd name="T1" fmla="*/ 576 h 576"/>
                <a:gd name="T2" fmla="*/ 67 w 224"/>
                <a:gd name="T3" fmla="*/ 528 h 576"/>
                <a:gd name="T4" fmla="*/ 467 w 224"/>
                <a:gd name="T5" fmla="*/ 384 h 576"/>
                <a:gd name="T6" fmla="*/ 467 w 224"/>
                <a:gd name="T7" fmla="*/ 192 h 576"/>
                <a:gd name="T8" fmla="*/ 866 w 224"/>
                <a:gd name="T9" fmla="*/ 48 h 576"/>
                <a:gd name="T10" fmla="*/ 866 w 224"/>
                <a:gd name="T11" fmla="*/ 0 h 5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4"/>
                <a:gd name="T19" fmla="*/ 0 h 576"/>
                <a:gd name="T20" fmla="*/ 224 w 224"/>
                <a:gd name="T21" fmla="*/ 576 h 5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4" h="576">
                  <a:moveTo>
                    <a:pt x="16" y="576"/>
                  </a:moveTo>
                  <a:cubicBezTo>
                    <a:pt x="8" y="568"/>
                    <a:pt x="0" y="560"/>
                    <a:pt x="16" y="528"/>
                  </a:cubicBezTo>
                  <a:cubicBezTo>
                    <a:pt x="32" y="496"/>
                    <a:pt x="96" y="440"/>
                    <a:pt x="112" y="384"/>
                  </a:cubicBezTo>
                  <a:cubicBezTo>
                    <a:pt x="128" y="328"/>
                    <a:pt x="96" y="248"/>
                    <a:pt x="112" y="192"/>
                  </a:cubicBezTo>
                  <a:cubicBezTo>
                    <a:pt x="128" y="136"/>
                    <a:pt x="192" y="80"/>
                    <a:pt x="208" y="48"/>
                  </a:cubicBezTo>
                  <a:cubicBezTo>
                    <a:pt x="224" y="16"/>
                    <a:pt x="208" y="16"/>
                    <a:pt x="20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9" name="Freeform 406">
              <a:extLst>
                <a:ext uri="{FF2B5EF4-FFF2-40B4-BE49-F238E27FC236}">
                  <a16:creationId xmlns:a16="http://schemas.microsoft.com/office/drawing/2014/main" id="{238AA98F-F6EA-4EF8-BF7D-205EE9C95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400" y="5930944"/>
              <a:ext cx="380735" cy="421600"/>
            </a:xfrm>
            <a:custGeom>
              <a:avLst/>
              <a:gdLst>
                <a:gd name="T0" fmla="*/ 0 w 217"/>
                <a:gd name="T1" fmla="*/ 3676 h 287"/>
                <a:gd name="T2" fmla="*/ 0 w 217"/>
                <a:gd name="T3" fmla="*/ 3563 h 287"/>
                <a:gd name="T4" fmla="*/ 876 w 217"/>
                <a:gd name="T5" fmla="*/ 3332 h 287"/>
                <a:gd name="T6" fmla="*/ 876 w 217"/>
                <a:gd name="T7" fmla="*/ 0 h 287"/>
                <a:gd name="T8" fmla="*/ 2572 w 217"/>
                <a:gd name="T9" fmla="*/ 0 h 287"/>
                <a:gd name="T10" fmla="*/ 2572 w 217"/>
                <a:gd name="T11" fmla="*/ 3332 h 287"/>
                <a:gd name="T12" fmla="*/ 3408 w 217"/>
                <a:gd name="T13" fmla="*/ 3563 h 287"/>
                <a:gd name="T14" fmla="*/ 3408 w 217"/>
                <a:gd name="T15" fmla="*/ 3676 h 287"/>
                <a:gd name="T16" fmla="*/ 0 w 217"/>
                <a:gd name="T17" fmla="*/ 3676 h 2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7"/>
                <a:gd name="T28" fmla="*/ 0 h 287"/>
                <a:gd name="T29" fmla="*/ 217 w 217"/>
                <a:gd name="T30" fmla="*/ 287 h 2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7" h="287">
                  <a:moveTo>
                    <a:pt x="0" y="287"/>
                  </a:moveTo>
                  <a:lnTo>
                    <a:pt x="0" y="278"/>
                  </a:lnTo>
                  <a:lnTo>
                    <a:pt x="56" y="260"/>
                  </a:lnTo>
                  <a:lnTo>
                    <a:pt x="56" y="0"/>
                  </a:lnTo>
                  <a:lnTo>
                    <a:pt x="164" y="0"/>
                  </a:lnTo>
                  <a:lnTo>
                    <a:pt x="164" y="260"/>
                  </a:lnTo>
                  <a:lnTo>
                    <a:pt x="217" y="278"/>
                  </a:lnTo>
                  <a:lnTo>
                    <a:pt x="217" y="287"/>
                  </a:lnTo>
                  <a:lnTo>
                    <a:pt x="0" y="2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0" name="Line 407">
              <a:extLst>
                <a:ext uri="{FF2B5EF4-FFF2-40B4-BE49-F238E27FC236}">
                  <a16:creationId xmlns:a16="http://schemas.microsoft.com/office/drawing/2014/main" id="{EB4EEAC5-F0C2-4AE4-96CA-16D95413F4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6109" y="6312946"/>
              <a:ext cx="1763" cy="395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1" name="Line 408">
              <a:extLst>
                <a:ext uri="{FF2B5EF4-FFF2-40B4-BE49-F238E27FC236}">
                  <a16:creationId xmlns:a16="http://schemas.microsoft.com/office/drawing/2014/main" id="{E0DA1E6A-CC4E-46D4-A71E-D4D498DFBC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4714" y="6312946"/>
              <a:ext cx="1763" cy="395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2" name="Line 409">
              <a:extLst>
                <a:ext uri="{FF2B5EF4-FFF2-40B4-BE49-F238E27FC236}">
                  <a16:creationId xmlns:a16="http://schemas.microsoft.com/office/drawing/2014/main" id="{F5D1B402-21A6-4B7D-90E4-D63D3BAC90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6921" y="6063713"/>
              <a:ext cx="62575" cy="7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3" name="Line 410">
              <a:extLst>
                <a:ext uri="{FF2B5EF4-FFF2-40B4-BE49-F238E27FC236}">
                  <a16:creationId xmlns:a16="http://schemas.microsoft.com/office/drawing/2014/main" id="{4EE726E4-C963-4FC3-9F18-FDFD20C472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6345" y="6017904"/>
              <a:ext cx="84608" cy="15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4" name="Rectangle 411">
              <a:extLst>
                <a:ext uri="{FF2B5EF4-FFF2-40B4-BE49-F238E27FC236}">
                  <a16:creationId xmlns:a16="http://schemas.microsoft.com/office/drawing/2014/main" id="{A3928F4E-7326-4C2C-9B9D-4D341BD07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8143" y="5949578"/>
              <a:ext cx="141894" cy="24535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5" name="Rectangle 412">
              <a:extLst>
                <a:ext uri="{FF2B5EF4-FFF2-40B4-BE49-F238E27FC236}">
                  <a16:creationId xmlns:a16="http://schemas.microsoft.com/office/drawing/2014/main" id="{052063CD-46B0-4D97-B4E7-EED871B4F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785" y="6057502"/>
              <a:ext cx="29965" cy="8541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6" name="Freeform 413">
              <a:extLst>
                <a:ext uri="{FF2B5EF4-FFF2-40B4-BE49-F238E27FC236}">
                  <a16:creationId xmlns:a16="http://schemas.microsoft.com/office/drawing/2014/main" id="{6DF51052-F988-44AC-8D00-A09E7A47E3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0211" y="6212011"/>
              <a:ext cx="156877" cy="115688"/>
            </a:xfrm>
            <a:custGeom>
              <a:avLst/>
              <a:gdLst>
                <a:gd name="T0" fmla="*/ 109 w 90"/>
                <a:gd name="T1" fmla="*/ 611 h 79"/>
                <a:gd name="T2" fmla="*/ 0 w 90"/>
                <a:gd name="T3" fmla="*/ 0 h 79"/>
                <a:gd name="T4" fmla="*/ 200 w 90"/>
                <a:gd name="T5" fmla="*/ 611 h 79"/>
                <a:gd name="T6" fmla="*/ 324 w 90"/>
                <a:gd name="T7" fmla="*/ 0 h 79"/>
                <a:gd name="T8" fmla="*/ 200 w 90"/>
                <a:gd name="T9" fmla="*/ 611 h 79"/>
                <a:gd name="T10" fmla="*/ 520 w 90"/>
                <a:gd name="T11" fmla="*/ 611 h 79"/>
                <a:gd name="T12" fmla="*/ 427 w 90"/>
                <a:gd name="T13" fmla="*/ 0 h 79"/>
                <a:gd name="T14" fmla="*/ 641 w 90"/>
                <a:gd name="T15" fmla="*/ 611 h 79"/>
                <a:gd name="T16" fmla="*/ 736 w 90"/>
                <a:gd name="T17" fmla="*/ 0 h 79"/>
                <a:gd name="T18" fmla="*/ 641 w 90"/>
                <a:gd name="T19" fmla="*/ 611 h 79"/>
                <a:gd name="T20" fmla="*/ 967 w 90"/>
                <a:gd name="T21" fmla="*/ 611 h 79"/>
                <a:gd name="T22" fmla="*/ 845 w 90"/>
                <a:gd name="T23" fmla="*/ 0 h 79"/>
                <a:gd name="T24" fmla="*/ 1052 w 90"/>
                <a:gd name="T25" fmla="*/ 611 h 79"/>
                <a:gd name="T26" fmla="*/ 1161 w 90"/>
                <a:gd name="T27" fmla="*/ 0 h 79"/>
                <a:gd name="T28" fmla="*/ 1052 w 90"/>
                <a:gd name="T29" fmla="*/ 611 h 79"/>
                <a:gd name="T30" fmla="*/ 1377 w 90"/>
                <a:gd name="T31" fmla="*/ 611 h 79"/>
                <a:gd name="T32" fmla="*/ 1252 w 90"/>
                <a:gd name="T33" fmla="*/ 0 h 79"/>
                <a:gd name="T34" fmla="*/ 1252 w 90"/>
                <a:gd name="T35" fmla="*/ 1000 h 79"/>
                <a:gd name="T36" fmla="*/ 1377 w 90"/>
                <a:gd name="T37" fmla="*/ 683 h 79"/>
                <a:gd name="T38" fmla="*/ 1252 w 90"/>
                <a:gd name="T39" fmla="*/ 1000 h 79"/>
                <a:gd name="T40" fmla="*/ 1161 w 90"/>
                <a:gd name="T41" fmla="*/ 1000 h 79"/>
                <a:gd name="T42" fmla="*/ 1052 w 90"/>
                <a:gd name="T43" fmla="*/ 683 h 79"/>
                <a:gd name="T44" fmla="*/ 845 w 90"/>
                <a:gd name="T45" fmla="*/ 1000 h 79"/>
                <a:gd name="T46" fmla="*/ 967 w 90"/>
                <a:gd name="T47" fmla="*/ 683 h 79"/>
                <a:gd name="T48" fmla="*/ 845 w 90"/>
                <a:gd name="T49" fmla="*/ 1000 h 79"/>
                <a:gd name="T50" fmla="*/ 736 w 90"/>
                <a:gd name="T51" fmla="*/ 1000 h 79"/>
                <a:gd name="T52" fmla="*/ 641 w 90"/>
                <a:gd name="T53" fmla="*/ 683 h 79"/>
                <a:gd name="T54" fmla="*/ 427 w 90"/>
                <a:gd name="T55" fmla="*/ 1000 h 79"/>
                <a:gd name="T56" fmla="*/ 520 w 90"/>
                <a:gd name="T57" fmla="*/ 683 h 79"/>
                <a:gd name="T58" fmla="*/ 427 w 90"/>
                <a:gd name="T59" fmla="*/ 1000 h 79"/>
                <a:gd name="T60" fmla="*/ 324 w 90"/>
                <a:gd name="T61" fmla="*/ 1000 h 79"/>
                <a:gd name="T62" fmla="*/ 200 w 90"/>
                <a:gd name="T63" fmla="*/ 683 h 79"/>
                <a:gd name="T64" fmla="*/ 0 w 90"/>
                <a:gd name="T65" fmla="*/ 1000 h 79"/>
                <a:gd name="T66" fmla="*/ 109 w 90"/>
                <a:gd name="T67" fmla="*/ 683 h 79"/>
                <a:gd name="T68" fmla="*/ 0 w 90"/>
                <a:gd name="T69" fmla="*/ 100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0"/>
                <a:gd name="T106" fmla="*/ 0 h 79"/>
                <a:gd name="T107" fmla="*/ 90 w 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0" h="79">
                  <a:moveTo>
                    <a:pt x="0" y="48"/>
                  </a:moveTo>
                  <a:lnTo>
                    <a:pt x="7" y="48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8"/>
                  </a:lnTo>
                  <a:close/>
                  <a:moveTo>
                    <a:pt x="13" y="48"/>
                  </a:moveTo>
                  <a:lnTo>
                    <a:pt x="21" y="48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13" y="48"/>
                  </a:lnTo>
                  <a:close/>
                  <a:moveTo>
                    <a:pt x="28" y="48"/>
                  </a:moveTo>
                  <a:lnTo>
                    <a:pt x="34" y="48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8" y="48"/>
                  </a:lnTo>
                  <a:close/>
                  <a:moveTo>
                    <a:pt x="42" y="48"/>
                  </a:moveTo>
                  <a:lnTo>
                    <a:pt x="48" y="48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2" y="48"/>
                  </a:lnTo>
                  <a:close/>
                  <a:moveTo>
                    <a:pt x="55" y="48"/>
                  </a:moveTo>
                  <a:lnTo>
                    <a:pt x="63" y="48"/>
                  </a:lnTo>
                  <a:lnTo>
                    <a:pt x="63" y="0"/>
                  </a:lnTo>
                  <a:lnTo>
                    <a:pt x="55" y="0"/>
                  </a:lnTo>
                  <a:lnTo>
                    <a:pt x="55" y="48"/>
                  </a:lnTo>
                  <a:close/>
                  <a:moveTo>
                    <a:pt x="69" y="48"/>
                  </a:moveTo>
                  <a:lnTo>
                    <a:pt x="76" y="48"/>
                  </a:lnTo>
                  <a:lnTo>
                    <a:pt x="76" y="0"/>
                  </a:lnTo>
                  <a:lnTo>
                    <a:pt x="69" y="0"/>
                  </a:lnTo>
                  <a:lnTo>
                    <a:pt x="69" y="48"/>
                  </a:lnTo>
                  <a:close/>
                  <a:moveTo>
                    <a:pt x="82" y="48"/>
                  </a:moveTo>
                  <a:lnTo>
                    <a:pt x="90" y="48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82" y="48"/>
                  </a:lnTo>
                  <a:close/>
                  <a:moveTo>
                    <a:pt x="82" y="79"/>
                  </a:moveTo>
                  <a:lnTo>
                    <a:pt x="90" y="79"/>
                  </a:lnTo>
                  <a:lnTo>
                    <a:pt x="90" y="54"/>
                  </a:lnTo>
                  <a:lnTo>
                    <a:pt x="82" y="54"/>
                  </a:lnTo>
                  <a:lnTo>
                    <a:pt x="82" y="79"/>
                  </a:lnTo>
                  <a:close/>
                  <a:moveTo>
                    <a:pt x="69" y="79"/>
                  </a:moveTo>
                  <a:lnTo>
                    <a:pt x="76" y="79"/>
                  </a:lnTo>
                  <a:lnTo>
                    <a:pt x="76" y="54"/>
                  </a:lnTo>
                  <a:lnTo>
                    <a:pt x="69" y="54"/>
                  </a:lnTo>
                  <a:lnTo>
                    <a:pt x="69" y="79"/>
                  </a:lnTo>
                  <a:close/>
                  <a:moveTo>
                    <a:pt x="55" y="79"/>
                  </a:moveTo>
                  <a:lnTo>
                    <a:pt x="63" y="79"/>
                  </a:lnTo>
                  <a:lnTo>
                    <a:pt x="63" y="54"/>
                  </a:lnTo>
                  <a:lnTo>
                    <a:pt x="55" y="54"/>
                  </a:lnTo>
                  <a:lnTo>
                    <a:pt x="55" y="79"/>
                  </a:lnTo>
                  <a:close/>
                  <a:moveTo>
                    <a:pt x="42" y="79"/>
                  </a:moveTo>
                  <a:lnTo>
                    <a:pt x="48" y="79"/>
                  </a:lnTo>
                  <a:lnTo>
                    <a:pt x="48" y="54"/>
                  </a:lnTo>
                  <a:lnTo>
                    <a:pt x="42" y="54"/>
                  </a:lnTo>
                  <a:lnTo>
                    <a:pt x="42" y="79"/>
                  </a:lnTo>
                  <a:close/>
                  <a:moveTo>
                    <a:pt x="28" y="79"/>
                  </a:moveTo>
                  <a:lnTo>
                    <a:pt x="34" y="79"/>
                  </a:lnTo>
                  <a:lnTo>
                    <a:pt x="34" y="54"/>
                  </a:lnTo>
                  <a:lnTo>
                    <a:pt x="28" y="54"/>
                  </a:lnTo>
                  <a:lnTo>
                    <a:pt x="28" y="79"/>
                  </a:lnTo>
                  <a:close/>
                  <a:moveTo>
                    <a:pt x="13" y="79"/>
                  </a:moveTo>
                  <a:lnTo>
                    <a:pt x="21" y="79"/>
                  </a:lnTo>
                  <a:lnTo>
                    <a:pt x="21" y="54"/>
                  </a:lnTo>
                  <a:lnTo>
                    <a:pt x="13" y="54"/>
                  </a:lnTo>
                  <a:lnTo>
                    <a:pt x="13" y="79"/>
                  </a:lnTo>
                  <a:close/>
                  <a:moveTo>
                    <a:pt x="0" y="79"/>
                  </a:moveTo>
                  <a:lnTo>
                    <a:pt x="7" y="79"/>
                  </a:lnTo>
                  <a:lnTo>
                    <a:pt x="7" y="54"/>
                  </a:lnTo>
                  <a:lnTo>
                    <a:pt x="0" y="54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7" name="Rectangle 414">
              <a:extLst>
                <a:ext uri="{FF2B5EF4-FFF2-40B4-BE49-F238E27FC236}">
                  <a16:creationId xmlns:a16="http://schemas.microsoft.com/office/drawing/2014/main" id="{474BBEB9-2BBB-4E82-8B33-24CBB98F9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718" y="5956566"/>
              <a:ext cx="121624" cy="3571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8" name="Freeform 415">
              <a:extLst>
                <a:ext uri="{FF2B5EF4-FFF2-40B4-BE49-F238E27FC236}">
                  <a16:creationId xmlns:a16="http://schemas.microsoft.com/office/drawing/2014/main" id="{7D097C45-8B96-4B34-87D3-B313933F6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718" y="5956566"/>
              <a:ext cx="121624" cy="10094"/>
            </a:xfrm>
            <a:custGeom>
              <a:avLst/>
              <a:gdLst>
                <a:gd name="T0" fmla="*/ 0 w 69"/>
                <a:gd name="T1" fmla="*/ 0 h 7"/>
                <a:gd name="T2" fmla="*/ 96 w 69"/>
                <a:gd name="T3" fmla="*/ 84 h 7"/>
                <a:gd name="T4" fmla="*/ 992 w 69"/>
                <a:gd name="T5" fmla="*/ 84 h 7"/>
                <a:gd name="T6" fmla="*/ 1104 w 69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7"/>
                <a:gd name="T14" fmla="*/ 69 w 69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7">
                  <a:moveTo>
                    <a:pt x="0" y="0"/>
                  </a:moveTo>
                  <a:lnTo>
                    <a:pt x="6" y="7"/>
                  </a:lnTo>
                  <a:lnTo>
                    <a:pt x="62" y="7"/>
                  </a:lnTo>
                  <a:lnTo>
                    <a:pt x="6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9" name="Rectangle 416">
              <a:extLst>
                <a:ext uri="{FF2B5EF4-FFF2-40B4-BE49-F238E27FC236}">
                  <a16:creationId xmlns:a16="http://schemas.microsoft.com/office/drawing/2014/main" id="{E5DFC3C6-E5EC-426D-865D-5FD53DA95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718" y="6000046"/>
              <a:ext cx="121624" cy="3649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0" name="Rectangle 417">
              <a:extLst>
                <a:ext uri="{FF2B5EF4-FFF2-40B4-BE49-F238E27FC236}">
                  <a16:creationId xmlns:a16="http://schemas.microsoft.com/office/drawing/2014/main" id="{4D10651B-64E9-4390-A646-CCE9392BF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718" y="6045079"/>
              <a:ext cx="121624" cy="3416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1" name="Rectangle 418">
              <a:extLst>
                <a:ext uri="{FF2B5EF4-FFF2-40B4-BE49-F238E27FC236}">
                  <a16:creationId xmlns:a16="http://schemas.microsoft.com/office/drawing/2014/main" id="{5484C19E-E4C3-44D0-ADD4-7C72A91D1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718" y="6087782"/>
              <a:ext cx="121624" cy="3726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2" name="Rectangle 419">
              <a:extLst>
                <a:ext uri="{FF2B5EF4-FFF2-40B4-BE49-F238E27FC236}">
                  <a16:creationId xmlns:a16="http://schemas.microsoft.com/office/drawing/2014/main" id="{32A5FCD2-C13F-499A-9816-CF5CB04B8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718" y="6133592"/>
              <a:ext cx="121624" cy="3416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3" name="Line 420">
              <a:extLst>
                <a:ext uri="{FF2B5EF4-FFF2-40B4-BE49-F238E27FC236}">
                  <a16:creationId xmlns:a16="http://schemas.microsoft.com/office/drawing/2014/main" id="{486EEE38-A67D-41D9-BA79-C50A41C9F8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8718" y="5966660"/>
              <a:ext cx="10576" cy="256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4" name="Line 421">
              <a:extLst>
                <a:ext uri="{FF2B5EF4-FFF2-40B4-BE49-F238E27FC236}">
                  <a16:creationId xmlns:a16="http://schemas.microsoft.com/office/drawing/2014/main" id="{4937B7E5-7231-438B-B901-37F20DE884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8004" y="5966660"/>
              <a:ext cx="12339" cy="256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5" name="Line 422">
              <a:extLst>
                <a:ext uri="{FF2B5EF4-FFF2-40B4-BE49-F238E27FC236}">
                  <a16:creationId xmlns:a16="http://schemas.microsoft.com/office/drawing/2014/main" id="{79B54A85-64CB-4A10-896F-06610C6344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2244" y="6118839"/>
              <a:ext cx="80201" cy="155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6" name="Line 423">
              <a:extLst>
                <a:ext uri="{FF2B5EF4-FFF2-40B4-BE49-F238E27FC236}">
                  <a16:creationId xmlns:a16="http://schemas.microsoft.com/office/drawing/2014/main" id="{50AB010F-5DE2-4123-AC04-67E3329A31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2244" y="6113404"/>
              <a:ext cx="80201" cy="155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7" name="Line 424">
              <a:extLst>
                <a:ext uri="{FF2B5EF4-FFF2-40B4-BE49-F238E27FC236}">
                  <a16:creationId xmlns:a16="http://schemas.microsoft.com/office/drawing/2014/main" id="{8679558A-7094-4E9A-A029-8D4420BC32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2244" y="6107193"/>
              <a:ext cx="80201" cy="155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8" name="Line 425">
              <a:extLst>
                <a:ext uri="{FF2B5EF4-FFF2-40B4-BE49-F238E27FC236}">
                  <a16:creationId xmlns:a16="http://schemas.microsoft.com/office/drawing/2014/main" id="{62ABC806-7A81-4AA3-8E97-7D08AFCA2E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2244" y="6099429"/>
              <a:ext cx="80201" cy="155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9" name="Line 426">
              <a:extLst>
                <a:ext uri="{FF2B5EF4-FFF2-40B4-BE49-F238E27FC236}">
                  <a16:creationId xmlns:a16="http://schemas.microsoft.com/office/drawing/2014/main" id="{003EC5E1-E823-4B57-A4FF-533CCB32D4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2244" y="6093994"/>
              <a:ext cx="80201" cy="155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0" name="Rectangle 427">
              <a:extLst>
                <a:ext uri="{FF2B5EF4-FFF2-40B4-BE49-F238E27FC236}">
                  <a16:creationId xmlns:a16="http://schemas.microsoft.com/office/drawing/2014/main" id="{FE7C7B3B-6FE7-4003-8FFE-A4EDDA163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0412" y="6009363"/>
              <a:ext cx="32609" cy="1708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1" name="Rectangle 428">
              <a:extLst>
                <a:ext uri="{FF2B5EF4-FFF2-40B4-BE49-F238E27FC236}">
                  <a16:creationId xmlns:a16="http://schemas.microsoft.com/office/drawing/2014/main" id="{5210ADDF-9968-4DFA-AB64-7E19B2BE0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3021" y="6069148"/>
              <a:ext cx="18508" cy="465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2" name="Rectangle 429">
              <a:extLst>
                <a:ext uri="{FF2B5EF4-FFF2-40B4-BE49-F238E27FC236}">
                  <a16:creationId xmlns:a16="http://schemas.microsoft.com/office/drawing/2014/main" id="{5BE30DBA-6274-4457-B17F-A18FB58AA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3021" y="6093994"/>
              <a:ext cx="18508" cy="232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3" name="Rectangle 430">
              <a:extLst>
                <a:ext uri="{FF2B5EF4-FFF2-40B4-BE49-F238E27FC236}">
                  <a16:creationId xmlns:a16="http://schemas.microsoft.com/office/drawing/2014/main" id="{DFC9E8D0-0264-45D3-8BCE-A0C3B43CB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3021" y="6102534"/>
              <a:ext cx="18508" cy="465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84" name="Rectangle 431">
            <a:extLst>
              <a:ext uri="{FF2B5EF4-FFF2-40B4-BE49-F238E27FC236}">
                <a16:creationId xmlns:a16="http://schemas.microsoft.com/office/drawing/2014/main" id="{2C881A0B-FCC2-4CA6-9801-D52C9A57D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924" y="3515465"/>
            <a:ext cx="544044" cy="29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App</a:t>
            </a:r>
          </a:p>
          <a:p>
            <a:pPr marL="0" marR="0" lvl="0" indent="0" algn="ctr" defTabSz="457200" rtl="0" eaLnBrk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Servers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F4E741-D939-49A3-8932-11E6FF251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632" y="676875"/>
            <a:ext cx="557811" cy="15494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B1DCEBE-0A3E-4F05-B896-C9A99C0AAA39}"/>
              </a:ext>
            </a:extLst>
          </p:cNvPr>
          <p:cNvGrpSpPr/>
          <p:nvPr/>
        </p:nvGrpSpPr>
        <p:grpSpPr>
          <a:xfrm>
            <a:off x="4636060" y="2599607"/>
            <a:ext cx="1190381" cy="1309444"/>
            <a:chOff x="4636060" y="2599607"/>
            <a:chExt cx="1190381" cy="1309444"/>
          </a:xfrm>
        </p:grpSpPr>
        <p:sp>
          <p:nvSpPr>
            <p:cNvPr id="389" name="Freeform 152">
              <a:extLst>
                <a:ext uri="{FF2B5EF4-FFF2-40B4-BE49-F238E27FC236}">
                  <a16:creationId xmlns:a16="http://schemas.microsoft.com/office/drawing/2014/main" id="{F10CC978-454E-457F-A90C-53E8D6C8F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6290" y="3412371"/>
              <a:ext cx="240151" cy="92333"/>
            </a:xfrm>
            <a:custGeom>
              <a:avLst/>
              <a:gdLst>
                <a:gd name="T0" fmla="*/ 2147483647 w 576"/>
                <a:gd name="T1" fmla="*/ 0 h 336"/>
                <a:gd name="T2" fmla="*/ 2147483647 w 576"/>
                <a:gd name="T3" fmla="*/ 2147483647 h 336"/>
                <a:gd name="T4" fmla="*/ 2147483647 w 576"/>
                <a:gd name="T5" fmla="*/ 2147483647 h 336"/>
                <a:gd name="T6" fmla="*/ 0 w 576"/>
                <a:gd name="T7" fmla="*/ 2147483647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336"/>
                <a:gd name="T14" fmla="*/ 576 w 576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336">
                  <a:moveTo>
                    <a:pt x="576" y="0"/>
                  </a:moveTo>
                  <a:cubicBezTo>
                    <a:pt x="472" y="0"/>
                    <a:pt x="368" y="0"/>
                    <a:pt x="288" y="48"/>
                  </a:cubicBezTo>
                  <a:cubicBezTo>
                    <a:pt x="208" y="96"/>
                    <a:pt x="144" y="240"/>
                    <a:pt x="96" y="288"/>
                  </a:cubicBezTo>
                  <a:cubicBezTo>
                    <a:pt x="48" y="336"/>
                    <a:pt x="24" y="336"/>
                    <a:pt x="0" y="33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91409" tIns="45704" rIns="91409" bIns="45704"/>
            <a:lstStyle/>
            <a:p>
              <a:pPr>
                <a:buNone/>
              </a:pPr>
              <a:endParaRPr lang="en-US"/>
            </a:p>
          </p:txBody>
        </p:sp>
        <p:grpSp>
          <p:nvGrpSpPr>
            <p:cNvPr id="386" name="Group 378">
              <a:extLst>
                <a:ext uri="{FF2B5EF4-FFF2-40B4-BE49-F238E27FC236}">
                  <a16:creationId xmlns:a16="http://schemas.microsoft.com/office/drawing/2014/main" id="{F71915DF-5E68-4F44-B138-5BE3750D90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8975" y="3180482"/>
              <a:ext cx="948029" cy="728569"/>
              <a:chOff x="912" y="2880"/>
              <a:chExt cx="797" cy="504"/>
            </a:xfrm>
          </p:grpSpPr>
          <p:sp>
            <p:nvSpPr>
              <p:cNvPr id="387" name="Freeform 379">
                <a:extLst>
                  <a:ext uri="{FF2B5EF4-FFF2-40B4-BE49-F238E27FC236}">
                    <a16:creationId xmlns:a16="http://schemas.microsoft.com/office/drawing/2014/main" id="{F2CCA9A8-B913-40B5-A73E-00F93D2A1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" y="2880"/>
                <a:ext cx="787" cy="504"/>
              </a:xfrm>
              <a:custGeom>
                <a:avLst/>
                <a:gdLst>
                  <a:gd name="T0" fmla="*/ 123 w 721"/>
                  <a:gd name="T1" fmla="*/ 105 h 463"/>
                  <a:gd name="T2" fmla="*/ 166 w 721"/>
                  <a:gd name="T3" fmla="*/ 119 h 463"/>
                  <a:gd name="T4" fmla="*/ 221 w 721"/>
                  <a:gd name="T5" fmla="*/ 128 h 463"/>
                  <a:gd name="T6" fmla="*/ 281 w 721"/>
                  <a:gd name="T7" fmla="*/ 128 h 463"/>
                  <a:gd name="T8" fmla="*/ 337 w 721"/>
                  <a:gd name="T9" fmla="*/ 120 h 463"/>
                  <a:gd name="T10" fmla="*/ 385 w 721"/>
                  <a:gd name="T11" fmla="*/ 120 h 463"/>
                  <a:gd name="T12" fmla="*/ 440 w 721"/>
                  <a:gd name="T13" fmla="*/ 128 h 463"/>
                  <a:gd name="T14" fmla="*/ 500 w 721"/>
                  <a:gd name="T15" fmla="*/ 128 h 463"/>
                  <a:gd name="T16" fmla="*/ 555 w 721"/>
                  <a:gd name="T17" fmla="*/ 119 h 463"/>
                  <a:gd name="T18" fmla="*/ 598 w 721"/>
                  <a:gd name="T19" fmla="*/ 105 h 463"/>
                  <a:gd name="T20" fmla="*/ 637 w 721"/>
                  <a:gd name="T21" fmla="*/ 97 h 463"/>
                  <a:gd name="T22" fmla="*/ 680 w 721"/>
                  <a:gd name="T23" fmla="*/ 91 h 463"/>
                  <a:gd name="T24" fmla="*/ 709 w 721"/>
                  <a:gd name="T25" fmla="*/ 80 h 463"/>
                  <a:gd name="T26" fmla="*/ 721 w 721"/>
                  <a:gd name="T27" fmla="*/ 65 h 463"/>
                  <a:gd name="T28" fmla="*/ 709 w 721"/>
                  <a:gd name="T29" fmla="*/ 49 h 463"/>
                  <a:gd name="T30" fmla="*/ 680 w 721"/>
                  <a:gd name="T31" fmla="*/ 37 h 463"/>
                  <a:gd name="T32" fmla="*/ 637 w 721"/>
                  <a:gd name="T33" fmla="*/ 32 h 463"/>
                  <a:gd name="T34" fmla="*/ 598 w 721"/>
                  <a:gd name="T35" fmla="*/ 24 h 463"/>
                  <a:gd name="T36" fmla="*/ 555 w 721"/>
                  <a:gd name="T37" fmla="*/ 9 h 463"/>
                  <a:gd name="T38" fmla="*/ 500 w 721"/>
                  <a:gd name="T39" fmla="*/ 1 h 463"/>
                  <a:gd name="T40" fmla="*/ 440 w 721"/>
                  <a:gd name="T41" fmla="*/ 1 h 463"/>
                  <a:gd name="T42" fmla="*/ 385 w 721"/>
                  <a:gd name="T43" fmla="*/ 8 h 463"/>
                  <a:gd name="T44" fmla="*/ 337 w 721"/>
                  <a:gd name="T45" fmla="*/ 8 h 463"/>
                  <a:gd name="T46" fmla="*/ 281 w 721"/>
                  <a:gd name="T47" fmla="*/ 1 h 463"/>
                  <a:gd name="T48" fmla="*/ 221 w 721"/>
                  <a:gd name="T49" fmla="*/ 1 h 463"/>
                  <a:gd name="T50" fmla="*/ 166 w 721"/>
                  <a:gd name="T51" fmla="*/ 9 h 463"/>
                  <a:gd name="T52" fmla="*/ 123 w 721"/>
                  <a:gd name="T53" fmla="*/ 24 h 463"/>
                  <a:gd name="T54" fmla="*/ 84 w 721"/>
                  <a:gd name="T55" fmla="*/ 32 h 463"/>
                  <a:gd name="T56" fmla="*/ 41 w 721"/>
                  <a:gd name="T57" fmla="*/ 37 h 463"/>
                  <a:gd name="T58" fmla="*/ 12 w 721"/>
                  <a:gd name="T59" fmla="*/ 49 h 463"/>
                  <a:gd name="T60" fmla="*/ 0 w 721"/>
                  <a:gd name="T61" fmla="*/ 65 h 463"/>
                  <a:gd name="T62" fmla="*/ 12 w 721"/>
                  <a:gd name="T63" fmla="*/ 80 h 463"/>
                  <a:gd name="T64" fmla="*/ 41 w 721"/>
                  <a:gd name="T65" fmla="*/ 91 h 463"/>
                  <a:gd name="T66" fmla="*/ 84 w 721"/>
                  <a:gd name="T67" fmla="*/ 97 h 46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21"/>
                  <a:gd name="T103" fmla="*/ 0 h 463"/>
                  <a:gd name="T104" fmla="*/ 721 w 721"/>
                  <a:gd name="T105" fmla="*/ 463 h 46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21" h="463">
                    <a:moveTo>
                      <a:pt x="106" y="344"/>
                    </a:moveTo>
                    <a:lnTo>
                      <a:pt x="123" y="377"/>
                    </a:lnTo>
                    <a:lnTo>
                      <a:pt x="142" y="405"/>
                    </a:lnTo>
                    <a:lnTo>
                      <a:pt x="166" y="430"/>
                    </a:lnTo>
                    <a:lnTo>
                      <a:pt x="192" y="447"/>
                    </a:lnTo>
                    <a:lnTo>
                      <a:pt x="221" y="459"/>
                    </a:lnTo>
                    <a:lnTo>
                      <a:pt x="250" y="463"/>
                    </a:lnTo>
                    <a:lnTo>
                      <a:pt x="281" y="461"/>
                    </a:lnTo>
                    <a:lnTo>
                      <a:pt x="310" y="451"/>
                    </a:lnTo>
                    <a:lnTo>
                      <a:pt x="337" y="434"/>
                    </a:lnTo>
                    <a:lnTo>
                      <a:pt x="361" y="412"/>
                    </a:lnTo>
                    <a:lnTo>
                      <a:pt x="385" y="434"/>
                    </a:lnTo>
                    <a:lnTo>
                      <a:pt x="411" y="451"/>
                    </a:lnTo>
                    <a:lnTo>
                      <a:pt x="440" y="461"/>
                    </a:lnTo>
                    <a:lnTo>
                      <a:pt x="471" y="463"/>
                    </a:lnTo>
                    <a:lnTo>
                      <a:pt x="500" y="459"/>
                    </a:lnTo>
                    <a:lnTo>
                      <a:pt x="529" y="447"/>
                    </a:lnTo>
                    <a:lnTo>
                      <a:pt x="555" y="430"/>
                    </a:lnTo>
                    <a:lnTo>
                      <a:pt x="579" y="405"/>
                    </a:lnTo>
                    <a:lnTo>
                      <a:pt x="598" y="377"/>
                    </a:lnTo>
                    <a:lnTo>
                      <a:pt x="615" y="344"/>
                    </a:lnTo>
                    <a:lnTo>
                      <a:pt x="637" y="348"/>
                    </a:lnTo>
                    <a:lnTo>
                      <a:pt x="658" y="344"/>
                    </a:lnTo>
                    <a:lnTo>
                      <a:pt x="680" y="331"/>
                    </a:lnTo>
                    <a:lnTo>
                      <a:pt x="697" y="313"/>
                    </a:lnTo>
                    <a:lnTo>
                      <a:pt x="709" y="288"/>
                    </a:lnTo>
                    <a:lnTo>
                      <a:pt x="719" y="261"/>
                    </a:lnTo>
                    <a:lnTo>
                      <a:pt x="721" y="233"/>
                    </a:lnTo>
                    <a:lnTo>
                      <a:pt x="719" y="202"/>
                    </a:lnTo>
                    <a:lnTo>
                      <a:pt x="709" y="175"/>
                    </a:lnTo>
                    <a:lnTo>
                      <a:pt x="697" y="150"/>
                    </a:lnTo>
                    <a:lnTo>
                      <a:pt x="680" y="132"/>
                    </a:lnTo>
                    <a:lnTo>
                      <a:pt x="658" y="120"/>
                    </a:lnTo>
                    <a:lnTo>
                      <a:pt x="637" y="115"/>
                    </a:lnTo>
                    <a:lnTo>
                      <a:pt x="615" y="120"/>
                    </a:lnTo>
                    <a:lnTo>
                      <a:pt x="598" y="87"/>
                    </a:lnTo>
                    <a:lnTo>
                      <a:pt x="579" y="58"/>
                    </a:lnTo>
                    <a:lnTo>
                      <a:pt x="555" y="33"/>
                    </a:lnTo>
                    <a:lnTo>
                      <a:pt x="529" y="17"/>
                    </a:lnTo>
                    <a:lnTo>
                      <a:pt x="500" y="4"/>
                    </a:lnTo>
                    <a:lnTo>
                      <a:pt x="471" y="0"/>
                    </a:lnTo>
                    <a:lnTo>
                      <a:pt x="440" y="2"/>
                    </a:lnTo>
                    <a:lnTo>
                      <a:pt x="411" y="13"/>
                    </a:lnTo>
                    <a:lnTo>
                      <a:pt x="385" y="29"/>
                    </a:lnTo>
                    <a:lnTo>
                      <a:pt x="361" y="52"/>
                    </a:lnTo>
                    <a:lnTo>
                      <a:pt x="337" y="29"/>
                    </a:lnTo>
                    <a:lnTo>
                      <a:pt x="310" y="13"/>
                    </a:lnTo>
                    <a:lnTo>
                      <a:pt x="281" y="2"/>
                    </a:lnTo>
                    <a:lnTo>
                      <a:pt x="250" y="0"/>
                    </a:lnTo>
                    <a:lnTo>
                      <a:pt x="221" y="4"/>
                    </a:lnTo>
                    <a:lnTo>
                      <a:pt x="192" y="17"/>
                    </a:lnTo>
                    <a:lnTo>
                      <a:pt x="166" y="33"/>
                    </a:lnTo>
                    <a:lnTo>
                      <a:pt x="142" y="58"/>
                    </a:lnTo>
                    <a:lnTo>
                      <a:pt x="123" y="87"/>
                    </a:lnTo>
                    <a:lnTo>
                      <a:pt x="106" y="120"/>
                    </a:lnTo>
                    <a:lnTo>
                      <a:pt x="84" y="115"/>
                    </a:lnTo>
                    <a:lnTo>
                      <a:pt x="63" y="120"/>
                    </a:lnTo>
                    <a:lnTo>
                      <a:pt x="41" y="132"/>
                    </a:lnTo>
                    <a:lnTo>
                      <a:pt x="24" y="150"/>
                    </a:lnTo>
                    <a:lnTo>
                      <a:pt x="12" y="175"/>
                    </a:lnTo>
                    <a:lnTo>
                      <a:pt x="3" y="202"/>
                    </a:lnTo>
                    <a:lnTo>
                      <a:pt x="0" y="233"/>
                    </a:lnTo>
                    <a:lnTo>
                      <a:pt x="3" y="261"/>
                    </a:lnTo>
                    <a:lnTo>
                      <a:pt x="12" y="288"/>
                    </a:lnTo>
                    <a:lnTo>
                      <a:pt x="24" y="313"/>
                    </a:lnTo>
                    <a:lnTo>
                      <a:pt x="41" y="331"/>
                    </a:lnTo>
                    <a:lnTo>
                      <a:pt x="63" y="344"/>
                    </a:lnTo>
                    <a:lnTo>
                      <a:pt x="84" y="348"/>
                    </a:lnTo>
                    <a:lnTo>
                      <a:pt x="106" y="344"/>
                    </a:lnTo>
                    <a:close/>
                  </a:path>
                </a:pathLst>
              </a:custGeom>
              <a:solidFill>
                <a:schemeClr val="bg1"/>
              </a:solidFill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 sz="11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8" name="Rectangle 380">
                <a:extLst>
                  <a:ext uri="{FF2B5EF4-FFF2-40B4-BE49-F238E27FC236}">
                    <a16:creationId xmlns:a16="http://schemas.microsoft.com/office/drawing/2014/main" id="{4C120314-25FC-4D2D-B5DB-1CFF72397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" y="2980"/>
                <a:ext cx="791" cy="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defTabSz="342900" eaLnBrk="0" hangingPunct="0"/>
                <a:r>
                  <a:rPr lang="en-US" sz="11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Hardened</a:t>
                </a:r>
              </a:p>
              <a:p>
                <a:pPr algn="ctr" defTabSz="342900" eaLnBrk="0" hangingPunct="0"/>
                <a:r>
                  <a:rPr lang="en-US" sz="11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Server</a:t>
                </a:r>
              </a:p>
              <a:p>
                <a:pPr algn="ctr" defTabSz="342900" eaLnBrk="0" hangingPunct="0"/>
                <a:r>
                  <a:rPr lang="en-US" sz="11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Farm</a:t>
                </a:r>
                <a:endParaRPr lang="en-US" sz="1100" b="1" dirty="0">
                  <a:solidFill>
                    <a:srgbClr val="FF0000"/>
                  </a:solidFill>
                  <a:latin typeface="Calibri"/>
                  <a:cs typeface="Arial" charset="0"/>
                </a:endParaRPr>
              </a:p>
            </p:txBody>
          </p:sp>
        </p:grpSp>
        <p:sp>
          <p:nvSpPr>
            <p:cNvPr id="390" name="Freeform 152">
              <a:extLst>
                <a:ext uri="{FF2B5EF4-FFF2-40B4-BE49-F238E27FC236}">
                  <a16:creationId xmlns:a16="http://schemas.microsoft.com/office/drawing/2014/main" id="{B444DC4F-B2B3-4E6C-A2E0-DD9933571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060" y="3557931"/>
              <a:ext cx="127678" cy="67517"/>
            </a:xfrm>
            <a:custGeom>
              <a:avLst/>
              <a:gdLst>
                <a:gd name="T0" fmla="*/ 2147483647 w 576"/>
                <a:gd name="T1" fmla="*/ 0 h 336"/>
                <a:gd name="T2" fmla="*/ 2147483647 w 576"/>
                <a:gd name="T3" fmla="*/ 2147483647 h 336"/>
                <a:gd name="T4" fmla="*/ 2147483647 w 576"/>
                <a:gd name="T5" fmla="*/ 2147483647 h 336"/>
                <a:gd name="T6" fmla="*/ 0 w 576"/>
                <a:gd name="T7" fmla="*/ 2147483647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336"/>
                <a:gd name="T14" fmla="*/ 576 w 576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336">
                  <a:moveTo>
                    <a:pt x="576" y="0"/>
                  </a:moveTo>
                  <a:cubicBezTo>
                    <a:pt x="472" y="0"/>
                    <a:pt x="368" y="0"/>
                    <a:pt x="288" y="48"/>
                  </a:cubicBezTo>
                  <a:cubicBezTo>
                    <a:pt x="208" y="96"/>
                    <a:pt x="144" y="240"/>
                    <a:pt x="96" y="288"/>
                  </a:cubicBezTo>
                  <a:cubicBezTo>
                    <a:pt x="48" y="336"/>
                    <a:pt x="24" y="336"/>
                    <a:pt x="0" y="33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91409" tIns="45704" rIns="91409" bIns="45704"/>
            <a:lstStyle/>
            <a:p>
              <a:pPr>
                <a:buNone/>
              </a:pPr>
              <a:endParaRPr lang="en-US"/>
            </a:p>
          </p:txBody>
        </p:sp>
        <p:grpSp>
          <p:nvGrpSpPr>
            <p:cNvPr id="391" name="Group 385">
              <a:extLst>
                <a:ext uri="{FF2B5EF4-FFF2-40B4-BE49-F238E27FC236}">
                  <a16:creationId xmlns:a16="http://schemas.microsoft.com/office/drawing/2014/main" id="{CF602B31-3236-4531-8A3B-AF1B2F377C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92706" y="2599607"/>
              <a:ext cx="514350" cy="385763"/>
              <a:chOff x="672" y="2112"/>
              <a:chExt cx="432" cy="288"/>
            </a:xfrm>
          </p:grpSpPr>
          <p:grpSp>
            <p:nvGrpSpPr>
              <p:cNvPr id="392" name="Group 386">
                <a:extLst>
                  <a:ext uri="{FF2B5EF4-FFF2-40B4-BE49-F238E27FC236}">
                    <a16:creationId xmlns:a16="http://schemas.microsoft.com/office/drawing/2014/main" id="{0BC0BC0F-0A02-49E0-B14A-A4F5D1C043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2160"/>
                <a:ext cx="360" cy="124"/>
                <a:chOff x="2298" y="1938"/>
                <a:chExt cx="360" cy="154"/>
              </a:xfrm>
            </p:grpSpPr>
            <p:sp>
              <p:nvSpPr>
                <p:cNvPr id="397" name="Rectangle 387">
                  <a:extLst>
                    <a:ext uri="{FF2B5EF4-FFF2-40B4-BE49-F238E27FC236}">
                      <a16:creationId xmlns:a16="http://schemas.microsoft.com/office/drawing/2014/main" id="{ADD9907F-75CC-4961-89C8-B1A6E95F9A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98" y="1938"/>
                  <a:ext cx="91" cy="148"/>
                </a:xfrm>
                <a:prstGeom prst="rect">
                  <a:avLst/>
                </a:prstGeom>
                <a:solidFill>
                  <a:srgbClr val="FFFFFF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8" name="Rectangle 388">
                  <a:extLst>
                    <a:ext uri="{FF2B5EF4-FFF2-40B4-BE49-F238E27FC236}">
                      <a16:creationId xmlns:a16="http://schemas.microsoft.com/office/drawing/2014/main" id="{FABF1804-0122-4A4A-B81B-EABDAC5EB1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98" y="1948"/>
                  <a:ext cx="91" cy="13"/>
                </a:xfrm>
                <a:prstGeom prst="rect">
                  <a:avLst/>
                </a:prstGeom>
                <a:solidFill>
                  <a:srgbClr val="C0C0C0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9" name="Rectangle 389">
                  <a:extLst>
                    <a:ext uri="{FF2B5EF4-FFF2-40B4-BE49-F238E27FC236}">
                      <a16:creationId xmlns:a16="http://schemas.microsoft.com/office/drawing/2014/main" id="{D94435D2-5206-45F0-AC61-0F05CDED25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98" y="2086"/>
                  <a:ext cx="91" cy="6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0" name="Rectangle 390">
                  <a:extLst>
                    <a:ext uri="{FF2B5EF4-FFF2-40B4-BE49-F238E27FC236}">
                      <a16:creationId xmlns:a16="http://schemas.microsoft.com/office/drawing/2014/main" id="{84C85DB8-942B-46D9-B2EB-634829DD78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9" y="1938"/>
                  <a:ext cx="89" cy="148"/>
                </a:xfrm>
                <a:prstGeom prst="rect">
                  <a:avLst/>
                </a:prstGeom>
                <a:solidFill>
                  <a:srgbClr val="FFFFFF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1" name="Rectangle 391">
                  <a:extLst>
                    <a:ext uri="{FF2B5EF4-FFF2-40B4-BE49-F238E27FC236}">
                      <a16:creationId xmlns:a16="http://schemas.microsoft.com/office/drawing/2014/main" id="{754D692A-D2F6-4724-B604-BE87934B63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9" y="2086"/>
                  <a:ext cx="89" cy="6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2" name="Rectangle 392">
                  <a:extLst>
                    <a:ext uri="{FF2B5EF4-FFF2-40B4-BE49-F238E27FC236}">
                      <a16:creationId xmlns:a16="http://schemas.microsoft.com/office/drawing/2014/main" id="{25B99E3E-6AFA-4B5F-9982-E9713C8B33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78" y="1938"/>
                  <a:ext cx="91" cy="148"/>
                </a:xfrm>
                <a:prstGeom prst="rect">
                  <a:avLst/>
                </a:prstGeom>
                <a:solidFill>
                  <a:srgbClr val="FFFFFF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3" name="Rectangle 393">
                  <a:extLst>
                    <a:ext uri="{FF2B5EF4-FFF2-40B4-BE49-F238E27FC236}">
                      <a16:creationId xmlns:a16="http://schemas.microsoft.com/office/drawing/2014/main" id="{0133054A-6CB9-47A6-A860-0B0936A74A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78" y="2086"/>
                  <a:ext cx="91" cy="6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4" name="Rectangle 394">
                  <a:extLst>
                    <a:ext uri="{FF2B5EF4-FFF2-40B4-BE49-F238E27FC236}">
                      <a16:creationId xmlns:a16="http://schemas.microsoft.com/office/drawing/2014/main" id="{B48C8F6A-C91A-4A56-BAFF-ADF681E780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9" y="1938"/>
                  <a:ext cx="89" cy="148"/>
                </a:xfrm>
                <a:prstGeom prst="rect">
                  <a:avLst/>
                </a:prstGeom>
                <a:solidFill>
                  <a:srgbClr val="FFFFFF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5" name="Rectangle 395">
                  <a:extLst>
                    <a:ext uri="{FF2B5EF4-FFF2-40B4-BE49-F238E27FC236}">
                      <a16:creationId xmlns:a16="http://schemas.microsoft.com/office/drawing/2014/main" id="{EAA0528A-6798-4D28-B9C0-741FD220C6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9" y="2086"/>
                  <a:ext cx="89" cy="6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6" name="Rectangle 396">
                  <a:extLst>
                    <a:ext uri="{FF2B5EF4-FFF2-40B4-BE49-F238E27FC236}">
                      <a16:creationId xmlns:a16="http://schemas.microsoft.com/office/drawing/2014/main" id="{6022E278-6F8E-4C37-B354-1C4FBE544F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05" y="1952"/>
                  <a:ext cx="9" cy="6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7" name="Rectangle 397">
                  <a:extLst>
                    <a:ext uri="{FF2B5EF4-FFF2-40B4-BE49-F238E27FC236}">
                      <a16:creationId xmlns:a16="http://schemas.microsoft.com/office/drawing/2014/main" id="{3A54365C-5CE1-4F82-B86D-CA71DA2184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9" y="1948"/>
                  <a:ext cx="89" cy="13"/>
                </a:xfrm>
                <a:prstGeom prst="rect">
                  <a:avLst/>
                </a:prstGeom>
                <a:solidFill>
                  <a:srgbClr val="C0C0C0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8" name="Rectangle 398">
                  <a:extLst>
                    <a:ext uri="{FF2B5EF4-FFF2-40B4-BE49-F238E27FC236}">
                      <a16:creationId xmlns:a16="http://schemas.microsoft.com/office/drawing/2014/main" id="{27D5B34D-444A-498C-B146-B945A91B48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78" y="1948"/>
                  <a:ext cx="91" cy="13"/>
                </a:xfrm>
                <a:prstGeom prst="rect">
                  <a:avLst/>
                </a:prstGeom>
                <a:solidFill>
                  <a:srgbClr val="C0C0C0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9" name="Rectangle 399">
                  <a:extLst>
                    <a:ext uri="{FF2B5EF4-FFF2-40B4-BE49-F238E27FC236}">
                      <a16:creationId xmlns:a16="http://schemas.microsoft.com/office/drawing/2014/main" id="{60A760F1-51ED-484A-AE3C-5AC025C589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9" y="1948"/>
                  <a:ext cx="89" cy="13"/>
                </a:xfrm>
                <a:prstGeom prst="rect">
                  <a:avLst/>
                </a:prstGeom>
                <a:solidFill>
                  <a:srgbClr val="C0C0C0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93" name="Rectangle 400">
                <a:extLst>
                  <a:ext uri="{FF2B5EF4-FFF2-40B4-BE49-F238E27FC236}">
                    <a16:creationId xmlns:a16="http://schemas.microsoft.com/office/drawing/2014/main" id="{C5146200-77EB-45D6-9484-D38C576C9F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" y="2208"/>
                <a:ext cx="48" cy="48"/>
              </a:xfrm>
              <a:prstGeom prst="rect">
                <a:avLst/>
              </a:prstGeom>
              <a:noFill/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342900"/>
                <a:endParaRPr lang="en-US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94" name="Text Box 401">
                <a:extLst>
                  <a:ext uri="{FF2B5EF4-FFF2-40B4-BE49-F238E27FC236}">
                    <a16:creationId xmlns:a16="http://schemas.microsoft.com/office/drawing/2014/main" id="{356C578C-BF68-4829-89DF-6069A076CA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" y="2112"/>
                <a:ext cx="384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342900"/>
                <a:r>
                  <a:rPr lang="en-US" sz="1050" dirty="0">
                    <a:solidFill>
                      <a:srgbClr val="FF3300"/>
                    </a:solidFill>
                    <a:latin typeface="Arial Black" pitchFamily="34" charset="0"/>
                    <a:cs typeface="Arial" charset="0"/>
                  </a:rPr>
                  <a:t>::::::</a:t>
                </a:r>
              </a:p>
            </p:txBody>
          </p:sp>
          <p:sp>
            <p:nvSpPr>
              <p:cNvPr id="395" name="Rectangle 402">
                <a:extLst>
                  <a:ext uri="{FF2B5EF4-FFF2-40B4-BE49-F238E27FC236}">
                    <a16:creationId xmlns:a16="http://schemas.microsoft.com/office/drawing/2014/main" id="{47AEEF88-5D71-4FBB-886F-3235833F7A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2305"/>
                <a:ext cx="276" cy="9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6" name="Rectangle 403">
                <a:extLst>
                  <a:ext uri="{FF2B5EF4-FFF2-40B4-BE49-F238E27FC236}">
                    <a16:creationId xmlns:a16="http://schemas.microsoft.com/office/drawing/2014/main" id="{0EABB2B6-EDC7-46DB-8AAB-5146E31C69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2276"/>
                <a:ext cx="386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342900" eaLnBrk="0" hangingPunct="0"/>
                <a:r>
                  <a:rPr lang="en-US" sz="900" b="1" dirty="0">
                    <a:solidFill>
                      <a:srgbClr val="FF3300"/>
                    </a:solidFill>
                    <a:latin typeface="Calibri"/>
                    <a:cs typeface="Arial" charset="0"/>
                  </a:rPr>
                  <a:t>Firewall  </a:t>
                </a:r>
              </a:p>
            </p:txBody>
          </p:sp>
        </p:grpSp>
        <p:sp>
          <p:nvSpPr>
            <p:cNvPr id="410" name="Freeform 405">
              <a:extLst>
                <a:ext uri="{FF2B5EF4-FFF2-40B4-BE49-F238E27FC236}">
                  <a16:creationId xmlns:a16="http://schemas.microsoft.com/office/drawing/2014/main" id="{DA5D86AD-4343-498C-9FDE-CC19D8D23D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182034" y="2829993"/>
              <a:ext cx="47026" cy="418218"/>
            </a:xfrm>
            <a:custGeom>
              <a:avLst/>
              <a:gdLst>
                <a:gd name="T0" fmla="*/ 67 w 224"/>
                <a:gd name="T1" fmla="*/ 576 h 576"/>
                <a:gd name="T2" fmla="*/ 67 w 224"/>
                <a:gd name="T3" fmla="*/ 528 h 576"/>
                <a:gd name="T4" fmla="*/ 467 w 224"/>
                <a:gd name="T5" fmla="*/ 384 h 576"/>
                <a:gd name="T6" fmla="*/ 467 w 224"/>
                <a:gd name="T7" fmla="*/ 192 h 576"/>
                <a:gd name="T8" fmla="*/ 866 w 224"/>
                <a:gd name="T9" fmla="*/ 48 h 576"/>
                <a:gd name="T10" fmla="*/ 866 w 224"/>
                <a:gd name="T11" fmla="*/ 0 h 5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4"/>
                <a:gd name="T19" fmla="*/ 0 h 576"/>
                <a:gd name="T20" fmla="*/ 224 w 224"/>
                <a:gd name="T21" fmla="*/ 576 h 5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4" h="576">
                  <a:moveTo>
                    <a:pt x="16" y="576"/>
                  </a:moveTo>
                  <a:cubicBezTo>
                    <a:pt x="8" y="568"/>
                    <a:pt x="0" y="560"/>
                    <a:pt x="16" y="528"/>
                  </a:cubicBezTo>
                  <a:cubicBezTo>
                    <a:pt x="32" y="496"/>
                    <a:pt x="96" y="440"/>
                    <a:pt x="112" y="384"/>
                  </a:cubicBezTo>
                  <a:cubicBezTo>
                    <a:pt x="128" y="328"/>
                    <a:pt x="96" y="248"/>
                    <a:pt x="112" y="192"/>
                  </a:cubicBezTo>
                  <a:cubicBezTo>
                    <a:pt x="128" y="136"/>
                    <a:pt x="192" y="80"/>
                    <a:pt x="208" y="48"/>
                  </a:cubicBezTo>
                  <a:cubicBezTo>
                    <a:pt x="224" y="16"/>
                    <a:pt x="208" y="16"/>
                    <a:pt x="20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2" name="Freeform 152">
            <a:extLst>
              <a:ext uri="{FF2B5EF4-FFF2-40B4-BE49-F238E27FC236}">
                <a16:creationId xmlns:a16="http://schemas.microsoft.com/office/drawing/2014/main" id="{3AD0C11D-4B24-4213-ADD5-2F3B87712F6D}"/>
              </a:ext>
            </a:extLst>
          </p:cNvPr>
          <p:cNvSpPr>
            <a:spLocks/>
          </p:cNvSpPr>
          <p:nvPr/>
        </p:nvSpPr>
        <p:spPr bwMode="auto">
          <a:xfrm>
            <a:off x="5648270" y="3670443"/>
            <a:ext cx="961493" cy="45719"/>
          </a:xfrm>
          <a:custGeom>
            <a:avLst/>
            <a:gdLst>
              <a:gd name="T0" fmla="*/ 2147483647 w 576"/>
              <a:gd name="T1" fmla="*/ 0 h 336"/>
              <a:gd name="T2" fmla="*/ 2147483647 w 576"/>
              <a:gd name="T3" fmla="*/ 2147483647 h 336"/>
              <a:gd name="T4" fmla="*/ 2147483647 w 576"/>
              <a:gd name="T5" fmla="*/ 2147483647 h 336"/>
              <a:gd name="T6" fmla="*/ 0 w 576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336"/>
              <a:gd name="T14" fmla="*/ 576 w 576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336">
                <a:moveTo>
                  <a:pt x="576" y="0"/>
                </a:moveTo>
                <a:cubicBezTo>
                  <a:pt x="472" y="0"/>
                  <a:pt x="368" y="0"/>
                  <a:pt x="288" y="48"/>
                </a:cubicBezTo>
                <a:cubicBezTo>
                  <a:pt x="208" y="96"/>
                  <a:pt x="144" y="240"/>
                  <a:pt x="96" y="288"/>
                </a:cubicBezTo>
                <a:cubicBezTo>
                  <a:pt x="48" y="336"/>
                  <a:pt x="24" y="336"/>
                  <a:pt x="0" y="33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91409" tIns="45704" rIns="91409" bIns="45704"/>
          <a:lstStyle/>
          <a:p>
            <a:pPr>
              <a:buNone/>
            </a:pPr>
            <a:endParaRPr lang="en-US"/>
          </a:p>
        </p:txBody>
      </p:sp>
      <p:sp>
        <p:nvSpPr>
          <p:cNvPr id="413" name="Rectangle: Rounded Corners 412">
            <a:extLst>
              <a:ext uri="{FF2B5EF4-FFF2-40B4-BE49-F238E27FC236}">
                <a16:creationId xmlns:a16="http://schemas.microsoft.com/office/drawing/2014/main" id="{7AF7A0C8-B7B8-48F4-99DD-C58AB2E62CB3}"/>
              </a:ext>
            </a:extLst>
          </p:cNvPr>
          <p:cNvSpPr/>
          <p:nvPr/>
        </p:nvSpPr>
        <p:spPr>
          <a:xfrm>
            <a:off x="4187952" y="2636075"/>
            <a:ext cx="3008376" cy="199385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laptop">
            <a:extLst>
              <a:ext uri="{FF2B5EF4-FFF2-40B4-BE49-F238E27FC236}">
                <a16:creationId xmlns:a16="http://schemas.microsoft.com/office/drawing/2014/main" id="{456D7A58-71D0-42EC-8932-1E34F4FCA7E3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42500" y="3182786"/>
            <a:ext cx="457200" cy="425054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lIns="68557" tIns="34278" rIns="68557" bIns="34278"/>
          <a:lstStyle/>
          <a:p>
            <a:pPr defTabSz="342900"/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24" name="Group 423">
            <a:extLst>
              <a:ext uri="{FF2B5EF4-FFF2-40B4-BE49-F238E27FC236}">
                <a16:creationId xmlns:a16="http://schemas.microsoft.com/office/drawing/2014/main" id="{D7BC9072-7801-4B01-B8DE-CE6DA05F3EB4}"/>
              </a:ext>
            </a:extLst>
          </p:cNvPr>
          <p:cNvGrpSpPr/>
          <p:nvPr/>
        </p:nvGrpSpPr>
        <p:grpSpPr>
          <a:xfrm>
            <a:off x="3300984" y="3959162"/>
            <a:ext cx="845590" cy="333923"/>
            <a:chOff x="8334994" y="2599805"/>
            <a:chExt cx="845590" cy="333923"/>
          </a:xfrm>
        </p:grpSpPr>
        <p:sp>
          <p:nvSpPr>
            <p:cNvPr id="425" name="AutoShape 547" descr="25%">
              <a:extLst>
                <a:ext uri="{FF2B5EF4-FFF2-40B4-BE49-F238E27FC236}">
                  <a16:creationId xmlns:a16="http://schemas.microsoft.com/office/drawing/2014/main" id="{D162B790-106C-400E-9F52-BEC8E5BF4AB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8468487" y="2599805"/>
              <a:ext cx="609601" cy="130757"/>
            </a:xfrm>
            <a:prstGeom prst="roundRect">
              <a:avLst>
                <a:gd name="adj" fmla="val 16667"/>
              </a:avLst>
            </a:prstGeom>
            <a:pattFill prst="pct25">
              <a:fgClr>
                <a:srgbClr val="FF3300"/>
              </a:fgClr>
              <a:bgClr>
                <a:schemeClr val="bg1"/>
              </a:bgClr>
            </a:pattFill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>
                <a:buNone/>
              </a:pPr>
              <a:endParaRPr lang="en-US" sz="11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6" name="Text Box 548">
              <a:extLst>
                <a:ext uri="{FF2B5EF4-FFF2-40B4-BE49-F238E27FC236}">
                  <a16:creationId xmlns:a16="http://schemas.microsoft.com/office/drawing/2014/main" id="{67DFFF3E-B5A0-4A98-9F67-6682971B61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4994" y="2727838"/>
              <a:ext cx="845590" cy="205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buNone/>
              </a:pPr>
              <a:r>
                <a:rPr lang="en-US" sz="900" dirty="0">
                  <a:solidFill>
                    <a:srgbClr val="FF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Token Admin</a:t>
              </a:r>
            </a:p>
          </p:txBody>
        </p:sp>
        <p:grpSp>
          <p:nvGrpSpPr>
            <p:cNvPr id="427" name="Group 549">
              <a:extLst>
                <a:ext uri="{FF2B5EF4-FFF2-40B4-BE49-F238E27FC236}">
                  <a16:creationId xmlns:a16="http://schemas.microsoft.com/office/drawing/2014/main" id="{D0FEBFAB-C35C-4088-A335-77F17CAF2C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44687" y="2665184"/>
              <a:ext cx="304800" cy="65379"/>
              <a:chOff x="2016" y="-144"/>
              <a:chExt cx="288" cy="96"/>
            </a:xfrm>
          </p:grpSpPr>
          <p:sp>
            <p:nvSpPr>
              <p:cNvPr id="445" name="Rectangle 550">
                <a:extLst>
                  <a:ext uri="{FF2B5EF4-FFF2-40B4-BE49-F238E27FC236}">
                    <a16:creationId xmlns:a16="http://schemas.microsoft.com/office/drawing/2014/main" id="{52EBF763-6000-4FB1-980B-FD755B7EBE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-144"/>
                <a:ext cx="48" cy="96"/>
              </a:xfrm>
              <a:prstGeom prst="rect">
                <a:avLst/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46" name="Rectangle 551">
                <a:extLst>
                  <a:ext uri="{FF2B5EF4-FFF2-40B4-BE49-F238E27FC236}">
                    <a16:creationId xmlns:a16="http://schemas.microsoft.com/office/drawing/2014/main" id="{42FC76B0-F9FA-459A-B70D-DFAA52D58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-144"/>
                <a:ext cx="48" cy="96"/>
              </a:xfrm>
              <a:prstGeom prst="rect">
                <a:avLst/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47" name="Line 552">
                <a:extLst>
                  <a:ext uri="{FF2B5EF4-FFF2-40B4-BE49-F238E27FC236}">
                    <a16:creationId xmlns:a16="http://schemas.microsoft.com/office/drawing/2014/main" id="{C0806A6F-4104-4BA8-8059-71614A7DFA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48" name="Line 553">
                <a:extLst>
                  <a:ext uri="{FF2B5EF4-FFF2-40B4-BE49-F238E27FC236}">
                    <a16:creationId xmlns:a16="http://schemas.microsoft.com/office/drawing/2014/main" id="{04AB97AB-3DB3-4BAD-8A34-D5499E80B0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49" name="Line 554">
                <a:extLst>
                  <a:ext uri="{FF2B5EF4-FFF2-40B4-BE49-F238E27FC236}">
                    <a16:creationId xmlns:a16="http://schemas.microsoft.com/office/drawing/2014/main" id="{89E707BE-DF01-4332-87E6-2DF8174543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0" name="Line 555">
                <a:extLst>
                  <a:ext uri="{FF2B5EF4-FFF2-40B4-BE49-F238E27FC236}">
                    <a16:creationId xmlns:a16="http://schemas.microsoft.com/office/drawing/2014/main" id="{62CB0665-E26E-4040-9EDF-6EC8A87DB1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1" name="Line 556">
                <a:extLst>
                  <a:ext uri="{FF2B5EF4-FFF2-40B4-BE49-F238E27FC236}">
                    <a16:creationId xmlns:a16="http://schemas.microsoft.com/office/drawing/2014/main" id="{07FC48A6-AEB6-4719-9951-771BC6C107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64" y="-144"/>
                <a:ext cx="0" cy="48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2" name="Line 557">
                <a:extLst>
                  <a:ext uri="{FF2B5EF4-FFF2-40B4-BE49-F238E27FC236}">
                    <a16:creationId xmlns:a16="http://schemas.microsoft.com/office/drawing/2014/main" id="{214C73A3-684F-4450-B378-382FD02AB0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3" name="Rectangle 558">
                <a:extLst>
                  <a:ext uri="{FF2B5EF4-FFF2-40B4-BE49-F238E27FC236}">
                    <a16:creationId xmlns:a16="http://schemas.microsoft.com/office/drawing/2014/main" id="{99CFD706-2CE9-4079-A9B6-8D02C5103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-144"/>
                <a:ext cx="48" cy="96"/>
              </a:xfrm>
              <a:prstGeom prst="rect">
                <a:avLst/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4" name="Rectangle 559">
                <a:extLst>
                  <a:ext uri="{FF2B5EF4-FFF2-40B4-BE49-F238E27FC236}">
                    <a16:creationId xmlns:a16="http://schemas.microsoft.com/office/drawing/2014/main" id="{F5200773-818D-4364-8973-05779AFAB5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-144"/>
                <a:ext cx="48" cy="96"/>
              </a:xfrm>
              <a:prstGeom prst="rect">
                <a:avLst/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5" name="Line 560">
                <a:extLst>
                  <a:ext uri="{FF2B5EF4-FFF2-40B4-BE49-F238E27FC236}">
                    <a16:creationId xmlns:a16="http://schemas.microsoft.com/office/drawing/2014/main" id="{F2ED183E-555A-4294-AD60-4DEF9F7A57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6" name="Line 561">
                <a:extLst>
                  <a:ext uri="{FF2B5EF4-FFF2-40B4-BE49-F238E27FC236}">
                    <a16:creationId xmlns:a16="http://schemas.microsoft.com/office/drawing/2014/main" id="{5E5A6294-140A-4E85-BC3E-723C92BB70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7" name="Line 562">
                <a:extLst>
                  <a:ext uri="{FF2B5EF4-FFF2-40B4-BE49-F238E27FC236}">
                    <a16:creationId xmlns:a16="http://schemas.microsoft.com/office/drawing/2014/main" id="{DB657B01-8C78-494A-B017-6B8CCA1F63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8" name="Line 563">
                <a:extLst>
                  <a:ext uri="{FF2B5EF4-FFF2-40B4-BE49-F238E27FC236}">
                    <a16:creationId xmlns:a16="http://schemas.microsoft.com/office/drawing/2014/main" id="{7167C22D-7D5E-4835-B129-DAF9436E24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9" name="Line 564">
                <a:extLst>
                  <a:ext uri="{FF2B5EF4-FFF2-40B4-BE49-F238E27FC236}">
                    <a16:creationId xmlns:a16="http://schemas.microsoft.com/office/drawing/2014/main" id="{0DDE26B4-298C-45E5-85E1-03471D9A1A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60" name="Line 565">
                <a:extLst>
                  <a:ext uri="{FF2B5EF4-FFF2-40B4-BE49-F238E27FC236}">
                    <a16:creationId xmlns:a16="http://schemas.microsoft.com/office/drawing/2014/main" id="{A106141A-A64A-4FE3-B70D-1413CF08EC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</p:grpSp>
        <p:grpSp>
          <p:nvGrpSpPr>
            <p:cNvPr id="428" name="Group 566">
              <a:extLst>
                <a:ext uri="{FF2B5EF4-FFF2-40B4-BE49-F238E27FC236}">
                  <a16:creationId xmlns:a16="http://schemas.microsoft.com/office/drawing/2014/main" id="{D4F3E374-81FF-45F7-8F0A-3C5534AE66E6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8925687" y="2599805"/>
              <a:ext cx="152400" cy="130757"/>
              <a:chOff x="2016" y="-144"/>
              <a:chExt cx="288" cy="96"/>
            </a:xfrm>
          </p:grpSpPr>
          <p:sp>
            <p:nvSpPr>
              <p:cNvPr id="429" name="Rectangle 567">
                <a:extLst>
                  <a:ext uri="{FF2B5EF4-FFF2-40B4-BE49-F238E27FC236}">
                    <a16:creationId xmlns:a16="http://schemas.microsoft.com/office/drawing/2014/main" id="{7EC26E1E-F04A-46F4-923C-84961AA55F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-144"/>
                <a:ext cx="48" cy="96"/>
              </a:xfrm>
              <a:prstGeom prst="rect">
                <a:avLst/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0" name="Rectangle 568">
                <a:extLst>
                  <a:ext uri="{FF2B5EF4-FFF2-40B4-BE49-F238E27FC236}">
                    <a16:creationId xmlns:a16="http://schemas.microsoft.com/office/drawing/2014/main" id="{3E096E10-00D1-4476-8862-03C1FE45FA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-144"/>
                <a:ext cx="48" cy="96"/>
              </a:xfrm>
              <a:prstGeom prst="rect">
                <a:avLst/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1" name="Line 569">
                <a:extLst>
                  <a:ext uri="{FF2B5EF4-FFF2-40B4-BE49-F238E27FC236}">
                    <a16:creationId xmlns:a16="http://schemas.microsoft.com/office/drawing/2014/main" id="{8AC74FDE-E526-457F-9906-6F58649D4B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2" name="Line 570">
                <a:extLst>
                  <a:ext uri="{FF2B5EF4-FFF2-40B4-BE49-F238E27FC236}">
                    <a16:creationId xmlns:a16="http://schemas.microsoft.com/office/drawing/2014/main" id="{53B58E3E-BCCF-49E5-90D6-5127060D22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3" name="Line 571">
                <a:extLst>
                  <a:ext uri="{FF2B5EF4-FFF2-40B4-BE49-F238E27FC236}">
                    <a16:creationId xmlns:a16="http://schemas.microsoft.com/office/drawing/2014/main" id="{6460809A-4A06-4C83-8FD6-778843DA2C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4" name="Line 572">
                <a:extLst>
                  <a:ext uri="{FF2B5EF4-FFF2-40B4-BE49-F238E27FC236}">
                    <a16:creationId xmlns:a16="http://schemas.microsoft.com/office/drawing/2014/main" id="{ED03C96B-9197-4A5D-9DA7-17B657D6B6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5" name="Line 573">
                <a:extLst>
                  <a:ext uri="{FF2B5EF4-FFF2-40B4-BE49-F238E27FC236}">
                    <a16:creationId xmlns:a16="http://schemas.microsoft.com/office/drawing/2014/main" id="{CA43AEF5-6845-4E07-A0A1-09A65FE74D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64" y="-144"/>
                <a:ext cx="0" cy="48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6" name="Line 574">
                <a:extLst>
                  <a:ext uri="{FF2B5EF4-FFF2-40B4-BE49-F238E27FC236}">
                    <a16:creationId xmlns:a16="http://schemas.microsoft.com/office/drawing/2014/main" id="{E8E28C2D-7419-47FE-A6DF-509F75456C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7" name="Rectangle 575">
                <a:extLst>
                  <a:ext uri="{FF2B5EF4-FFF2-40B4-BE49-F238E27FC236}">
                    <a16:creationId xmlns:a16="http://schemas.microsoft.com/office/drawing/2014/main" id="{2C3A986E-9E36-45C4-9FCC-DD51A06F75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-144"/>
                <a:ext cx="48" cy="96"/>
              </a:xfrm>
              <a:prstGeom prst="rect">
                <a:avLst/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8" name="Rectangle 576">
                <a:extLst>
                  <a:ext uri="{FF2B5EF4-FFF2-40B4-BE49-F238E27FC236}">
                    <a16:creationId xmlns:a16="http://schemas.microsoft.com/office/drawing/2014/main" id="{88893554-E37E-4109-9B06-DF028567BF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-144"/>
                <a:ext cx="48" cy="96"/>
              </a:xfrm>
              <a:prstGeom prst="rect">
                <a:avLst/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9" name="Line 577">
                <a:extLst>
                  <a:ext uri="{FF2B5EF4-FFF2-40B4-BE49-F238E27FC236}">
                    <a16:creationId xmlns:a16="http://schemas.microsoft.com/office/drawing/2014/main" id="{D1EC1A61-1942-4B7B-8831-C871BEFE11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40" name="Line 578">
                <a:extLst>
                  <a:ext uri="{FF2B5EF4-FFF2-40B4-BE49-F238E27FC236}">
                    <a16:creationId xmlns:a16="http://schemas.microsoft.com/office/drawing/2014/main" id="{2121A648-6F87-464F-B038-696BEECE8D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41" name="Line 579">
                <a:extLst>
                  <a:ext uri="{FF2B5EF4-FFF2-40B4-BE49-F238E27FC236}">
                    <a16:creationId xmlns:a16="http://schemas.microsoft.com/office/drawing/2014/main" id="{2DF8E0DF-81A0-4B17-AFFF-CC08D70727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42" name="Line 580">
                <a:extLst>
                  <a:ext uri="{FF2B5EF4-FFF2-40B4-BE49-F238E27FC236}">
                    <a16:creationId xmlns:a16="http://schemas.microsoft.com/office/drawing/2014/main" id="{B136BB86-88DC-4621-B107-F69191FAC9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43" name="Line 581">
                <a:extLst>
                  <a:ext uri="{FF2B5EF4-FFF2-40B4-BE49-F238E27FC236}">
                    <a16:creationId xmlns:a16="http://schemas.microsoft.com/office/drawing/2014/main" id="{4A33C08B-4738-4A32-ACB6-F3F291A1A2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44" name="Line 582">
                <a:extLst>
                  <a:ext uri="{FF2B5EF4-FFF2-40B4-BE49-F238E27FC236}">
                    <a16:creationId xmlns:a16="http://schemas.microsoft.com/office/drawing/2014/main" id="{CD874F59-4BE2-4D38-9458-9E69D36915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</p:grpSp>
      </p:grpSp>
      <p:cxnSp>
        <p:nvCxnSpPr>
          <p:cNvPr id="468" name="Straight Connector 467">
            <a:extLst>
              <a:ext uri="{FF2B5EF4-FFF2-40B4-BE49-F238E27FC236}">
                <a16:creationId xmlns:a16="http://schemas.microsoft.com/office/drawing/2014/main" id="{FD607A2A-D4A7-4AF5-AA0D-0A7683DB064F}"/>
              </a:ext>
            </a:extLst>
          </p:cNvPr>
          <p:cNvCxnSpPr>
            <a:cxnSpLocks/>
          </p:cNvCxnSpPr>
          <p:nvPr/>
        </p:nvCxnSpPr>
        <p:spPr>
          <a:xfrm flipV="1">
            <a:off x="6415519" y="4661453"/>
            <a:ext cx="154246" cy="4103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C4D5716-8E30-4C73-AD5F-33A7DA023AF9}"/>
              </a:ext>
            </a:extLst>
          </p:cNvPr>
          <p:cNvSpPr/>
          <p:nvPr/>
        </p:nvSpPr>
        <p:spPr>
          <a:xfrm>
            <a:off x="1006847" y="3299538"/>
            <a:ext cx="1366350" cy="241221"/>
          </a:xfrm>
          <a:custGeom>
            <a:avLst/>
            <a:gdLst>
              <a:gd name="connsiteX0" fmla="*/ 0 w 1152939"/>
              <a:gd name="connsiteY0" fmla="*/ 79513 h 159306"/>
              <a:gd name="connsiteX1" fmla="*/ 397565 w 1152939"/>
              <a:gd name="connsiteY1" fmla="*/ 39756 h 159306"/>
              <a:gd name="connsiteX2" fmla="*/ 318052 w 1152939"/>
              <a:gd name="connsiteY2" fmla="*/ 159026 h 159306"/>
              <a:gd name="connsiteX3" fmla="*/ 1152939 w 1152939"/>
              <a:gd name="connsiteY3" fmla="*/ 0 h 15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939" h="159306">
                <a:moveTo>
                  <a:pt x="0" y="79513"/>
                </a:moveTo>
                <a:cubicBezTo>
                  <a:pt x="172278" y="53008"/>
                  <a:pt x="344556" y="26504"/>
                  <a:pt x="397565" y="39756"/>
                </a:cubicBezTo>
                <a:cubicBezTo>
                  <a:pt x="450574" y="53008"/>
                  <a:pt x="192156" y="165652"/>
                  <a:pt x="318052" y="159026"/>
                </a:cubicBezTo>
                <a:cubicBezTo>
                  <a:pt x="443948" y="152400"/>
                  <a:pt x="798443" y="76200"/>
                  <a:pt x="1152939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B164B1C-F160-487A-A36F-5DE51E21CC85}"/>
              </a:ext>
            </a:extLst>
          </p:cNvPr>
          <p:cNvSpPr/>
          <p:nvPr/>
        </p:nvSpPr>
        <p:spPr>
          <a:xfrm>
            <a:off x="2604729" y="2499573"/>
            <a:ext cx="1867880" cy="820876"/>
          </a:xfrm>
          <a:custGeom>
            <a:avLst/>
            <a:gdLst>
              <a:gd name="connsiteX0" fmla="*/ 11848 w 1701500"/>
              <a:gd name="connsiteY0" fmla="*/ 830037 h 830037"/>
              <a:gd name="connsiteX1" fmla="*/ 61543 w 1701500"/>
              <a:gd name="connsiteY1" fmla="*/ 790280 h 830037"/>
              <a:gd name="connsiteX2" fmla="*/ 488926 w 1701500"/>
              <a:gd name="connsiteY2" fmla="*/ 651132 h 830037"/>
              <a:gd name="connsiteX3" fmla="*/ 667830 w 1701500"/>
              <a:gd name="connsiteY3" fmla="*/ 94541 h 830037"/>
              <a:gd name="connsiteX4" fmla="*/ 1701500 w 1701500"/>
              <a:gd name="connsiteY4" fmla="*/ 5089 h 83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500" h="830037">
                <a:moveTo>
                  <a:pt x="11848" y="830037"/>
                </a:moveTo>
                <a:cubicBezTo>
                  <a:pt x="-3061" y="825067"/>
                  <a:pt x="-17970" y="820097"/>
                  <a:pt x="61543" y="790280"/>
                </a:cubicBezTo>
                <a:cubicBezTo>
                  <a:pt x="141056" y="760463"/>
                  <a:pt x="387878" y="767088"/>
                  <a:pt x="488926" y="651132"/>
                </a:cubicBezTo>
                <a:cubicBezTo>
                  <a:pt x="589974" y="535176"/>
                  <a:pt x="465734" y="202215"/>
                  <a:pt x="667830" y="94541"/>
                </a:cubicBezTo>
                <a:cubicBezTo>
                  <a:pt x="869926" y="-13133"/>
                  <a:pt x="1285713" y="-4022"/>
                  <a:pt x="1701500" y="508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9361E2C4-115A-4955-8A47-8147F51CC1BF}"/>
              </a:ext>
            </a:extLst>
          </p:cNvPr>
          <p:cNvCxnSpPr>
            <a:cxnSpLocks/>
            <a:stCxn id="425" idx="1"/>
            <a:endCxn id="423" idx="2"/>
          </p:cNvCxnSpPr>
          <p:nvPr/>
        </p:nvCxnSpPr>
        <p:spPr>
          <a:xfrm rot="10800000">
            <a:off x="2511953" y="3360474"/>
            <a:ext cx="922524" cy="664067"/>
          </a:xfrm>
          <a:prstGeom prst="bentConnector2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2" name="Group 101">
            <a:extLst>
              <a:ext uri="{FF2B5EF4-FFF2-40B4-BE49-F238E27FC236}">
                <a16:creationId xmlns:a16="http://schemas.microsoft.com/office/drawing/2014/main" id="{598884F0-08BF-497F-AFF9-20E686E991C2}"/>
              </a:ext>
            </a:extLst>
          </p:cNvPr>
          <p:cNvGrpSpPr>
            <a:grpSpLocks/>
          </p:cNvGrpSpPr>
          <p:nvPr/>
        </p:nvGrpSpPr>
        <p:grpSpPr bwMode="auto">
          <a:xfrm>
            <a:off x="3977557" y="465401"/>
            <a:ext cx="576262" cy="490538"/>
            <a:chOff x="3336" y="856"/>
            <a:chExt cx="363" cy="309"/>
          </a:xfrm>
        </p:grpSpPr>
        <p:sp>
          <p:nvSpPr>
            <p:cNvPr id="463" name="Freeform 102">
              <a:extLst>
                <a:ext uri="{FF2B5EF4-FFF2-40B4-BE49-F238E27FC236}">
                  <a16:creationId xmlns:a16="http://schemas.microsoft.com/office/drawing/2014/main" id="{2E3A8542-C48C-401F-8C82-FCCD063CC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" y="856"/>
              <a:ext cx="361" cy="309"/>
            </a:xfrm>
            <a:custGeom>
              <a:avLst/>
              <a:gdLst>
                <a:gd name="T0" fmla="*/ 77 w 361"/>
                <a:gd name="T1" fmla="*/ 202 h 309"/>
                <a:gd name="T2" fmla="*/ 0 w 361"/>
                <a:gd name="T3" fmla="*/ 202 h 309"/>
                <a:gd name="T4" fmla="*/ 0 w 361"/>
                <a:gd name="T5" fmla="*/ 309 h 309"/>
                <a:gd name="T6" fmla="*/ 361 w 361"/>
                <a:gd name="T7" fmla="*/ 309 h 309"/>
                <a:gd name="T8" fmla="*/ 361 w 361"/>
                <a:gd name="T9" fmla="*/ 202 h 309"/>
                <a:gd name="T10" fmla="*/ 281 w 361"/>
                <a:gd name="T11" fmla="*/ 202 h 309"/>
                <a:gd name="T12" fmla="*/ 281 w 361"/>
                <a:gd name="T13" fmla="*/ 188 h 309"/>
                <a:gd name="T14" fmla="*/ 315 w 361"/>
                <a:gd name="T15" fmla="*/ 188 h 309"/>
                <a:gd name="T16" fmla="*/ 315 w 361"/>
                <a:gd name="T17" fmla="*/ 0 h 309"/>
                <a:gd name="T18" fmla="*/ 44 w 361"/>
                <a:gd name="T19" fmla="*/ 0 h 309"/>
                <a:gd name="T20" fmla="*/ 44 w 361"/>
                <a:gd name="T21" fmla="*/ 188 h 309"/>
                <a:gd name="T22" fmla="*/ 77 w 361"/>
                <a:gd name="T23" fmla="*/ 188 h 309"/>
                <a:gd name="T24" fmla="*/ 77 w 361"/>
                <a:gd name="T25" fmla="*/ 202 h 3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1"/>
                <a:gd name="T40" fmla="*/ 0 h 309"/>
                <a:gd name="T41" fmla="*/ 361 w 361"/>
                <a:gd name="T42" fmla="*/ 309 h 3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1" h="309">
                  <a:moveTo>
                    <a:pt x="77" y="202"/>
                  </a:moveTo>
                  <a:lnTo>
                    <a:pt x="0" y="202"/>
                  </a:lnTo>
                  <a:lnTo>
                    <a:pt x="0" y="309"/>
                  </a:lnTo>
                  <a:lnTo>
                    <a:pt x="361" y="309"/>
                  </a:lnTo>
                  <a:lnTo>
                    <a:pt x="361" y="202"/>
                  </a:lnTo>
                  <a:lnTo>
                    <a:pt x="281" y="202"/>
                  </a:lnTo>
                  <a:lnTo>
                    <a:pt x="281" y="188"/>
                  </a:lnTo>
                  <a:lnTo>
                    <a:pt x="315" y="188"/>
                  </a:lnTo>
                  <a:lnTo>
                    <a:pt x="315" y="0"/>
                  </a:lnTo>
                  <a:lnTo>
                    <a:pt x="44" y="0"/>
                  </a:lnTo>
                  <a:lnTo>
                    <a:pt x="44" y="188"/>
                  </a:lnTo>
                  <a:lnTo>
                    <a:pt x="77" y="188"/>
                  </a:lnTo>
                  <a:lnTo>
                    <a:pt x="77" y="202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464" name="Freeform 103">
              <a:extLst>
                <a:ext uri="{FF2B5EF4-FFF2-40B4-BE49-F238E27FC236}">
                  <a16:creationId xmlns:a16="http://schemas.microsoft.com/office/drawing/2014/main" id="{19CC2F2E-820E-4620-B5EF-4BA1271795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3" y="1044"/>
              <a:ext cx="204" cy="14"/>
            </a:xfrm>
            <a:custGeom>
              <a:avLst/>
              <a:gdLst>
                <a:gd name="T0" fmla="*/ 0 w 204"/>
                <a:gd name="T1" fmla="*/ 14 h 14"/>
                <a:gd name="T2" fmla="*/ 204 w 204"/>
                <a:gd name="T3" fmla="*/ 14 h 14"/>
                <a:gd name="T4" fmla="*/ 0 w 204"/>
                <a:gd name="T5" fmla="*/ 0 h 14"/>
                <a:gd name="T6" fmla="*/ 204 w 204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4"/>
                <a:gd name="T13" fmla="*/ 0 h 14"/>
                <a:gd name="T14" fmla="*/ 204 w 204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4" h="14">
                  <a:moveTo>
                    <a:pt x="0" y="14"/>
                  </a:moveTo>
                  <a:lnTo>
                    <a:pt x="204" y="14"/>
                  </a:lnTo>
                  <a:moveTo>
                    <a:pt x="0" y="0"/>
                  </a:moveTo>
                  <a:lnTo>
                    <a:pt x="204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465" name="Freeform 104">
              <a:extLst>
                <a:ext uri="{FF2B5EF4-FFF2-40B4-BE49-F238E27FC236}">
                  <a16:creationId xmlns:a16="http://schemas.microsoft.com/office/drawing/2014/main" id="{E5CFB529-F9E9-4EC1-8623-C6FAFC5C71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1068"/>
              <a:ext cx="147" cy="87"/>
            </a:xfrm>
            <a:custGeom>
              <a:avLst/>
              <a:gdLst>
                <a:gd name="T0" fmla="*/ 0 w 147"/>
                <a:gd name="T1" fmla="*/ 87 h 87"/>
                <a:gd name="T2" fmla="*/ 118 w 147"/>
                <a:gd name="T3" fmla="*/ 87 h 87"/>
                <a:gd name="T4" fmla="*/ 118 w 147"/>
                <a:gd name="T5" fmla="*/ 0 h 87"/>
                <a:gd name="T6" fmla="*/ 0 w 147"/>
                <a:gd name="T7" fmla="*/ 0 h 87"/>
                <a:gd name="T8" fmla="*/ 0 w 147"/>
                <a:gd name="T9" fmla="*/ 87 h 87"/>
                <a:gd name="T10" fmla="*/ 130 w 147"/>
                <a:gd name="T11" fmla="*/ 15 h 87"/>
                <a:gd name="T12" fmla="*/ 147 w 147"/>
                <a:gd name="T13" fmla="*/ 15 h 87"/>
                <a:gd name="T14" fmla="*/ 147 w 147"/>
                <a:gd name="T15" fmla="*/ 0 h 87"/>
                <a:gd name="T16" fmla="*/ 130 w 147"/>
                <a:gd name="T17" fmla="*/ 0 h 87"/>
                <a:gd name="T18" fmla="*/ 130 w 147"/>
                <a:gd name="T19" fmla="*/ 15 h 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7"/>
                <a:gd name="T31" fmla="*/ 0 h 87"/>
                <a:gd name="T32" fmla="*/ 147 w 147"/>
                <a:gd name="T33" fmla="*/ 87 h 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7" h="87">
                  <a:moveTo>
                    <a:pt x="0" y="87"/>
                  </a:moveTo>
                  <a:lnTo>
                    <a:pt x="118" y="87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0" y="87"/>
                  </a:lnTo>
                  <a:close/>
                  <a:moveTo>
                    <a:pt x="130" y="15"/>
                  </a:moveTo>
                  <a:lnTo>
                    <a:pt x="147" y="15"/>
                  </a:lnTo>
                  <a:lnTo>
                    <a:pt x="147" y="0"/>
                  </a:lnTo>
                  <a:lnTo>
                    <a:pt x="130" y="0"/>
                  </a:lnTo>
                  <a:lnTo>
                    <a:pt x="130" y="15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466" name="Freeform 105">
              <a:extLst>
                <a:ext uri="{FF2B5EF4-FFF2-40B4-BE49-F238E27FC236}">
                  <a16:creationId xmlns:a16="http://schemas.microsoft.com/office/drawing/2014/main" id="{43EF7864-9E2E-4C7E-BE0F-2DC4F1D641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1097"/>
              <a:ext cx="118" cy="29"/>
            </a:xfrm>
            <a:custGeom>
              <a:avLst/>
              <a:gdLst>
                <a:gd name="T0" fmla="*/ 0 w 118"/>
                <a:gd name="T1" fmla="*/ 0 h 29"/>
                <a:gd name="T2" fmla="*/ 118 w 118"/>
                <a:gd name="T3" fmla="*/ 0 h 29"/>
                <a:gd name="T4" fmla="*/ 0 w 118"/>
                <a:gd name="T5" fmla="*/ 29 h 29"/>
                <a:gd name="T6" fmla="*/ 118 w 118"/>
                <a:gd name="T7" fmla="*/ 29 h 29"/>
                <a:gd name="T8" fmla="*/ 5 w 118"/>
                <a:gd name="T9" fmla="*/ 14 h 29"/>
                <a:gd name="T10" fmla="*/ 113 w 118"/>
                <a:gd name="T11" fmla="*/ 14 h 29"/>
                <a:gd name="T12" fmla="*/ 67 w 118"/>
                <a:gd name="T13" fmla="*/ 25 h 29"/>
                <a:gd name="T14" fmla="*/ 101 w 118"/>
                <a:gd name="T15" fmla="*/ 25 h 29"/>
                <a:gd name="T16" fmla="*/ 101 w 118"/>
                <a:gd name="T17" fmla="*/ 6 h 29"/>
                <a:gd name="T18" fmla="*/ 67 w 118"/>
                <a:gd name="T19" fmla="*/ 6 h 29"/>
                <a:gd name="T20" fmla="*/ 67 w 118"/>
                <a:gd name="T21" fmla="*/ 25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8"/>
                <a:gd name="T34" fmla="*/ 0 h 29"/>
                <a:gd name="T35" fmla="*/ 118 w 118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8" h="29">
                  <a:moveTo>
                    <a:pt x="0" y="0"/>
                  </a:moveTo>
                  <a:lnTo>
                    <a:pt x="118" y="0"/>
                  </a:lnTo>
                  <a:moveTo>
                    <a:pt x="0" y="29"/>
                  </a:moveTo>
                  <a:lnTo>
                    <a:pt x="118" y="29"/>
                  </a:lnTo>
                  <a:moveTo>
                    <a:pt x="5" y="14"/>
                  </a:moveTo>
                  <a:lnTo>
                    <a:pt x="113" y="14"/>
                  </a:lnTo>
                  <a:moveTo>
                    <a:pt x="67" y="25"/>
                  </a:moveTo>
                  <a:lnTo>
                    <a:pt x="101" y="25"/>
                  </a:lnTo>
                  <a:lnTo>
                    <a:pt x="101" y="6"/>
                  </a:lnTo>
                  <a:lnTo>
                    <a:pt x="67" y="6"/>
                  </a:lnTo>
                  <a:lnTo>
                    <a:pt x="67" y="2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467" name="Freeform 106">
              <a:extLst>
                <a:ext uri="{FF2B5EF4-FFF2-40B4-BE49-F238E27FC236}">
                  <a16:creationId xmlns:a16="http://schemas.microsoft.com/office/drawing/2014/main" id="{A7B8809B-99A0-430D-AF1D-E00D2B8919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0" y="864"/>
              <a:ext cx="339" cy="206"/>
            </a:xfrm>
            <a:custGeom>
              <a:avLst/>
              <a:gdLst>
                <a:gd name="T0" fmla="*/ 283 w 339"/>
                <a:gd name="T1" fmla="*/ 148 h 206"/>
                <a:gd name="T2" fmla="*/ 295 w 339"/>
                <a:gd name="T3" fmla="*/ 148 h 206"/>
                <a:gd name="T4" fmla="*/ 295 w 339"/>
                <a:gd name="T5" fmla="*/ 144 h 206"/>
                <a:gd name="T6" fmla="*/ 283 w 339"/>
                <a:gd name="T7" fmla="*/ 144 h 206"/>
                <a:gd name="T8" fmla="*/ 283 w 339"/>
                <a:gd name="T9" fmla="*/ 148 h 206"/>
                <a:gd name="T10" fmla="*/ 77 w 339"/>
                <a:gd name="T11" fmla="*/ 121 h 206"/>
                <a:gd name="T12" fmla="*/ 77 w 339"/>
                <a:gd name="T13" fmla="*/ 14 h 206"/>
                <a:gd name="T14" fmla="*/ 262 w 339"/>
                <a:gd name="T15" fmla="*/ 14 h 206"/>
                <a:gd name="T16" fmla="*/ 262 w 339"/>
                <a:gd name="T17" fmla="*/ 121 h 206"/>
                <a:gd name="T18" fmla="*/ 77 w 339"/>
                <a:gd name="T19" fmla="*/ 121 h 206"/>
                <a:gd name="T20" fmla="*/ 67 w 339"/>
                <a:gd name="T21" fmla="*/ 130 h 206"/>
                <a:gd name="T22" fmla="*/ 271 w 339"/>
                <a:gd name="T23" fmla="*/ 130 h 206"/>
                <a:gd name="T24" fmla="*/ 271 w 339"/>
                <a:gd name="T25" fmla="*/ 6 h 206"/>
                <a:gd name="T26" fmla="*/ 279 w 339"/>
                <a:gd name="T27" fmla="*/ 6 h 206"/>
                <a:gd name="T28" fmla="*/ 279 w 339"/>
                <a:gd name="T29" fmla="*/ 0 h 206"/>
                <a:gd name="T30" fmla="*/ 60 w 339"/>
                <a:gd name="T31" fmla="*/ 0 h 206"/>
                <a:gd name="T32" fmla="*/ 60 w 339"/>
                <a:gd name="T33" fmla="*/ 136 h 206"/>
                <a:gd name="T34" fmla="*/ 67 w 339"/>
                <a:gd name="T35" fmla="*/ 136 h 206"/>
                <a:gd name="T36" fmla="*/ 67 w 339"/>
                <a:gd name="T37" fmla="*/ 130 h 206"/>
                <a:gd name="T38" fmla="*/ 0 w 339"/>
                <a:gd name="T39" fmla="*/ 199 h 206"/>
                <a:gd name="T40" fmla="*/ 34 w 339"/>
                <a:gd name="T41" fmla="*/ 199 h 206"/>
                <a:gd name="T42" fmla="*/ 34 w 339"/>
                <a:gd name="T43" fmla="*/ 189 h 206"/>
                <a:gd name="T44" fmla="*/ 0 w 339"/>
                <a:gd name="T45" fmla="*/ 189 h 206"/>
                <a:gd name="T46" fmla="*/ 0 w 339"/>
                <a:gd name="T47" fmla="*/ 199 h 206"/>
                <a:gd name="T48" fmla="*/ 197 w 339"/>
                <a:gd name="T49" fmla="*/ 206 h 206"/>
                <a:gd name="T50" fmla="*/ 271 w 339"/>
                <a:gd name="T51" fmla="*/ 206 h 206"/>
                <a:gd name="T52" fmla="*/ 271 w 339"/>
                <a:gd name="T53" fmla="*/ 202 h 206"/>
                <a:gd name="T54" fmla="*/ 197 w 339"/>
                <a:gd name="T55" fmla="*/ 202 h 206"/>
                <a:gd name="T56" fmla="*/ 197 w 339"/>
                <a:gd name="T57" fmla="*/ 206 h 206"/>
                <a:gd name="T58" fmla="*/ 327 w 339"/>
                <a:gd name="T59" fmla="*/ 193 h 206"/>
                <a:gd name="T60" fmla="*/ 339 w 339"/>
                <a:gd name="T61" fmla="*/ 193 h 206"/>
                <a:gd name="T62" fmla="*/ 339 w 339"/>
                <a:gd name="T63" fmla="*/ 189 h 206"/>
                <a:gd name="T64" fmla="*/ 327 w 339"/>
                <a:gd name="T65" fmla="*/ 189 h 206"/>
                <a:gd name="T66" fmla="*/ 327 w 339"/>
                <a:gd name="T67" fmla="*/ 193 h 206"/>
                <a:gd name="T68" fmla="*/ 327 w 339"/>
                <a:gd name="T69" fmla="*/ 204 h 206"/>
                <a:gd name="T70" fmla="*/ 339 w 339"/>
                <a:gd name="T71" fmla="*/ 204 h 206"/>
                <a:gd name="T72" fmla="*/ 339 w 339"/>
                <a:gd name="T73" fmla="*/ 199 h 206"/>
                <a:gd name="T74" fmla="*/ 327 w 339"/>
                <a:gd name="T75" fmla="*/ 199 h 206"/>
                <a:gd name="T76" fmla="*/ 327 w 339"/>
                <a:gd name="T77" fmla="*/ 204 h 2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9"/>
                <a:gd name="T118" fmla="*/ 0 h 206"/>
                <a:gd name="T119" fmla="*/ 339 w 339"/>
                <a:gd name="T120" fmla="*/ 206 h 2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9" h="206">
                  <a:moveTo>
                    <a:pt x="283" y="148"/>
                  </a:moveTo>
                  <a:lnTo>
                    <a:pt x="295" y="148"/>
                  </a:lnTo>
                  <a:lnTo>
                    <a:pt x="295" y="144"/>
                  </a:lnTo>
                  <a:lnTo>
                    <a:pt x="283" y="144"/>
                  </a:lnTo>
                  <a:lnTo>
                    <a:pt x="283" y="148"/>
                  </a:lnTo>
                  <a:close/>
                  <a:moveTo>
                    <a:pt x="77" y="121"/>
                  </a:moveTo>
                  <a:lnTo>
                    <a:pt x="77" y="14"/>
                  </a:lnTo>
                  <a:lnTo>
                    <a:pt x="262" y="14"/>
                  </a:lnTo>
                  <a:lnTo>
                    <a:pt x="262" y="121"/>
                  </a:lnTo>
                  <a:lnTo>
                    <a:pt x="77" y="121"/>
                  </a:lnTo>
                  <a:close/>
                  <a:moveTo>
                    <a:pt x="67" y="130"/>
                  </a:moveTo>
                  <a:lnTo>
                    <a:pt x="271" y="130"/>
                  </a:lnTo>
                  <a:lnTo>
                    <a:pt x="271" y="6"/>
                  </a:lnTo>
                  <a:lnTo>
                    <a:pt x="279" y="6"/>
                  </a:lnTo>
                  <a:lnTo>
                    <a:pt x="279" y="0"/>
                  </a:lnTo>
                  <a:lnTo>
                    <a:pt x="60" y="0"/>
                  </a:lnTo>
                  <a:lnTo>
                    <a:pt x="60" y="136"/>
                  </a:lnTo>
                  <a:lnTo>
                    <a:pt x="67" y="136"/>
                  </a:lnTo>
                  <a:lnTo>
                    <a:pt x="67" y="130"/>
                  </a:lnTo>
                  <a:close/>
                  <a:moveTo>
                    <a:pt x="0" y="199"/>
                  </a:moveTo>
                  <a:lnTo>
                    <a:pt x="34" y="199"/>
                  </a:lnTo>
                  <a:lnTo>
                    <a:pt x="34" y="189"/>
                  </a:lnTo>
                  <a:lnTo>
                    <a:pt x="0" y="189"/>
                  </a:lnTo>
                  <a:lnTo>
                    <a:pt x="0" y="199"/>
                  </a:lnTo>
                  <a:close/>
                  <a:moveTo>
                    <a:pt x="197" y="206"/>
                  </a:moveTo>
                  <a:lnTo>
                    <a:pt x="271" y="206"/>
                  </a:lnTo>
                  <a:lnTo>
                    <a:pt x="271" y="202"/>
                  </a:lnTo>
                  <a:lnTo>
                    <a:pt x="197" y="202"/>
                  </a:lnTo>
                  <a:lnTo>
                    <a:pt x="197" y="206"/>
                  </a:lnTo>
                  <a:close/>
                  <a:moveTo>
                    <a:pt x="327" y="193"/>
                  </a:moveTo>
                  <a:lnTo>
                    <a:pt x="339" y="193"/>
                  </a:lnTo>
                  <a:lnTo>
                    <a:pt x="339" y="189"/>
                  </a:lnTo>
                  <a:lnTo>
                    <a:pt x="327" y="189"/>
                  </a:lnTo>
                  <a:lnTo>
                    <a:pt x="327" y="193"/>
                  </a:lnTo>
                  <a:close/>
                  <a:moveTo>
                    <a:pt x="327" y="204"/>
                  </a:moveTo>
                  <a:lnTo>
                    <a:pt x="339" y="204"/>
                  </a:lnTo>
                  <a:lnTo>
                    <a:pt x="339" y="199"/>
                  </a:lnTo>
                  <a:lnTo>
                    <a:pt x="327" y="199"/>
                  </a:lnTo>
                  <a:lnTo>
                    <a:pt x="327" y="20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469" name="Freeform 107">
              <a:extLst>
                <a:ext uri="{FF2B5EF4-FFF2-40B4-BE49-F238E27FC236}">
                  <a16:creationId xmlns:a16="http://schemas.microsoft.com/office/drawing/2014/main" id="{D675FF50-E1CF-4C61-80EF-3BB180FFE0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0" y="1033"/>
              <a:ext cx="271" cy="11"/>
            </a:xfrm>
            <a:custGeom>
              <a:avLst/>
              <a:gdLst>
                <a:gd name="T0" fmla="*/ 0 w 271"/>
                <a:gd name="T1" fmla="*/ 0 h 11"/>
                <a:gd name="T2" fmla="*/ 271 w 271"/>
                <a:gd name="T3" fmla="*/ 0 h 11"/>
                <a:gd name="T4" fmla="*/ 67 w 271"/>
                <a:gd name="T5" fmla="*/ 11 h 11"/>
                <a:gd name="T6" fmla="*/ 67 w 271"/>
                <a:gd name="T7" fmla="*/ 0 h 11"/>
                <a:gd name="T8" fmla="*/ 136 w 271"/>
                <a:gd name="T9" fmla="*/ 11 h 11"/>
                <a:gd name="T10" fmla="*/ 136 w 27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1"/>
                <a:gd name="T19" fmla="*/ 0 h 11"/>
                <a:gd name="T20" fmla="*/ 271 w 271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1" h="11">
                  <a:moveTo>
                    <a:pt x="0" y="0"/>
                  </a:moveTo>
                  <a:lnTo>
                    <a:pt x="271" y="0"/>
                  </a:lnTo>
                  <a:moveTo>
                    <a:pt x="67" y="11"/>
                  </a:moveTo>
                  <a:lnTo>
                    <a:pt x="67" y="0"/>
                  </a:lnTo>
                  <a:moveTo>
                    <a:pt x="136" y="11"/>
                  </a:moveTo>
                  <a:lnTo>
                    <a:pt x="136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</p:grpSp>
      <p:sp>
        <p:nvSpPr>
          <p:cNvPr id="473" name="Rectangle 619">
            <a:extLst>
              <a:ext uri="{FF2B5EF4-FFF2-40B4-BE49-F238E27FC236}">
                <a16:creationId xmlns:a16="http://schemas.microsoft.com/office/drawing/2014/main" id="{5B2811B7-3258-4F72-B16A-82A35CF76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2708" y="1908869"/>
            <a:ext cx="1033937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342900" eaLnBrk="0" hangingPunct="0"/>
            <a:r>
              <a:rPr lang="en-US" sz="675" dirty="0">
                <a:solidFill>
                  <a:prstClr val="black"/>
                </a:solidFill>
                <a:latin typeface="Arial" charset="0"/>
                <a:cs typeface="Arial" charset="0"/>
              </a:rPr>
              <a:t>Online Services and</a:t>
            </a:r>
          </a:p>
          <a:p>
            <a:pPr algn="ctr" defTabSz="342900" eaLnBrk="0" hangingPunct="0"/>
            <a:r>
              <a:rPr lang="en-US" sz="675" dirty="0">
                <a:solidFill>
                  <a:prstClr val="black"/>
                </a:solidFill>
                <a:latin typeface="Arial" charset="0"/>
                <a:cs typeface="Arial" charset="0"/>
              </a:rPr>
              <a:t>Outsourcing Arrangements</a:t>
            </a:r>
          </a:p>
        </p:txBody>
      </p:sp>
      <p:sp>
        <p:nvSpPr>
          <p:cNvPr id="475" name="Freeform 529">
            <a:extLst>
              <a:ext uri="{FF2B5EF4-FFF2-40B4-BE49-F238E27FC236}">
                <a16:creationId xmlns:a16="http://schemas.microsoft.com/office/drawing/2014/main" id="{5DA329A8-E307-42B8-824A-B5FA1FF2857A}"/>
              </a:ext>
            </a:extLst>
          </p:cNvPr>
          <p:cNvSpPr>
            <a:spLocks/>
          </p:cNvSpPr>
          <p:nvPr/>
        </p:nvSpPr>
        <p:spPr bwMode="auto">
          <a:xfrm>
            <a:off x="7099001" y="218163"/>
            <a:ext cx="1885950" cy="4514850"/>
          </a:xfrm>
          <a:custGeom>
            <a:avLst/>
            <a:gdLst>
              <a:gd name="T0" fmla="*/ 905 w 1052"/>
              <a:gd name="T1" fmla="*/ 569310 h 698"/>
              <a:gd name="T2" fmla="*/ 1202 w 1052"/>
              <a:gd name="T3" fmla="*/ 645149 h 698"/>
              <a:gd name="T4" fmla="*/ 1564 w 1052"/>
              <a:gd name="T5" fmla="*/ 691574 h 698"/>
              <a:gd name="T6" fmla="*/ 1959 w 1052"/>
              <a:gd name="T7" fmla="*/ 705756 h 698"/>
              <a:gd name="T8" fmla="*/ 2355 w 1052"/>
              <a:gd name="T9" fmla="*/ 682450 h 698"/>
              <a:gd name="T10" fmla="*/ 2704 w 1052"/>
              <a:gd name="T11" fmla="*/ 627944 h 698"/>
              <a:gd name="T12" fmla="*/ 3052 w 1052"/>
              <a:gd name="T13" fmla="*/ 682450 h 698"/>
              <a:gd name="T14" fmla="*/ 3438 w 1052"/>
              <a:gd name="T15" fmla="*/ 705756 h 698"/>
              <a:gd name="T16" fmla="*/ 3843 w 1052"/>
              <a:gd name="T17" fmla="*/ 691574 h 698"/>
              <a:gd name="T18" fmla="*/ 4205 w 1052"/>
              <a:gd name="T19" fmla="*/ 645149 h 698"/>
              <a:gd name="T20" fmla="*/ 4493 w 1052"/>
              <a:gd name="T21" fmla="*/ 569310 h 698"/>
              <a:gd name="T22" fmla="*/ 4744 w 1052"/>
              <a:gd name="T23" fmla="*/ 529849 h 698"/>
              <a:gd name="T24" fmla="*/ 5031 w 1052"/>
              <a:gd name="T25" fmla="*/ 512644 h 698"/>
              <a:gd name="T26" fmla="*/ 5264 w 1052"/>
              <a:gd name="T27" fmla="*/ 463140 h 698"/>
              <a:gd name="T28" fmla="*/ 5380 w 1052"/>
              <a:gd name="T29" fmla="*/ 393403 h 698"/>
              <a:gd name="T30" fmla="*/ 5380 w 1052"/>
              <a:gd name="T31" fmla="*/ 312354 h 698"/>
              <a:gd name="T32" fmla="*/ 5264 w 1052"/>
              <a:gd name="T33" fmla="*/ 239566 h 698"/>
              <a:gd name="T34" fmla="*/ 5031 w 1052"/>
              <a:gd name="T35" fmla="*/ 193106 h 698"/>
              <a:gd name="T36" fmla="*/ 4744 w 1052"/>
              <a:gd name="T37" fmla="*/ 175908 h 698"/>
              <a:gd name="T38" fmla="*/ 4493 w 1052"/>
              <a:gd name="T39" fmla="*/ 133390 h 698"/>
              <a:gd name="T40" fmla="*/ 4205 w 1052"/>
              <a:gd name="T41" fmla="*/ 58634 h 698"/>
              <a:gd name="T42" fmla="*/ 3843 w 1052"/>
              <a:gd name="T43" fmla="*/ 11131 h 698"/>
              <a:gd name="T44" fmla="*/ 3438 w 1052"/>
              <a:gd name="T45" fmla="*/ 0 h 698"/>
              <a:gd name="T46" fmla="*/ 3052 w 1052"/>
              <a:gd name="T47" fmla="*/ 21146 h 698"/>
              <a:gd name="T48" fmla="*/ 2704 w 1052"/>
              <a:gd name="T49" fmla="*/ 77812 h 698"/>
              <a:gd name="T50" fmla="*/ 2355 w 1052"/>
              <a:gd name="T51" fmla="*/ 21146 h 698"/>
              <a:gd name="T52" fmla="*/ 1959 w 1052"/>
              <a:gd name="T53" fmla="*/ 0 h 698"/>
              <a:gd name="T54" fmla="*/ 1564 w 1052"/>
              <a:gd name="T55" fmla="*/ 11131 h 698"/>
              <a:gd name="T56" fmla="*/ 1202 w 1052"/>
              <a:gd name="T57" fmla="*/ 58634 h 698"/>
              <a:gd name="T58" fmla="*/ 905 w 1052"/>
              <a:gd name="T59" fmla="*/ 133390 h 698"/>
              <a:gd name="T60" fmla="*/ 653 w 1052"/>
              <a:gd name="T61" fmla="*/ 175908 h 698"/>
              <a:gd name="T62" fmla="*/ 376 w 1052"/>
              <a:gd name="T63" fmla="*/ 193106 h 698"/>
              <a:gd name="T64" fmla="*/ 143 w 1052"/>
              <a:gd name="T65" fmla="*/ 239566 h 698"/>
              <a:gd name="T66" fmla="*/ 18 w 1052"/>
              <a:gd name="T67" fmla="*/ 312354 h 698"/>
              <a:gd name="T68" fmla="*/ 18 w 1052"/>
              <a:gd name="T69" fmla="*/ 393403 h 698"/>
              <a:gd name="T70" fmla="*/ 143 w 1052"/>
              <a:gd name="T71" fmla="*/ 463140 h 698"/>
              <a:gd name="T72" fmla="*/ 376 w 1052"/>
              <a:gd name="T73" fmla="*/ 512644 h 698"/>
              <a:gd name="T74" fmla="*/ 653 w 1052"/>
              <a:gd name="T75" fmla="*/ 529849 h 6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52"/>
              <a:gd name="T115" fmla="*/ 0 h 698"/>
              <a:gd name="T116" fmla="*/ 1052 w 1052"/>
              <a:gd name="T117" fmla="*/ 698 h 69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52" h="698">
                <a:moveTo>
                  <a:pt x="155" y="517"/>
                </a:moveTo>
                <a:lnTo>
                  <a:pt x="176" y="563"/>
                </a:lnTo>
                <a:lnTo>
                  <a:pt x="201" y="605"/>
                </a:lnTo>
                <a:lnTo>
                  <a:pt x="234" y="638"/>
                </a:lnTo>
                <a:lnTo>
                  <a:pt x="267" y="666"/>
                </a:lnTo>
                <a:lnTo>
                  <a:pt x="304" y="684"/>
                </a:lnTo>
                <a:lnTo>
                  <a:pt x="342" y="696"/>
                </a:lnTo>
                <a:lnTo>
                  <a:pt x="381" y="698"/>
                </a:lnTo>
                <a:lnTo>
                  <a:pt x="421" y="691"/>
                </a:lnTo>
                <a:lnTo>
                  <a:pt x="458" y="675"/>
                </a:lnTo>
                <a:lnTo>
                  <a:pt x="493" y="652"/>
                </a:lnTo>
                <a:lnTo>
                  <a:pt x="526" y="621"/>
                </a:lnTo>
                <a:lnTo>
                  <a:pt x="559" y="652"/>
                </a:lnTo>
                <a:lnTo>
                  <a:pt x="594" y="675"/>
                </a:lnTo>
                <a:lnTo>
                  <a:pt x="631" y="691"/>
                </a:lnTo>
                <a:lnTo>
                  <a:pt x="669" y="698"/>
                </a:lnTo>
                <a:lnTo>
                  <a:pt x="708" y="696"/>
                </a:lnTo>
                <a:lnTo>
                  <a:pt x="748" y="684"/>
                </a:lnTo>
                <a:lnTo>
                  <a:pt x="783" y="666"/>
                </a:lnTo>
                <a:lnTo>
                  <a:pt x="818" y="638"/>
                </a:lnTo>
                <a:lnTo>
                  <a:pt x="848" y="605"/>
                </a:lnTo>
                <a:lnTo>
                  <a:pt x="874" y="563"/>
                </a:lnTo>
                <a:lnTo>
                  <a:pt x="897" y="517"/>
                </a:lnTo>
                <a:lnTo>
                  <a:pt x="923" y="524"/>
                </a:lnTo>
                <a:lnTo>
                  <a:pt x="951" y="519"/>
                </a:lnTo>
                <a:lnTo>
                  <a:pt x="979" y="507"/>
                </a:lnTo>
                <a:lnTo>
                  <a:pt x="1003" y="486"/>
                </a:lnTo>
                <a:lnTo>
                  <a:pt x="1024" y="458"/>
                </a:lnTo>
                <a:lnTo>
                  <a:pt x="1038" y="426"/>
                </a:lnTo>
                <a:lnTo>
                  <a:pt x="1047" y="389"/>
                </a:lnTo>
                <a:lnTo>
                  <a:pt x="1052" y="349"/>
                </a:lnTo>
                <a:lnTo>
                  <a:pt x="1047" y="309"/>
                </a:lnTo>
                <a:lnTo>
                  <a:pt x="1038" y="272"/>
                </a:lnTo>
                <a:lnTo>
                  <a:pt x="1024" y="237"/>
                </a:lnTo>
                <a:lnTo>
                  <a:pt x="1003" y="209"/>
                </a:lnTo>
                <a:lnTo>
                  <a:pt x="979" y="191"/>
                </a:lnTo>
                <a:lnTo>
                  <a:pt x="951" y="177"/>
                </a:lnTo>
                <a:lnTo>
                  <a:pt x="923" y="174"/>
                </a:lnTo>
                <a:lnTo>
                  <a:pt x="897" y="179"/>
                </a:lnTo>
                <a:lnTo>
                  <a:pt x="874" y="132"/>
                </a:lnTo>
                <a:lnTo>
                  <a:pt x="848" y="93"/>
                </a:lnTo>
                <a:lnTo>
                  <a:pt x="818" y="58"/>
                </a:lnTo>
                <a:lnTo>
                  <a:pt x="783" y="30"/>
                </a:lnTo>
                <a:lnTo>
                  <a:pt x="748" y="11"/>
                </a:lnTo>
                <a:lnTo>
                  <a:pt x="708" y="2"/>
                </a:lnTo>
                <a:lnTo>
                  <a:pt x="669" y="0"/>
                </a:lnTo>
                <a:lnTo>
                  <a:pt x="631" y="7"/>
                </a:lnTo>
                <a:lnTo>
                  <a:pt x="594" y="21"/>
                </a:lnTo>
                <a:lnTo>
                  <a:pt x="559" y="44"/>
                </a:lnTo>
                <a:lnTo>
                  <a:pt x="526" y="77"/>
                </a:lnTo>
                <a:lnTo>
                  <a:pt x="493" y="44"/>
                </a:lnTo>
                <a:lnTo>
                  <a:pt x="458" y="21"/>
                </a:lnTo>
                <a:lnTo>
                  <a:pt x="421" y="7"/>
                </a:lnTo>
                <a:lnTo>
                  <a:pt x="381" y="0"/>
                </a:lnTo>
                <a:lnTo>
                  <a:pt x="342" y="2"/>
                </a:lnTo>
                <a:lnTo>
                  <a:pt x="304" y="11"/>
                </a:lnTo>
                <a:lnTo>
                  <a:pt x="267" y="30"/>
                </a:lnTo>
                <a:lnTo>
                  <a:pt x="234" y="58"/>
                </a:lnTo>
                <a:lnTo>
                  <a:pt x="201" y="93"/>
                </a:lnTo>
                <a:lnTo>
                  <a:pt x="176" y="132"/>
                </a:lnTo>
                <a:lnTo>
                  <a:pt x="155" y="179"/>
                </a:lnTo>
                <a:lnTo>
                  <a:pt x="127" y="174"/>
                </a:lnTo>
                <a:lnTo>
                  <a:pt x="99" y="177"/>
                </a:lnTo>
                <a:lnTo>
                  <a:pt x="73" y="191"/>
                </a:lnTo>
                <a:lnTo>
                  <a:pt x="47" y="209"/>
                </a:lnTo>
                <a:lnTo>
                  <a:pt x="28" y="237"/>
                </a:lnTo>
                <a:lnTo>
                  <a:pt x="12" y="272"/>
                </a:lnTo>
                <a:lnTo>
                  <a:pt x="3" y="309"/>
                </a:lnTo>
                <a:lnTo>
                  <a:pt x="0" y="349"/>
                </a:lnTo>
                <a:lnTo>
                  <a:pt x="3" y="389"/>
                </a:lnTo>
                <a:lnTo>
                  <a:pt x="12" y="426"/>
                </a:lnTo>
                <a:lnTo>
                  <a:pt x="28" y="458"/>
                </a:lnTo>
                <a:lnTo>
                  <a:pt x="47" y="486"/>
                </a:lnTo>
                <a:lnTo>
                  <a:pt x="73" y="507"/>
                </a:lnTo>
                <a:lnTo>
                  <a:pt x="99" y="519"/>
                </a:lnTo>
                <a:lnTo>
                  <a:pt x="127" y="524"/>
                </a:lnTo>
                <a:lnTo>
                  <a:pt x="155" y="51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3429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6" name="Rectangle 308">
            <a:extLst>
              <a:ext uri="{FF2B5EF4-FFF2-40B4-BE49-F238E27FC236}">
                <a16:creationId xmlns:a16="http://schemas.microsoft.com/office/drawing/2014/main" id="{B9C27ECB-FDD1-4F1C-9906-DC61D2859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9962" y="2218968"/>
            <a:ext cx="6520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342900" eaLnBrk="0" hangingPunct="0"/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Internet</a:t>
            </a:r>
          </a:p>
          <a:p>
            <a:pPr algn="ctr" defTabSz="342900" eaLnBrk="0" hangingPunct="0"/>
            <a:r>
              <a:rPr lang="en-US" sz="1400" b="1" i="1" dirty="0">
                <a:solidFill>
                  <a:srgbClr val="FF9900"/>
                </a:solidFill>
                <a:latin typeface="Arial" charset="0"/>
                <a:cs typeface="Arial" charset="0"/>
              </a:rPr>
              <a:t>Threats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05547D13-F0A9-4A8D-8039-DF1D4D5C47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4475" y="678240"/>
            <a:ext cx="263368" cy="258679"/>
          </a:xfrm>
          <a:prstGeom prst="rect">
            <a:avLst/>
          </a:prstGeom>
        </p:spPr>
      </p:pic>
      <p:pic>
        <p:nvPicPr>
          <p:cNvPr id="483" name="Picture 482" descr="A close up of a sign&#10;&#10;Description automatically generated">
            <a:extLst>
              <a:ext uri="{FF2B5EF4-FFF2-40B4-BE49-F238E27FC236}">
                <a16:creationId xmlns:a16="http://schemas.microsoft.com/office/drawing/2014/main" id="{E35997AE-5C59-4B89-AC13-48BA792D83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7829" y="1984564"/>
            <a:ext cx="263368" cy="258679"/>
          </a:xfrm>
          <a:prstGeom prst="rect">
            <a:avLst/>
          </a:prstGeom>
        </p:spPr>
      </p:pic>
      <p:pic>
        <p:nvPicPr>
          <p:cNvPr id="484" name="Picture 483" descr="A close up of a sign&#10;&#10;Description automatically generated">
            <a:extLst>
              <a:ext uri="{FF2B5EF4-FFF2-40B4-BE49-F238E27FC236}">
                <a16:creationId xmlns:a16="http://schemas.microsoft.com/office/drawing/2014/main" id="{776AE4F7-3D35-43F7-952A-FB82A48853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753" y="3249856"/>
            <a:ext cx="135273" cy="13286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DA9A075-5E15-4AF9-B14F-BEFA5A8F9628}"/>
              </a:ext>
            </a:extLst>
          </p:cNvPr>
          <p:cNvGrpSpPr/>
          <p:nvPr/>
        </p:nvGrpSpPr>
        <p:grpSpPr>
          <a:xfrm>
            <a:off x="4891547" y="3797635"/>
            <a:ext cx="642603" cy="617206"/>
            <a:chOff x="4841489" y="3817401"/>
            <a:chExt cx="642603" cy="617206"/>
          </a:xfrm>
        </p:grpSpPr>
        <p:cxnSp>
          <p:nvCxnSpPr>
            <p:cNvPr id="14" name="Connector: Curved 13">
              <a:extLst>
                <a:ext uri="{FF2B5EF4-FFF2-40B4-BE49-F238E27FC236}">
                  <a16:creationId xmlns:a16="http://schemas.microsoft.com/office/drawing/2014/main" id="{F5F5F2B0-3DBC-4E4C-8690-21811808C798}"/>
                </a:ext>
              </a:extLst>
            </p:cNvPr>
            <p:cNvCxnSpPr/>
            <p:nvPr/>
          </p:nvCxnSpPr>
          <p:spPr>
            <a:xfrm rot="5400000" flipH="1" flipV="1">
              <a:off x="5293862" y="3854377"/>
              <a:ext cx="227206" cy="153254"/>
            </a:xfrm>
            <a:prstGeom prst="curvedConnector3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5" name="Group 443">
              <a:extLst>
                <a:ext uri="{FF2B5EF4-FFF2-40B4-BE49-F238E27FC236}">
                  <a16:creationId xmlns:a16="http://schemas.microsoft.com/office/drawing/2014/main" id="{40D302FB-41BF-4FBA-A430-1B9B84B0AD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1489" y="3971454"/>
              <a:ext cx="583406" cy="463153"/>
              <a:chOff x="1852" y="1536"/>
              <a:chExt cx="490" cy="389"/>
            </a:xfrm>
          </p:grpSpPr>
          <p:sp>
            <p:nvSpPr>
              <p:cNvPr id="487" name="Freeform 445">
                <a:extLst>
                  <a:ext uri="{FF2B5EF4-FFF2-40B4-BE49-F238E27FC236}">
                    <a16:creationId xmlns:a16="http://schemas.microsoft.com/office/drawing/2014/main" id="{3B1D9556-E383-46E3-BCF2-4940D5BED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536"/>
                <a:ext cx="278" cy="387"/>
              </a:xfrm>
              <a:custGeom>
                <a:avLst/>
                <a:gdLst>
                  <a:gd name="T0" fmla="*/ 0 w 180"/>
                  <a:gd name="T1" fmla="*/ 2605 h 205"/>
                  <a:gd name="T2" fmla="*/ 0 w 180"/>
                  <a:gd name="T3" fmla="*/ 2501 h 205"/>
                  <a:gd name="T4" fmla="*/ 244 w 180"/>
                  <a:gd name="T5" fmla="*/ 2348 h 205"/>
                  <a:gd name="T6" fmla="*/ 244 w 180"/>
                  <a:gd name="T7" fmla="*/ 0 h 205"/>
                  <a:gd name="T8" fmla="*/ 763 w 180"/>
                  <a:gd name="T9" fmla="*/ 0 h 205"/>
                  <a:gd name="T10" fmla="*/ 763 w 180"/>
                  <a:gd name="T11" fmla="*/ 2348 h 205"/>
                  <a:gd name="T12" fmla="*/ 1024 w 180"/>
                  <a:gd name="T13" fmla="*/ 2501 h 205"/>
                  <a:gd name="T14" fmla="*/ 1024 w 180"/>
                  <a:gd name="T15" fmla="*/ 2605 h 205"/>
                  <a:gd name="T16" fmla="*/ 0 w 180"/>
                  <a:gd name="T17" fmla="*/ 2605 h 2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0"/>
                  <a:gd name="T28" fmla="*/ 0 h 205"/>
                  <a:gd name="T29" fmla="*/ 180 w 180"/>
                  <a:gd name="T30" fmla="*/ 205 h 20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0" h="205">
                    <a:moveTo>
                      <a:pt x="0" y="205"/>
                    </a:moveTo>
                    <a:lnTo>
                      <a:pt x="0" y="197"/>
                    </a:lnTo>
                    <a:lnTo>
                      <a:pt x="43" y="185"/>
                    </a:lnTo>
                    <a:lnTo>
                      <a:pt x="43" y="0"/>
                    </a:lnTo>
                    <a:lnTo>
                      <a:pt x="134" y="0"/>
                    </a:lnTo>
                    <a:lnTo>
                      <a:pt x="134" y="185"/>
                    </a:lnTo>
                    <a:lnTo>
                      <a:pt x="180" y="197"/>
                    </a:lnTo>
                    <a:lnTo>
                      <a:pt x="180" y="205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88" name="Freeform 446">
                <a:extLst>
                  <a:ext uri="{FF2B5EF4-FFF2-40B4-BE49-F238E27FC236}">
                    <a16:creationId xmlns:a16="http://schemas.microsoft.com/office/drawing/2014/main" id="{B37C06E2-76DD-443C-8F85-AA02DE80E0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23" y="1553"/>
                <a:ext cx="140" cy="372"/>
              </a:xfrm>
              <a:custGeom>
                <a:avLst/>
                <a:gdLst>
                  <a:gd name="T0" fmla="*/ 0 w 91"/>
                  <a:gd name="T1" fmla="*/ 2251 h 197"/>
                  <a:gd name="T2" fmla="*/ 0 w 91"/>
                  <a:gd name="T3" fmla="*/ 2504 h 197"/>
                  <a:gd name="T4" fmla="*/ 509 w 91"/>
                  <a:gd name="T5" fmla="*/ 2251 h 197"/>
                  <a:gd name="T6" fmla="*/ 509 w 91"/>
                  <a:gd name="T7" fmla="*/ 2504 h 197"/>
                  <a:gd name="T8" fmla="*/ 175 w 91"/>
                  <a:gd name="T9" fmla="*/ 699 h 197"/>
                  <a:gd name="T10" fmla="*/ 335 w 91"/>
                  <a:gd name="T11" fmla="*/ 699 h 197"/>
                  <a:gd name="T12" fmla="*/ 146 w 91"/>
                  <a:gd name="T13" fmla="*/ 417 h 197"/>
                  <a:gd name="T14" fmla="*/ 365 w 91"/>
                  <a:gd name="T15" fmla="*/ 417 h 197"/>
                  <a:gd name="T16" fmla="*/ 66 w 91"/>
                  <a:gd name="T17" fmla="*/ 0 h 197"/>
                  <a:gd name="T18" fmla="*/ 445 w 91"/>
                  <a:gd name="T19" fmla="*/ 0 h 197"/>
                  <a:gd name="T20" fmla="*/ 445 w 91"/>
                  <a:gd name="T21" fmla="*/ 1516 h 197"/>
                  <a:gd name="T22" fmla="*/ 66 w 91"/>
                  <a:gd name="T23" fmla="*/ 1516 h 197"/>
                  <a:gd name="T24" fmla="*/ 66 w 91"/>
                  <a:gd name="T25" fmla="*/ 0 h 1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1"/>
                  <a:gd name="T40" fmla="*/ 0 h 197"/>
                  <a:gd name="T41" fmla="*/ 91 w 91"/>
                  <a:gd name="T42" fmla="*/ 197 h 19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1" h="197">
                    <a:moveTo>
                      <a:pt x="0" y="177"/>
                    </a:moveTo>
                    <a:lnTo>
                      <a:pt x="0" y="197"/>
                    </a:lnTo>
                    <a:moveTo>
                      <a:pt x="91" y="177"/>
                    </a:moveTo>
                    <a:lnTo>
                      <a:pt x="91" y="197"/>
                    </a:lnTo>
                    <a:moveTo>
                      <a:pt x="31" y="55"/>
                    </a:moveTo>
                    <a:lnTo>
                      <a:pt x="60" y="55"/>
                    </a:lnTo>
                    <a:moveTo>
                      <a:pt x="26" y="33"/>
                    </a:moveTo>
                    <a:lnTo>
                      <a:pt x="65" y="33"/>
                    </a:lnTo>
                    <a:moveTo>
                      <a:pt x="12" y="0"/>
                    </a:moveTo>
                    <a:lnTo>
                      <a:pt x="79" y="0"/>
                    </a:lnTo>
                    <a:lnTo>
                      <a:pt x="79" y="119"/>
                    </a:lnTo>
                    <a:lnTo>
                      <a:pt x="12" y="119"/>
                    </a:lnTo>
                    <a:lnTo>
                      <a:pt x="12" y="0"/>
                    </a:lnTo>
                  </a:path>
                </a:pathLst>
              </a:custGeom>
              <a:noFill/>
              <a:ln w="11113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89" name="Rectangle 447">
                <a:extLst>
                  <a:ext uri="{FF2B5EF4-FFF2-40B4-BE49-F238E27FC236}">
                    <a16:creationId xmlns:a16="http://schemas.microsoft.com/office/drawing/2014/main" id="{F2CB4C64-1FB8-4509-90C7-DA0646BB52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9" y="1651"/>
                <a:ext cx="23" cy="8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90" name="Freeform 448">
                <a:extLst>
                  <a:ext uri="{FF2B5EF4-FFF2-40B4-BE49-F238E27FC236}">
                    <a16:creationId xmlns:a16="http://schemas.microsoft.com/office/drawing/2014/main" id="{16FACB0D-6021-4A20-B4F9-1A9C8272F5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37" y="1776"/>
                <a:ext cx="119" cy="106"/>
              </a:xfrm>
              <a:custGeom>
                <a:avLst/>
                <a:gdLst>
                  <a:gd name="T0" fmla="*/ 40 w 77"/>
                  <a:gd name="T1" fmla="*/ 449 h 56"/>
                  <a:gd name="T2" fmla="*/ 0 w 77"/>
                  <a:gd name="T3" fmla="*/ 0 h 56"/>
                  <a:gd name="T4" fmla="*/ 70 w 77"/>
                  <a:gd name="T5" fmla="*/ 449 h 56"/>
                  <a:gd name="T6" fmla="*/ 108 w 77"/>
                  <a:gd name="T7" fmla="*/ 0 h 56"/>
                  <a:gd name="T8" fmla="*/ 70 w 77"/>
                  <a:gd name="T9" fmla="*/ 449 h 56"/>
                  <a:gd name="T10" fmla="*/ 167 w 77"/>
                  <a:gd name="T11" fmla="*/ 449 h 56"/>
                  <a:gd name="T12" fmla="*/ 136 w 77"/>
                  <a:gd name="T13" fmla="*/ 0 h 56"/>
                  <a:gd name="T14" fmla="*/ 207 w 77"/>
                  <a:gd name="T15" fmla="*/ 449 h 56"/>
                  <a:gd name="T16" fmla="*/ 232 w 77"/>
                  <a:gd name="T17" fmla="*/ 0 h 56"/>
                  <a:gd name="T18" fmla="*/ 207 w 77"/>
                  <a:gd name="T19" fmla="*/ 449 h 56"/>
                  <a:gd name="T20" fmla="*/ 303 w 77"/>
                  <a:gd name="T21" fmla="*/ 449 h 56"/>
                  <a:gd name="T22" fmla="*/ 272 w 77"/>
                  <a:gd name="T23" fmla="*/ 0 h 56"/>
                  <a:gd name="T24" fmla="*/ 332 w 77"/>
                  <a:gd name="T25" fmla="*/ 449 h 56"/>
                  <a:gd name="T26" fmla="*/ 371 w 77"/>
                  <a:gd name="T27" fmla="*/ 0 h 56"/>
                  <a:gd name="T28" fmla="*/ 332 w 77"/>
                  <a:gd name="T29" fmla="*/ 449 h 56"/>
                  <a:gd name="T30" fmla="*/ 439 w 77"/>
                  <a:gd name="T31" fmla="*/ 449 h 56"/>
                  <a:gd name="T32" fmla="*/ 399 w 77"/>
                  <a:gd name="T33" fmla="*/ 0 h 56"/>
                  <a:gd name="T34" fmla="*/ 399 w 77"/>
                  <a:gd name="T35" fmla="*/ 719 h 56"/>
                  <a:gd name="T36" fmla="*/ 439 w 77"/>
                  <a:gd name="T37" fmla="*/ 502 h 56"/>
                  <a:gd name="T38" fmla="*/ 399 w 77"/>
                  <a:gd name="T39" fmla="*/ 719 h 56"/>
                  <a:gd name="T40" fmla="*/ 371 w 77"/>
                  <a:gd name="T41" fmla="*/ 719 h 56"/>
                  <a:gd name="T42" fmla="*/ 332 w 77"/>
                  <a:gd name="T43" fmla="*/ 502 h 56"/>
                  <a:gd name="T44" fmla="*/ 272 w 77"/>
                  <a:gd name="T45" fmla="*/ 719 h 56"/>
                  <a:gd name="T46" fmla="*/ 303 w 77"/>
                  <a:gd name="T47" fmla="*/ 502 h 56"/>
                  <a:gd name="T48" fmla="*/ 272 w 77"/>
                  <a:gd name="T49" fmla="*/ 719 h 56"/>
                  <a:gd name="T50" fmla="*/ 232 w 77"/>
                  <a:gd name="T51" fmla="*/ 719 h 56"/>
                  <a:gd name="T52" fmla="*/ 207 w 77"/>
                  <a:gd name="T53" fmla="*/ 502 h 56"/>
                  <a:gd name="T54" fmla="*/ 136 w 77"/>
                  <a:gd name="T55" fmla="*/ 719 h 56"/>
                  <a:gd name="T56" fmla="*/ 167 w 77"/>
                  <a:gd name="T57" fmla="*/ 502 h 56"/>
                  <a:gd name="T58" fmla="*/ 136 w 77"/>
                  <a:gd name="T59" fmla="*/ 719 h 56"/>
                  <a:gd name="T60" fmla="*/ 108 w 77"/>
                  <a:gd name="T61" fmla="*/ 719 h 56"/>
                  <a:gd name="T62" fmla="*/ 70 w 77"/>
                  <a:gd name="T63" fmla="*/ 502 h 56"/>
                  <a:gd name="T64" fmla="*/ 0 w 77"/>
                  <a:gd name="T65" fmla="*/ 719 h 56"/>
                  <a:gd name="T66" fmla="*/ 40 w 77"/>
                  <a:gd name="T67" fmla="*/ 502 h 56"/>
                  <a:gd name="T68" fmla="*/ 0 w 77"/>
                  <a:gd name="T69" fmla="*/ 719 h 5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7"/>
                  <a:gd name="T106" fmla="*/ 0 h 56"/>
                  <a:gd name="T107" fmla="*/ 77 w 77"/>
                  <a:gd name="T108" fmla="*/ 56 h 5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7" h="56">
                    <a:moveTo>
                      <a:pt x="0" y="35"/>
                    </a:moveTo>
                    <a:lnTo>
                      <a:pt x="7" y="35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35"/>
                    </a:lnTo>
                    <a:close/>
                    <a:moveTo>
                      <a:pt x="12" y="35"/>
                    </a:moveTo>
                    <a:lnTo>
                      <a:pt x="19" y="35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12" y="35"/>
                    </a:lnTo>
                    <a:close/>
                    <a:moveTo>
                      <a:pt x="24" y="35"/>
                    </a:moveTo>
                    <a:lnTo>
                      <a:pt x="29" y="35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4" y="35"/>
                    </a:lnTo>
                    <a:close/>
                    <a:moveTo>
                      <a:pt x="36" y="35"/>
                    </a:moveTo>
                    <a:lnTo>
                      <a:pt x="41" y="35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6" y="35"/>
                    </a:lnTo>
                    <a:close/>
                    <a:moveTo>
                      <a:pt x="48" y="35"/>
                    </a:moveTo>
                    <a:lnTo>
                      <a:pt x="53" y="35"/>
                    </a:lnTo>
                    <a:lnTo>
                      <a:pt x="53" y="0"/>
                    </a:lnTo>
                    <a:lnTo>
                      <a:pt x="48" y="0"/>
                    </a:lnTo>
                    <a:lnTo>
                      <a:pt x="48" y="35"/>
                    </a:lnTo>
                    <a:close/>
                    <a:moveTo>
                      <a:pt x="58" y="35"/>
                    </a:moveTo>
                    <a:lnTo>
                      <a:pt x="65" y="35"/>
                    </a:lnTo>
                    <a:lnTo>
                      <a:pt x="65" y="0"/>
                    </a:lnTo>
                    <a:lnTo>
                      <a:pt x="58" y="0"/>
                    </a:lnTo>
                    <a:lnTo>
                      <a:pt x="58" y="35"/>
                    </a:lnTo>
                    <a:close/>
                    <a:moveTo>
                      <a:pt x="70" y="35"/>
                    </a:moveTo>
                    <a:lnTo>
                      <a:pt x="77" y="35"/>
                    </a:lnTo>
                    <a:lnTo>
                      <a:pt x="77" y="0"/>
                    </a:lnTo>
                    <a:lnTo>
                      <a:pt x="70" y="0"/>
                    </a:lnTo>
                    <a:lnTo>
                      <a:pt x="70" y="35"/>
                    </a:lnTo>
                    <a:close/>
                    <a:moveTo>
                      <a:pt x="70" y="56"/>
                    </a:moveTo>
                    <a:lnTo>
                      <a:pt x="77" y="56"/>
                    </a:lnTo>
                    <a:lnTo>
                      <a:pt x="77" y="39"/>
                    </a:lnTo>
                    <a:lnTo>
                      <a:pt x="70" y="39"/>
                    </a:lnTo>
                    <a:lnTo>
                      <a:pt x="70" y="56"/>
                    </a:lnTo>
                    <a:close/>
                    <a:moveTo>
                      <a:pt x="58" y="56"/>
                    </a:moveTo>
                    <a:lnTo>
                      <a:pt x="65" y="56"/>
                    </a:lnTo>
                    <a:lnTo>
                      <a:pt x="65" y="39"/>
                    </a:lnTo>
                    <a:lnTo>
                      <a:pt x="58" y="39"/>
                    </a:lnTo>
                    <a:lnTo>
                      <a:pt x="58" y="56"/>
                    </a:lnTo>
                    <a:close/>
                    <a:moveTo>
                      <a:pt x="48" y="56"/>
                    </a:moveTo>
                    <a:lnTo>
                      <a:pt x="53" y="56"/>
                    </a:lnTo>
                    <a:lnTo>
                      <a:pt x="53" y="39"/>
                    </a:lnTo>
                    <a:lnTo>
                      <a:pt x="48" y="39"/>
                    </a:lnTo>
                    <a:lnTo>
                      <a:pt x="48" y="56"/>
                    </a:lnTo>
                    <a:close/>
                    <a:moveTo>
                      <a:pt x="36" y="56"/>
                    </a:moveTo>
                    <a:lnTo>
                      <a:pt x="41" y="56"/>
                    </a:lnTo>
                    <a:lnTo>
                      <a:pt x="41" y="39"/>
                    </a:lnTo>
                    <a:lnTo>
                      <a:pt x="36" y="39"/>
                    </a:lnTo>
                    <a:lnTo>
                      <a:pt x="36" y="56"/>
                    </a:lnTo>
                    <a:close/>
                    <a:moveTo>
                      <a:pt x="24" y="56"/>
                    </a:moveTo>
                    <a:lnTo>
                      <a:pt x="29" y="56"/>
                    </a:lnTo>
                    <a:lnTo>
                      <a:pt x="29" y="39"/>
                    </a:lnTo>
                    <a:lnTo>
                      <a:pt x="24" y="39"/>
                    </a:lnTo>
                    <a:lnTo>
                      <a:pt x="24" y="56"/>
                    </a:lnTo>
                    <a:close/>
                    <a:moveTo>
                      <a:pt x="12" y="56"/>
                    </a:moveTo>
                    <a:lnTo>
                      <a:pt x="19" y="56"/>
                    </a:lnTo>
                    <a:lnTo>
                      <a:pt x="19" y="39"/>
                    </a:lnTo>
                    <a:lnTo>
                      <a:pt x="12" y="39"/>
                    </a:lnTo>
                    <a:lnTo>
                      <a:pt x="12" y="56"/>
                    </a:lnTo>
                    <a:close/>
                    <a:moveTo>
                      <a:pt x="0" y="56"/>
                    </a:moveTo>
                    <a:lnTo>
                      <a:pt x="7" y="56"/>
                    </a:lnTo>
                    <a:lnTo>
                      <a:pt x="7" y="39"/>
                    </a:lnTo>
                    <a:lnTo>
                      <a:pt x="0" y="39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91" name="Rectangle 449">
                <a:extLst>
                  <a:ext uri="{FF2B5EF4-FFF2-40B4-BE49-F238E27FC236}">
                    <a16:creationId xmlns:a16="http://schemas.microsoft.com/office/drawing/2014/main" id="{E4A21C1D-F12B-4663-BC52-60CC5C890A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2" y="1584"/>
                <a:ext cx="25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342900" eaLnBrk="0" hangingPunct="0"/>
                <a:r>
                  <a:rPr lang="en-US" sz="900" b="1" dirty="0">
                    <a:solidFill>
                      <a:srgbClr val="FF3300"/>
                    </a:solidFill>
                    <a:latin typeface="Calibri"/>
                    <a:cs typeface="Arial" charset="0"/>
                  </a:rPr>
                  <a:t>Proxy</a:t>
                </a:r>
              </a:p>
              <a:p>
                <a:pPr defTabSz="342900" eaLnBrk="0" hangingPunct="0"/>
                <a:r>
                  <a:rPr lang="en-US" sz="900" b="1" dirty="0">
                    <a:solidFill>
                      <a:srgbClr val="FF3300"/>
                    </a:solidFill>
                    <a:latin typeface="Calibri"/>
                    <a:cs typeface="Arial" charset="0"/>
                  </a:rPr>
                  <a:t>Server</a:t>
                </a:r>
              </a:p>
            </p:txBody>
          </p:sp>
        </p:grpSp>
      </p:grpSp>
      <p:grpSp>
        <p:nvGrpSpPr>
          <p:cNvPr id="494" name="Group 385">
            <a:extLst>
              <a:ext uri="{FF2B5EF4-FFF2-40B4-BE49-F238E27FC236}">
                <a16:creationId xmlns:a16="http://schemas.microsoft.com/office/drawing/2014/main" id="{EAD4C267-943F-41B6-83B9-7B04D11788F7}"/>
              </a:ext>
            </a:extLst>
          </p:cNvPr>
          <p:cNvGrpSpPr>
            <a:grpSpLocks/>
          </p:cNvGrpSpPr>
          <p:nvPr/>
        </p:nvGrpSpPr>
        <p:grpSpPr bwMode="auto">
          <a:xfrm>
            <a:off x="6461469" y="818558"/>
            <a:ext cx="514350" cy="395139"/>
            <a:chOff x="672" y="2112"/>
            <a:chExt cx="432" cy="295"/>
          </a:xfrm>
        </p:grpSpPr>
        <p:grpSp>
          <p:nvGrpSpPr>
            <p:cNvPr id="495" name="Group 386">
              <a:extLst>
                <a:ext uri="{FF2B5EF4-FFF2-40B4-BE49-F238E27FC236}">
                  <a16:creationId xmlns:a16="http://schemas.microsoft.com/office/drawing/2014/main" id="{B517D676-0623-4FDC-B0AC-865C0FE7F4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2160"/>
              <a:ext cx="360" cy="124"/>
              <a:chOff x="2298" y="1938"/>
              <a:chExt cx="360" cy="154"/>
            </a:xfrm>
          </p:grpSpPr>
          <p:sp>
            <p:nvSpPr>
              <p:cNvPr id="500" name="Rectangle 387">
                <a:extLst>
                  <a:ext uri="{FF2B5EF4-FFF2-40B4-BE49-F238E27FC236}">
                    <a16:creationId xmlns:a16="http://schemas.microsoft.com/office/drawing/2014/main" id="{4AC2C13A-8732-4A9B-9644-EBD9021D3F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1938"/>
                <a:ext cx="91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1" name="Rectangle 388">
                <a:extLst>
                  <a:ext uri="{FF2B5EF4-FFF2-40B4-BE49-F238E27FC236}">
                    <a16:creationId xmlns:a16="http://schemas.microsoft.com/office/drawing/2014/main" id="{08F7D64F-78BA-4685-9882-2BA6674081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1948"/>
                <a:ext cx="91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2" name="Rectangle 389">
                <a:extLst>
                  <a:ext uri="{FF2B5EF4-FFF2-40B4-BE49-F238E27FC236}">
                    <a16:creationId xmlns:a16="http://schemas.microsoft.com/office/drawing/2014/main" id="{2B617795-ACD6-4E49-BDB6-EAE365FBE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086"/>
                <a:ext cx="91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3" name="Rectangle 390">
                <a:extLst>
                  <a:ext uri="{FF2B5EF4-FFF2-40B4-BE49-F238E27FC236}">
                    <a16:creationId xmlns:a16="http://schemas.microsoft.com/office/drawing/2014/main" id="{FFC80B80-7278-41DB-BC35-072767B9EE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9" y="1938"/>
                <a:ext cx="89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4" name="Rectangle 391">
                <a:extLst>
                  <a:ext uri="{FF2B5EF4-FFF2-40B4-BE49-F238E27FC236}">
                    <a16:creationId xmlns:a16="http://schemas.microsoft.com/office/drawing/2014/main" id="{A19B5441-0690-4667-9E43-3165F57223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9" y="2086"/>
                <a:ext cx="89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5" name="Rectangle 392">
                <a:extLst>
                  <a:ext uri="{FF2B5EF4-FFF2-40B4-BE49-F238E27FC236}">
                    <a16:creationId xmlns:a16="http://schemas.microsoft.com/office/drawing/2014/main" id="{07C8ED1E-FD90-42F5-9FDB-3C7D38572E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" y="1938"/>
                <a:ext cx="91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6" name="Rectangle 393">
                <a:extLst>
                  <a:ext uri="{FF2B5EF4-FFF2-40B4-BE49-F238E27FC236}">
                    <a16:creationId xmlns:a16="http://schemas.microsoft.com/office/drawing/2014/main" id="{67A941A1-6E4D-46A7-9D86-6673903AAD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" y="2086"/>
                <a:ext cx="91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7" name="Rectangle 394">
                <a:extLst>
                  <a:ext uri="{FF2B5EF4-FFF2-40B4-BE49-F238E27FC236}">
                    <a16:creationId xmlns:a16="http://schemas.microsoft.com/office/drawing/2014/main" id="{CDA245C8-A58D-49EB-BABD-3E025C03B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9" y="1938"/>
                <a:ext cx="89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8" name="Rectangle 395">
                <a:extLst>
                  <a:ext uri="{FF2B5EF4-FFF2-40B4-BE49-F238E27FC236}">
                    <a16:creationId xmlns:a16="http://schemas.microsoft.com/office/drawing/2014/main" id="{FB6B02D9-BD0E-4737-9D4E-0900CC7C6D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9" y="2086"/>
                <a:ext cx="89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9" name="Rectangle 396">
                <a:extLst>
                  <a:ext uri="{FF2B5EF4-FFF2-40B4-BE49-F238E27FC236}">
                    <a16:creationId xmlns:a16="http://schemas.microsoft.com/office/drawing/2014/main" id="{A83C46F4-FBBF-476E-8A72-019B9052CF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5" y="1952"/>
                <a:ext cx="9" cy="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0" name="Rectangle 397">
                <a:extLst>
                  <a:ext uri="{FF2B5EF4-FFF2-40B4-BE49-F238E27FC236}">
                    <a16:creationId xmlns:a16="http://schemas.microsoft.com/office/drawing/2014/main" id="{D83C06E9-559D-4F54-A07E-5517532EA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9" y="1948"/>
                <a:ext cx="89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1" name="Rectangle 398">
                <a:extLst>
                  <a:ext uri="{FF2B5EF4-FFF2-40B4-BE49-F238E27FC236}">
                    <a16:creationId xmlns:a16="http://schemas.microsoft.com/office/drawing/2014/main" id="{FD6A3114-1B88-4294-BD6A-4D05957251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" y="1948"/>
                <a:ext cx="91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2" name="Rectangle 399">
                <a:extLst>
                  <a:ext uri="{FF2B5EF4-FFF2-40B4-BE49-F238E27FC236}">
                    <a16:creationId xmlns:a16="http://schemas.microsoft.com/office/drawing/2014/main" id="{1A0A8255-1FB3-4C5E-9949-A35FEAEB42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9" y="1948"/>
                <a:ext cx="89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496" name="Rectangle 400">
              <a:extLst>
                <a:ext uri="{FF2B5EF4-FFF2-40B4-BE49-F238E27FC236}">
                  <a16:creationId xmlns:a16="http://schemas.microsoft.com/office/drawing/2014/main" id="{8ABB7155-8064-44A1-A212-76B4BF152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" y="2208"/>
              <a:ext cx="48" cy="48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342900"/>
              <a:endParaRPr lang="en-US">
                <a:solidFill>
                  <a:srgbClr val="FF33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7" name="Text Box 401">
              <a:extLst>
                <a:ext uri="{FF2B5EF4-FFF2-40B4-BE49-F238E27FC236}">
                  <a16:creationId xmlns:a16="http://schemas.microsoft.com/office/drawing/2014/main" id="{04F701EC-9635-4941-9C1A-C92FB9CC15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112"/>
              <a:ext cx="384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342900"/>
              <a:r>
                <a:rPr lang="en-US" sz="1050" dirty="0">
                  <a:solidFill>
                    <a:srgbClr val="FF3300"/>
                  </a:solidFill>
                  <a:latin typeface="Arial Black" pitchFamily="34" charset="0"/>
                  <a:cs typeface="Arial" charset="0"/>
                </a:rPr>
                <a:t>::::::</a:t>
              </a:r>
            </a:p>
          </p:txBody>
        </p:sp>
        <p:sp>
          <p:nvSpPr>
            <p:cNvPr id="498" name="Rectangle 402">
              <a:extLst>
                <a:ext uri="{FF2B5EF4-FFF2-40B4-BE49-F238E27FC236}">
                  <a16:creationId xmlns:a16="http://schemas.microsoft.com/office/drawing/2014/main" id="{9DF1B51C-2E97-47EE-8D90-E38EBF766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305"/>
              <a:ext cx="276" cy="9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9" name="Rectangle 403">
              <a:extLst>
                <a:ext uri="{FF2B5EF4-FFF2-40B4-BE49-F238E27FC236}">
                  <a16:creationId xmlns:a16="http://schemas.microsoft.com/office/drawing/2014/main" id="{0F4613C5-6372-4F1F-8786-B74A10A6A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304"/>
              <a:ext cx="386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342900" eaLnBrk="0" hangingPunct="0"/>
              <a:r>
                <a:rPr lang="en-US" sz="900" b="1" dirty="0">
                  <a:solidFill>
                    <a:srgbClr val="FF3300"/>
                  </a:solidFill>
                  <a:latin typeface="Calibri"/>
                  <a:cs typeface="Arial" charset="0"/>
                </a:rPr>
                <a:t>Firewall  </a:t>
              </a:r>
            </a:p>
          </p:txBody>
        </p:sp>
      </p:grpSp>
      <p:sp>
        <p:nvSpPr>
          <p:cNvPr id="518" name="Rectangle: Rounded Corners 517">
            <a:extLst>
              <a:ext uri="{FF2B5EF4-FFF2-40B4-BE49-F238E27FC236}">
                <a16:creationId xmlns:a16="http://schemas.microsoft.com/office/drawing/2014/main" id="{B9723360-A708-45F9-B52F-E95B7AB935B6}"/>
              </a:ext>
            </a:extLst>
          </p:cNvPr>
          <p:cNvSpPr/>
          <p:nvPr/>
        </p:nvSpPr>
        <p:spPr>
          <a:xfrm>
            <a:off x="4812586" y="178938"/>
            <a:ext cx="1401036" cy="13058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 anchorCtr="0">
            <a:noAutofit/>
          </a:bodyPr>
          <a:lstStyle/>
          <a:p>
            <a:pPr algn="ctr"/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2EB63E-18C4-45B2-8957-40AE96039E1A}"/>
              </a:ext>
            </a:extLst>
          </p:cNvPr>
          <p:cNvSpPr txBox="1"/>
          <p:nvPr/>
        </p:nvSpPr>
        <p:spPr>
          <a:xfrm>
            <a:off x="4852723" y="1269686"/>
            <a:ext cx="1373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</a:rPr>
              <a:t>Info Security Admin</a:t>
            </a:r>
            <a:endParaRPr lang="en-US" sz="1000" dirty="0"/>
          </a:p>
        </p:txBody>
      </p:sp>
      <p:grpSp>
        <p:nvGrpSpPr>
          <p:cNvPr id="524" name="Group 33">
            <a:extLst>
              <a:ext uri="{FF2B5EF4-FFF2-40B4-BE49-F238E27FC236}">
                <a16:creationId xmlns:a16="http://schemas.microsoft.com/office/drawing/2014/main" id="{47BEA61D-CF7F-4A9E-80CD-CA40DBABB122}"/>
              </a:ext>
            </a:extLst>
          </p:cNvPr>
          <p:cNvGrpSpPr>
            <a:grpSpLocks/>
          </p:cNvGrpSpPr>
          <p:nvPr/>
        </p:nvGrpSpPr>
        <p:grpSpPr bwMode="auto">
          <a:xfrm>
            <a:off x="5370878" y="263471"/>
            <a:ext cx="228600" cy="400050"/>
            <a:chOff x="1152" y="1872"/>
            <a:chExt cx="144" cy="336"/>
          </a:xfrm>
        </p:grpSpPr>
        <p:sp>
          <p:nvSpPr>
            <p:cNvPr id="526" name="Line 34">
              <a:extLst>
                <a:ext uri="{FF2B5EF4-FFF2-40B4-BE49-F238E27FC236}">
                  <a16:creationId xmlns:a16="http://schemas.microsoft.com/office/drawing/2014/main" id="{E18D173F-51C1-4211-B577-5BD912D2BB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7" y="1996"/>
              <a:ext cx="56" cy="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7" name="Line 35">
              <a:extLst>
                <a:ext uri="{FF2B5EF4-FFF2-40B4-BE49-F238E27FC236}">
                  <a16:creationId xmlns:a16="http://schemas.microsoft.com/office/drawing/2014/main" id="{D97135E4-8FBF-48B9-A912-845D544194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8" y="1946"/>
              <a:ext cx="74" cy="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8" name="Rectangle 36">
              <a:extLst>
                <a:ext uri="{FF2B5EF4-FFF2-40B4-BE49-F238E27FC236}">
                  <a16:creationId xmlns:a16="http://schemas.microsoft.com/office/drawing/2014/main" id="{C56DF75D-4C8F-40DF-8CB9-6D2A2CF58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" y="1872"/>
              <a:ext cx="126" cy="269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9" name="Rectangle 37">
              <a:extLst>
                <a:ext uri="{FF2B5EF4-FFF2-40B4-BE49-F238E27FC236}">
                  <a16:creationId xmlns:a16="http://schemas.microsoft.com/office/drawing/2014/main" id="{55A3D0B6-E5AC-4206-ADED-8F55491D3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1" y="1990"/>
              <a:ext cx="26" cy="10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0" name="Rectangle 38">
              <a:extLst>
                <a:ext uri="{FF2B5EF4-FFF2-40B4-BE49-F238E27FC236}">
                  <a16:creationId xmlns:a16="http://schemas.microsoft.com/office/drawing/2014/main" id="{61D013FB-01CA-4471-9508-7F536A0BC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" y="1879"/>
              <a:ext cx="107" cy="40"/>
            </a:xfrm>
            <a:prstGeom prst="rect">
              <a:avLst/>
            </a:prstGeom>
            <a:noFill/>
            <a:ln w="31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1" name="Rectangle 39">
              <a:extLst>
                <a:ext uri="{FF2B5EF4-FFF2-40B4-BE49-F238E27FC236}">
                  <a16:creationId xmlns:a16="http://schemas.microsoft.com/office/drawing/2014/main" id="{E786C7A4-CAC6-4F50-924C-952CCC9B9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" y="1927"/>
              <a:ext cx="107" cy="40"/>
            </a:xfrm>
            <a:prstGeom prst="rect">
              <a:avLst/>
            </a:prstGeom>
            <a:noFill/>
            <a:ln w="31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2" name="Rectangle 40">
              <a:extLst>
                <a:ext uri="{FF2B5EF4-FFF2-40B4-BE49-F238E27FC236}">
                  <a16:creationId xmlns:a16="http://schemas.microsoft.com/office/drawing/2014/main" id="{DA7E638B-541D-475D-8FAA-E3EF46624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" y="2024"/>
              <a:ext cx="107" cy="40"/>
            </a:xfrm>
            <a:prstGeom prst="rect">
              <a:avLst/>
            </a:prstGeom>
            <a:noFill/>
            <a:ln w="31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3" name="Rectangle 41">
              <a:extLst>
                <a:ext uri="{FF2B5EF4-FFF2-40B4-BE49-F238E27FC236}">
                  <a16:creationId xmlns:a16="http://schemas.microsoft.com/office/drawing/2014/main" id="{1AEC066C-BE76-435E-B3ED-345D64295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2091"/>
              <a:ext cx="107" cy="37"/>
            </a:xfrm>
            <a:prstGeom prst="rect">
              <a:avLst/>
            </a:prstGeom>
            <a:noFill/>
            <a:ln w="31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4" name="Line 42">
              <a:extLst>
                <a:ext uri="{FF2B5EF4-FFF2-40B4-BE49-F238E27FC236}">
                  <a16:creationId xmlns:a16="http://schemas.microsoft.com/office/drawing/2014/main" id="{581BE5CC-2687-4A4D-B8D2-25E210A00A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72" y="1890"/>
              <a:ext cx="10" cy="29"/>
            </a:xfrm>
            <a:prstGeom prst="line">
              <a:avLst/>
            </a:prstGeom>
            <a:noFill/>
            <a:ln w="31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5" name="Line 43">
              <a:extLst>
                <a:ext uri="{FF2B5EF4-FFF2-40B4-BE49-F238E27FC236}">
                  <a16:creationId xmlns:a16="http://schemas.microsoft.com/office/drawing/2014/main" id="{1BF2E3B4-4A54-4EA6-BBA5-65AF4A7E0D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9" y="1890"/>
              <a:ext cx="10" cy="29"/>
            </a:xfrm>
            <a:prstGeom prst="line">
              <a:avLst/>
            </a:prstGeom>
            <a:noFill/>
            <a:ln w="31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6" name="Line 44">
              <a:extLst>
                <a:ext uri="{FF2B5EF4-FFF2-40B4-BE49-F238E27FC236}">
                  <a16:creationId xmlns:a16="http://schemas.microsoft.com/office/drawing/2014/main" id="{0F0651A1-6187-4B0F-87C5-4F9CEFCFD1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5" y="2058"/>
              <a:ext cx="72" cy="1"/>
            </a:xfrm>
            <a:prstGeom prst="line">
              <a:avLst/>
            </a:prstGeom>
            <a:noFill/>
            <a:ln w="31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7" name="Line 45">
              <a:extLst>
                <a:ext uri="{FF2B5EF4-FFF2-40B4-BE49-F238E27FC236}">
                  <a16:creationId xmlns:a16="http://schemas.microsoft.com/office/drawing/2014/main" id="{D42CD0E7-4ACA-4A1D-90C5-79B13F3599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5" y="2051"/>
              <a:ext cx="72" cy="2"/>
            </a:xfrm>
            <a:prstGeom prst="line">
              <a:avLst/>
            </a:prstGeom>
            <a:noFill/>
            <a:ln w="31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8" name="Line 46">
              <a:extLst>
                <a:ext uri="{FF2B5EF4-FFF2-40B4-BE49-F238E27FC236}">
                  <a16:creationId xmlns:a16="http://schemas.microsoft.com/office/drawing/2014/main" id="{D87852C9-DE1E-4A67-B293-B8526E3712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5" y="2045"/>
              <a:ext cx="72" cy="2"/>
            </a:xfrm>
            <a:prstGeom prst="line">
              <a:avLst/>
            </a:prstGeom>
            <a:noFill/>
            <a:ln w="31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9" name="Line 47">
              <a:extLst>
                <a:ext uri="{FF2B5EF4-FFF2-40B4-BE49-F238E27FC236}">
                  <a16:creationId xmlns:a16="http://schemas.microsoft.com/office/drawing/2014/main" id="{24211F74-D960-4984-8B7F-DA50B6A0B0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5" y="2036"/>
              <a:ext cx="72" cy="2"/>
            </a:xfrm>
            <a:prstGeom prst="line">
              <a:avLst/>
            </a:prstGeom>
            <a:noFill/>
            <a:ln w="31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0" name="Rectangle 48">
              <a:extLst>
                <a:ext uri="{FF2B5EF4-FFF2-40B4-BE49-F238E27FC236}">
                  <a16:creationId xmlns:a16="http://schemas.microsoft.com/office/drawing/2014/main" id="{E795F6C2-8C70-4088-8629-200C74316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" y="1937"/>
              <a:ext cx="29" cy="19"/>
            </a:xfrm>
            <a:prstGeom prst="rect">
              <a:avLst/>
            </a:prstGeom>
            <a:noFill/>
            <a:ln w="31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1" name="Rectangle 49">
              <a:extLst>
                <a:ext uri="{FF2B5EF4-FFF2-40B4-BE49-F238E27FC236}">
                  <a16:creationId xmlns:a16="http://schemas.microsoft.com/office/drawing/2014/main" id="{F0E4F818-9EA5-44D4-BE32-3B36F84E2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" y="2003"/>
              <a:ext cx="16" cy="5"/>
            </a:xfrm>
            <a:prstGeom prst="rect">
              <a:avLst/>
            </a:prstGeom>
            <a:noFill/>
            <a:ln w="31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2" name="Rectangle 50">
              <a:extLst>
                <a:ext uri="{FF2B5EF4-FFF2-40B4-BE49-F238E27FC236}">
                  <a16:creationId xmlns:a16="http://schemas.microsoft.com/office/drawing/2014/main" id="{84D3A116-9CC9-40C0-A3C7-96AB3693E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" y="2030"/>
              <a:ext cx="16" cy="3"/>
            </a:xfrm>
            <a:prstGeom prst="rect">
              <a:avLst/>
            </a:prstGeom>
            <a:noFill/>
            <a:ln w="31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3" name="Rectangle 51">
              <a:extLst>
                <a:ext uri="{FF2B5EF4-FFF2-40B4-BE49-F238E27FC236}">
                  <a16:creationId xmlns:a16="http://schemas.microsoft.com/office/drawing/2014/main" id="{F5C43DDB-EEA6-4A07-B981-EA35C536E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" y="2039"/>
              <a:ext cx="16" cy="6"/>
            </a:xfrm>
            <a:prstGeom prst="rect">
              <a:avLst/>
            </a:prstGeom>
            <a:noFill/>
            <a:ln w="31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4" name="Rectangle 52">
              <a:extLst>
                <a:ext uri="{FF2B5EF4-FFF2-40B4-BE49-F238E27FC236}">
                  <a16:creationId xmlns:a16="http://schemas.microsoft.com/office/drawing/2014/main" id="{48DD2F72-BDBF-42C2-A4B8-6B305FE61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872"/>
              <a:ext cx="144" cy="336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25" name="Rectangle 53">
            <a:extLst>
              <a:ext uri="{FF2B5EF4-FFF2-40B4-BE49-F238E27FC236}">
                <a16:creationId xmlns:a16="http://schemas.microsoft.com/office/drawing/2014/main" id="{1B1860A4-6A0A-433A-B9A1-6D531322A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426" y="715787"/>
            <a:ext cx="498872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342900" eaLnBrk="0" hangingPunct="0">
              <a:lnSpc>
                <a:spcPct val="60000"/>
              </a:lnSpc>
            </a:pPr>
            <a:r>
              <a:rPr lang="en-US" sz="900" b="1" dirty="0">
                <a:solidFill>
                  <a:srgbClr val="FF3300"/>
                </a:solidFill>
                <a:latin typeface="Calibri"/>
                <a:cs typeface="Arial" charset="0"/>
              </a:rPr>
              <a:t>Certificate</a:t>
            </a:r>
          </a:p>
          <a:p>
            <a:pPr algn="ctr" defTabSz="342900" eaLnBrk="0" hangingPunct="0">
              <a:lnSpc>
                <a:spcPct val="60000"/>
              </a:lnSpc>
            </a:pPr>
            <a:r>
              <a:rPr lang="en-US" sz="900" b="1" dirty="0">
                <a:solidFill>
                  <a:srgbClr val="FF3300"/>
                </a:solidFill>
                <a:latin typeface="Calibri"/>
                <a:cs typeface="Arial" charset="0"/>
              </a:rPr>
              <a:t>Authority</a:t>
            </a:r>
          </a:p>
        </p:txBody>
      </p:sp>
      <p:grpSp>
        <p:nvGrpSpPr>
          <p:cNvPr id="546" name="Group 32">
            <a:extLst>
              <a:ext uri="{FF2B5EF4-FFF2-40B4-BE49-F238E27FC236}">
                <a16:creationId xmlns:a16="http://schemas.microsoft.com/office/drawing/2014/main" id="{94057BD0-C97B-426F-8848-E84B0211EE85}"/>
              </a:ext>
            </a:extLst>
          </p:cNvPr>
          <p:cNvGrpSpPr>
            <a:grpSpLocks/>
          </p:cNvGrpSpPr>
          <p:nvPr/>
        </p:nvGrpSpPr>
        <p:grpSpPr bwMode="auto">
          <a:xfrm>
            <a:off x="4889053" y="280291"/>
            <a:ext cx="377031" cy="538721"/>
            <a:chOff x="1100" y="1872"/>
            <a:chExt cx="350" cy="621"/>
          </a:xfrm>
        </p:grpSpPr>
        <p:grpSp>
          <p:nvGrpSpPr>
            <p:cNvPr id="548" name="Group 33">
              <a:extLst>
                <a:ext uri="{FF2B5EF4-FFF2-40B4-BE49-F238E27FC236}">
                  <a16:creationId xmlns:a16="http://schemas.microsoft.com/office/drawing/2014/main" id="{E78CE2C8-B528-4EBC-A9DD-7A4A62485F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60" y="1872"/>
              <a:ext cx="193" cy="336"/>
              <a:chOff x="1152" y="1872"/>
              <a:chExt cx="144" cy="336"/>
            </a:xfrm>
          </p:grpSpPr>
          <p:sp>
            <p:nvSpPr>
              <p:cNvPr id="550" name="Line 34">
                <a:extLst>
                  <a:ext uri="{FF2B5EF4-FFF2-40B4-BE49-F238E27FC236}">
                    <a16:creationId xmlns:a16="http://schemas.microsoft.com/office/drawing/2014/main" id="{6195855C-CA83-40A4-A768-C801ED4E39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97" y="1996"/>
                <a:ext cx="56" cy="2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1" name="Line 35">
                <a:extLst>
                  <a:ext uri="{FF2B5EF4-FFF2-40B4-BE49-F238E27FC236}">
                    <a16:creationId xmlns:a16="http://schemas.microsoft.com/office/drawing/2014/main" id="{E1D0E7F6-ECD8-40F5-A485-FFB991F1E6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88" y="1946"/>
                <a:ext cx="74" cy="2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2" name="Rectangle 36">
                <a:extLst>
                  <a:ext uri="{FF2B5EF4-FFF2-40B4-BE49-F238E27FC236}">
                    <a16:creationId xmlns:a16="http://schemas.microsoft.com/office/drawing/2014/main" id="{F6F663E9-1C09-4CF8-9D01-3D61538FF1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3" y="1872"/>
                <a:ext cx="126" cy="269"/>
              </a:xfrm>
              <a:prstGeom prst="rect">
                <a:avLst/>
              </a:prstGeom>
              <a:noFill/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3" name="Rectangle 37">
                <a:extLst>
                  <a:ext uri="{FF2B5EF4-FFF2-40B4-BE49-F238E27FC236}">
                    <a16:creationId xmlns:a16="http://schemas.microsoft.com/office/drawing/2014/main" id="{A288DB15-FECB-45AC-B7AC-F67DE1A5D0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1" y="1990"/>
                <a:ext cx="26" cy="10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4" name="Rectangle 38">
                <a:extLst>
                  <a:ext uri="{FF2B5EF4-FFF2-40B4-BE49-F238E27FC236}">
                    <a16:creationId xmlns:a16="http://schemas.microsoft.com/office/drawing/2014/main" id="{1A79A9D5-1781-4AEB-BEBE-428E09BFC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2" y="1879"/>
                <a:ext cx="107" cy="40"/>
              </a:xfrm>
              <a:prstGeom prst="rect">
                <a:avLst/>
              </a:prstGeom>
              <a:noFill/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5" name="Rectangle 39">
                <a:extLst>
                  <a:ext uri="{FF2B5EF4-FFF2-40B4-BE49-F238E27FC236}">
                    <a16:creationId xmlns:a16="http://schemas.microsoft.com/office/drawing/2014/main" id="{1ED4114E-6A02-470E-AC1F-D77D20F42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2" y="1927"/>
                <a:ext cx="107" cy="40"/>
              </a:xfrm>
              <a:prstGeom prst="rect">
                <a:avLst/>
              </a:prstGeom>
              <a:noFill/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6" name="Rectangle 40">
                <a:extLst>
                  <a:ext uri="{FF2B5EF4-FFF2-40B4-BE49-F238E27FC236}">
                    <a16:creationId xmlns:a16="http://schemas.microsoft.com/office/drawing/2014/main" id="{F78C78C0-DE34-4134-857E-207198B9C0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2" y="2024"/>
                <a:ext cx="107" cy="40"/>
              </a:xfrm>
              <a:prstGeom prst="rect">
                <a:avLst/>
              </a:prstGeom>
              <a:noFill/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7" name="Rectangle 41">
                <a:extLst>
                  <a:ext uri="{FF2B5EF4-FFF2-40B4-BE49-F238E27FC236}">
                    <a16:creationId xmlns:a16="http://schemas.microsoft.com/office/drawing/2014/main" id="{D5433F7B-844A-40F9-8039-8427B445B4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091"/>
                <a:ext cx="107" cy="37"/>
              </a:xfrm>
              <a:prstGeom prst="rect">
                <a:avLst/>
              </a:prstGeom>
              <a:noFill/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8" name="Line 42">
                <a:extLst>
                  <a:ext uri="{FF2B5EF4-FFF2-40B4-BE49-F238E27FC236}">
                    <a16:creationId xmlns:a16="http://schemas.microsoft.com/office/drawing/2014/main" id="{5AE84484-6A41-4CFD-BC0D-2759A2FB34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72" y="1890"/>
                <a:ext cx="10" cy="29"/>
              </a:xfrm>
              <a:prstGeom prst="line">
                <a:avLst/>
              </a:pr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9" name="Line 43">
                <a:extLst>
                  <a:ext uri="{FF2B5EF4-FFF2-40B4-BE49-F238E27FC236}">
                    <a16:creationId xmlns:a16="http://schemas.microsoft.com/office/drawing/2014/main" id="{C0F6AA7E-9F55-486F-8848-0779527C57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69" y="1890"/>
                <a:ext cx="10" cy="29"/>
              </a:xfrm>
              <a:prstGeom prst="line">
                <a:avLst/>
              </a:pr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0" name="Line 44">
                <a:extLst>
                  <a:ext uri="{FF2B5EF4-FFF2-40B4-BE49-F238E27FC236}">
                    <a16:creationId xmlns:a16="http://schemas.microsoft.com/office/drawing/2014/main" id="{1F156E3D-1B8E-4F43-8A3B-E7BC0435B2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5" y="2058"/>
                <a:ext cx="72" cy="1"/>
              </a:xfrm>
              <a:prstGeom prst="line">
                <a:avLst/>
              </a:pr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1" name="Line 45">
                <a:extLst>
                  <a:ext uri="{FF2B5EF4-FFF2-40B4-BE49-F238E27FC236}">
                    <a16:creationId xmlns:a16="http://schemas.microsoft.com/office/drawing/2014/main" id="{02C961BF-36DE-48D2-AFB4-80FC74C303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5" y="2051"/>
                <a:ext cx="72" cy="2"/>
              </a:xfrm>
              <a:prstGeom prst="line">
                <a:avLst/>
              </a:pr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2" name="Line 46">
                <a:extLst>
                  <a:ext uri="{FF2B5EF4-FFF2-40B4-BE49-F238E27FC236}">
                    <a16:creationId xmlns:a16="http://schemas.microsoft.com/office/drawing/2014/main" id="{DAAD991A-0D0F-447C-8A8C-1E23C657FF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5" y="2045"/>
                <a:ext cx="72" cy="2"/>
              </a:xfrm>
              <a:prstGeom prst="line">
                <a:avLst/>
              </a:pr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3" name="Line 47">
                <a:extLst>
                  <a:ext uri="{FF2B5EF4-FFF2-40B4-BE49-F238E27FC236}">
                    <a16:creationId xmlns:a16="http://schemas.microsoft.com/office/drawing/2014/main" id="{4D859F12-FC41-488C-93B1-04900A5130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5" y="2036"/>
                <a:ext cx="72" cy="2"/>
              </a:xfrm>
              <a:prstGeom prst="line">
                <a:avLst/>
              </a:pr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4" name="Rectangle 48">
                <a:extLst>
                  <a:ext uri="{FF2B5EF4-FFF2-40B4-BE49-F238E27FC236}">
                    <a16:creationId xmlns:a16="http://schemas.microsoft.com/office/drawing/2014/main" id="{6ED14DC0-5377-4922-B709-5407136A49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7" y="1937"/>
                <a:ext cx="29" cy="19"/>
              </a:xfrm>
              <a:prstGeom prst="rect">
                <a:avLst/>
              </a:prstGeom>
              <a:noFill/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5" name="Rectangle 49">
                <a:extLst>
                  <a:ext uri="{FF2B5EF4-FFF2-40B4-BE49-F238E27FC236}">
                    <a16:creationId xmlns:a16="http://schemas.microsoft.com/office/drawing/2014/main" id="{2B3F2A0B-54E9-460B-A156-86E476D3B0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6" y="2003"/>
                <a:ext cx="16" cy="5"/>
              </a:xfrm>
              <a:prstGeom prst="rect">
                <a:avLst/>
              </a:prstGeom>
              <a:noFill/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6" name="Rectangle 50">
                <a:extLst>
                  <a:ext uri="{FF2B5EF4-FFF2-40B4-BE49-F238E27FC236}">
                    <a16:creationId xmlns:a16="http://schemas.microsoft.com/office/drawing/2014/main" id="{B5C6DC00-D2CD-4284-94C4-55E4E78AFE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6" y="2030"/>
                <a:ext cx="16" cy="3"/>
              </a:xfrm>
              <a:prstGeom prst="rect">
                <a:avLst/>
              </a:prstGeom>
              <a:noFill/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7" name="Rectangle 51">
                <a:extLst>
                  <a:ext uri="{FF2B5EF4-FFF2-40B4-BE49-F238E27FC236}">
                    <a16:creationId xmlns:a16="http://schemas.microsoft.com/office/drawing/2014/main" id="{9D6938A4-6654-47B2-BE87-169A76439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6" y="2039"/>
                <a:ext cx="16" cy="6"/>
              </a:xfrm>
              <a:prstGeom prst="rect">
                <a:avLst/>
              </a:prstGeom>
              <a:noFill/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8" name="Rectangle 52">
                <a:extLst>
                  <a:ext uri="{FF2B5EF4-FFF2-40B4-BE49-F238E27FC236}">
                    <a16:creationId xmlns:a16="http://schemas.microsoft.com/office/drawing/2014/main" id="{F3297E29-FFE9-4D7F-B48C-A8A72765B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872"/>
                <a:ext cx="144" cy="336"/>
              </a:xfrm>
              <a:prstGeom prst="rect">
                <a:avLst/>
              </a:prstGeom>
              <a:noFill/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49" name="Rectangle 53">
              <a:extLst>
                <a:ext uri="{FF2B5EF4-FFF2-40B4-BE49-F238E27FC236}">
                  <a16:creationId xmlns:a16="http://schemas.microsoft.com/office/drawing/2014/main" id="{68F59994-14AB-43A2-BBDB-8C88ADFC5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" y="2234"/>
              <a:ext cx="350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342900" eaLnBrk="0" hangingPunct="0">
                <a:lnSpc>
                  <a:spcPct val="80000"/>
                </a:lnSpc>
              </a:pPr>
              <a:r>
                <a:rPr lang="en-US" sz="900" b="1" dirty="0">
                  <a:solidFill>
                    <a:srgbClr val="FF3300"/>
                  </a:solidFill>
                  <a:latin typeface="Calibri"/>
                  <a:cs typeface="Arial" charset="0"/>
                </a:rPr>
                <a:t>Identity</a:t>
              </a:r>
            </a:p>
            <a:p>
              <a:pPr algn="ctr" defTabSz="342900" eaLnBrk="0" hangingPunct="0">
                <a:lnSpc>
                  <a:spcPct val="80000"/>
                </a:lnSpc>
              </a:pPr>
              <a:r>
                <a:rPr lang="en-US" sz="900" b="1" dirty="0">
                  <a:solidFill>
                    <a:srgbClr val="FF3300"/>
                  </a:solidFill>
                  <a:latin typeface="Calibri"/>
                  <a:cs typeface="Arial" charset="0"/>
                </a:rPr>
                <a:t>Mgmt</a:t>
              </a:r>
            </a:p>
          </p:txBody>
        </p:sp>
      </p:grpSp>
      <p:sp>
        <p:nvSpPr>
          <p:cNvPr id="665" name="laptop">
            <a:extLst>
              <a:ext uri="{FF2B5EF4-FFF2-40B4-BE49-F238E27FC236}">
                <a16:creationId xmlns:a16="http://schemas.microsoft.com/office/drawing/2014/main" id="{C9B2706C-A65E-4B7E-9253-53D19BFF6DC6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677960" y="2791673"/>
            <a:ext cx="970439" cy="6204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lIns="68557" tIns="34278" rIns="68557" bIns="34278"/>
          <a:lstStyle/>
          <a:p>
            <a:pPr defTabSz="342900"/>
            <a:r>
              <a:rPr lang="en-US" sz="1200" b="1" dirty="0">
                <a:solidFill>
                  <a:prstClr val="black"/>
                </a:solidFill>
                <a:latin typeface="Arial Narrow" pitchFamily="34" charset="0"/>
              </a:rPr>
              <a:t>Clients</a:t>
            </a:r>
          </a:p>
        </p:txBody>
      </p:sp>
      <p:grpSp>
        <p:nvGrpSpPr>
          <p:cNvPr id="1573" name="Group 1572">
            <a:extLst>
              <a:ext uri="{FF2B5EF4-FFF2-40B4-BE49-F238E27FC236}">
                <a16:creationId xmlns:a16="http://schemas.microsoft.com/office/drawing/2014/main" id="{C4F4E53C-4FE3-4F0A-A7ED-4D6719BC879D}"/>
              </a:ext>
            </a:extLst>
          </p:cNvPr>
          <p:cNvGrpSpPr/>
          <p:nvPr/>
        </p:nvGrpSpPr>
        <p:grpSpPr>
          <a:xfrm>
            <a:off x="3555194" y="3034383"/>
            <a:ext cx="5067182" cy="859729"/>
            <a:chOff x="3555194" y="3034383"/>
            <a:chExt cx="5067182" cy="859729"/>
          </a:xfrm>
        </p:grpSpPr>
        <p:grpSp>
          <p:nvGrpSpPr>
            <p:cNvPr id="1572" name="Group 1571">
              <a:extLst>
                <a:ext uri="{FF2B5EF4-FFF2-40B4-BE49-F238E27FC236}">
                  <a16:creationId xmlns:a16="http://schemas.microsoft.com/office/drawing/2014/main" id="{DA2C2D52-2C87-4570-90C8-0971529D3327}"/>
                </a:ext>
              </a:extLst>
            </p:cNvPr>
            <p:cNvGrpSpPr/>
            <p:nvPr/>
          </p:nvGrpSpPr>
          <p:grpSpPr>
            <a:xfrm>
              <a:off x="4267226" y="3546717"/>
              <a:ext cx="520124" cy="347395"/>
              <a:chOff x="819241" y="525171"/>
              <a:chExt cx="520124" cy="347395"/>
            </a:xfrm>
          </p:grpSpPr>
          <p:sp>
            <p:nvSpPr>
              <p:cNvPr id="1571" name="Rectangle 1570">
                <a:extLst>
                  <a:ext uri="{FF2B5EF4-FFF2-40B4-BE49-F238E27FC236}">
                    <a16:creationId xmlns:a16="http://schemas.microsoft.com/office/drawing/2014/main" id="{40D190BD-2928-4E0F-AEE1-3181D3A6B3A1}"/>
                  </a:ext>
                </a:extLst>
              </p:cNvPr>
              <p:cNvSpPr/>
              <p:nvPr/>
            </p:nvSpPr>
            <p:spPr>
              <a:xfrm>
                <a:off x="918750" y="525171"/>
                <a:ext cx="287977" cy="30000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ibbon: Tilted Up 23">
                <a:extLst>
                  <a:ext uri="{FF2B5EF4-FFF2-40B4-BE49-F238E27FC236}">
                    <a16:creationId xmlns:a16="http://schemas.microsoft.com/office/drawing/2014/main" id="{84D32141-A434-4E34-84BB-B5685524AD50}"/>
                  </a:ext>
                </a:extLst>
              </p:cNvPr>
              <p:cNvSpPr/>
              <p:nvPr/>
            </p:nvSpPr>
            <p:spPr>
              <a:xfrm>
                <a:off x="918750" y="532036"/>
                <a:ext cx="249976" cy="170372"/>
              </a:xfrm>
              <a:prstGeom prst="ribbon2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Star: 10 Points 24">
                <a:extLst>
                  <a:ext uri="{FF2B5EF4-FFF2-40B4-BE49-F238E27FC236}">
                    <a16:creationId xmlns:a16="http://schemas.microsoft.com/office/drawing/2014/main" id="{0DF6F165-D359-45E9-AED6-FEC6BA1A12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0111" y="542221"/>
                <a:ext cx="59928" cy="92299"/>
              </a:xfrm>
              <a:prstGeom prst="star10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12084DE-3359-4C88-81E7-873D79E21B5D}"/>
                  </a:ext>
                </a:extLst>
              </p:cNvPr>
              <p:cNvSpPr txBox="1"/>
              <p:nvPr/>
            </p:nvSpPr>
            <p:spPr>
              <a:xfrm>
                <a:off x="819241" y="664461"/>
                <a:ext cx="520124" cy="2081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700" b="1" dirty="0">
                    <a:solidFill>
                      <a:srgbClr val="FF0000"/>
                    </a:solidFill>
                  </a:rPr>
                  <a:t>CERTS</a:t>
                </a:r>
              </a:p>
            </p:txBody>
          </p:sp>
        </p:grpSp>
        <p:grpSp>
          <p:nvGrpSpPr>
            <p:cNvPr id="679" name="Group 678">
              <a:extLst>
                <a:ext uri="{FF2B5EF4-FFF2-40B4-BE49-F238E27FC236}">
                  <a16:creationId xmlns:a16="http://schemas.microsoft.com/office/drawing/2014/main" id="{4DD49FA8-A771-417B-9E9E-7EF85B4B60A6}"/>
                </a:ext>
              </a:extLst>
            </p:cNvPr>
            <p:cNvGrpSpPr/>
            <p:nvPr/>
          </p:nvGrpSpPr>
          <p:grpSpPr>
            <a:xfrm>
              <a:off x="3555194" y="3034383"/>
              <a:ext cx="520124" cy="347395"/>
              <a:chOff x="819241" y="525171"/>
              <a:chExt cx="520124" cy="347395"/>
            </a:xfrm>
          </p:grpSpPr>
          <p:sp>
            <p:nvSpPr>
              <p:cNvPr id="680" name="Rectangle 679">
                <a:extLst>
                  <a:ext uri="{FF2B5EF4-FFF2-40B4-BE49-F238E27FC236}">
                    <a16:creationId xmlns:a16="http://schemas.microsoft.com/office/drawing/2014/main" id="{407ABA56-EBE0-4F8C-9BA0-6393F7733C74}"/>
                  </a:ext>
                </a:extLst>
              </p:cNvPr>
              <p:cNvSpPr/>
              <p:nvPr/>
            </p:nvSpPr>
            <p:spPr>
              <a:xfrm>
                <a:off x="918750" y="525171"/>
                <a:ext cx="287977" cy="30000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ibbon: Tilted Up 680">
                <a:extLst>
                  <a:ext uri="{FF2B5EF4-FFF2-40B4-BE49-F238E27FC236}">
                    <a16:creationId xmlns:a16="http://schemas.microsoft.com/office/drawing/2014/main" id="{95F35BE0-DEF4-4F9B-9374-3504264BE7F4}"/>
                  </a:ext>
                </a:extLst>
              </p:cNvPr>
              <p:cNvSpPr/>
              <p:nvPr/>
            </p:nvSpPr>
            <p:spPr>
              <a:xfrm>
                <a:off x="918750" y="532036"/>
                <a:ext cx="249976" cy="170372"/>
              </a:xfrm>
              <a:prstGeom prst="ribbon2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Star: 10 Points 681">
                <a:extLst>
                  <a:ext uri="{FF2B5EF4-FFF2-40B4-BE49-F238E27FC236}">
                    <a16:creationId xmlns:a16="http://schemas.microsoft.com/office/drawing/2014/main" id="{C5B988B6-541E-454D-90BA-C09A5A5B2C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0111" y="542221"/>
                <a:ext cx="59928" cy="92299"/>
              </a:xfrm>
              <a:prstGeom prst="star10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3" name="TextBox 682">
                <a:extLst>
                  <a:ext uri="{FF2B5EF4-FFF2-40B4-BE49-F238E27FC236}">
                    <a16:creationId xmlns:a16="http://schemas.microsoft.com/office/drawing/2014/main" id="{9843872F-F3EF-4C42-ADD0-B89CE348BA76}"/>
                  </a:ext>
                </a:extLst>
              </p:cNvPr>
              <p:cNvSpPr txBox="1"/>
              <p:nvPr/>
            </p:nvSpPr>
            <p:spPr>
              <a:xfrm>
                <a:off x="819241" y="664461"/>
                <a:ext cx="520124" cy="2081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700" b="1" dirty="0">
                    <a:solidFill>
                      <a:srgbClr val="FF0000"/>
                    </a:solidFill>
                  </a:rPr>
                  <a:t>CERTS</a:t>
                </a:r>
              </a:p>
            </p:txBody>
          </p:sp>
        </p:grpSp>
        <p:grpSp>
          <p:nvGrpSpPr>
            <p:cNvPr id="689" name="Group 688">
              <a:extLst>
                <a:ext uri="{FF2B5EF4-FFF2-40B4-BE49-F238E27FC236}">
                  <a16:creationId xmlns:a16="http://schemas.microsoft.com/office/drawing/2014/main" id="{EDECCA4C-4646-4CD4-A577-48DA617103E1}"/>
                </a:ext>
              </a:extLst>
            </p:cNvPr>
            <p:cNvGrpSpPr/>
            <p:nvPr/>
          </p:nvGrpSpPr>
          <p:grpSpPr>
            <a:xfrm>
              <a:off x="8102252" y="3040688"/>
              <a:ext cx="520124" cy="377212"/>
              <a:chOff x="819241" y="525171"/>
              <a:chExt cx="520124" cy="377212"/>
            </a:xfrm>
          </p:grpSpPr>
          <p:sp>
            <p:nvSpPr>
              <p:cNvPr id="690" name="Rectangle 689">
                <a:extLst>
                  <a:ext uri="{FF2B5EF4-FFF2-40B4-BE49-F238E27FC236}">
                    <a16:creationId xmlns:a16="http://schemas.microsoft.com/office/drawing/2014/main" id="{7686726C-7351-46B8-A1E0-6F147214CBA8}"/>
                  </a:ext>
                </a:extLst>
              </p:cNvPr>
              <p:cNvSpPr/>
              <p:nvPr/>
            </p:nvSpPr>
            <p:spPr>
              <a:xfrm>
                <a:off x="918750" y="525171"/>
                <a:ext cx="287977" cy="30000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ibbon: Tilted Up 690">
                <a:extLst>
                  <a:ext uri="{FF2B5EF4-FFF2-40B4-BE49-F238E27FC236}">
                    <a16:creationId xmlns:a16="http://schemas.microsoft.com/office/drawing/2014/main" id="{F821255B-A133-4763-9ED6-655999D89C92}"/>
                  </a:ext>
                </a:extLst>
              </p:cNvPr>
              <p:cNvSpPr/>
              <p:nvPr/>
            </p:nvSpPr>
            <p:spPr>
              <a:xfrm>
                <a:off x="918750" y="532036"/>
                <a:ext cx="249976" cy="170372"/>
              </a:xfrm>
              <a:prstGeom prst="ribbon2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Star: 10 Points 691">
                <a:extLst>
                  <a:ext uri="{FF2B5EF4-FFF2-40B4-BE49-F238E27FC236}">
                    <a16:creationId xmlns:a16="http://schemas.microsoft.com/office/drawing/2014/main" id="{BEE97AFC-8CD5-4946-A8DE-D3E1793A62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0111" y="542221"/>
                <a:ext cx="59928" cy="92299"/>
              </a:xfrm>
              <a:prstGeom prst="star10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3" name="TextBox 692">
                <a:extLst>
                  <a:ext uri="{FF2B5EF4-FFF2-40B4-BE49-F238E27FC236}">
                    <a16:creationId xmlns:a16="http://schemas.microsoft.com/office/drawing/2014/main" id="{61493F27-A1B7-4868-90CD-4D63984ABF4A}"/>
                  </a:ext>
                </a:extLst>
              </p:cNvPr>
              <p:cNvSpPr txBox="1"/>
              <p:nvPr/>
            </p:nvSpPr>
            <p:spPr>
              <a:xfrm>
                <a:off x="819241" y="694278"/>
                <a:ext cx="520124" cy="2081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700" b="1" dirty="0">
                    <a:solidFill>
                      <a:srgbClr val="FF0000"/>
                    </a:solidFill>
                  </a:rPr>
                  <a:t>CERTS</a:t>
                </a:r>
              </a:p>
            </p:txBody>
          </p:sp>
        </p:grpSp>
      </p:grpSp>
      <p:sp>
        <p:nvSpPr>
          <p:cNvPr id="697" name="Freeform 54">
            <a:extLst>
              <a:ext uri="{FF2B5EF4-FFF2-40B4-BE49-F238E27FC236}">
                <a16:creationId xmlns:a16="http://schemas.microsoft.com/office/drawing/2014/main" id="{22BDF499-E76E-44C6-BBF7-A20645A09883}"/>
              </a:ext>
            </a:extLst>
          </p:cNvPr>
          <p:cNvSpPr>
            <a:spLocks/>
          </p:cNvSpPr>
          <p:nvPr/>
        </p:nvSpPr>
        <p:spPr bwMode="auto">
          <a:xfrm flipH="1">
            <a:off x="4733533" y="1243944"/>
            <a:ext cx="76869" cy="547864"/>
          </a:xfrm>
          <a:custGeom>
            <a:avLst/>
            <a:gdLst>
              <a:gd name="T0" fmla="*/ 0 w 11354"/>
              <a:gd name="T1" fmla="*/ 0 h 21113"/>
              <a:gd name="T2" fmla="*/ 0 w 11354"/>
              <a:gd name="T3" fmla="*/ 0 h 21113"/>
              <a:gd name="T4" fmla="*/ 0 w 11354"/>
              <a:gd name="T5" fmla="*/ 0 h 21113"/>
              <a:gd name="T6" fmla="*/ 0 w 11354"/>
              <a:gd name="T7" fmla="*/ 0 h 21113"/>
              <a:gd name="T8" fmla="*/ 0 w 11354"/>
              <a:gd name="T9" fmla="*/ 0 h 211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54"/>
              <a:gd name="T16" fmla="*/ 0 h 21113"/>
              <a:gd name="T17" fmla="*/ 11354 w 11354"/>
              <a:gd name="T18" fmla="*/ 21113 h 211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54" h="21113">
                <a:moveTo>
                  <a:pt x="0" y="1020"/>
                </a:moveTo>
                <a:cubicBezTo>
                  <a:pt x="3145" y="0"/>
                  <a:pt x="7416" y="1540"/>
                  <a:pt x="8708" y="2355"/>
                </a:cubicBezTo>
                <a:cubicBezTo>
                  <a:pt x="10000" y="3171"/>
                  <a:pt x="8301" y="4750"/>
                  <a:pt x="7753" y="5913"/>
                </a:cubicBezTo>
                <a:cubicBezTo>
                  <a:pt x="7205" y="7076"/>
                  <a:pt x="4818" y="6800"/>
                  <a:pt x="5418" y="9333"/>
                </a:cubicBezTo>
                <a:cubicBezTo>
                  <a:pt x="6018" y="11866"/>
                  <a:pt x="10145" y="20604"/>
                  <a:pt x="11354" y="21113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defTabSz="342900"/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98" name="Group 583">
            <a:extLst>
              <a:ext uri="{FF2B5EF4-FFF2-40B4-BE49-F238E27FC236}">
                <a16:creationId xmlns:a16="http://schemas.microsoft.com/office/drawing/2014/main" id="{A8341017-CB0F-498E-BCD1-965376EB39D9}"/>
              </a:ext>
            </a:extLst>
          </p:cNvPr>
          <p:cNvGrpSpPr>
            <a:grpSpLocks/>
          </p:cNvGrpSpPr>
          <p:nvPr/>
        </p:nvGrpSpPr>
        <p:grpSpPr bwMode="auto">
          <a:xfrm>
            <a:off x="2244850" y="3264742"/>
            <a:ext cx="514350" cy="363142"/>
            <a:chOff x="-1344" y="1920"/>
            <a:chExt cx="432" cy="305"/>
          </a:xfrm>
        </p:grpSpPr>
        <p:sp>
          <p:nvSpPr>
            <p:cNvPr id="699" name="Text Box 584">
              <a:extLst>
                <a:ext uri="{FF2B5EF4-FFF2-40B4-BE49-F238E27FC236}">
                  <a16:creationId xmlns:a16="http://schemas.microsoft.com/office/drawing/2014/main" id="{8265AB84-4B33-4B70-B2F3-D6E523F2F4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344" y="2031"/>
              <a:ext cx="43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342900">
                <a:spcBef>
                  <a:spcPct val="50000"/>
                </a:spcBef>
              </a:pPr>
              <a:r>
                <a:rPr lang="en-US" sz="900" b="1" dirty="0">
                  <a:solidFill>
                    <a:srgbClr val="FF3300"/>
                  </a:solidFill>
                  <a:latin typeface="Calibri"/>
                  <a:cs typeface="Arial" charset="0"/>
                </a:rPr>
                <a:t>VPN</a:t>
              </a:r>
            </a:p>
          </p:txBody>
        </p:sp>
        <p:grpSp>
          <p:nvGrpSpPr>
            <p:cNvPr id="700" name="Group 585">
              <a:extLst>
                <a:ext uri="{FF2B5EF4-FFF2-40B4-BE49-F238E27FC236}">
                  <a16:creationId xmlns:a16="http://schemas.microsoft.com/office/drawing/2014/main" id="{D253C3BA-D104-4218-A337-80FFC35CF3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248" y="1920"/>
              <a:ext cx="240" cy="95"/>
              <a:chOff x="4752" y="-96"/>
              <a:chExt cx="240" cy="95"/>
            </a:xfrm>
          </p:grpSpPr>
          <p:sp>
            <p:nvSpPr>
              <p:cNvPr id="701" name="AutoShape 586" descr="20%">
                <a:extLst>
                  <a:ext uri="{FF2B5EF4-FFF2-40B4-BE49-F238E27FC236}">
                    <a16:creationId xmlns:a16="http://schemas.microsoft.com/office/drawing/2014/main" id="{2EC4E7B0-E3F2-4806-9883-C6A7E25D7706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4752" y="-96"/>
                <a:ext cx="227" cy="95"/>
              </a:xfrm>
              <a:prstGeom prst="rect">
                <a:avLst/>
              </a:prstGeom>
              <a:pattFill prst="pct20">
                <a:fgClr>
                  <a:srgbClr val="FF3300"/>
                </a:fgClr>
                <a:bgClr>
                  <a:schemeClr val="bg1"/>
                </a:bgClr>
              </a:pattFill>
              <a:ln w="9525" algn="ctr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2" name="Rectangle 587" descr="20%">
                <a:extLst>
                  <a:ext uri="{FF2B5EF4-FFF2-40B4-BE49-F238E27FC236}">
                    <a16:creationId xmlns:a16="http://schemas.microsoft.com/office/drawing/2014/main" id="{77A1706D-E0F2-41B0-BF62-37C5009FDA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0" y="-84"/>
                <a:ext cx="211" cy="64"/>
              </a:xfrm>
              <a:prstGeom prst="rect">
                <a:avLst/>
              </a:prstGeom>
              <a:pattFill prst="pct20">
                <a:fgClr>
                  <a:srgbClr val="FF3300"/>
                </a:fgClr>
                <a:bgClr>
                  <a:srgbClr val="FFFFFF"/>
                </a:bgClr>
              </a:patt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3" name="Rectangle 588" descr="20%">
                <a:extLst>
                  <a:ext uri="{FF2B5EF4-FFF2-40B4-BE49-F238E27FC236}">
                    <a16:creationId xmlns:a16="http://schemas.microsoft.com/office/drawing/2014/main" id="{5D995D1A-5539-46A2-866B-21BADDB38E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1" y="-96"/>
                <a:ext cx="211" cy="64"/>
              </a:xfrm>
              <a:prstGeom prst="rect">
                <a:avLst/>
              </a:prstGeom>
              <a:pattFill prst="pct20">
                <a:fgClr>
                  <a:srgbClr val="FF3300"/>
                </a:fgClr>
                <a:bgClr>
                  <a:srgbClr val="FFFFFF"/>
                </a:bgClr>
              </a:pattFill>
              <a:ln w="3175" cap="rnd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4" name="Rectangle 589" descr="20%">
                <a:extLst>
                  <a:ext uri="{FF2B5EF4-FFF2-40B4-BE49-F238E27FC236}">
                    <a16:creationId xmlns:a16="http://schemas.microsoft.com/office/drawing/2014/main" id="{CC692FEC-C21E-41C9-93E6-F0F84F55D8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0" y="-20"/>
                <a:ext cx="211" cy="8"/>
              </a:xfrm>
              <a:prstGeom prst="rect">
                <a:avLst/>
              </a:prstGeom>
              <a:pattFill prst="pct20">
                <a:fgClr>
                  <a:srgbClr val="FF3300"/>
                </a:fgClr>
                <a:bgClr>
                  <a:srgbClr val="FFFFFF"/>
                </a:bgClr>
              </a:patt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5" name="Rectangle 590" descr="20%">
                <a:extLst>
                  <a:ext uri="{FF2B5EF4-FFF2-40B4-BE49-F238E27FC236}">
                    <a16:creationId xmlns:a16="http://schemas.microsoft.com/office/drawing/2014/main" id="{65C8BAD2-F3E0-405C-91FD-E20F1CA6EE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0" y="-20"/>
                <a:ext cx="211" cy="8"/>
              </a:xfrm>
              <a:prstGeom prst="rect">
                <a:avLst/>
              </a:prstGeom>
              <a:pattFill prst="pct20">
                <a:fgClr>
                  <a:srgbClr val="FF3300"/>
                </a:fgClr>
                <a:bgClr>
                  <a:srgbClr val="FFFFFF"/>
                </a:bgClr>
              </a:pattFill>
              <a:ln w="3175" cap="rnd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6" name="Freeform 591" descr="20%">
                <a:extLst>
                  <a:ext uri="{FF2B5EF4-FFF2-40B4-BE49-F238E27FC236}">
                    <a16:creationId xmlns:a16="http://schemas.microsoft.com/office/drawing/2014/main" id="{436347CD-C63B-451F-9E34-3CAAFFE118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66" y="-75"/>
                <a:ext cx="199" cy="48"/>
              </a:xfrm>
              <a:custGeom>
                <a:avLst/>
                <a:gdLst>
                  <a:gd name="T0" fmla="*/ 0 w 199"/>
                  <a:gd name="T1" fmla="*/ 45 h 48"/>
                  <a:gd name="T2" fmla="*/ 23 w 199"/>
                  <a:gd name="T3" fmla="*/ 45 h 48"/>
                  <a:gd name="T4" fmla="*/ 106 w 199"/>
                  <a:gd name="T5" fmla="*/ 45 h 48"/>
                  <a:gd name="T6" fmla="*/ 129 w 199"/>
                  <a:gd name="T7" fmla="*/ 45 h 48"/>
                  <a:gd name="T8" fmla="*/ 135 w 199"/>
                  <a:gd name="T9" fmla="*/ 0 h 48"/>
                  <a:gd name="T10" fmla="*/ 161 w 199"/>
                  <a:gd name="T11" fmla="*/ 0 h 48"/>
                  <a:gd name="T12" fmla="*/ 135 w 199"/>
                  <a:gd name="T13" fmla="*/ 45 h 48"/>
                  <a:gd name="T14" fmla="*/ 161 w 199"/>
                  <a:gd name="T15" fmla="*/ 45 h 48"/>
                  <a:gd name="T16" fmla="*/ 144 w 199"/>
                  <a:gd name="T17" fmla="*/ 37 h 48"/>
                  <a:gd name="T18" fmla="*/ 152 w 199"/>
                  <a:gd name="T19" fmla="*/ 37 h 48"/>
                  <a:gd name="T20" fmla="*/ 135 w 199"/>
                  <a:gd name="T21" fmla="*/ 21 h 48"/>
                  <a:gd name="T22" fmla="*/ 161 w 199"/>
                  <a:gd name="T23" fmla="*/ 21 h 48"/>
                  <a:gd name="T24" fmla="*/ 197 w 199"/>
                  <a:gd name="T25" fmla="*/ 34 h 48"/>
                  <a:gd name="T26" fmla="*/ 197 w 199"/>
                  <a:gd name="T27" fmla="*/ 48 h 48"/>
                  <a:gd name="T28" fmla="*/ 167 w 199"/>
                  <a:gd name="T29" fmla="*/ 45 h 48"/>
                  <a:gd name="T30" fmla="*/ 193 w 199"/>
                  <a:gd name="T31" fmla="*/ 45 h 48"/>
                  <a:gd name="T32" fmla="*/ 167 w 199"/>
                  <a:gd name="T33" fmla="*/ 37 h 48"/>
                  <a:gd name="T34" fmla="*/ 193 w 199"/>
                  <a:gd name="T35" fmla="*/ 37 h 48"/>
                  <a:gd name="T36" fmla="*/ 167 w 199"/>
                  <a:gd name="T37" fmla="*/ 29 h 48"/>
                  <a:gd name="T38" fmla="*/ 193 w 199"/>
                  <a:gd name="T39" fmla="*/ 29 h 48"/>
                  <a:gd name="T40" fmla="*/ 167 w 199"/>
                  <a:gd name="T41" fmla="*/ 21 h 48"/>
                  <a:gd name="T42" fmla="*/ 193 w 199"/>
                  <a:gd name="T43" fmla="*/ 21 h 48"/>
                  <a:gd name="T44" fmla="*/ 197 w 199"/>
                  <a:gd name="T45" fmla="*/ 18 h 48"/>
                  <a:gd name="T46" fmla="*/ 197 w 199"/>
                  <a:gd name="T47" fmla="*/ 32 h 48"/>
                  <a:gd name="T48" fmla="*/ 167 w 199"/>
                  <a:gd name="T49" fmla="*/ 13 h 48"/>
                  <a:gd name="T50" fmla="*/ 199 w 199"/>
                  <a:gd name="T51" fmla="*/ 13 h 48"/>
                  <a:gd name="T52" fmla="*/ 135 w 199"/>
                  <a:gd name="T53" fmla="*/ 13 h 48"/>
                  <a:gd name="T54" fmla="*/ 161 w 199"/>
                  <a:gd name="T55" fmla="*/ 13 h 48"/>
                  <a:gd name="T56" fmla="*/ 0 w 199"/>
                  <a:gd name="T57" fmla="*/ 0 h 48"/>
                  <a:gd name="T58" fmla="*/ 6 w 199"/>
                  <a:gd name="T59" fmla="*/ 0 h 48"/>
                  <a:gd name="T60" fmla="*/ 15 w 199"/>
                  <a:gd name="T61" fmla="*/ 0 h 48"/>
                  <a:gd name="T62" fmla="*/ 47 w 199"/>
                  <a:gd name="T63" fmla="*/ 0 h 48"/>
                  <a:gd name="T64" fmla="*/ 56 w 199"/>
                  <a:gd name="T65" fmla="*/ 0 h 48"/>
                  <a:gd name="T66" fmla="*/ 88 w 199"/>
                  <a:gd name="T67" fmla="*/ 0 h 48"/>
                  <a:gd name="T68" fmla="*/ 97 w 199"/>
                  <a:gd name="T69" fmla="*/ 0 h 48"/>
                  <a:gd name="T70" fmla="*/ 129 w 199"/>
                  <a:gd name="T71" fmla="*/ 0 h 48"/>
                  <a:gd name="T72" fmla="*/ 0 w 199"/>
                  <a:gd name="T73" fmla="*/ 13 h 48"/>
                  <a:gd name="T74" fmla="*/ 129 w 199"/>
                  <a:gd name="T75" fmla="*/ 13 h 48"/>
                  <a:gd name="T76" fmla="*/ 0 w 199"/>
                  <a:gd name="T77" fmla="*/ 21 h 48"/>
                  <a:gd name="T78" fmla="*/ 129 w 199"/>
                  <a:gd name="T79" fmla="*/ 21 h 48"/>
                  <a:gd name="T80" fmla="*/ 0 w 199"/>
                  <a:gd name="T81" fmla="*/ 29 h 48"/>
                  <a:gd name="T82" fmla="*/ 129 w 199"/>
                  <a:gd name="T83" fmla="*/ 29 h 48"/>
                  <a:gd name="T84" fmla="*/ 0 w 199"/>
                  <a:gd name="T85" fmla="*/ 37 h 48"/>
                  <a:gd name="T86" fmla="*/ 129 w 199"/>
                  <a:gd name="T87" fmla="*/ 37 h 48"/>
                  <a:gd name="T88" fmla="*/ 35 w 199"/>
                  <a:gd name="T89" fmla="*/ 45 h 48"/>
                  <a:gd name="T90" fmla="*/ 94 w 199"/>
                  <a:gd name="T91" fmla="*/ 45 h 4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99"/>
                  <a:gd name="T139" fmla="*/ 0 h 48"/>
                  <a:gd name="T140" fmla="*/ 199 w 199"/>
                  <a:gd name="T141" fmla="*/ 48 h 4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99" h="48">
                    <a:moveTo>
                      <a:pt x="0" y="45"/>
                    </a:moveTo>
                    <a:lnTo>
                      <a:pt x="23" y="45"/>
                    </a:lnTo>
                    <a:moveTo>
                      <a:pt x="106" y="45"/>
                    </a:moveTo>
                    <a:lnTo>
                      <a:pt x="129" y="45"/>
                    </a:lnTo>
                    <a:moveTo>
                      <a:pt x="135" y="0"/>
                    </a:moveTo>
                    <a:lnTo>
                      <a:pt x="161" y="0"/>
                    </a:lnTo>
                    <a:moveTo>
                      <a:pt x="135" y="45"/>
                    </a:moveTo>
                    <a:lnTo>
                      <a:pt x="161" y="45"/>
                    </a:lnTo>
                    <a:moveTo>
                      <a:pt x="144" y="37"/>
                    </a:moveTo>
                    <a:lnTo>
                      <a:pt x="152" y="37"/>
                    </a:lnTo>
                    <a:moveTo>
                      <a:pt x="135" y="21"/>
                    </a:moveTo>
                    <a:lnTo>
                      <a:pt x="161" y="21"/>
                    </a:lnTo>
                    <a:moveTo>
                      <a:pt x="197" y="34"/>
                    </a:moveTo>
                    <a:lnTo>
                      <a:pt x="197" y="48"/>
                    </a:lnTo>
                    <a:moveTo>
                      <a:pt x="167" y="45"/>
                    </a:moveTo>
                    <a:lnTo>
                      <a:pt x="193" y="45"/>
                    </a:lnTo>
                    <a:moveTo>
                      <a:pt x="167" y="37"/>
                    </a:moveTo>
                    <a:lnTo>
                      <a:pt x="193" y="37"/>
                    </a:lnTo>
                    <a:moveTo>
                      <a:pt x="167" y="29"/>
                    </a:moveTo>
                    <a:lnTo>
                      <a:pt x="193" y="29"/>
                    </a:lnTo>
                    <a:moveTo>
                      <a:pt x="167" y="21"/>
                    </a:moveTo>
                    <a:lnTo>
                      <a:pt x="193" y="21"/>
                    </a:lnTo>
                    <a:moveTo>
                      <a:pt x="197" y="18"/>
                    </a:moveTo>
                    <a:lnTo>
                      <a:pt x="197" y="32"/>
                    </a:lnTo>
                    <a:moveTo>
                      <a:pt x="167" y="13"/>
                    </a:moveTo>
                    <a:lnTo>
                      <a:pt x="199" y="13"/>
                    </a:lnTo>
                    <a:moveTo>
                      <a:pt x="135" y="13"/>
                    </a:moveTo>
                    <a:lnTo>
                      <a:pt x="161" y="13"/>
                    </a:lnTo>
                    <a:moveTo>
                      <a:pt x="0" y="0"/>
                    </a:moveTo>
                    <a:lnTo>
                      <a:pt x="6" y="0"/>
                    </a:lnTo>
                    <a:moveTo>
                      <a:pt x="15" y="0"/>
                    </a:moveTo>
                    <a:lnTo>
                      <a:pt x="47" y="0"/>
                    </a:lnTo>
                    <a:moveTo>
                      <a:pt x="56" y="0"/>
                    </a:moveTo>
                    <a:lnTo>
                      <a:pt x="88" y="0"/>
                    </a:lnTo>
                    <a:moveTo>
                      <a:pt x="97" y="0"/>
                    </a:moveTo>
                    <a:lnTo>
                      <a:pt x="129" y="0"/>
                    </a:lnTo>
                    <a:moveTo>
                      <a:pt x="0" y="13"/>
                    </a:moveTo>
                    <a:lnTo>
                      <a:pt x="129" y="13"/>
                    </a:lnTo>
                    <a:moveTo>
                      <a:pt x="0" y="21"/>
                    </a:moveTo>
                    <a:lnTo>
                      <a:pt x="129" y="21"/>
                    </a:lnTo>
                    <a:moveTo>
                      <a:pt x="0" y="29"/>
                    </a:moveTo>
                    <a:lnTo>
                      <a:pt x="129" y="29"/>
                    </a:lnTo>
                    <a:moveTo>
                      <a:pt x="0" y="37"/>
                    </a:moveTo>
                    <a:lnTo>
                      <a:pt x="129" y="37"/>
                    </a:lnTo>
                    <a:moveTo>
                      <a:pt x="35" y="45"/>
                    </a:moveTo>
                    <a:lnTo>
                      <a:pt x="94" y="45"/>
                    </a:lnTo>
                  </a:path>
                </a:pathLst>
              </a:custGeom>
              <a:pattFill prst="pct20">
                <a:fgClr>
                  <a:srgbClr val="FF3300"/>
                </a:fgClr>
                <a:bgClr>
                  <a:srgbClr val="FFFFFF"/>
                </a:bgClr>
              </a:pattFill>
              <a:ln w="14288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7" name="Freeform 592" descr="20%">
                <a:extLst>
                  <a:ext uri="{FF2B5EF4-FFF2-40B4-BE49-F238E27FC236}">
                    <a16:creationId xmlns:a16="http://schemas.microsoft.com/office/drawing/2014/main" id="{6F14E062-2B50-4BFC-96CB-929ABE2C71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0" y="-84"/>
                <a:ext cx="211" cy="72"/>
              </a:xfrm>
              <a:custGeom>
                <a:avLst/>
                <a:gdLst>
                  <a:gd name="T0" fmla="*/ 0 w 211"/>
                  <a:gd name="T1" fmla="*/ 0 h 72"/>
                  <a:gd name="T2" fmla="*/ 0 w 211"/>
                  <a:gd name="T3" fmla="*/ 72 h 72"/>
                  <a:gd name="T4" fmla="*/ 211 w 211"/>
                  <a:gd name="T5" fmla="*/ 72 h 72"/>
                  <a:gd name="T6" fmla="*/ 0 60000 65536"/>
                  <a:gd name="T7" fmla="*/ 0 60000 65536"/>
                  <a:gd name="T8" fmla="*/ 0 60000 65536"/>
                  <a:gd name="T9" fmla="*/ 0 w 211"/>
                  <a:gd name="T10" fmla="*/ 0 h 72"/>
                  <a:gd name="T11" fmla="*/ 211 w 211"/>
                  <a:gd name="T12" fmla="*/ 72 h 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" h="72">
                    <a:moveTo>
                      <a:pt x="0" y="0"/>
                    </a:moveTo>
                    <a:lnTo>
                      <a:pt x="0" y="72"/>
                    </a:lnTo>
                    <a:lnTo>
                      <a:pt x="211" y="72"/>
                    </a:lnTo>
                  </a:path>
                </a:pathLst>
              </a:custGeom>
              <a:pattFill prst="pct20">
                <a:fgClr>
                  <a:srgbClr val="FF3300"/>
                </a:fgClr>
                <a:bgClr>
                  <a:srgbClr val="FFFFFF"/>
                </a:bgClr>
              </a:pattFill>
              <a:ln w="3175" cap="rnd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576" name="Group 1575">
            <a:extLst>
              <a:ext uri="{FF2B5EF4-FFF2-40B4-BE49-F238E27FC236}">
                <a16:creationId xmlns:a16="http://schemas.microsoft.com/office/drawing/2014/main" id="{8B132C48-20AC-4919-AB04-8BEFCEE2BAA3}"/>
              </a:ext>
            </a:extLst>
          </p:cNvPr>
          <p:cNvGrpSpPr/>
          <p:nvPr/>
        </p:nvGrpSpPr>
        <p:grpSpPr>
          <a:xfrm>
            <a:off x="1235711" y="3290130"/>
            <a:ext cx="535724" cy="294556"/>
            <a:chOff x="1274361" y="3945616"/>
            <a:chExt cx="535724" cy="294556"/>
          </a:xfrm>
        </p:grpSpPr>
        <p:sp>
          <p:nvSpPr>
            <p:cNvPr id="708" name="Freeform 307">
              <a:extLst>
                <a:ext uri="{FF2B5EF4-FFF2-40B4-BE49-F238E27FC236}">
                  <a16:creationId xmlns:a16="http://schemas.microsoft.com/office/drawing/2014/main" id="{1F47122F-B452-4583-894A-E5C22D486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4909" y="3945616"/>
              <a:ext cx="440758" cy="294556"/>
            </a:xfrm>
            <a:custGeom>
              <a:avLst/>
              <a:gdLst>
                <a:gd name="T0" fmla="*/ 2147483647 w 721"/>
                <a:gd name="T1" fmla="*/ 2147483647 h 463"/>
                <a:gd name="T2" fmla="*/ 2147483647 w 721"/>
                <a:gd name="T3" fmla="*/ 2147483647 h 463"/>
                <a:gd name="T4" fmla="*/ 2147483647 w 721"/>
                <a:gd name="T5" fmla="*/ 2147483647 h 463"/>
                <a:gd name="T6" fmla="*/ 2147483647 w 721"/>
                <a:gd name="T7" fmla="*/ 2147483647 h 463"/>
                <a:gd name="T8" fmla="*/ 2147483647 w 721"/>
                <a:gd name="T9" fmla="*/ 2147483647 h 463"/>
                <a:gd name="T10" fmla="*/ 2147483647 w 721"/>
                <a:gd name="T11" fmla="*/ 2147483647 h 463"/>
                <a:gd name="T12" fmla="*/ 2147483647 w 721"/>
                <a:gd name="T13" fmla="*/ 2147483647 h 463"/>
                <a:gd name="T14" fmla="*/ 2147483647 w 721"/>
                <a:gd name="T15" fmla="*/ 2147483647 h 463"/>
                <a:gd name="T16" fmla="*/ 2147483647 w 721"/>
                <a:gd name="T17" fmla="*/ 2147483647 h 463"/>
                <a:gd name="T18" fmla="*/ 2147483647 w 721"/>
                <a:gd name="T19" fmla="*/ 2147483647 h 463"/>
                <a:gd name="T20" fmla="*/ 2147483647 w 721"/>
                <a:gd name="T21" fmla="*/ 2147483647 h 463"/>
                <a:gd name="T22" fmla="*/ 2147483647 w 721"/>
                <a:gd name="T23" fmla="*/ 2147483647 h 463"/>
                <a:gd name="T24" fmla="*/ 2147483647 w 721"/>
                <a:gd name="T25" fmla="*/ 2147483647 h 463"/>
                <a:gd name="T26" fmla="*/ 2147483647 w 721"/>
                <a:gd name="T27" fmla="*/ 2147483647 h 463"/>
                <a:gd name="T28" fmla="*/ 2147483647 w 721"/>
                <a:gd name="T29" fmla="*/ 2147483647 h 463"/>
                <a:gd name="T30" fmla="*/ 2147483647 w 721"/>
                <a:gd name="T31" fmla="*/ 2147483647 h 463"/>
                <a:gd name="T32" fmla="*/ 2147483647 w 721"/>
                <a:gd name="T33" fmla="*/ 2147483647 h 463"/>
                <a:gd name="T34" fmla="*/ 2147483647 w 721"/>
                <a:gd name="T35" fmla="*/ 2147483647 h 463"/>
                <a:gd name="T36" fmla="*/ 2147483647 w 721"/>
                <a:gd name="T37" fmla="*/ 2147483647 h 463"/>
                <a:gd name="T38" fmla="*/ 2147483647 w 721"/>
                <a:gd name="T39" fmla="*/ 2147483647 h 463"/>
                <a:gd name="T40" fmla="*/ 2147483647 w 721"/>
                <a:gd name="T41" fmla="*/ 2147483647 h 463"/>
                <a:gd name="T42" fmla="*/ 2147483647 w 721"/>
                <a:gd name="T43" fmla="*/ 2147483647 h 463"/>
                <a:gd name="T44" fmla="*/ 2147483647 w 721"/>
                <a:gd name="T45" fmla="*/ 2147483647 h 463"/>
                <a:gd name="T46" fmla="*/ 2147483647 w 721"/>
                <a:gd name="T47" fmla="*/ 2147483647 h 463"/>
                <a:gd name="T48" fmla="*/ 2147483647 w 721"/>
                <a:gd name="T49" fmla="*/ 2147483647 h 463"/>
                <a:gd name="T50" fmla="*/ 2147483647 w 721"/>
                <a:gd name="T51" fmla="*/ 2147483647 h 463"/>
                <a:gd name="T52" fmla="*/ 2147483647 w 721"/>
                <a:gd name="T53" fmla="*/ 2147483647 h 463"/>
                <a:gd name="T54" fmla="*/ 2147483647 w 721"/>
                <a:gd name="T55" fmla="*/ 2147483647 h 463"/>
                <a:gd name="T56" fmla="*/ 2147483647 w 721"/>
                <a:gd name="T57" fmla="*/ 2147483647 h 463"/>
                <a:gd name="T58" fmla="*/ 2147483647 w 721"/>
                <a:gd name="T59" fmla="*/ 2147483647 h 463"/>
                <a:gd name="T60" fmla="*/ 0 w 721"/>
                <a:gd name="T61" fmla="*/ 2147483647 h 463"/>
                <a:gd name="T62" fmla="*/ 2147483647 w 721"/>
                <a:gd name="T63" fmla="*/ 2147483647 h 463"/>
                <a:gd name="T64" fmla="*/ 2147483647 w 721"/>
                <a:gd name="T65" fmla="*/ 2147483647 h 463"/>
                <a:gd name="T66" fmla="*/ 2147483647 w 721"/>
                <a:gd name="T67" fmla="*/ 2147483647 h 4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1"/>
                <a:gd name="T103" fmla="*/ 0 h 463"/>
                <a:gd name="T104" fmla="*/ 721 w 721"/>
                <a:gd name="T105" fmla="*/ 463 h 4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1" h="463">
                  <a:moveTo>
                    <a:pt x="106" y="343"/>
                  </a:moveTo>
                  <a:lnTo>
                    <a:pt x="123" y="376"/>
                  </a:lnTo>
                  <a:lnTo>
                    <a:pt x="142" y="405"/>
                  </a:lnTo>
                  <a:lnTo>
                    <a:pt x="166" y="430"/>
                  </a:lnTo>
                  <a:lnTo>
                    <a:pt x="192" y="446"/>
                  </a:lnTo>
                  <a:lnTo>
                    <a:pt x="221" y="458"/>
                  </a:lnTo>
                  <a:lnTo>
                    <a:pt x="250" y="463"/>
                  </a:lnTo>
                  <a:lnTo>
                    <a:pt x="281" y="458"/>
                  </a:lnTo>
                  <a:lnTo>
                    <a:pt x="310" y="450"/>
                  </a:lnTo>
                  <a:lnTo>
                    <a:pt x="336" y="434"/>
                  </a:lnTo>
                  <a:lnTo>
                    <a:pt x="361" y="411"/>
                  </a:lnTo>
                  <a:lnTo>
                    <a:pt x="385" y="434"/>
                  </a:lnTo>
                  <a:lnTo>
                    <a:pt x="411" y="450"/>
                  </a:lnTo>
                  <a:lnTo>
                    <a:pt x="440" y="458"/>
                  </a:lnTo>
                  <a:lnTo>
                    <a:pt x="471" y="463"/>
                  </a:lnTo>
                  <a:lnTo>
                    <a:pt x="500" y="458"/>
                  </a:lnTo>
                  <a:lnTo>
                    <a:pt x="529" y="446"/>
                  </a:lnTo>
                  <a:lnTo>
                    <a:pt x="555" y="430"/>
                  </a:lnTo>
                  <a:lnTo>
                    <a:pt x="577" y="405"/>
                  </a:lnTo>
                  <a:lnTo>
                    <a:pt x="598" y="376"/>
                  </a:lnTo>
                  <a:lnTo>
                    <a:pt x="615" y="343"/>
                  </a:lnTo>
                  <a:lnTo>
                    <a:pt x="637" y="347"/>
                  </a:lnTo>
                  <a:lnTo>
                    <a:pt x="658" y="343"/>
                  </a:lnTo>
                  <a:lnTo>
                    <a:pt x="678" y="331"/>
                  </a:lnTo>
                  <a:lnTo>
                    <a:pt x="697" y="312"/>
                  </a:lnTo>
                  <a:lnTo>
                    <a:pt x="709" y="288"/>
                  </a:lnTo>
                  <a:lnTo>
                    <a:pt x="718" y="261"/>
                  </a:lnTo>
                  <a:lnTo>
                    <a:pt x="721" y="230"/>
                  </a:lnTo>
                  <a:lnTo>
                    <a:pt x="718" y="201"/>
                  </a:lnTo>
                  <a:lnTo>
                    <a:pt x="709" y="173"/>
                  </a:lnTo>
                  <a:lnTo>
                    <a:pt x="697" y="150"/>
                  </a:lnTo>
                  <a:lnTo>
                    <a:pt x="678" y="131"/>
                  </a:lnTo>
                  <a:lnTo>
                    <a:pt x="658" y="119"/>
                  </a:lnTo>
                  <a:lnTo>
                    <a:pt x="637" y="115"/>
                  </a:lnTo>
                  <a:lnTo>
                    <a:pt x="615" y="119"/>
                  </a:lnTo>
                  <a:lnTo>
                    <a:pt x="598" y="86"/>
                  </a:lnTo>
                  <a:lnTo>
                    <a:pt x="577" y="57"/>
                  </a:lnTo>
                  <a:lnTo>
                    <a:pt x="555" y="33"/>
                  </a:lnTo>
                  <a:lnTo>
                    <a:pt x="529" y="14"/>
                  </a:lnTo>
                  <a:lnTo>
                    <a:pt x="500" y="4"/>
                  </a:lnTo>
                  <a:lnTo>
                    <a:pt x="471" y="0"/>
                  </a:lnTo>
                  <a:lnTo>
                    <a:pt x="440" y="2"/>
                  </a:lnTo>
                  <a:lnTo>
                    <a:pt x="411" y="12"/>
                  </a:lnTo>
                  <a:lnTo>
                    <a:pt x="385" y="29"/>
                  </a:lnTo>
                  <a:lnTo>
                    <a:pt x="361" y="49"/>
                  </a:lnTo>
                  <a:lnTo>
                    <a:pt x="336" y="29"/>
                  </a:lnTo>
                  <a:lnTo>
                    <a:pt x="310" y="12"/>
                  </a:lnTo>
                  <a:lnTo>
                    <a:pt x="281" y="2"/>
                  </a:lnTo>
                  <a:lnTo>
                    <a:pt x="250" y="0"/>
                  </a:lnTo>
                  <a:lnTo>
                    <a:pt x="221" y="4"/>
                  </a:lnTo>
                  <a:lnTo>
                    <a:pt x="192" y="14"/>
                  </a:lnTo>
                  <a:lnTo>
                    <a:pt x="166" y="33"/>
                  </a:lnTo>
                  <a:lnTo>
                    <a:pt x="142" y="57"/>
                  </a:lnTo>
                  <a:lnTo>
                    <a:pt x="123" y="86"/>
                  </a:lnTo>
                  <a:lnTo>
                    <a:pt x="106" y="119"/>
                  </a:lnTo>
                  <a:lnTo>
                    <a:pt x="84" y="115"/>
                  </a:lnTo>
                  <a:lnTo>
                    <a:pt x="63" y="119"/>
                  </a:lnTo>
                  <a:lnTo>
                    <a:pt x="41" y="131"/>
                  </a:lnTo>
                  <a:lnTo>
                    <a:pt x="24" y="150"/>
                  </a:lnTo>
                  <a:lnTo>
                    <a:pt x="12" y="173"/>
                  </a:lnTo>
                  <a:lnTo>
                    <a:pt x="3" y="201"/>
                  </a:lnTo>
                  <a:lnTo>
                    <a:pt x="0" y="230"/>
                  </a:lnTo>
                  <a:lnTo>
                    <a:pt x="3" y="261"/>
                  </a:lnTo>
                  <a:lnTo>
                    <a:pt x="12" y="288"/>
                  </a:lnTo>
                  <a:lnTo>
                    <a:pt x="24" y="312"/>
                  </a:lnTo>
                  <a:lnTo>
                    <a:pt x="41" y="331"/>
                  </a:lnTo>
                  <a:lnTo>
                    <a:pt x="63" y="343"/>
                  </a:lnTo>
                  <a:lnTo>
                    <a:pt x="84" y="347"/>
                  </a:lnTo>
                  <a:lnTo>
                    <a:pt x="106" y="343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 lIns="68557" tIns="34278" rIns="68557" bIns="34278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5" name="TextBox 1574">
              <a:extLst>
                <a:ext uri="{FF2B5EF4-FFF2-40B4-BE49-F238E27FC236}">
                  <a16:creationId xmlns:a16="http://schemas.microsoft.com/office/drawing/2014/main" id="{2BCC3567-D5EF-4057-83F3-2FDBB5CF1439}"/>
                </a:ext>
              </a:extLst>
            </p:cNvPr>
            <p:cNvSpPr txBox="1"/>
            <p:nvPr/>
          </p:nvSpPr>
          <p:spPr>
            <a:xfrm>
              <a:off x="1274361" y="4001676"/>
              <a:ext cx="53572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Internet</a:t>
              </a:r>
            </a:p>
          </p:txBody>
        </p:sp>
      </p:grpSp>
      <p:sp>
        <p:nvSpPr>
          <p:cNvPr id="1577" name="Rectangle 1576">
            <a:extLst>
              <a:ext uri="{FF2B5EF4-FFF2-40B4-BE49-F238E27FC236}">
                <a16:creationId xmlns:a16="http://schemas.microsoft.com/office/drawing/2014/main" id="{E5018A56-0EFF-4FDD-890A-DC74BF3B7E4C}"/>
              </a:ext>
            </a:extLst>
          </p:cNvPr>
          <p:cNvSpPr/>
          <p:nvPr/>
        </p:nvSpPr>
        <p:spPr>
          <a:xfrm>
            <a:off x="6013706" y="1693882"/>
            <a:ext cx="486138" cy="26039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2" name="Text Box 584">
            <a:extLst>
              <a:ext uri="{FF2B5EF4-FFF2-40B4-BE49-F238E27FC236}">
                <a16:creationId xmlns:a16="http://schemas.microsoft.com/office/drawing/2014/main" id="{5A1B965F-509E-4089-8116-2978F65D2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6912" y="1790970"/>
            <a:ext cx="514350" cy="23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US" sz="900" b="1" dirty="0">
                <a:solidFill>
                  <a:srgbClr val="FF3300"/>
                </a:solidFill>
                <a:latin typeface="Calibri"/>
                <a:cs typeface="Arial" charset="0"/>
              </a:rPr>
              <a:t>VPN</a:t>
            </a:r>
          </a:p>
        </p:txBody>
      </p:sp>
      <p:grpSp>
        <p:nvGrpSpPr>
          <p:cNvPr id="713" name="Group 585">
            <a:extLst>
              <a:ext uri="{FF2B5EF4-FFF2-40B4-BE49-F238E27FC236}">
                <a16:creationId xmlns:a16="http://schemas.microsoft.com/office/drawing/2014/main" id="{D326BFC1-8897-4935-912E-5696E7CF6EA2}"/>
              </a:ext>
            </a:extLst>
          </p:cNvPr>
          <p:cNvGrpSpPr>
            <a:grpSpLocks/>
          </p:cNvGrpSpPr>
          <p:nvPr/>
        </p:nvGrpSpPr>
        <p:grpSpPr bwMode="auto">
          <a:xfrm>
            <a:off x="6121212" y="1728383"/>
            <a:ext cx="285750" cy="113110"/>
            <a:chOff x="4752" y="-96"/>
            <a:chExt cx="240" cy="95"/>
          </a:xfrm>
        </p:grpSpPr>
        <p:sp>
          <p:nvSpPr>
            <p:cNvPr id="714" name="AutoShape 586" descr="20%">
              <a:extLst>
                <a:ext uri="{FF2B5EF4-FFF2-40B4-BE49-F238E27FC236}">
                  <a16:creationId xmlns:a16="http://schemas.microsoft.com/office/drawing/2014/main" id="{288D6792-F728-4B0B-814F-68E2510FC1F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752" y="-96"/>
              <a:ext cx="227" cy="95"/>
            </a:xfrm>
            <a:prstGeom prst="rect">
              <a:avLst/>
            </a:prstGeom>
            <a:pattFill prst="pct20">
              <a:fgClr>
                <a:srgbClr val="FF3300"/>
              </a:fgClr>
              <a:bgClr>
                <a:schemeClr val="bg1"/>
              </a:bgClr>
            </a:patt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5" name="Rectangle 587" descr="20%">
              <a:extLst>
                <a:ext uri="{FF2B5EF4-FFF2-40B4-BE49-F238E27FC236}">
                  <a16:creationId xmlns:a16="http://schemas.microsoft.com/office/drawing/2014/main" id="{A0B08C8A-C643-414F-8A5D-1CC6B8841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0" y="-84"/>
              <a:ext cx="211" cy="64"/>
            </a:xfrm>
            <a:prstGeom prst="rect">
              <a:avLst/>
            </a:prstGeom>
            <a:pattFill prst="pct20">
              <a:fgClr>
                <a:srgbClr val="FF3300"/>
              </a:fgClr>
              <a:bgClr>
                <a:srgbClr val="FFFFFF"/>
              </a:bgClr>
            </a:patt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6" name="Rectangle 588" descr="20%">
              <a:extLst>
                <a:ext uri="{FF2B5EF4-FFF2-40B4-BE49-F238E27FC236}">
                  <a16:creationId xmlns:a16="http://schemas.microsoft.com/office/drawing/2014/main" id="{345ADEE9-5267-49D7-BD2F-B2CA6D9EC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" y="-96"/>
              <a:ext cx="211" cy="64"/>
            </a:xfrm>
            <a:prstGeom prst="rect">
              <a:avLst/>
            </a:prstGeom>
            <a:pattFill prst="pct20">
              <a:fgClr>
                <a:srgbClr val="FF3300"/>
              </a:fgClr>
              <a:bgClr>
                <a:srgbClr val="FFFFFF"/>
              </a:bgClr>
            </a:pattFill>
            <a:ln w="3175" cap="rnd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7" name="Rectangle 589" descr="20%">
              <a:extLst>
                <a:ext uri="{FF2B5EF4-FFF2-40B4-BE49-F238E27FC236}">
                  <a16:creationId xmlns:a16="http://schemas.microsoft.com/office/drawing/2014/main" id="{C93A8E48-B9D6-4D5B-B197-051313BA2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0" y="-20"/>
              <a:ext cx="211" cy="8"/>
            </a:xfrm>
            <a:prstGeom prst="rect">
              <a:avLst/>
            </a:prstGeom>
            <a:pattFill prst="pct20">
              <a:fgClr>
                <a:srgbClr val="FF3300"/>
              </a:fgClr>
              <a:bgClr>
                <a:srgbClr val="FFFFFF"/>
              </a:bgClr>
            </a:patt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8" name="Rectangle 590" descr="20%">
              <a:extLst>
                <a:ext uri="{FF2B5EF4-FFF2-40B4-BE49-F238E27FC236}">
                  <a16:creationId xmlns:a16="http://schemas.microsoft.com/office/drawing/2014/main" id="{B1B19C26-A666-48D3-9592-F89EACB19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0" y="-20"/>
              <a:ext cx="211" cy="8"/>
            </a:xfrm>
            <a:prstGeom prst="rect">
              <a:avLst/>
            </a:prstGeom>
            <a:pattFill prst="pct20">
              <a:fgClr>
                <a:srgbClr val="FF3300"/>
              </a:fgClr>
              <a:bgClr>
                <a:srgbClr val="FFFFFF"/>
              </a:bgClr>
            </a:pattFill>
            <a:ln w="3175" cap="rnd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9" name="Freeform 591" descr="20%">
              <a:extLst>
                <a:ext uri="{FF2B5EF4-FFF2-40B4-BE49-F238E27FC236}">
                  <a16:creationId xmlns:a16="http://schemas.microsoft.com/office/drawing/2014/main" id="{EBDFE793-418C-424A-8CC1-AB8C34C065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6" y="-75"/>
              <a:ext cx="199" cy="48"/>
            </a:xfrm>
            <a:custGeom>
              <a:avLst/>
              <a:gdLst>
                <a:gd name="T0" fmla="*/ 0 w 199"/>
                <a:gd name="T1" fmla="*/ 45 h 48"/>
                <a:gd name="T2" fmla="*/ 23 w 199"/>
                <a:gd name="T3" fmla="*/ 45 h 48"/>
                <a:gd name="T4" fmla="*/ 106 w 199"/>
                <a:gd name="T5" fmla="*/ 45 h 48"/>
                <a:gd name="T6" fmla="*/ 129 w 199"/>
                <a:gd name="T7" fmla="*/ 45 h 48"/>
                <a:gd name="T8" fmla="*/ 135 w 199"/>
                <a:gd name="T9" fmla="*/ 0 h 48"/>
                <a:gd name="T10" fmla="*/ 161 w 199"/>
                <a:gd name="T11" fmla="*/ 0 h 48"/>
                <a:gd name="T12" fmla="*/ 135 w 199"/>
                <a:gd name="T13" fmla="*/ 45 h 48"/>
                <a:gd name="T14" fmla="*/ 161 w 199"/>
                <a:gd name="T15" fmla="*/ 45 h 48"/>
                <a:gd name="T16" fmla="*/ 144 w 199"/>
                <a:gd name="T17" fmla="*/ 37 h 48"/>
                <a:gd name="T18" fmla="*/ 152 w 199"/>
                <a:gd name="T19" fmla="*/ 37 h 48"/>
                <a:gd name="T20" fmla="*/ 135 w 199"/>
                <a:gd name="T21" fmla="*/ 21 h 48"/>
                <a:gd name="T22" fmla="*/ 161 w 199"/>
                <a:gd name="T23" fmla="*/ 21 h 48"/>
                <a:gd name="T24" fmla="*/ 197 w 199"/>
                <a:gd name="T25" fmla="*/ 34 h 48"/>
                <a:gd name="T26" fmla="*/ 197 w 199"/>
                <a:gd name="T27" fmla="*/ 48 h 48"/>
                <a:gd name="T28" fmla="*/ 167 w 199"/>
                <a:gd name="T29" fmla="*/ 45 h 48"/>
                <a:gd name="T30" fmla="*/ 193 w 199"/>
                <a:gd name="T31" fmla="*/ 45 h 48"/>
                <a:gd name="T32" fmla="*/ 167 w 199"/>
                <a:gd name="T33" fmla="*/ 37 h 48"/>
                <a:gd name="T34" fmla="*/ 193 w 199"/>
                <a:gd name="T35" fmla="*/ 37 h 48"/>
                <a:gd name="T36" fmla="*/ 167 w 199"/>
                <a:gd name="T37" fmla="*/ 29 h 48"/>
                <a:gd name="T38" fmla="*/ 193 w 199"/>
                <a:gd name="T39" fmla="*/ 29 h 48"/>
                <a:gd name="T40" fmla="*/ 167 w 199"/>
                <a:gd name="T41" fmla="*/ 21 h 48"/>
                <a:gd name="T42" fmla="*/ 193 w 199"/>
                <a:gd name="T43" fmla="*/ 21 h 48"/>
                <a:gd name="T44" fmla="*/ 197 w 199"/>
                <a:gd name="T45" fmla="*/ 18 h 48"/>
                <a:gd name="T46" fmla="*/ 197 w 199"/>
                <a:gd name="T47" fmla="*/ 32 h 48"/>
                <a:gd name="T48" fmla="*/ 167 w 199"/>
                <a:gd name="T49" fmla="*/ 13 h 48"/>
                <a:gd name="T50" fmla="*/ 199 w 199"/>
                <a:gd name="T51" fmla="*/ 13 h 48"/>
                <a:gd name="T52" fmla="*/ 135 w 199"/>
                <a:gd name="T53" fmla="*/ 13 h 48"/>
                <a:gd name="T54" fmla="*/ 161 w 199"/>
                <a:gd name="T55" fmla="*/ 13 h 48"/>
                <a:gd name="T56" fmla="*/ 0 w 199"/>
                <a:gd name="T57" fmla="*/ 0 h 48"/>
                <a:gd name="T58" fmla="*/ 6 w 199"/>
                <a:gd name="T59" fmla="*/ 0 h 48"/>
                <a:gd name="T60" fmla="*/ 15 w 199"/>
                <a:gd name="T61" fmla="*/ 0 h 48"/>
                <a:gd name="T62" fmla="*/ 47 w 199"/>
                <a:gd name="T63" fmla="*/ 0 h 48"/>
                <a:gd name="T64" fmla="*/ 56 w 199"/>
                <a:gd name="T65" fmla="*/ 0 h 48"/>
                <a:gd name="T66" fmla="*/ 88 w 199"/>
                <a:gd name="T67" fmla="*/ 0 h 48"/>
                <a:gd name="T68" fmla="*/ 97 w 199"/>
                <a:gd name="T69" fmla="*/ 0 h 48"/>
                <a:gd name="T70" fmla="*/ 129 w 199"/>
                <a:gd name="T71" fmla="*/ 0 h 48"/>
                <a:gd name="T72" fmla="*/ 0 w 199"/>
                <a:gd name="T73" fmla="*/ 13 h 48"/>
                <a:gd name="T74" fmla="*/ 129 w 199"/>
                <a:gd name="T75" fmla="*/ 13 h 48"/>
                <a:gd name="T76" fmla="*/ 0 w 199"/>
                <a:gd name="T77" fmla="*/ 21 h 48"/>
                <a:gd name="T78" fmla="*/ 129 w 199"/>
                <a:gd name="T79" fmla="*/ 21 h 48"/>
                <a:gd name="T80" fmla="*/ 0 w 199"/>
                <a:gd name="T81" fmla="*/ 29 h 48"/>
                <a:gd name="T82" fmla="*/ 129 w 199"/>
                <a:gd name="T83" fmla="*/ 29 h 48"/>
                <a:gd name="T84" fmla="*/ 0 w 199"/>
                <a:gd name="T85" fmla="*/ 37 h 48"/>
                <a:gd name="T86" fmla="*/ 129 w 199"/>
                <a:gd name="T87" fmla="*/ 37 h 48"/>
                <a:gd name="T88" fmla="*/ 35 w 199"/>
                <a:gd name="T89" fmla="*/ 45 h 48"/>
                <a:gd name="T90" fmla="*/ 94 w 199"/>
                <a:gd name="T91" fmla="*/ 45 h 4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99"/>
                <a:gd name="T139" fmla="*/ 0 h 48"/>
                <a:gd name="T140" fmla="*/ 199 w 199"/>
                <a:gd name="T141" fmla="*/ 48 h 4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99" h="48">
                  <a:moveTo>
                    <a:pt x="0" y="45"/>
                  </a:moveTo>
                  <a:lnTo>
                    <a:pt x="23" y="45"/>
                  </a:lnTo>
                  <a:moveTo>
                    <a:pt x="106" y="45"/>
                  </a:moveTo>
                  <a:lnTo>
                    <a:pt x="129" y="45"/>
                  </a:lnTo>
                  <a:moveTo>
                    <a:pt x="135" y="0"/>
                  </a:moveTo>
                  <a:lnTo>
                    <a:pt x="161" y="0"/>
                  </a:lnTo>
                  <a:moveTo>
                    <a:pt x="135" y="45"/>
                  </a:moveTo>
                  <a:lnTo>
                    <a:pt x="161" y="45"/>
                  </a:lnTo>
                  <a:moveTo>
                    <a:pt x="144" y="37"/>
                  </a:moveTo>
                  <a:lnTo>
                    <a:pt x="152" y="37"/>
                  </a:lnTo>
                  <a:moveTo>
                    <a:pt x="135" y="21"/>
                  </a:moveTo>
                  <a:lnTo>
                    <a:pt x="161" y="21"/>
                  </a:lnTo>
                  <a:moveTo>
                    <a:pt x="197" y="34"/>
                  </a:moveTo>
                  <a:lnTo>
                    <a:pt x="197" y="48"/>
                  </a:lnTo>
                  <a:moveTo>
                    <a:pt x="167" y="45"/>
                  </a:moveTo>
                  <a:lnTo>
                    <a:pt x="193" y="45"/>
                  </a:lnTo>
                  <a:moveTo>
                    <a:pt x="167" y="37"/>
                  </a:moveTo>
                  <a:lnTo>
                    <a:pt x="193" y="37"/>
                  </a:lnTo>
                  <a:moveTo>
                    <a:pt x="167" y="29"/>
                  </a:moveTo>
                  <a:lnTo>
                    <a:pt x="193" y="29"/>
                  </a:lnTo>
                  <a:moveTo>
                    <a:pt x="167" y="21"/>
                  </a:moveTo>
                  <a:lnTo>
                    <a:pt x="193" y="21"/>
                  </a:lnTo>
                  <a:moveTo>
                    <a:pt x="197" y="18"/>
                  </a:moveTo>
                  <a:lnTo>
                    <a:pt x="197" y="32"/>
                  </a:lnTo>
                  <a:moveTo>
                    <a:pt x="167" y="13"/>
                  </a:moveTo>
                  <a:lnTo>
                    <a:pt x="199" y="13"/>
                  </a:lnTo>
                  <a:moveTo>
                    <a:pt x="135" y="13"/>
                  </a:moveTo>
                  <a:lnTo>
                    <a:pt x="161" y="13"/>
                  </a:lnTo>
                  <a:moveTo>
                    <a:pt x="0" y="0"/>
                  </a:moveTo>
                  <a:lnTo>
                    <a:pt x="6" y="0"/>
                  </a:lnTo>
                  <a:moveTo>
                    <a:pt x="15" y="0"/>
                  </a:moveTo>
                  <a:lnTo>
                    <a:pt x="47" y="0"/>
                  </a:lnTo>
                  <a:moveTo>
                    <a:pt x="56" y="0"/>
                  </a:moveTo>
                  <a:lnTo>
                    <a:pt x="88" y="0"/>
                  </a:lnTo>
                  <a:moveTo>
                    <a:pt x="97" y="0"/>
                  </a:moveTo>
                  <a:lnTo>
                    <a:pt x="129" y="0"/>
                  </a:lnTo>
                  <a:moveTo>
                    <a:pt x="0" y="13"/>
                  </a:moveTo>
                  <a:lnTo>
                    <a:pt x="129" y="13"/>
                  </a:lnTo>
                  <a:moveTo>
                    <a:pt x="0" y="21"/>
                  </a:moveTo>
                  <a:lnTo>
                    <a:pt x="129" y="21"/>
                  </a:lnTo>
                  <a:moveTo>
                    <a:pt x="0" y="29"/>
                  </a:moveTo>
                  <a:lnTo>
                    <a:pt x="129" y="29"/>
                  </a:lnTo>
                  <a:moveTo>
                    <a:pt x="0" y="37"/>
                  </a:moveTo>
                  <a:lnTo>
                    <a:pt x="129" y="37"/>
                  </a:lnTo>
                  <a:moveTo>
                    <a:pt x="35" y="45"/>
                  </a:moveTo>
                  <a:lnTo>
                    <a:pt x="94" y="45"/>
                  </a:lnTo>
                </a:path>
              </a:pathLst>
            </a:custGeom>
            <a:pattFill prst="pct20">
              <a:fgClr>
                <a:srgbClr val="FF3300"/>
              </a:fgClr>
              <a:bgClr>
                <a:srgbClr val="FFFFFF"/>
              </a:bgClr>
            </a:pattFill>
            <a:ln w="14288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0" name="Freeform 592" descr="20%">
              <a:extLst>
                <a:ext uri="{FF2B5EF4-FFF2-40B4-BE49-F238E27FC236}">
                  <a16:creationId xmlns:a16="http://schemas.microsoft.com/office/drawing/2014/main" id="{A50306C1-B61C-4C8E-80D0-73582D980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0" y="-84"/>
              <a:ext cx="211" cy="72"/>
            </a:xfrm>
            <a:custGeom>
              <a:avLst/>
              <a:gdLst>
                <a:gd name="T0" fmla="*/ 0 w 211"/>
                <a:gd name="T1" fmla="*/ 0 h 72"/>
                <a:gd name="T2" fmla="*/ 0 w 211"/>
                <a:gd name="T3" fmla="*/ 72 h 72"/>
                <a:gd name="T4" fmla="*/ 211 w 211"/>
                <a:gd name="T5" fmla="*/ 72 h 72"/>
                <a:gd name="T6" fmla="*/ 0 60000 65536"/>
                <a:gd name="T7" fmla="*/ 0 60000 65536"/>
                <a:gd name="T8" fmla="*/ 0 60000 65536"/>
                <a:gd name="T9" fmla="*/ 0 w 211"/>
                <a:gd name="T10" fmla="*/ 0 h 72"/>
                <a:gd name="T11" fmla="*/ 211 w 211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" h="72">
                  <a:moveTo>
                    <a:pt x="0" y="0"/>
                  </a:moveTo>
                  <a:lnTo>
                    <a:pt x="0" y="72"/>
                  </a:lnTo>
                  <a:lnTo>
                    <a:pt x="211" y="72"/>
                  </a:lnTo>
                </a:path>
              </a:pathLst>
            </a:custGeom>
            <a:pattFill prst="pct20">
              <a:fgClr>
                <a:srgbClr val="FF3300"/>
              </a:fgClr>
              <a:bgClr>
                <a:srgbClr val="FFFFFF"/>
              </a:bgClr>
            </a:pattFill>
            <a:ln w="3175" cap="rnd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81" name="Group 451">
            <a:extLst>
              <a:ext uri="{FF2B5EF4-FFF2-40B4-BE49-F238E27FC236}">
                <a16:creationId xmlns:a16="http://schemas.microsoft.com/office/drawing/2014/main" id="{5F3FF49F-B64A-4BC7-B0A6-2EA95DFB9606}"/>
              </a:ext>
            </a:extLst>
          </p:cNvPr>
          <p:cNvGrpSpPr>
            <a:grpSpLocks/>
          </p:cNvGrpSpPr>
          <p:nvPr/>
        </p:nvGrpSpPr>
        <p:grpSpPr bwMode="auto">
          <a:xfrm>
            <a:off x="5993414" y="3670443"/>
            <a:ext cx="428625" cy="538163"/>
            <a:chOff x="1920" y="2304"/>
            <a:chExt cx="360" cy="452"/>
          </a:xfrm>
        </p:grpSpPr>
        <p:sp>
          <p:nvSpPr>
            <p:cNvPr id="589" name="Freeform 452">
              <a:extLst>
                <a:ext uri="{FF2B5EF4-FFF2-40B4-BE49-F238E27FC236}">
                  <a16:creationId xmlns:a16="http://schemas.microsoft.com/office/drawing/2014/main" id="{81C39E33-E0A8-446D-8424-28747553F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2304"/>
              <a:ext cx="76" cy="240"/>
            </a:xfrm>
            <a:custGeom>
              <a:avLst/>
              <a:gdLst>
                <a:gd name="T0" fmla="*/ 73 w 76"/>
                <a:gd name="T1" fmla="*/ 0 h 240"/>
                <a:gd name="T2" fmla="*/ 65 w 76"/>
                <a:gd name="T3" fmla="*/ 56 h 240"/>
                <a:gd name="T4" fmla="*/ 9 w 76"/>
                <a:gd name="T5" fmla="*/ 96 h 240"/>
                <a:gd name="T6" fmla="*/ 9 w 76"/>
                <a:gd name="T7" fmla="*/ 144 h 240"/>
                <a:gd name="T8" fmla="*/ 57 w 76"/>
                <a:gd name="T9" fmla="*/ 192 h 240"/>
                <a:gd name="T10" fmla="*/ 9 w 76"/>
                <a:gd name="T11" fmla="*/ 24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"/>
                <a:gd name="T19" fmla="*/ 0 h 240"/>
                <a:gd name="T20" fmla="*/ 76 w 7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" h="240">
                  <a:moveTo>
                    <a:pt x="73" y="0"/>
                  </a:moveTo>
                  <a:cubicBezTo>
                    <a:pt x="72" y="11"/>
                    <a:pt x="76" y="40"/>
                    <a:pt x="65" y="56"/>
                  </a:cubicBezTo>
                  <a:cubicBezTo>
                    <a:pt x="54" y="72"/>
                    <a:pt x="18" y="81"/>
                    <a:pt x="9" y="96"/>
                  </a:cubicBezTo>
                  <a:cubicBezTo>
                    <a:pt x="0" y="111"/>
                    <a:pt x="1" y="128"/>
                    <a:pt x="9" y="144"/>
                  </a:cubicBezTo>
                  <a:cubicBezTo>
                    <a:pt x="17" y="160"/>
                    <a:pt x="57" y="176"/>
                    <a:pt x="57" y="192"/>
                  </a:cubicBezTo>
                  <a:cubicBezTo>
                    <a:pt x="57" y="208"/>
                    <a:pt x="33" y="224"/>
                    <a:pt x="9" y="240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0" name="Rectangle 453">
              <a:extLst>
                <a:ext uri="{FF2B5EF4-FFF2-40B4-BE49-F238E27FC236}">
                  <a16:creationId xmlns:a16="http://schemas.microsoft.com/office/drawing/2014/main" id="{754414E4-CFBF-4598-B970-036755CDF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544"/>
              <a:ext cx="360" cy="7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1" name="Rectangle 454">
              <a:extLst>
                <a:ext uri="{FF2B5EF4-FFF2-40B4-BE49-F238E27FC236}">
                  <a16:creationId xmlns:a16="http://schemas.microsoft.com/office/drawing/2014/main" id="{A8A24CCD-9E62-41A7-A0A3-28C5C812C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9" y="2547"/>
              <a:ext cx="43" cy="21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2" name="Freeform 455">
              <a:extLst>
                <a:ext uri="{FF2B5EF4-FFF2-40B4-BE49-F238E27FC236}">
                  <a16:creationId xmlns:a16="http://schemas.microsoft.com/office/drawing/2014/main" id="{7831AFE0-4658-4E69-9297-E17AD4B990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1" y="2590"/>
              <a:ext cx="288" cy="13"/>
            </a:xfrm>
            <a:custGeom>
              <a:avLst/>
              <a:gdLst>
                <a:gd name="T0" fmla="*/ 0 w 288"/>
                <a:gd name="T1" fmla="*/ 7 h 13"/>
                <a:gd name="T2" fmla="*/ 5 w 288"/>
                <a:gd name="T3" fmla="*/ 0 h 13"/>
                <a:gd name="T4" fmla="*/ 15 w 288"/>
                <a:gd name="T5" fmla="*/ 0 h 13"/>
                <a:gd name="T6" fmla="*/ 17 w 288"/>
                <a:gd name="T7" fmla="*/ 7 h 13"/>
                <a:gd name="T8" fmla="*/ 15 w 288"/>
                <a:gd name="T9" fmla="*/ 13 h 13"/>
                <a:gd name="T10" fmla="*/ 5 w 288"/>
                <a:gd name="T11" fmla="*/ 13 h 13"/>
                <a:gd name="T12" fmla="*/ 0 w 288"/>
                <a:gd name="T13" fmla="*/ 7 h 13"/>
                <a:gd name="T14" fmla="*/ 70 w 288"/>
                <a:gd name="T15" fmla="*/ 7 h 13"/>
                <a:gd name="T16" fmla="*/ 72 w 288"/>
                <a:gd name="T17" fmla="*/ 0 h 13"/>
                <a:gd name="T18" fmla="*/ 82 w 288"/>
                <a:gd name="T19" fmla="*/ 0 h 13"/>
                <a:gd name="T20" fmla="*/ 87 w 288"/>
                <a:gd name="T21" fmla="*/ 7 h 13"/>
                <a:gd name="T22" fmla="*/ 82 w 288"/>
                <a:gd name="T23" fmla="*/ 13 h 13"/>
                <a:gd name="T24" fmla="*/ 72 w 288"/>
                <a:gd name="T25" fmla="*/ 13 h 13"/>
                <a:gd name="T26" fmla="*/ 70 w 288"/>
                <a:gd name="T27" fmla="*/ 7 h 13"/>
                <a:gd name="T28" fmla="*/ 91 w 288"/>
                <a:gd name="T29" fmla="*/ 7 h 13"/>
                <a:gd name="T30" fmla="*/ 96 w 288"/>
                <a:gd name="T31" fmla="*/ 0 h 13"/>
                <a:gd name="T32" fmla="*/ 103 w 288"/>
                <a:gd name="T33" fmla="*/ 0 h 13"/>
                <a:gd name="T34" fmla="*/ 108 w 288"/>
                <a:gd name="T35" fmla="*/ 7 h 13"/>
                <a:gd name="T36" fmla="*/ 103 w 288"/>
                <a:gd name="T37" fmla="*/ 13 h 13"/>
                <a:gd name="T38" fmla="*/ 96 w 288"/>
                <a:gd name="T39" fmla="*/ 13 h 13"/>
                <a:gd name="T40" fmla="*/ 91 w 288"/>
                <a:gd name="T41" fmla="*/ 7 h 13"/>
                <a:gd name="T42" fmla="*/ 113 w 288"/>
                <a:gd name="T43" fmla="*/ 7 h 13"/>
                <a:gd name="T44" fmla="*/ 118 w 288"/>
                <a:gd name="T45" fmla="*/ 0 h 13"/>
                <a:gd name="T46" fmla="*/ 128 w 288"/>
                <a:gd name="T47" fmla="*/ 0 h 13"/>
                <a:gd name="T48" fmla="*/ 130 w 288"/>
                <a:gd name="T49" fmla="*/ 7 h 13"/>
                <a:gd name="T50" fmla="*/ 128 w 288"/>
                <a:gd name="T51" fmla="*/ 13 h 13"/>
                <a:gd name="T52" fmla="*/ 118 w 288"/>
                <a:gd name="T53" fmla="*/ 13 h 13"/>
                <a:gd name="T54" fmla="*/ 113 w 288"/>
                <a:gd name="T55" fmla="*/ 7 h 13"/>
                <a:gd name="T56" fmla="*/ 137 w 288"/>
                <a:gd name="T57" fmla="*/ 7 h 13"/>
                <a:gd name="T58" fmla="*/ 140 w 288"/>
                <a:gd name="T59" fmla="*/ 0 h 13"/>
                <a:gd name="T60" fmla="*/ 149 w 288"/>
                <a:gd name="T61" fmla="*/ 0 h 13"/>
                <a:gd name="T62" fmla="*/ 154 w 288"/>
                <a:gd name="T63" fmla="*/ 7 h 13"/>
                <a:gd name="T64" fmla="*/ 149 w 288"/>
                <a:gd name="T65" fmla="*/ 13 h 13"/>
                <a:gd name="T66" fmla="*/ 140 w 288"/>
                <a:gd name="T67" fmla="*/ 13 h 13"/>
                <a:gd name="T68" fmla="*/ 137 w 288"/>
                <a:gd name="T69" fmla="*/ 7 h 13"/>
                <a:gd name="T70" fmla="*/ 159 w 288"/>
                <a:gd name="T71" fmla="*/ 7 h 13"/>
                <a:gd name="T72" fmla="*/ 164 w 288"/>
                <a:gd name="T73" fmla="*/ 0 h 13"/>
                <a:gd name="T74" fmla="*/ 171 w 288"/>
                <a:gd name="T75" fmla="*/ 0 h 13"/>
                <a:gd name="T76" fmla="*/ 176 w 288"/>
                <a:gd name="T77" fmla="*/ 7 h 13"/>
                <a:gd name="T78" fmla="*/ 171 w 288"/>
                <a:gd name="T79" fmla="*/ 13 h 13"/>
                <a:gd name="T80" fmla="*/ 164 w 288"/>
                <a:gd name="T81" fmla="*/ 13 h 13"/>
                <a:gd name="T82" fmla="*/ 159 w 288"/>
                <a:gd name="T83" fmla="*/ 7 h 13"/>
                <a:gd name="T84" fmla="*/ 180 w 288"/>
                <a:gd name="T85" fmla="*/ 7 h 13"/>
                <a:gd name="T86" fmla="*/ 185 w 288"/>
                <a:gd name="T87" fmla="*/ 0 h 13"/>
                <a:gd name="T88" fmla="*/ 195 w 288"/>
                <a:gd name="T89" fmla="*/ 0 h 13"/>
                <a:gd name="T90" fmla="*/ 197 w 288"/>
                <a:gd name="T91" fmla="*/ 7 h 13"/>
                <a:gd name="T92" fmla="*/ 195 w 288"/>
                <a:gd name="T93" fmla="*/ 13 h 13"/>
                <a:gd name="T94" fmla="*/ 185 w 288"/>
                <a:gd name="T95" fmla="*/ 13 h 13"/>
                <a:gd name="T96" fmla="*/ 180 w 288"/>
                <a:gd name="T97" fmla="*/ 7 h 13"/>
                <a:gd name="T98" fmla="*/ 250 w 288"/>
                <a:gd name="T99" fmla="*/ 7 h 13"/>
                <a:gd name="T100" fmla="*/ 252 w 288"/>
                <a:gd name="T101" fmla="*/ 0 h 13"/>
                <a:gd name="T102" fmla="*/ 262 w 288"/>
                <a:gd name="T103" fmla="*/ 0 h 13"/>
                <a:gd name="T104" fmla="*/ 267 w 288"/>
                <a:gd name="T105" fmla="*/ 7 h 13"/>
                <a:gd name="T106" fmla="*/ 262 w 288"/>
                <a:gd name="T107" fmla="*/ 13 h 13"/>
                <a:gd name="T108" fmla="*/ 252 w 288"/>
                <a:gd name="T109" fmla="*/ 13 h 13"/>
                <a:gd name="T110" fmla="*/ 250 w 288"/>
                <a:gd name="T111" fmla="*/ 7 h 13"/>
                <a:gd name="T112" fmla="*/ 272 w 288"/>
                <a:gd name="T113" fmla="*/ 7 h 13"/>
                <a:gd name="T114" fmla="*/ 276 w 288"/>
                <a:gd name="T115" fmla="*/ 0 h 13"/>
                <a:gd name="T116" fmla="*/ 284 w 288"/>
                <a:gd name="T117" fmla="*/ 0 h 13"/>
                <a:gd name="T118" fmla="*/ 288 w 288"/>
                <a:gd name="T119" fmla="*/ 7 h 13"/>
                <a:gd name="T120" fmla="*/ 284 w 288"/>
                <a:gd name="T121" fmla="*/ 13 h 13"/>
                <a:gd name="T122" fmla="*/ 276 w 288"/>
                <a:gd name="T123" fmla="*/ 13 h 13"/>
                <a:gd name="T124" fmla="*/ 272 w 288"/>
                <a:gd name="T125" fmla="*/ 7 h 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8"/>
                <a:gd name="T190" fmla="*/ 0 h 13"/>
                <a:gd name="T191" fmla="*/ 288 w 288"/>
                <a:gd name="T192" fmla="*/ 13 h 1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8" h="13">
                  <a:moveTo>
                    <a:pt x="0" y="7"/>
                  </a:moveTo>
                  <a:lnTo>
                    <a:pt x="5" y="0"/>
                  </a:lnTo>
                  <a:lnTo>
                    <a:pt x="15" y="0"/>
                  </a:lnTo>
                  <a:lnTo>
                    <a:pt x="17" y="7"/>
                  </a:lnTo>
                  <a:lnTo>
                    <a:pt x="15" y="13"/>
                  </a:lnTo>
                  <a:lnTo>
                    <a:pt x="5" y="13"/>
                  </a:lnTo>
                  <a:lnTo>
                    <a:pt x="0" y="7"/>
                  </a:lnTo>
                  <a:close/>
                  <a:moveTo>
                    <a:pt x="70" y="7"/>
                  </a:moveTo>
                  <a:lnTo>
                    <a:pt x="72" y="0"/>
                  </a:lnTo>
                  <a:lnTo>
                    <a:pt x="82" y="0"/>
                  </a:lnTo>
                  <a:lnTo>
                    <a:pt x="87" y="7"/>
                  </a:lnTo>
                  <a:lnTo>
                    <a:pt x="82" y="13"/>
                  </a:lnTo>
                  <a:lnTo>
                    <a:pt x="72" y="13"/>
                  </a:lnTo>
                  <a:lnTo>
                    <a:pt x="70" y="7"/>
                  </a:lnTo>
                  <a:close/>
                  <a:moveTo>
                    <a:pt x="91" y="7"/>
                  </a:moveTo>
                  <a:lnTo>
                    <a:pt x="96" y="0"/>
                  </a:lnTo>
                  <a:lnTo>
                    <a:pt x="103" y="0"/>
                  </a:lnTo>
                  <a:lnTo>
                    <a:pt x="108" y="7"/>
                  </a:lnTo>
                  <a:lnTo>
                    <a:pt x="103" y="13"/>
                  </a:lnTo>
                  <a:lnTo>
                    <a:pt x="96" y="13"/>
                  </a:lnTo>
                  <a:lnTo>
                    <a:pt x="91" y="7"/>
                  </a:lnTo>
                  <a:close/>
                  <a:moveTo>
                    <a:pt x="113" y="7"/>
                  </a:moveTo>
                  <a:lnTo>
                    <a:pt x="118" y="0"/>
                  </a:lnTo>
                  <a:lnTo>
                    <a:pt x="128" y="0"/>
                  </a:lnTo>
                  <a:lnTo>
                    <a:pt x="130" y="7"/>
                  </a:lnTo>
                  <a:lnTo>
                    <a:pt x="128" y="13"/>
                  </a:lnTo>
                  <a:lnTo>
                    <a:pt x="118" y="13"/>
                  </a:lnTo>
                  <a:lnTo>
                    <a:pt x="113" y="7"/>
                  </a:lnTo>
                  <a:close/>
                  <a:moveTo>
                    <a:pt x="137" y="7"/>
                  </a:moveTo>
                  <a:lnTo>
                    <a:pt x="140" y="0"/>
                  </a:lnTo>
                  <a:lnTo>
                    <a:pt x="149" y="0"/>
                  </a:lnTo>
                  <a:lnTo>
                    <a:pt x="154" y="7"/>
                  </a:lnTo>
                  <a:lnTo>
                    <a:pt x="149" y="13"/>
                  </a:lnTo>
                  <a:lnTo>
                    <a:pt x="140" y="13"/>
                  </a:lnTo>
                  <a:lnTo>
                    <a:pt x="137" y="7"/>
                  </a:lnTo>
                  <a:close/>
                  <a:moveTo>
                    <a:pt x="159" y="7"/>
                  </a:moveTo>
                  <a:lnTo>
                    <a:pt x="164" y="0"/>
                  </a:lnTo>
                  <a:lnTo>
                    <a:pt x="171" y="0"/>
                  </a:lnTo>
                  <a:lnTo>
                    <a:pt x="176" y="7"/>
                  </a:lnTo>
                  <a:lnTo>
                    <a:pt x="171" y="13"/>
                  </a:lnTo>
                  <a:lnTo>
                    <a:pt x="164" y="13"/>
                  </a:lnTo>
                  <a:lnTo>
                    <a:pt x="159" y="7"/>
                  </a:lnTo>
                  <a:close/>
                  <a:moveTo>
                    <a:pt x="180" y="7"/>
                  </a:moveTo>
                  <a:lnTo>
                    <a:pt x="185" y="0"/>
                  </a:lnTo>
                  <a:lnTo>
                    <a:pt x="195" y="0"/>
                  </a:lnTo>
                  <a:lnTo>
                    <a:pt x="197" y="7"/>
                  </a:lnTo>
                  <a:lnTo>
                    <a:pt x="195" y="13"/>
                  </a:lnTo>
                  <a:lnTo>
                    <a:pt x="185" y="13"/>
                  </a:lnTo>
                  <a:lnTo>
                    <a:pt x="180" y="7"/>
                  </a:lnTo>
                  <a:close/>
                  <a:moveTo>
                    <a:pt x="250" y="7"/>
                  </a:moveTo>
                  <a:lnTo>
                    <a:pt x="252" y="0"/>
                  </a:lnTo>
                  <a:lnTo>
                    <a:pt x="262" y="0"/>
                  </a:lnTo>
                  <a:lnTo>
                    <a:pt x="267" y="7"/>
                  </a:lnTo>
                  <a:lnTo>
                    <a:pt x="262" y="13"/>
                  </a:lnTo>
                  <a:lnTo>
                    <a:pt x="252" y="13"/>
                  </a:lnTo>
                  <a:lnTo>
                    <a:pt x="250" y="7"/>
                  </a:lnTo>
                  <a:close/>
                  <a:moveTo>
                    <a:pt x="272" y="7"/>
                  </a:moveTo>
                  <a:lnTo>
                    <a:pt x="276" y="0"/>
                  </a:lnTo>
                  <a:lnTo>
                    <a:pt x="284" y="0"/>
                  </a:lnTo>
                  <a:lnTo>
                    <a:pt x="288" y="7"/>
                  </a:lnTo>
                  <a:lnTo>
                    <a:pt x="284" y="13"/>
                  </a:lnTo>
                  <a:lnTo>
                    <a:pt x="276" y="13"/>
                  </a:lnTo>
                  <a:lnTo>
                    <a:pt x="272" y="7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3" name="Freeform 456">
              <a:extLst>
                <a:ext uri="{FF2B5EF4-FFF2-40B4-BE49-F238E27FC236}">
                  <a16:creationId xmlns:a16="http://schemas.microsoft.com/office/drawing/2014/main" id="{F7BD9194-B2D9-420B-8ACE-ADB7E303DC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0" y="2592"/>
              <a:ext cx="315" cy="39"/>
            </a:xfrm>
            <a:custGeom>
              <a:avLst/>
              <a:gdLst>
                <a:gd name="T0" fmla="*/ 0 w 315"/>
                <a:gd name="T1" fmla="*/ 39 h 39"/>
                <a:gd name="T2" fmla="*/ 0 w 315"/>
                <a:gd name="T3" fmla="*/ 0 h 39"/>
                <a:gd name="T4" fmla="*/ 43 w 315"/>
                <a:gd name="T5" fmla="*/ 0 h 39"/>
                <a:gd name="T6" fmla="*/ 43 w 315"/>
                <a:gd name="T7" fmla="*/ 39 h 39"/>
                <a:gd name="T8" fmla="*/ 67 w 315"/>
                <a:gd name="T9" fmla="*/ 39 h 39"/>
                <a:gd name="T10" fmla="*/ 67 w 315"/>
                <a:gd name="T11" fmla="*/ 0 h 39"/>
                <a:gd name="T12" fmla="*/ 224 w 315"/>
                <a:gd name="T13" fmla="*/ 0 h 39"/>
                <a:gd name="T14" fmla="*/ 224 w 315"/>
                <a:gd name="T15" fmla="*/ 39 h 39"/>
                <a:gd name="T16" fmla="*/ 248 w 315"/>
                <a:gd name="T17" fmla="*/ 39 h 39"/>
                <a:gd name="T18" fmla="*/ 248 w 315"/>
                <a:gd name="T19" fmla="*/ 0 h 39"/>
                <a:gd name="T20" fmla="*/ 315 w 315"/>
                <a:gd name="T21" fmla="*/ 0 h 39"/>
                <a:gd name="T22" fmla="*/ 315 w 315"/>
                <a:gd name="T23" fmla="*/ 39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5"/>
                <a:gd name="T37" fmla="*/ 0 h 39"/>
                <a:gd name="T38" fmla="*/ 315 w 315"/>
                <a:gd name="T39" fmla="*/ 39 h 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5" h="39">
                  <a:moveTo>
                    <a:pt x="0" y="39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39"/>
                  </a:lnTo>
                  <a:moveTo>
                    <a:pt x="67" y="39"/>
                  </a:moveTo>
                  <a:lnTo>
                    <a:pt x="67" y="0"/>
                  </a:lnTo>
                  <a:lnTo>
                    <a:pt x="224" y="0"/>
                  </a:lnTo>
                  <a:lnTo>
                    <a:pt x="224" y="39"/>
                  </a:lnTo>
                  <a:moveTo>
                    <a:pt x="248" y="39"/>
                  </a:moveTo>
                  <a:lnTo>
                    <a:pt x="248" y="0"/>
                  </a:lnTo>
                  <a:lnTo>
                    <a:pt x="315" y="0"/>
                  </a:lnTo>
                  <a:lnTo>
                    <a:pt x="315" y="39"/>
                  </a:lnTo>
                </a:path>
              </a:pathLst>
            </a:custGeom>
            <a:noFill/>
            <a:ln w="31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4" name="Rectangle 457">
              <a:extLst>
                <a:ext uri="{FF2B5EF4-FFF2-40B4-BE49-F238E27FC236}">
                  <a16:creationId xmlns:a16="http://schemas.microsoft.com/office/drawing/2014/main" id="{FA5FE273-83FD-48CB-83F1-8463BF9D6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640"/>
              <a:ext cx="13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342900" eaLnBrk="0" hangingPunct="0"/>
              <a:r>
                <a:rPr lang="en-US" sz="900" b="1" dirty="0">
                  <a:solidFill>
                    <a:srgbClr val="FF3300"/>
                  </a:solidFill>
                  <a:latin typeface="Calibri"/>
                  <a:cs typeface="Arial" charset="0"/>
                </a:rPr>
                <a:t>IDS</a:t>
              </a:r>
            </a:p>
          </p:txBody>
        </p:sp>
      </p:grpSp>
      <p:pic>
        <p:nvPicPr>
          <p:cNvPr id="595" name="Picture 594">
            <a:extLst>
              <a:ext uri="{FF2B5EF4-FFF2-40B4-BE49-F238E27FC236}">
                <a16:creationId xmlns:a16="http://schemas.microsoft.com/office/drawing/2014/main" id="{714A827A-7488-4235-A987-96F7273E97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58122" y="905530"/>
            <a:ext cx="456593" cy="337883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597" name="Group 56">
            <a:extLst>
              <a:ext uri="{FF2B5EF4-FFF2-40B4-BE49-F238E27FC236}">
                <a16:creationId xmlns:a16="http://schemas.microsoft.com/office/drawing/2014/main" id="{6D23719C-F299-41D5-A87D-3990469AE16A}"/>
              </a:ext>
            </a:extLst>
          </p:cNvPr>
          <p:cNvGrpSpPr>
            <a:grpSpLocks/>
          </p:cNvGrpSpPr>
          <p:nvPr/>
        </p:nvGrpSpPr>
        <p:grpSpPr bwMode="auto">
          <a:xfrm>
            <a:off x="5714839" y="282655"/>
            <a:ext cx="450057" cy="509588"/>
            <a:chOff x="578" y="2784"/>
            <a:chExt cx="378" cy="428"/>
          </a:xfrm>
        </p:grpSpPr>
        <p:sp>
          <p:nvSpPr>
            <p:cNvPr id="599" name="Freeform 57">
              <a:extLst>
                <a:ext uri="{FF2B5EF4-FFF2-40B4-BE49-F238E27FC236}">
                  <a16:creationId xmlns:a16="http://schemas.microsoft.com/office/drawing/2014/main" id="{92127416-6EE1-49B9-A3CB-490BEC44B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" y="2784"/>
              <a:ext cx="180" cy="205"/>
            </a:xfrm>
            <a:custGeom>
              <a:avLst/>
              <a:gdLst>
                <a:gd name="T0" fmla="*/ 0 w 180"/>
                <a:gd name="T1" fmla="*/ 205 h 205"/>
                <a:gd name="T2" fmla="*/ 0 w 180"/>
                <a:gd name="T3" fmla="*/ 197 h 205"/>
                <a:gd name="T4" fmla="*/ 43 w 180"/>
                <a:gd name="T5" fmla="*/ 185 h 205"/>
                <a:gd name="T6" fmla="*/ 43 w 180"/>
                <a:gd name="T7" fmla="*/ 0 h 205"/>
                <a:gd name="T8" fmla="*/ 134 w 180"/>
                <a:gd name="T9" fmla="*/ 0 h 205"/>
                <a:gd name="T10" fmla="*/ 134 w 180"/>
                <a:gd name="T11" fmla="*/ 185 h 205"/>
                <a:gd name="T12" fmla="*/ 180 w 180"/>
                <a:gd name="T13" fmla="*/ 197 h 205"/>
                <a:gd name="T14" fmla="*/ 180 w 180"/>
                <a:gd name="T15" fmla="*/ 205 h 205"/>
                <a:gd name="T16" fmla="*/ 0 w 180"/>
                <a:gd name="T17" fmla="*/ 205 h 2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0"/>
                <a:gd name="T28" fmla="*/ 0 h 205"/>
                <a:gd name="T29" fmla="*/ 180 w 180"/>
                <a:gd name="T30" fmla="*/ 205 h 2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0" h="205">
                  <a:moveTo>
                    <a:pt x="0" y="205"/>
                  </a:moveTo>
                  <a:lnTo>
                    <a:pt x="0" y="197"/>
                  </a:lnTo>
                  <a:lnTo>
                    <a:pt x="43" y="185"/>
                  </a:lnTo>
                  <a:lnTo>
                    <a:pt x="43" y="0"/>
                  </a:lnTo>
                  <a:lnTo>
                    <a:pt x="134" y="0"/>
                  </a:lnTo>
                  <a:lnTo>
                    <a:pt x="134" y="185"/>
                  </a:lnTo>
                  <a:lnTo>
                    <a:pt x="180" y="197"/>
                  </a:lnTo>
                  <a:lnTo>
                    <a:pt x="180" y="205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0" name="Freeform 58">
              <a:extLst>
                <a:ext uri="{FF2B5EF4-FFF2-40B4-BE49-F238E27FC236}">
                  <a16:creationId xmlns:a16="http://schemas.microsoft.com/office/drawing/2014/main" id="{5AB1DF4A-2B93-4860-A43E-71EB13E1CA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2" y="2792"/>
              <a:ext cx="91" cy="197"/>
            </a:xfrm>
            <a:custGeom>
              <a:avLst/>
              <a:gdLst>
                <a:gd name="T0" fmla="*/ 0 w 91"/>
                <a:gd name="T1" fmla="*/ 177 h 197"/>
                <a:gd name="T2" fmla="*/ 0 w 91"/>
                <a:gd name="T3" fmla="*/ 197 h 197"/>
                <a:gd name="T4" fmla="*/ 91 w 91"/>
                <a:gd name="T5" fmla="*/ 177 h 197"/>
                <a:gd name="T6" fmla="*/ 91 w 91"/>
                <a:gd name="T7" fmla="*/ 197 h 197"/>
                <a:gd name="T8" fmla="*/ 31 w 91"/>
                <a:gd name="T9" fmla="*/ 55 h 197"/>
                <a:gd name="T10" fmla="*/ 60 w 91"/>
                <a:gd name="T11" fmla="*/ 55 h 197"/>
                <a:gd name="T12" fmla="*/ 26 w 91"/>
                <a:gd name="T13" fmla="*/ 33 h 197"/>
                <a:gd name="T14" fmla="*/ 65 w 91"/>
                <a:gd name="T15" fmla="*/ 33 h 197"/>
                <a:gd name="T16" fmla="*/ 12 w 91"/>
                <a:gd name="T17" fmla="*/ 0 h 197"/>
                <a:gd name="T18" fmla="*/ 79 w 91"/>
                <a:gd name="T19" fmla="*/ 0 h 197"/>
                <a:gd name="T20" fmla="*/ 79 w 91"/>
                <a:gd name="T21" fmla="*/ 119 h 197"/>
                <a:gd name="T22" fmla="*/ 12 w 91"/>
                <a:gd name="T23" fmla="*/ 119 h 197"/>
                <a:gd name="T24" fmla="*/ 12 w 91"/>
                <a:gd name="T25" fmla="*/ 0 h 1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1"/>
                <a:gd name="T40" fmla="*/ 0 h 197"/>
                <a:gd name="T41" fmla="*/ 91 w 91"/>
                <a:gd name="T42" fmla="*/ 197 h 19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1" h="197">
                  <a:moveTo>
                    <a:pt x="0" y="177"/>
                  </a:moveTo>
                  <a:lnTo>
                    <a:pt x="0" y="197"/>
                  </a:lnTo>
                  <a:moveTo>
                    <a:pt x="91" y="177"/>
                  </a:moveTo>
                  <a:lnTo>
                    <a:pt x="91" y="197"/>
                  </a:lnTo>
                  <a:moveTo>
                    <a:pt x="31" y="55"/>
                  </a:moveTo>
                  <a:lnTo>
                    <a:pt x="60" y="55"/>
                  </a:lnTo>
                  <a:moveTo>
                    <a:pt x="26" y="33"/>
                  </a:moveTo>
                  <a:lnTo>
                    <a:pt x="65" y="33"/>
                  </a:lnTo>
                  <a:moveTo>
                    <a:pt x="12" y="0"/>
                  </a:moveTo>
                  <a:lnTo>
                    <a:pt x="79" y="0"/>
                  </a:lnTo>
                  <a:lnTo>
                    <a:pt x="79" y="119"/>
                  </a:lnTo>
                  <a:lnTo>
                    <a:pt x="12" y="119"/>
                  </a:lnTo>
                  <a:lnTo>
                    <a:pt x="12" y="0"/>
                  </a:lnTo>
                </a:path>
              </a:pathLst>
            </a:custGeom>
            <a:noFill/>
            <a:ln w="111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1" name="Rectangle 59">
              <a:extLst>
                <a:ext uri="{FF2B5EF4-FFF2-40B4-BE49-F238E27FC236}">
                  <a16:creationId xmlns:a16="http://schemas.microsoft.com/office/drawing/2014/main" id="{EB88589B-70CD-402E-A570-ECC673ED2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" y="2845"/>
              <a:ext cx="15" cy="4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2" name="Freeform 60">
              <a:extLst>
                <a:ext uri="{FF2B5EF4-FFF2-40B4-BE49-F238E27FC236}">
                  <a16:creationId xmlns:a16="http://schemas.microsoft.com/office/drawing/2014/main" id="{00C0B0EC-BAAF-435F-9649-A2B64A1746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7" y="2920"/>
              <a:ext cx="77" cy="56"/>
            </a:xfrm>
            <a:custGeom>
              <a:avLst/>
              <a:gdLst>
                <a:gd name="T0" fmla="*/ 7 w 77"/>
                <a:gd name="T1" fmla="*/ 35 h 56"/>
                <a:gd name="T2" fmla="*/ 0 w 77"/>
                <a:gd name="T3" fmla="*/ 0 h 56"/>
                <a:gd name="T4" fmla="*/ 12 w 77"/>
                <a:gd name="T5" fmla="*/ 35 h 56"/>
                <a:gd name="T6" fmla="*/ 19 w 77"/>
                <a:gd name="T7" fmla="*/ 0 h 56"/>
                <a:gd name="T8" fmla="*/ 12 w 77"/>
                <a:gd name="T9" fmla="*/ 35 h 56"/>
                <a:gd name="T10" fmla="*/ 29 w 77"/>
                <a:gd name="T11" fmla="*/ 35 h 56"/>
                <a:gd name="T12" fmla="*/ 24 w 77"/>
                <a:gd name="T13" fmla="*/ 0 h 56"/>
                <a:gd name="T14" fmla="*/ 36 w 77"/>
                <a:gd name="T15" fmla="*/ 35 h 56"/>
                <a:gd name="T16" fmla="*/ 41 w 77"/>
                <a:gd name="T17" fmla="*/ 0 h 56"/>
                <a:gd name="T18" fmla="*/ 36 w 77"/>
                <a:gd name="T19" fmla="*/ 35 h 56"/>
                <a:gd name="T20" fmla="*/ 53 w 77"/>
                <a:gd name="T21" fmla="*/ 35 h 56"/>
                <a:gd name="T22" fmla="*/ 48 w 77"/>
                <a:gd name="T23" fmla="*/ 0 h 56"/>
                <a:gd name="T24" fmla="*/ 58 w 77"/>
                <a:gd name="T25" fmla="*/ 35 h 56"/>
                <a:gd name="T26" fmla="*/ 65 w 77"/>
                <a:gd name="T27" fmla="*/ 0 h 56"/>
                <a:gd name="T28" fmla="*/ 58 w 77"/>
                <a:gd name="T29" fmla="*/ 35 h 56"/>
                <a:gd name="T30" fmla="*/ 77 w 77"/>
                <a:gd name="T31" fmla="*/ 35 h 56"/>
                <a:gd name="T32" fmla="*/ 70 w 77"/>
                <a:gd name="T33" fmla="*/ 0 h 56"/>
                <a:gd name="T34" fmla="*/ 70 w 77"/>
                <a:gd name="T35" fmla="*/ 56 h 56"/>
                <a:gd name="T36" fmla="*/ 77 w 77"/>
                <a:gd name="T37" fmla="*/ 39 h 56"/>
                <a:gd name="T38" fmla="*/ 70 w 77"/>
                <a:gd name="T39" fmla="*/ 56 h 56"/>
                <a:gd name="T40" fmla="*/ 65 w 77"/>
                <a:gd name="T41" fmla="*/ 56 h 56"/>
                <a:gd name="T42" fmla="*/ 58 w 77"/>
                <a:gd name="T43" fmla="*/ 39 h 56"/>
                <a:gd name="T44" fmla="*/ 48 w 77"/>
                <a:gd name="T45" fmla="*/ 56 h 56"/>
                <a:gd name="T46" fmla="*/ 53 w 77"/>
                <a:gd name="T47" fmla="*/ 39 h 56"/>
                <a:gd name="T48" fmla="*/ 48 w 77"/>
                <a:gd name="T49" fmla="*/ 56 h 56"/>
                <a:gd name="T50" fmla="*/ 41 w 77"/>
                <a:gd name="T51" fmla="*/ 56 h 56"/>
                <a:gd name="T52" fmla="*/ 36 w 77"/>
                <a:gd name="T53" fmla="*/ 39 h 56"/>
                <a:gd name="T54" fmla="*/ 24 w 77"/>
                <a:gd name="T55" fmla="*/ 56 h 56"/>
                <a:gd name="T56" fmla="*/ 29 w 77"/>
                <a:gd name="T57" fmla="*/ 39 h 56"/>
                <a:gd name="T58" fmla="*/ 24 w 77"/>
                <a:gd name="T59" fmla="*/ 56 h 56"/>
                <a:gd name="T60" fmla="*/ 19 w 77"/>
                <a:gd name="T61" fmla="*/ 56 h 56"/>
                <a:gd name="T62" fmla="*/ 12 w 77"/>
                <a:gd name="T63" fmla="*/ 39 h 56"/>
                <a:gd name="T64" fmla="*/ 0 w 77"/>
                <a:gd name="T65" fmla="*/ 56 h 56"/>
                <a:gd name="T66" fmla="*/ 7 w 77"/>
                <a:gd name="T67" fmla="*/ 39 h 56"/>
                <a:gd name="T68" fmla="*/ 0 w 77"/>
                <a:gd name="T69" fmla="*/ 56 h 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7"/>
                <a:gd name="T106" fmla="*/ 0 h 56"/>
                <a:gd name="T107" fmla="*/ 77 w 77"/>
                <a:gd name="T108" fmla="*/ 56 h 5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7" h="56">
                  <a:moveTo>
                    <a:pt x="0" y="35"/>
                  </a:moveTo>
                  <a:lnTo>
                    <a:pt x="7" y="35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35"/>
                  </a:lnTo>
                  <a:close/>
                  <a:moveTo>
                    <a:pt x="12" y="35"/>
                  </a:moveTo>
                  <a:lnTo>
                    <a:pt x="19" y="35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12" y="35"/>
                  </a:lnTo>
                  <a:close/>
                  <a:moveTo>
                    <a:pt x="24" y="35"/>
                  </a:moveTo>
                  <a:lnTo>
                    <a:pt x="29" y="35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24" y="35"/>
                  </a:lnTo>
                  <a:close/>
                  <a:moveTo>
                    <a:pt x="36" y="35"/>
                  </a:moveTo>
                  <a:lnTo>
                    <a:pt x="41" y="35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6" y="35"/>
                  </a:lnTo>
                  <a:close/>
                  <a:moveTo>
                    <a:pt x="48" y="35"/>
                  </a:moveTo>
                  <a:lnTo>
                    <a:pt x="53" y="35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8" y="35"/>
                  </a:lnTo>
                  <a:close/>
                  <a:moveTo>
                    <a:pt x="58" y="35"/>
                  </a:moveTo>
                  <a:lnTo>
                    <a:pt x="65" y="35"/>
                  </a:lnTo>
                  <a:lnTo>
                    <a:pt x="65" y="0"/>
                  </a:lnTo>
                  <a:lnTo>
                    <a:pt x="58" y="0"/>
                  </a:lnTo>
                  <a:lnTo>
                    <a:pt x="58" y="35"/>
                  </a:lnTo>
                  <a:close/>
                  <a:moveTo>
                    <a:pt x="70" y="35"/>
                  </a:moveTo>
                  <a:lnTo>
                    <a:pt x="77" y="35"/>
                  </a:lnTo>
                  <a:lnTo>
                    <a:pt x="77" y="0"/>
                  </a:lnTo>
                  <a:lnTo>
                    <a:pt x="70" y="0"/>
                  </a:lnTo>
                  <a:lnTo>
                    <a:pt x="70" y="35"/>
                  </a:lnTo>
                  <a:close/>
                  <a:moveTo>
                    <a:pt x="70" y="56"/>
                  </a:moveTo>
                  <a:lnTo>
                    <a:pt x="77" y="56"/>
                  </a:lnTo>
                  <a:lnTo>
                    <a:pt x="77" y="39"/>
                  </a:lnTo>
                  <a:lnTo>
                    <a:pt x="70" y="39"/>
                  </a:lnTo>
                  <a:lnTo>
                    <a:pt x="70" y="56"/>
                  </a:lnTo>
                  <a:close/>
                  <a:moveTo>
                    <a:pt x="58" y="56"/>
                  </a:moveTo>
                  <a:lnTo>
                    <a:pt x="65" y="56"/>
                  </a:lnTo>
                  <a:lnTo>
                    <a:pt x="65" y="39"/>
                  </a:lnTo>
                  <a:lnTo>
                    <a:pt x="58" y="39"/>
                  </a:lnTo>
                  <a:lnTo>
                    <a:pt x="58" y="56"/>
                  </a:lnTo>
                  <a:close/>
                  <a:moveTo>
                    <a:pt x="48" y="56"/>
                  </a:moveTo>
                  <a:lnTo>
                    <a:pt x="53" y="56"/>
                  </a:lnTo>
                  <a:lnTo>
                    <a:pt x="53" y="39"/>
                  </a:lnTo>
                  <a:lnTo>
                    <a:pt x="48" y="39"/>
                  </a:lnTo>
                  <a:lnTo>
                    <a:pt x="48" y="56"/>
                  </a:lnTo>
                  <a:close/>
                  <a:moveTo>
                    <a:pt x="36" y="56"/>
                  </a:moveTo>
                  <a:lnTo>
                    <a:pt x="41" y="56"/>
                  </a:lnTo>
                  <a:lnTo>
                    <a:pt x="41" y="39"/>
                  </a:lnTo>
                  <a:lnTo>
                    <a:pt x="36" y="39"/>
                  </a:lnTo>
                  <a:lnTo>
                    <a:pt x="36" y="56"/>
                  </a:lnTo>
                  <a:close/>
                  <a:moveTo>
                    <a:pt x="24" y="56"/>
                  </a:moveTo>
                  <a:lnTo>
                    <a:pt x="29" y="56"/>
                  </a:lnTo>
                  <a:lnTo>
                    <a:pt x="29" y="39"/>
                  </a:lnTo>
                  <a:lnTo>
                    <a:pt x="24" y="39"/>
                  </a:lnTo>
                  <a:lnTo>
                    <a:pt x="24" y="56"/>
                  </a:lnTo>
                  <a:close/>
                  <a:moveTo>
                    <a:pt x="12" y="56"/>
                  </a:moveTo>
                  <a:lnTo>
                    <a:pt x="19" y="56"/>
                  </a:lnTo>
                  <a:lnTo>
                    <a:pt x="19" y="39"/>
                  </a:lnTo>
                  <a:lnTo>
                    <a:pt x="12" y="39"/>
                  </a:lnTo>
                  <a:lnTo>
                    <a:pt x="12" y="56"/>
                  </a:lnTo>
                  <a:close/>
                  <a:moveTo>
                    <a:pt x="0" y="56"/>
                  </a:moveTo>
                  <a:lnTo>
                    <a:pt x="7" y="56"/>
                  </a:lnTo>
                  <a:lnTo>
                    <a:pt x="7" y="39"/>
                  </a:lnTo>
                  <a:lnTo>
                    <a:pt x="0" y="39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3" name="Freeform 61">
              <a:extLst>
                <a:ext uri="{FF2B5EF4-FFF2-40B4-BE49-F238E27FC236}">
                  <a16:creationId xmlns:a16="http://schemas.microsoft.com/office/drawing/2014/main" id="{5FC2B35D-A2CE-4166-B649-96F60B4F6C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" y="2796"/>
              <a:ext cx="57" cy="103"/>
            </a:xfrm>
            <a:custGeom>
              <a:avLst/>
              <a:gdLst>
                <a:gd name="T0" fmla="*/ 0 w 57"/>
                <a:gd name="T1" fmla="*/ 0 h 103"/>
                <a:gd name="T2" fmla="*/ 0 w 57"/>
                <a:gd name="T3" fmla="*/ 16 h 103"/>
                <a:gd name="T4" fmla="*/ 57 w 57"/>
                <a:gd name="T5" fmla="*/ 16 h 103"/>
                <a:gd name="T6" fmla="*/ 57 w 57"/>
                <a:gd name="T7" fmla="*/ 0 h 103"/>
                <a:gd name="T8" fmla="*/ 0 w 57"/>
                <a:gd name="T9" fmla="*/ 0 h 103"/>
                <a:gd name="T10" fmla="*/ 0 w 57"/>
                <a:gd name="T11" fmla="*/ 0 h 103"/>
                <a:gd name="T12" fmla="*/ 4 w 57"/>
                <a:gd name="T13" fmla="*/ 4 h 103"/>
                <a:gd name="T14" fmla="*/ 52 w 57"/>
                <a:gd name="T15" fmla="*/ 4 h 103"/>
                <a:gd name="T16" fmla="*/ 57 w 57"/>
                <a:gd name="T17" fmla="*/ 0 h 103"/>
                <a:gd name="T18" fmla="*/ 0 w 57"/>
                <a:gd name="T19" fmla="*/ 39 h 103"/>
                <a:gd name="T20" fmla="*/ 57 w 57"/>
                <a:gd name="T21" fmla="*/ 39 h 103"/>
                <a:gd name="T22" fmla="*/ 57 w 57"/>
                <a:gd name="T23" fmla="*/ 20 h 103"/>
                <a:gd name="T24" fmla="*/ 0 w 57"/>
                <a:gd name="T25" fmla="*/ 20 h 103"/>
                <a:gd name="T26" fmla="*/ 0 w 57"/>
                <a:gd name="T27" fmla="*/ 39 h 103"/>
                <a:gd name="T28" fmla="*/ 0 w 57"/>
                <a:gd name="T29" fmla="*/ 60 h 103"/>
                <a:gd name="T30" fmla="*/ 57 w 57"/>
                <a:gd name="T31" fmla="*/ 60 h 103"/>
                <a:gd name="T32" fmla="*/ 57 w 57"/>
                <a:gd name="T33" fmla="*/ 43 h 103"/>
                <a:gd name="T34" fmla="*/ 0 w 57"/>
                <a:gd name="T35" fmla="*/ 43 h 103"/>
                <a:gd name="T36" fmla="*/ 0 w 57"/>
                <a:gd name="T37" fmla="*/ 60 h 103"/>
                <a:gd name="T38" fmla="*/ 0 w 57"/>
                <a:gd name="T39" fmla="*/ 80 h 103"/>
                <a:gd name="T40" fmla="*/ 57 w 57"/>
                <a:gd name="T41" fmla="*/ 80 h 103"/>
                <a:gd name="T42" fmla="*/ 57 w 57"/>
                <a:gd name="T43" fmla="*/ 64 h 103"/>
                <a:gd name="T44" fmla="*/ 0 w 57"/>
                <a:gd name="T45" fmla="*/ 64 h 103"/>
                <a:gd name="T46" fmla="*/ 0 w 57"/>
                <a:gd name="T47" fmla="*/ 80 h 103"/>
                <a:gd name="T48" fmla="*/ 0 w 57"/>
                <a:gd name="T49" fmla="*/ 103 h 103"/>
                <a:gd name="T50" fmla="*/ 57 w 57"/>
                <a:gd name="T51" fmla="*/ 103 h 103"/>
                <a:gd name="T52" fmla="*/ 57 w 57"/>
                <a:gd name="T53" fmla="*/ 84 h 103"/>
                <a:gd name="T54" fmla="*/ 0 w 57"/>
                <a:gd name="T55" fmla="*/ 84 h 103"/>
                <a:gd name="T56" fmla="*/ 0 w 57"/>
                <a:gd name="T57" fmla="*/ 103 h 103"/>
                <a:gd name="T58" fmla="*/ 0 w 57"/>
                <a:gd name="T59" fmla="*/ 16 h 103"/>
                <a:gd name="T60" fmla="*/ 4 w 57"/>
                <a:gd name="T61" fmla="*/ 4 h 103"/>
                <a:gd name="T62" fmla="*/ 52 w 57"/>
                <a:gd name="T63" fmla="*/ 4 h 103"/>
                <a:gd name="T64" fmla="*/ 57 w 57"/>
                <a:gd name="T65" fmla="*/ 16 h 103"/>
                <a:gd name="T66" fmla="*/ 2 w 57"/>
                <a:gd name="T67" fmla="*/ 78 h 103"/>
                <a:gd name="T68" fmla="*/ 40 w 57"/>
                <a:gd name="T69" fmla="*/ 78 h 103"/>
                <a:gd name="T70" fmla="*/ 2 w 57"/>
                <a:gd name="T71" fmla="*/ 76 h 103"/>
                <a:gd name="T72" fmla="*/ 40 w 57"/>
                <a:gd name="T73" fmla="*/ 76 h 103"/>
                <a:gd name="T74" fmla="*/ 2 w 57"/>
                <a:gd name="T75" fmla="*/ 72 h 103"/>
                <a:gd name="T76" fmla="*/ 40 w 57"/>
                <a:gd name="T77" fmla="*/ 72 h 103"/>
                <a:gd name="T78" fmla="*/ 2 w 57"/>
                <a:gd name="T79" fmla="*/ 70 h 103"/>
                <a:gd name="T80" fmla="*/ 40 w 57"/>
                <a:gd name="T81" fmla="*/ 70 h 103"/>
                <a:gd name="T82" fmla="*/ 2 w 57"/>
                <a:gd name="T83" fmla="*/ 66 h 103"/>
                <a:gd name="T84" fmla="*/ 40 w 57"/>
                <a:gd name="T85" fmla="*/ 66 h 103"/>
                <a:gd name="T86" fmla="*/ 28 w 57"/>
                <a:gd name="T87" fmla="*/ 33 h 103"/>
                <a:gd name="T88" fmla="*/ 45 w 57"/>
                <a:gd name="T89" fmla="*/ 33 h 103"/>
                <a:gd name="T90" fmla="*/ 45 w 57"/>
                <a:gd name="T91" fmla="*/ 25 h 103"/>
                <a:gd name="T92" fmla="*/ 28 w 57"/>
                <a:gd name="T93" fmla="*/ 25 h 103"/>
                <a:gd name="T94" fmla="*/ 28 w 57"/>
                <a:gd name="T95" fmla="*/ 33 h 103"/>
                <a:gd name="T96" fmla="*/ 45 w 57"/>
                <a:gd name="T97" fmla="*/ 55 h 103"/>
                <a:gd name="T98" fmla="*/ 52 w 57"/>
                <a:gd name="T99" fmla="*/ 55 h 103"/>
                <a:gd name="T100" fmla="*/ 52 w 57"/>
                <a:gd name="T101" fmla="*/ 53 h 103"/>
                <a:gd name="T102" fmla="*/ 45 w 57"/>
                <a:gd name="T103" fmla="*/ 53 h 103"/>
                <a:gd name="T104" fmla="*/ 45 w 57"/>
                <a:gd name="T105" fmla="*/ 55 h 103"/>
                <a:gd name="T106" fmla="*/ 45 w 57"/>
                <a:gd name="T107" fmla="*/ 68 h 103"/>
                <a:gd name="T108" fmla="*/ 52 w 57"/>
                <a:gd name="T109" fmla="*/ 68 h 103"/>
                <a:gd name="T110" fmla="*/ 52 w 57"/>
                <a:gd name="T111" fmla="*/ 66 h 103"/>
                <a:gd name="T112" fmla="*/ 45 w 57"/>
                <a:gd name="T113" fmla="*/ 66 h 103"/>
                <a:gd name="T114" fmla="*/ 45 w 57"/>
                <a:gd name="T115" fmla="*/ 68 h 103"/>
                <a:gd name="T116" fmla="*/ 45 w 57"/>
                <a:gd name="T117" fmla="*/ 72 h 103"/>
                <a:gd name="T118" fmla="*/ 52 w 57"/>
                <a:gd name="T119" fmla="*/ 72 h 103"/>
                <a:gd name="T120" fmla="*/ 52 w 57"/>
                <a:gd name="T121" fmla="*/ 70 h 103"/>
                <a:gd name="T122" fmla="*/ 45 w 57"/>
                <a:gd name="T123" fmla="*/ 70 h 103"/>
                <a:gd name="T124" fmla="*/ 45 w 57"/>
                <a:gd name="T125" fmla="*/ 72 h 10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7"/>
                <a:gd name="T190" fmla="*/ 0 h 103"/>
                <a:gd name="T191" fmla="*/ 57 w 57"/>
                <a:gd name="T192" fmla="*/ 103 h 10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7" h="103">
                  <a:moveTo>
                    <a:pt x="0" y="0"/>
                  </a:moveTo>
                  <a:lnTo>
                    <a:pt x="0" y="16"/>
                  </a:lnTo>
                  <a:lnTo>
                    <a:pt x="57" y="16"/>
                  </a:lnTo>
                  <a:lnTo>
                    <a:pt x="57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4" y="4"/>
                  </a:lnTo>
                  <a:lnTo>
                    <a:pt x="52" y="4"/>
                  </a:lnTo>
                  <a:lnTo>
                    <a:pt x="57" y="0"/>
                  </a:lnTo>
                  <a:moveTo>
                    <a:pt x="0" y="39"/>
                  </a:moveTo>
                  <a:lnTo>
                    <a:pt x="57" y="39"/>
                  </a:lnTo>
                  <a:lnTo>
                    <a:pt x="57" y="20"/>
                  </a:lnTo>
                  <a:lnTo>
                    <a:pt x="0" y="20"/>
                  </a:lnTo>
                  <a:lnTo>
                    <a:pt x="0" y="39"/>
                  </a:lnTo>
                  <a:moveTo>
                    <a:pt x="0" y="60"/>
                  </a:moveTo>
                  <a:lnTo>
                    <a:pt x="57" y="60"/>
                  </a:lnTo>
                  <a:lnTo>
                    <a:pt x="57" y="43"/>
                  </a:lnTo>
                  <a:lnTo>
                    <a:pt x="0" y="43"/>
                  </a:lnTo>
                  <a:lnTo>
                    <a:pt x="0" y="60"/>
                  </a:lnTo>
                  <a:moveTo>
                    <a:pt x="0" y="80"/>
                  </a:moveTo>
                  <a:lnTo>
                    <a:pt x="57" y="80"/>
                  </a:lnTo>
                  <a:lnTo>
                    <a:pt x="57" y="64"/>
                  </a:lnTo>
                  <a:lnTo>
                    <a:pt x="0" y="64"/>
                  </a:lnTo>
                  <a:lnTo>
                    <a:pt x="0" y="80"/>
                  </a:lnTo>
                  <a:moveTo>
                    <a:pt x="0" y="103"/>
                  </a:moveTo>
                  <a:lnTo>
                    <a:pt x="57" y="103"/>
                  </a:lnTo>
                  <a:lnTo>
                    <a:pt x="57" y="84"/>
                  </a:lnTo>
                  <a:lnTo>
                    <a:pt x="0" y="84"/>
                  </a:lnTo>
                  <a:lnTo>
                    <a:pt x="0" y="103"/>
                  </a:lnTo>
                  <a:moveTo>
                    <a:pt x="0" y="16"/>
                  </a:moveTo>
                  <a:lnTo>
                    <a:pt x="4" y="4"/>
                  </a:lnTo>
                  <a:moveTo>
                    <a:pt x="52" y="4"/>
                  </a:moveTo>
                  <a:lnTo>
                    <a:pt x="57" y="16"/>
                  </a:lnTo>
                  <a:moveTo>
                    <a:pt x="2" y="78"/>
                  </a:moveTo>
                  <a:lnTo>
                    <a:pt x="40" y="78"/>
                  </a:lnTo>
                  <a:moveTo>
                    <a:pt x="2" y="76"/>
                  </a:moveTo>
                  <a:lnTo>
                    <a:pt x="40" y="76"/>
                  </a:lnTo>
                  <a:moveTo>
                    <a:pt x="2" y="72"/>
                  </a:moveTo>
                  <a:lnTo>
                    <a:pt x="40" y="72"/>
                  </a:lnTo>
                  <a:moveTo>
                    <a:pt x="2" y="70"/>
                  </a:moveTo>
                  <a:lnTo>
                    <a:pt x="40" y="70"/>
                  </a:lnTo>
                  <a:moveTo>
                    <a:pt x="2" y="66"/>
                  </a:moveTo>
                  <a:lnTo>
                    <a:pt x="40" y="66"/>
                  </a:lnTo>
                  <a:moveTo>
                    <a:pt x="28" y="33"/>
                  </a:moveTo>
                  <a:lnTo>
                    <a:pt x="45" y="33"/>
                  </a:lnTo>
                  <a:lnTo>
                    <a:pt x="45" y="25"/>
                  </a:lnTo>
                  <a:lnTo>
                    <a:pt x="28" y="25"/>
                  </a:lnTo>
                  <a:lnTo>
                    <a:pt x="28" y="33"/>
                  </a:lnTo>
                  <a:moveTo>
                    <a:pt x="45" y="55"/>
                  </a:moveTo>
                  <a:lnTo>
                    <a:pt x="52" y="55"/>
                  </a:lnTo>
                  <a:lnTo>
                    <a:pt x="52" y="53"/>
                  </a:lnTo>
                  <a:lnTo>
                    <a:pt x="45" y="53"/>
                  </a:lnTo>
                  <a:lnTo>
                    <a:pt x="45" y="55"/>
                  </a:lnTo>
                  <a:moveTo>
                    <a:pt x="45" y="68"/>
                  </a:moveTo>
                  <a:lnTo>
                    <a:pt x="52" y="68"/>
                  </a:lnTo>
                  <a:lnTo>
                    <a:pt x="52" y="66"/>
                  </a:lnTo>
                  <a:lnTo>
                    <a:pt x="45" y="66"/>
                  </a:lnTo>
                  <a:lnTo>
                    <a:pt x="45" y="68"/>
                  </a:lnTo>
                  <a:moveTo>
                    <a:pt x="45" y="72"/>
                  </a:moveTo>
                  <a:lnTo>
                    <a:pt x="52" y="72"/>
                  </a:lnTo>
                  <a:lnTo>
                    <a:pt x="52" y="70"/>
                  </a:lnTo>
                  <a:lnTo>
                    <a:pt x="45" y="70"/>
                  </a:lnTo>
                  <a:lnTo>
                    <a:pt x="45" y="72"/>
                  </a:lnTo>
                </a:path>
              </a:pathLst>
            </a:custGeom>
            <a:noFill/>
            <a:ln w="31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4" name="Rectangle 62">
              <a:extLst>
                <a:ext uri="{FF2B5EF4-FFF2-40B4-BE49-F238E27FC236}">
                  <a16:creationId xmlns:a16="http://schemas.microsoft.com/office/drawing/2014/main" id="{4F310114-7EB5-427D-A55B-A16E75AC4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" y="3024"/>
              <a:ext cx="378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342900" eaLnBrk="0" hangingPunct="0">
                <a:lnSpc>
                  <a:spcPct val="80000"/>
                </a:lnSpc>
              </a:pPr>
              <a:r>
                <a:rPr lang="en-US" sz="900" b="1" dirty="0">
                  <a:solidFill>
                    <a:srgbClr val="FF3300"/>
                  </a:solidFill>
                  <a:latin typeface="Calibri"/>
                  <a:cs typeface="Arial" charset="0"/>
                </a:rPr>
                <a:t>AntiVirus</a:t>
              </a:r>
            </a:p>
            <a:p>
              <a:pPr algn="ctr" defTabSz="342900" eaLnBrk="0" hangingPunct="0">
                <a:lnSpc>
                  <a:spcPct val="80000"/>
                </a:lnSpc>
              </a:pPr>
              <a:r>
                <a:rPr lang="en-US" sz="900" b="1" dirty="0">
                  <a:solidFill>
                    <a:srgbClr val="FF3300"/>
                  </a:solidFill>
                  <a:latin typeface="Calibri"/>
                  <a:cs typeface="Arial" charset="0"/>
                </a:rPr>
                <a:t>Mgt</a:t>
              </a:r>
            </a:p>
          </p:txBody>
        </p:sp>
      </p:grpSp>
      <p:grpSp>
        <p:nvGrpSpPr>
          <p:cNvPr id="632" name="Group 631">
            <a:extLst>
              <a:ext uri="{FF2B5EF4-FFF2-40B4-BE49-F238E27FC236}">
                <a16:creationId xmlns:a16="http://schemas.microsoft.com/office/drawing/2014/main" id="{06C12819-FADE-4D96-B21E-3AF230BDD782}"/>
              </a:ext>
            </a:extLst>
          </p:cNvPr>
          <p:cNvGrpSpPr/>
          <p:nvPr/>
        </p:nvGrpSpPr>
        <p:grpSpPr>
          <a:xfrm>
            <a:off x="5900190" y="925833"/>
            <a:ext cx="261730" cy="246222"/>
            <a:chOff x="3048000" y="668178"/>
            <a:chExt cx="261730" cy="246222"/>
          </a:xfrm>
        </p:grpSpPr>
        <p:sp>
          <p:nvSpPr>
            <p:cNvPr id="633" name="Rectangle 507">
              <a:extLst>
                <a:ext uri="{FF2B5EF4-FFF2-40B4-BE49-F238E27FC236}">
                  <a16:creationId xmlns:a16="http://schemas.microsoft.com/office/drawing/2014/main" id="{A46D5B3D-A5EC-4FC8-BA61-A32C564E6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5997" y="761149"/>
              <a:ext cx="185737" cy="13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342900" eaLnBrk="0" hangingPunct="0"/>
              <a:r>
                <a:rPr lang="en-US" sz="900" b="1" dirty="0">
                  <a:solidFill>
                    <a:srgbClr val="FF3300"/>
                  </a:solidFill>
                  <a:latin typeface="Calibri"/>
                  <a:cs typeface="Arial" charset="0"/>
                </a:rPr>
                <a:t>SIM</a:t>
              </a:r>
            </a:p>
          </p:txBody>
        </p:sp>
        <p:grpSp>
          <p:nvGrpSpPr>
            <p:cNvPr id="634" name="Group 595">
              <a:extLst>
                <a:ext uri="{FF2B5EF4-FFF2-40B4-BE49-F238E27FC236}">
                  <a16:creationId xmlns:a16="http://schemas.microsoft.com/office/drawing/2014/main" id="{2F54846A-3CE7-4277-9ED6-D97E779256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0" y="668178"/>
              <a:ext cx="261730" cy="246222"/>
              <a:chOff x="1056" y="3312"/>
              <a:chExt cx="1008" cy="624"/>
            </a:xfrm>
          </p:grpSpPr>
          <p:sp>
            <p:nvSpPr>
              <p:cNvPr id="635" name="Oval 596">
                <a:extLst>
                  <a:ext uri="{FF2B5EF4-FFF2-40B4-BE49-F238E27FC236}">
                    <a16:creationId xmlns:a16="http://schemas.microsoft.com/office/drawing/2014/main" id="{2A8E42F4-7288-4238-9971-24C75802AF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12"/>
                <a:ext cx="1008" cy="192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" name="Line 597">
                <a:extLst>
                  <a:ext uri="{FF2B5EF4-FFF2-40B4-BE49-F238E27FC236}">
                    <a16:creationId xmlns:a16="http://schemas.microsoft.com/office/drawing/2014/main" id="{386920AE-DC78-412A-9B18-2A54B62665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340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" name="Line 598">
                <a:extLst>
                  <a:ext uri="{FF2B5EF4-FFF2-40B4-BE49-F238E27FC236}">
                    <a16:creationId xmlns:a16="http://schemas.microsoft.com/office/drawing/2014/main" id="{E849040E-3D09-45CD-9C90-43580825CD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340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" name="Arc 599">
                <a:extLst>
                  <a:ext uri="{FF2B5EF4-FFF2-40B4-BE49-F238E27FC236}">
                    <a16:creationId xmlns:a16="http://schemas.microsoft.com/office/drawing/2014/main" id="{FFE7A169-C93A-49D6-9B3E-506C8151E32A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584" y="3840"/>
                <a:ext cx="480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9" name="Arc 600">
                <a:extLst>
                  <a:ext uri="{FF2B5EF4-FFF2-40B4-BE49-F238E27FC236}">
                    <a16:creationId xmlns:a16="http://schemas.microsoft.com/office/drawing/2014/main" id="{5058D4DE-2C73-4175-A0FD-42799012615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056" y="3840"/>
                <a:ext cx="480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" name="Line 601">
                <a:extLst>
                  <a:ext uri="{FF2B5EF4-FFF2-40B4-BE49-F238E27FC236}">
                    <a16:creationId xmlns:a16="http://schemas.microsoft.com/office/drawing/2014/main" id="{CEB49ED7-3B9C-4DB0-82DF-4848F74D38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3936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41" name="TextBox 640">
            <a:extLst>
              <a:ext uri="{FF2B5EF4-FFF2-40B4-BE49-F238E27FC236}">
                <a16:creationId xmlns:a16="http://schemas.microsoft.com/office/drawing/2014/main" id="{B8A554BE-0110-48C5-8A2F-B5A7F9D2F811}"/>
              </a:ext>
            </a:extLst>
          </p:cNvPr>
          <p:cNvSpPr txBox="1"/>
          <p:nvPr/>
        </p:nvSpPr>
        <p:spPr>
          <a:xfrm>
            <a:off x="4824174" y="1251657"/>
            <a:ext cx="1373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</a:rPr>
              <a:t>Security Operations</a:t>
            </a:r>
            <a:endParaRPr lang="en-US" sz="1000" dirty="0"/>
          </a:p>
        </p:txBody>
      </p:sp>
      <p:grpSp>
        <p:nvGrpSpPr>
          <p:cNvPr id="642" name="Group 641">
            <a:extLst>
              <a:ext uri="{FF2B5EF4-FFF2-40B4-BE49-F238E27FC236}">
                <a16:creationId xmlns:a16="http://schemas.microsoft.com/office/drawing/2014/main" id="{1E5A5432-CC4F-4E5F-B13A-B74E8049FA6A}"/>
              </a:ext>
            </a:extLst>
          </p:cNvPr>
          <p:cNvGrpSpPr/>
          <p:nvPr/>
        </p:nvGrpSpPr>
        <p:grpSpPr>
          <a:xfrm>
            <a:off x="5338306" y="937741"/>
            <a:ext cx="632222" cy="299323"/>
            <a:chOff x="1223755" y="619838"/>
            <a:chExt cx="632222" cy="299323"/>
          </a:xfrm>
        </p:grpSpPr>
        <p:grpSp>
          <p:nvGrpSpPr>
            <p:cNvPr id="643" name="Group 24">
              <a:extLst>
                <a:ext uri="{FF2B5EF4-FFF2-40B4-BE49-F238E27FC236}">
                  <a16:creationId xmlns:a16="http://schemas.microsoft.com/office/drawing/2014/main" id="{EE27C6B7-DC55-4BE4-B063-07AE1436EF2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415793" y="454688"/>
              <a:ext cx="171450" cy="501749"/>
              <a:chOff x="1248" y="3792"/>
              <a:chExt cx="144" cy="389"/>
            </a:xfrm>
          </p:grpSpPr>
          <p:sp>
            <p:nvSpPr>
              <p:cNvPr id="645" name="Rectangle 25" descr="30%">
                <a:extLst>
                  <a:ext uri="{FF2B5EF4-FFF2-40B4-BE49-F238E27FC236}">
                    <a16:creationId xmlns:a16="http://schemas.microsoft.com/office/drawing/2014/main" id="{6BF8BF99-6D51-4F45-B095-592DBAE871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3792"/>
                <a:ext cx="144" cy="384"/>
              </a:xfrm>
              <a:prstGeom prst="rect">
                <a:avLst/>
              </a:prstGeom>
              <a:pattFill prst="pct30">
                <a:fgClr>
                  <a:srgbClr val="FF3300"/>
                </a:fgClr>
                <a:bgClr>
                  <a:schemeClr val="bg1"/>
                </a:bgClr>
              </a:patt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46" name="Freeform 26">
                <a:extLst>
                  <a:ext uri="{FF2B5EF4-FFF2-40B4-BE49-F238E27FC236}">
                    <a16:creationId xmlns:a16="http://schemas.microsoft.com/office/drawing/2014/main" id="{4B0120E0-C099-49D1-B1D3-1B20C568D6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8" y="3809"/>
                <a:ext cx="140" cy="372"/>
              </a:xfrm>
              <a:custGeom>
                <a:avLst/>
                <a:gdLst>
                  <a:gd name="T0" fmla="*/ 0 w 91"/>
                  <a:gd name="T1" fmla="*/ 2251 h 197"/>
                  <a:gd name="T2" fmla="*/ 0 w 91"/>
                  <a:gd name="T3" fmla="*/ 2504 h 197"/>
                  <a:gd name="T4" fmla="*/ 509 w 91"/>
                  <a:gd name="T5" fmla="*/ 2251 h 197"/>
                  <a:gd name="T6" fmla="*/ 509 w 91"/>
                  <a:gd name="T7" fmla="*/ 2504 h 197"/>
                  <a:gd name="T8" fmla="*/ 175 w 91"/>
                  <a:gd name="T9" fmla="*/ 699 h 197"/>
                  <a:gd name="T10" fmla="*/ 335 w 91"/>
                  <a:gd name="T11" fmla="*/ 699 h 197"/>
                  <a:gd name="T12" fmla="*/ 146 w 91"/>
                  <a:gd name="T13" fmla="*/ 417 h 197"/>
                  <a:gd name="T14" fmla="*/ 365 w 91"/>
                  <a:gd name="T15" fmla="*/ 417 h 197"/>
                  <a:gd name="T16" fmla="*/ 66 w 91"/>
                  <a:gd name="T17" fmla="*/ 0 h 197"/>
                  <a:gd name="T18" fmla="*/ 445 w 91"/>
                  <a:gd name="T19" fmla="*/ 0 h 197"/>
                  <a:gd name="T20" fmla="*/ 445 w 91"/>
                  <a:gd name="T21" fmla="*/ 1516 h 197"/>
                  <a:gd name="T22" fmla="*/ 66 w 91"/>
                  <a:gd name="T23" fmla="*/ 1516 h 197"/>
                  <a:gd name="T24" fmla="*/ 66 w 91"/>
                  <a:gd name="T25" fmla="*/ 0 h 1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1"/>
                  <a:gd name="T40" fmla="*/ 0 h 197"/>
                  <a:gd name="T41" fmla="*/ 91 w 91"/>
                  <a:gd name="T42" fmla="*/ 197 h 19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1" h="197">
                    <a:moveTo>
                      <a:pt x="0" y="177"/>
                    </a:moveTo>
                    <a:lnTo>
                      <a:pt x="0" y="197"/>
                    </a:lnTo>
                    <a:moveTo>
                      <a:pt x="91" y="177"/>
                    </a:moveTo>
                    <a:lnTo>
                      <a:pt x="91" y="197"/>
                    </a:lnTo>
                    <a:moveTo>
                      <a:pt x="31" y="55"/>
                    </a:moveTo>
                    <a:lnTo>
                      <a:pt x="60" y="55"/>
                    </a:lnTo>
                    <a:moveTo>
                      <a:pt x="26" y="33"/>
                    </a:moveTo>
                    <a:lnTo>
                      <a:pt x="65" y="33"/>
                    </a:lnTo>
                    <a:moveTo>
                      <a:pt x="12" y="0"/>
                    </a:moveTo>
                    <a:lnTo>
                      <a:pt x="79" y="0"/>
                    </a:lnTo>
                    <a:lnTo>
                      <a:pt x="79" y="119"/>
                    </a:lnTo>
                    <a:lnTo>
                      <a:pt x="12" y="119"/>
                    </a:lnTo>
                    <a:lnTo>
                      <a:pt x="12" y="0"/>
                    </a:lnTo>
                  </a:path>
                </a:pathLst>
              </a:custGeom>
              <a:noFill/>
              <a:ln w="11113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47" name="Rectangle 27">
                <a:extLst>
                  <a:ext uri="{FF2B5EF4-FFF2-40B4-BE49-F238E27FC236}">
                    <a16:creationId xmlns:a16="http://schemas.microsoft.com/office/drawing/2014/main" id="{69287A37-E140-409F-8F37-9AB9BBD45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4" y="3907"/>
                <a:ext cx="23" cy="8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48" name="Line 28">
                <a:extLst>
                  <a:ext uri="{FF2B5EF4-FFF2-40B4-BE49-F238E27FC236}">
                    <a16:creationId xmlns:a16="http://schemas.microsoft.com/office/drawing/2014/main" id="{9DF24AF3-546A-4839-8994-BFBE47AFA1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403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49" name="Line 29">
                <a:extLst>
                  <a:ext uri="{FF2B5EF4-FFF2-40B4-BE49-F238E27FC236}">
                    <a16:creationId xmlns:a16="http://schemas.microsoft.com/office/drawing/2014/main" id="{3558A001-1681-43C5-B6D3-49E6AEA1E4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403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644" name="Rectangle 23">
              <a:extLst>
                <a:ext uri="{FF2B5EF4-FFF2-40B4-BE49-F238E27FC236}">
                  <a16:creationId xmlns:a16="http://schemas.microsoft.com/office/drawing/2014/main" id="{EF570DBB-6E71-4496-A7AB-4561F1F13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3755" y="796050"/>
              <a:ext cx="632222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342900" eaLnBrk="0" hangingPunct="0"/>
              <a:r>
                <a:rPr lang="en-US" sz="800" b="1" dirty="0">
                  <a:solidFill>
                    <a:srgbClr val="FF3300"/>
                  </a:solidFill>
                  <a:latin typeface="Calibri"/>
                  <a:cs typeface="Arial" charset="0"/>
                </a:rPr>
                <a:t>Policy Servers</a:t>
              </a:r>
            </a:p>
          </p:txBody>
        </p:sp>
      </p:grpSp>
      <p:sp>
        <p:nvSpPr>
          <p:cNvPr id="650" name="Rectangle 23">
            <a:extLst>
              <a:ext uri="{FF2B5EF4-FFF2-40B4-BE49-F238E27FC236}">
                <a16:creationId xmlns:a16="http://schemas.microsoft.com/office/drawing/2014/main" id="{DF9C6A9C-1524-4C14-8D4C-FAC40BBE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472" y="1496399"/>
            <a:ext cx="657225" cy="9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342900" eaLnBrk="0" hangingPunct="0">
              <a:lnSpc>
                <a:spcPct val="80000"/>
              </a:lnSpc>
            </a:pPr>
            <a:r>
              <a:rPr lang="en-US" sz="788" dirty="0">
                <a:solidFill>
                  <a:srgbClr val="FF3300"/>
                </a:solidFill>
                <a:latin typeface="Arial Narrow" pitchFamily="34" charset="0"/>
                <a:cs typeface="Arial" charset="0"/>
              </a:rPr>
              <a:t>Entitlements</a:t>
            </a:r>
          </a:p>
        </p:txBody>
      </p:sp>
      <p:grpSp>
        <p:nvGrpSpPr>
          <p:cNvPr id="658" name="Group 466">
            <a:extLst>
              <a:ext uri="{FF2B5EF4-FFF2-40B4-BE49-F238E27FC236}">
                <a16:creationId xmlns:a16="http://schemas.microsoft.com/office/drawing/2014/main" id="{8157AB5C-4F69-4B34-874F-57A5643F0AFE}"/>
              </a:ext>
            </a:extLst>
          </p:cNvPr>
          <p:cNvGrpSpPr>
            <a:grpSpLocks/>
          </p:cNvGrpSpPr>
          <p:nvPr/>
        </p:nvGrpSpPr>
        <p:grpSpPr bwMode="auto">
          <a:xfrm>
            <a:off x="5990864" y="3670949"/>
            <a:ext cx="428625" cy="538163"/>
            <a:chOff x="1920" y="2304"/>
            <a:chExt cx="360" cy="452"/>
          </a:xfrm>
        </p:grpSpPr>
        <p:sp>
          <p:nvSpPr>
            <p:cNvPr id="659" name="Freeform 467">
              <a:extLst>
                <a:ext uri="{FF2B5EF4-FFF2-40B4-BE49-F238E27FC236}">
                  <a16:creationId xmlns:a16="http://schemas.microsoft.com/office/drawing/2014/main" id="{DBCDDAE0-9C7C-42ED-BA98-13A83A312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2304"/>
              <a:ext cx="76" cy="240"/>
            </a:xfrm>
            <a:custGeom>
              <a:avLst/>
              <a:gdLst>
                <a:gd name="T0" fmla="*/ 73 w 76"/>
                <a:gd name="T1" fmla="*/ 0 h 240"/>
                <a:gd name="T2" fmla="*/ 65 w 76"/>
                <a:gd name="T3" fmla="*/ 56 h 240"/>
                <a:gd name="T4" fmla="*/ 9 w 76"/>
                <a:gd name="T5" fmla="*/ 96 h 240"/>
                <a:gd name="T6" fmla="*/ 9 w 76"/>
                <a:gd name="T7" fmla="*/ 144 h 240"/>
                <a:gd name="T8" fmla="*/ 57 w 76"/>
                <a:gd name="T9" fmla="*/ 192 h 240"/>
                <a:gd name="T10" fmla="*/ 9 w 76"/>
                <a:gd name="T11" fmla="*/ 24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"/>
                <a:gd name="T19" fmla="*/ 0 h 240"/>
                <a:gd name="T20" fmla="*/ 76 w 7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" h="240">
                  <a:moveTo>
                    <a:pt x="73" y="0"/>
                  </a:moveTo>
                  <a:cubicBezTo>
                    <a:pt x="72" y="11"/>
                    <a:pt x="76" y="40"/>
                    <a:pt x="65" y="56"/>
                  </a:cubicBezTo>
                  <a:cubicBezTo>
                    <a:pt x="54" y="72"/>
                    <a:pt x="18" y="81"/>
                    <a:pt x="9" y="96"/>
                  </a:cubicBezTo>
                  <a:cubicBezTo>
                    <a:pt x="0" y="111"/>
                    <a:pt x="1" y="128"/>
                    <a:pt x="9" y="144"/>
                  </a:cubicBezTo>
                  <a:cubicBezTo>
                    <a:pt x="17" y="160"/>
                    <a:pt x="57" y="176"/>
                    <a:pt x="57" y="192"/>
                  </a:cubicBezTo>
                  <a:cubicBezTo>
                    <a:pt x="57" y="208"/>
                    <a:pt x="33" y="224"/>
                    <a:pt x="9" y="240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0" name="Rectangle 468">
              <a:extLst>
                <a:ext uri="{FF2B5EF4-FFF2-40B4-BE49-F238E27FC236}">
                  <a16:creationId xmlns:a16="http://schemas.microsoft.com/office/drawing/2014/main" id="{1500FA4C-BE86-4463-9E94-5F6688B60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544"/>
              <a:ext cx="360" cy="7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1" name="Rectangle 469">
              <a:extLst>
                <a:ext uri="{FF2B5EF4-FFF2-40B4-BE49-F238E27FC236}">
                  <a16:creationId xmlns:a16="http://schemas.microsoft.com/office/drawing/2014/main" id="{2FE88629-4DA6-4F4A-8A32-880AA264DE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9" y="2547"/>
              <a:ext cx="43" cy="21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2" name="Freeform 470">
              <a:extLst>
                <a:ext uri="{FF2B5EF4-FFF2-40B4-BE49-F238E27FC236}">
                  <a16:creationId xmlns:a16="http://schemas.microsoft.com/office/drawing/2014/main" id="{4BD0CDCD-2096-4A7D-B034-3BD520DEA2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1" y="2590"/>
              <a:ext cx="288" cy="13"/>
            </a:xfrm>
            <a:custGeom>
              <a:avLst/>
              <a:gdLst>
                <a:gd name="T0" fmla="*/ 0 w 288"/>
                <a:gd name="T1" fmla="*/ 7 h 13"/>
                <a:gd name="T2" fmla="*/ 5 w 288"/>
                <a:gd name="T3" fmla="*/ 0 h 13"/>
                <a:gd name="T4" fmla="*/ 15 w 288"/>
                <a:gd name="T5" fmla="*/ 0 h 13"/>
                <a:gd name="T6" fmla="*/ 17 w 288"/>
                <a:gd name="T7" fmla="*/ 7 h 13"/>
                <a:gd name="T8" fmla="*/ 15 w 288"/>
                <a:gd name="T9" fmla="*/ 13 h 13"/>
                <a:gd name="T10" fmla="*/ 5 w 288"/>
                <a:gd name="T11" fmla="*/ 13 h 13"/>
                <a:gd name="T12" fmla="*/ 0 w 288"/>
                <a:gd name="T13" fmla="*/ 7 h 13"/>
                <a:gd name="T14" fmla="*/ 70 w 288"/>
                <a:gd name="T15" fmla="*/ 7 h 13"/>
                <a:gd name="T16" fmla="*/ 72 w 288"/>
                <a:gd name="T17" fmla="*/ 0 h 13"/>
                <a:gd name="T18" fmla="*/ 82 w 288"/>
                <a:gd name="T19" fmla="*/ 0 h 13"/>
                <a:gd name="T20" fmla="*/ 87 w 288"/>
                <a:gd name="T21" fmla="*/ 7 h 13"/>
                <a:gd name="T22" fmla="*/ 82 w 288"/>
                <a:gd name="T23" fmla="*/ 13 h 13"/>
                <a:gd name="T24" fmla="*/ 72 w 288"/>
                <a:gd name="T25" fmla="*/ 13 h 13"/>
                <a:gd name="T26" fmla="*/ 70 w 288"/>
                <a:gd name="T27" fmla="*/ 7 h 13"/>
                <a:gd name="T28" fmla="*/ 91 w 288"/>
                <a:gd name="T29" fmla="*/ 7 h 13"/>
                <a:gd name="T30" fmla="*/ 96 w 288"/>
                <a:gd name="T31" fmla="*/ 0 h 13"/>
                <a:gd name="T32" fmla="*/ 103 w 288"/>
                <a:gd name="T33" fmla="*/ 0 h 13"/>
                <a:gd name="T34" fmla="*/ 108 w 288"/>
                <a:gd name="T35" fmla="*/ 7 h 13"/>
                <a:gd name="T36" fmla="*/ 103 w 288"/>
                <a:gd name="T37" fmla="*/ 13 h 13"/>
                <a:gd name="T38" fmla="*/ 96 w 288"/>
                <a:gd name="T39" fmla="*/ 13 h 13"/>
                <a:gd name="T40" fmla="*/ 91 w 288"/>
                <a:gd name="T41" fmla="*/ 7 h 13"/>
                <a:gd name="T42" fmla="*/ 113 w 288"/>
                <a:gd name="T43" fmla="*/ 7 h 13"/>
                <a:gd name="T44" fmla="*/ 118 w 288"/>
                <a:gd name="T45" fmla="*/ 0 h 13"/>
                <a:gd name="T46" fmla="*/ 128 w 288"/>
                <a:gd name="T47" fmla="*/ 0 h 13"/>
                <a:gd name="T48" fmla="*/ 130 w 288"/>
                <a:gd name="T49" fmla="*/ 7 h 13"/>
                <a:gd name="T50" fmla="*/ 128 w 288"/>
                <a:gd name="T51" fmla="*/ 13 h 13"/>
                <a:gd name="T52" fmla="*/ 118 w 288"/>
                <a:gd name="T53" fmla="*/ 13 h 13"/>
                <a:gd name="T54" fmla="*/ 113 w 288"/>
                <a:gd name="T55" fmla="*/ 7 h 13"/>
                <a:gd name="T56" fmla="*/ 137 w 288"/>
                <a:gd name="T57" fmla="*/ 7 h 13"/>
                <a:gd name="T58" fmla="*/ 140 w 288"/>
                <a:gd name="T59" fmla="*/ 0 h 13"/>
                <a:gd name="T60" fmla="*/ 149 w 288"/>
                <a:gd name="T61" fmla="*/ 0 h 13"/>
                <a:gd name="T62" fmla="*/ 154 w 288"/>
                <a:gd name="T63" fmla="*/ 7 h 13"/>
                <a:gd name="T64" fmla="*/ 149 w 288"/>
                <a:gd name="T65" fmla="*/ 13 h 13"/>
                <a:gd name="T66" fmla="*/ 140 w 288"/>
                <a:gd name="T67" fmla="*/ 13 h 13"/>
                <a:gd name="T68" fmla="*/ 137 w 288"/>
                <a:gd name="T69" fmla="*/ 7 h 13"/>
                <a:gd name="T70" fmla="*/ 159 w 288"/>
                <a:gd name="T71" fmla="*/ 7 h 13"/>
                <a:gd name="T72" fmla="*/ 164 w 288"/>
                <a:gd name="T73" fmla="*/ 0 h 13"/>
                <a:gd name="T74" fmla="*/ 171 w 288"/>
                <a:gd name="T75" fmla="*/ 0 h 13"/>
                <a:gd name="T76" fmla="*/ 176 w 288"/>
                <a:gd name="T77" fmla="*/ 7 h 13"/>
                <a:gd name="T78" fmla="*/ 171 w 288"/>
                <a:gd name="T79" fmla="*/ 13 h 13"/>
                <a:gd name="T80" fmla="*/ 164 w 288"/>
                <a:gd name="T81" fmla="*/ 13 h 13"/>
                <a:gd name="T82" fmla="*/ 159 w 288"/>
                <a:gd name="T83" fmla="*/ 7 h 13"/>
                <a:gd name="T84" fmla="*/ 180 w 288"/>
                <a:gd name="T85" fmla="*/ 7 h 13"/>
                <a:gd name="T86" fmla="*/ 185 w 288"/>
                <a:gd name="T87" fmla="*/ 0 h 13"/>
                <a:gd name="T88" fmla="*/ 195 w 288"/>
                <a:gd name="T89" fmla="*/ 0 h 13"/>
                <a:gd name="T90" fmla="*/ 197 w 288"/>
                <a:gd name="T91" fmla="*/ 7 h 13"/>
                <a:gd name="T92" fmla="*/ 195 w 288"/>
                <a:gd name="T93" fmla="*/ 13 h 13"/>
                <a:gd name="T94" fmla="*/ 185 w 288"/>
                <a:gd name="T95" fmla="*/ 13 h 13"/>
                <a:gd name="T96" fmla="*/ 180 w 288"/>
                <a:gd name="T97" fmla="*/ 7 h 13"/>
                <a:gd name="T98" fmla="*/ 250 w 288"/>
                <a:gd name="T99" fmla="*/ 7 h 13"/>
                <a:gd name="T100" fmla="*/ 252 w 288"/>
                <a:gd name="T101" fmla="*/ 0 h 13"/>
                <a:gd name="T102" fmla="*/ 262 w 288"/>
                <a:gd name="T103" fmla="*/ 0 h 13"/>
                <a:gd name="T104" fmla="*/ 267 w 288"/>
                <a:gd name="T105" fmla="*/ 7 h 13"/>
                <a:gd name="T106" fmla="*/ 262 w 288"/>
                <a:gd name="T107" fmla="*/ 13 h 13"/>
                <a:gd name="T108" fmla="*/ 252 w 288"/>
                <a:gd name="T109" fmla="*/ 13 h 13"/>
                <a:gd name="T110" fmla="*/ 250 w 288"/>
                <a:gd name="T111" fmla="*/ 7 h 13"/>
                <a:gd name="T112" fmla="*/ 272 w 288"/>
                <a:gd name="T113" fmla="*/ 7 h 13"/>
                <a:gd name="T114" fmla="*/ 276 w 288"/>
                <a:gd name="T115" fmla="*/ 0 h 13"/>
                <a:gd name="T116" fmla="*/ 284 w 288"/>
                <a:gd name="T117" fmla="*/ 0 h 13"/>
                <a:gd name="T118" fmla="*/ 288 w 288"/>
                <a:gd name="T119" fmla="*/ 7 h 13"/>
                <a:gd name="T120" fmla="*/ 284 w 288"/>
                <a:gd name="T121" fmla="*/ 13 h 13"/>
                <a:gd name="T122" fmla="*/ 276 w 288"/>
                <a:gd name="T123" fmla="*/ 13 h 13"/>
                <a:gd name="T124" fmla="*/ 272 w 288"/>
                <a:gd name="T125" fmla="*/ 7 h 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8"/>
                <a:gd name="T190" fmla="*/ 0 h 13"/>
                <a:gd name="T191" fmla="*/ 288 w 288"/>
                <a:gd name="T192" fmla="*/ 13 h 1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8" h="13">
                  <a:moveTo>
                    <a:pt x="0" y="7"/>
                  </a:moveTo>
                  <a:lnTo>
                    <a:pt x="5" y="0"/>
                  </a:lnTo>
                  <a:lnTo>
                    <a:pt x="15" y="0"/>
                  </a:lnTo>
                  <a:lnTo>
                    <a:pt x="17" y="7"/>
                  </a:lnTo>
                  <a:lnTo>
                    <a:pt x="15" y="13"/>
                  </a:lnTo>
                  <a:lnTo>
                    <a:pt x="5" y="13"/>
                  </a:lnTo>
                  <a:lnTo>
                    <a:pt x="0" y="7"/>
                  </a:lnTo>
                  <a:close/>
                  <a:moveTo>
                    <a:pt x="70" y="7"/>
                  </a:moveTo>
                  <a:lnTo>
                    <a:pt x="72" y="0"/>
                  </a:lnTo>
                  <a:lnTo>
                    <a:pt x="82" y="0"/>
                  </a:lnTo>
                  <a:lnTo>
                    <a:pt x="87" y="7"/>
                  </a:lnTo>
                  <a:lnTo>
                    <a:pt x="82" y="13"/>
                  </a:lnTo>
                  <a:lnTo>
                    <a:pt x="72" y="13"/>
                  </a:lnTo>
                  <a:lnTo>
                    <a:pt x="70" y="7"/>
                  </a:lnTo>
                  <a:close/>
                  <a:moveTo>
                    <a:pt x="91" y="7"/>
                  </a:moveTo>
                  <a:lnTo>
                    <a:pt x="96" y="0"/>
                  </a:lnTo>
                  <a:lnTo>
                    <a:pt x="103" y="0"/>
                  </a:lnTo>
                  <a:lnTo>
                    <a:pt x="108" y="7"/>
                  </a:lnTo>
                  <a:lnTo>
                    <a:pt x="103" y="13"/>
                  </a:lnTo>
                  <a:lnTo>
                    <a:pt x="96" y="13"/>
                  </a:lnTo>
                  <a:lnTo>
                    <a:pt x="91" y="7"/>
                  </a:lnTo>
                  <a:close/>
                  <a:moveTo>
                    <a:pt x="113" y="7"/>
                  </a:moveTo>
                  <a:lnTo>
                    <a:pt x="118" y="0"/>
                  </a:lnTo>
                  <a:lnTo>
                    <a:pt x="128" y="0"/>
                  </a:lnTo>
                  <a:lnTo>
                    <a:pt x="130" y="7"/>
                  </a:lnTo>
                  <a:lnTo>
                    <a:pt x="128" y="13"/>
                  </a:lnTo>
                  <a:lnTo>
                    <a:pt x="118" y="13"/>
                  </a:lnTo>
                  <a:lnTo>
                    <a:pt x="113" y="7"/>
                  </a:lnTo>
                  <a:close/>
                  <a:moveTo>
                    <a:pt x="137" y="7"/>
                  </a:moveTo>
                  <a:lnTo>
                    <a:pt x="140" y="0"/>
                  </a:lnTo>
                  <a:lnTo>
                    <a:pt x="149" y="0"/>
                  </a:lnTo>
                  <a:lnTo>
                    <a:pt x="154" y="7"/>
                  </a:lnTo>
                  <a:lnTo>
                    <a:pt x="149" y="13"/>
                  </a:lnTo>
                  <a:lnTo>
                    <a:pt x="140" y="13"/>
                  </a:lnTo>
                  <a:lnTo>
                    <a:pt x="137" y="7"/>
                  </a:lnTo>
                  <a:close/>
                  <a:moveTo>
                    <a:pt x="159" y="7"/>
                  </a:moveTo>
                  <a:lnTo>
                    <a:pt x="164" y="0"/>
                  </a:lnTo>
                  <a:lnTo>
                    <a:pt x="171" y="0"/>
                  </a:lnTo>
                  <a:lnTo>
                    <a:pt x="176" y="7"/>
                  </a:lnTo>
                  <a:lnTo>
                    <a:pt x="171" y="13"/>
                  </a:lnTo>
                  <a:lnTo>
                    <a:pt x="164" y="13"/>
                  </a:lnTo>
                  <a:lnTo>
                    <a:pt x="159" y="7"/>
                  </a:lnTo>
                  <a:close/>
                  <a:moveTo>
                    <a:pt x="180" y="7"/>
                  </a:moveTo>
                  <a:lnTo>
                    <a:pt x="185" y="0"/>
                  </a:lnTo>
                  <a:lnTo>
                    <a:pt x="195" y="0"/>
                  </a:lnTo>
                  <a:lnTo>
                    <a:pt x="197" y="7"/>
                  </a:lnTo>
                  <a:lnTo>
                    <a:pt x="195" y="13"/>
                  </a:lnTo>
                  <a:lnTo>
                    <a:pt x="185" y="13"/>
                  </a:lnTo>
                  <a:lnTo>
                    <a:pt x="180" y="7"/>
                  </a:lnTo>
                  <a:close/>
                  <a:moveTo>
                    <a:pt x="250" y="7"/>
                  </a:moveTo>
                  <a:lnTo>
                    <a:pt x="252" y="0"/>
                  </a:lnTo>
                  <a:lnTo>
                    <a:pt x="262" y="0"/>
                  </a:lnTo>
                  <a:lnTo>
                    <a:pt x="267" y="7"/>
                  </a:lnTo>
                  <a:lnTo>
                    <a:pt x="262" y="13"/>
                  </a:lnTo>
                  <a:lnTo>
                    <a:pt x="252" y="13"/>
                  </a:lnTo>
                  <a:lnTo>
                    <a:pt x="250" y="7"/>
                  </a:lnTo>
                  <a:close/>
                  <a:moveTo>
                    <a:pt x="272" y="7"/>
                  </a:moveTo>
                  <a:lnTo>
                    <a:pt x="276" y="0"/>
                  </a:lnTo>
                  <a:lnTo>
                    <a:pt x="284" y="0"/>
                  </a:lnTo>
                  <a:lnTo>
                    <a:pt x="288" y="7"/>
                  </a:lnTo>
                  <a:lnTo>
                    <a:pt x="284" y="13"/>
                  </a:lnTo>
                  <a:lnTo>
                    <a:pt x="276" y="13"/>
                  </a:lnTo>
                  <a:lnTo>
                    <a:pt x="272" y="7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3" name="Freeform 471">
              <a:extLst>
                <a:ext uri="{FF2B5EF4-FFF2-40B4-BE49-F238E27FC236}">
                  <a16:creationId xmlns:a16="http://schemas.microsoft.com/office/drawing/2014/main" id="{CFFDC362-E17F-40E0-A404-F5FD5BBD11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0" y="2592"/>
              <a:ext cx="315" cy="39"/>
            </a:xfrm>
            <a:custGeom>
              <a:avLst/>
              <a:gdLst>
                <a:gd name="T0" fmla="*/ 0 w 315"/>
                <a:gd name="T1" fmla="*/ 39 h 39"/>
                <a:gd name="T2" fmla="*/ 0 w 315"/>
                <a:gd name="T3" fmla="*/ 0 h 39"/>
                <a:gd name="T4" fmla="*/ 43 w 315"/>
                <a:gd name="T5" fmla="*/ 0 h 39"/>
                <a:gd name="T6" fmla="*/ 43 w 315"/>
                <a:gd name="T7" fmla="*/ 39 h 39"/>
                <a:gd name="T8" fmla="*/ 67 w 315"/>
                <a:gd name="T9" fmla="*/ 39 h 39"/>
                <a:gd name="T10" fmla="*/ 67 w 315"/>
                <a:gd name="T11" fmla="*/ 0 h 39"/>
                <a:gd name="T12" fmla="*/ 224 w 315"/>
                <a:gd name="T13" fmla="*/ 0 h 39"/>
                <a:gd name="T14" fmla="*/ 224 w 315"/>
                <a:gd name="T15" fmla="*/ 39 h 39"/>
                <a:gd name="T16" fmla="*/ 248 w 315"/>
                <a:gd name="T17" fmla="*/ 39 h 39"/>
                <a:gd name="T18" fmla="*/ 248 w 315"/>
                <a:gd name="T19" fmla="*/ 0 h 39"/>
                <a:gd name="T20" fmla="*/ 315 w 315"/>
                <a:gd name="T21" fmla="*/ 0 h 39"/>
                <a:gd name="T22" fmla="*/ 315 w 315"/>
                <a:gd name="T23" fmla="*/ 39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5"/>
                <a:gd name="T37" fmla="*/ 0 h 39"/>
                <a:gd name="T38" fmla="*/ 315 w 315"/>
                <a:gd name="T39" fmla="*/ 39 h 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5" h="39">
                  <a:moveTo>
                    <a:pt x="0" y="39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39"/>
                  </a:lnTo>
                  <a:moveTo>
                    <a:pt x="67" y="39"/>
                  </a:moveTo>
                  <a:lnTo>
                    <a:pt x="67" y="0"/>
                  </a:lnTo>
                  <a:lnTo>
                    <a:pt x="224" y="0"/>
                  </a:lnTo>
                  <a:lnTo>
                    <a:pt x="224" y="39"/>
                  </a:lnTo>
                  <a:moveTo>
                    <a:pt x="248" y="39"/>
                  </a:moveTo>
                  <a:lnTo>
                    <a:pt x="248" y="0"/>
                  </a:lnTo>
                  <a:lnTo>
                    <a:pt x="315" y="0"/>
                  </a:lnTo>
                  <a:lnTo>
                    <a:pt x="315" y="39"/>
                  </a:lnTo>
                </a:path>
              </a:pathLst>
            </a:custGeom>
            <a:noFill/>
            <a:ln w="31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4" name="Rectangle 472">
              <a:extLst>
                <a:ext uri="{FF2B5EF4-FFF2-40B4-BE49-F238E27FC236}">
                  <a16:creationId xmlns:a16="http://schemas.microsoft.com/office/drawing/2014/main" id="{8AB04BD6-AB18-4069-96A8-C11AAF81E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640"/>
              <a:ext cx="12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342900" eaLnBrk="0" hangingPunct="0"/>
              <a:r>
                <a:rPr lang="en-US" sz="900" b="1" dirty="0">
                  <a:solidFill>
                    <a:srgbClr val="FF3300"/>
                  </a:solidFill>
                  <a:latin typeface="Calibri"/>
                  <a:cs typeface="Arial" charset="0"/>
                </a:rPr>
                <a:t>IPS</a:t>
              </a:r>
            </a:p>
          </p:txBody>
        </p:sp>
      </p:grpSp>
      <p:sp>
        <p:nvSpPr>
          <p:cNvPr id="606" name="Freeform: Shape 605">
            <a:extLst>
              <a:ext uri="{FF2B5EF4-FFF2-40B4-BE49-F238E27FC236}">
                <a16:creationId xmlns:a16="http://schemas.microsoft.com/office/drawing/2014/main" id="{CC8BAC8E-7FD4-4C94-88BB-B2C05216C511}"/>
              </a:ext>
            </a:extLst>
          </p:cNvPr>
          <p:cNvSpPr/>
          <p:nvPr/>
        </p:nvSpPr>
        <p:spPr>
          <a:xfrm>
            <a:off x="6569075" y="3921125"/>
            <a:ext cx="762000" cy="800100"/>
          </a:xfrm>
          <a:custGeom>
            <a:avLst/>
            <a:gdLst>
              <a:gd name="connsiteX0" fmla="*/ 622300 w 762000"/>
              <a:gd name="connsiteY0" fmla="*/ 136525 h 800100"/>
              <a:gd name="connsiteX1" fmla="*/ 631825 w 762000"/>
              <a:gd name="connsiteY1" fmla="*/ 120650 h 800100"/>
              <a:gd name="connsiteX2" fmla="*/ 635000 w 762000"/>
              <a:gd name="connsiteY2" fmla="*/ 104775 h 800100"/>
              <a:gd name="connsiteX3" fmla="*/ 638175 w 762000"/>
              <a:gd name="connsiteY3" fmla="*/ 95250 h 800100"/>
              <a:gd name="connsiteX4" fmla="*/ 641350 w 762000"/>
              <a:gd name="connsiteY4" fmla="*/ 76200 h 800100"/>
              <a:gd name="connsiteX5" fmla="*/ 644525 w 762000"/>
              <a:gd name="connsiteY5" fmla="*/ 66675 h 800100"/>
              <a:gd name="connsiteX6" fmla="*/ 654050 w 762000"/>
              <a:gd name="connsiteY6" fmla="*/ 34925 h 800100"/>
              <a:gd name="connsiteX7" fmla="*/ 663575 w 762000"/>
              <a:gd name="connsiteY7" fmla="*/ 28575 h 800100"/>
              <a:gd name="connsiteX8" fmla="*/ 666750 w 762000"/>
              <a:gd name="connsiteY8" fmla="*/ 15875 h 800100"/>
              <a:gd name="connsiteX9" fmla="*/ 669925 w 762000"/>
              <a:gd name="connsiteY9" fmla="*/ 6350 h 800100"/>
              <a:gd name="connsiteX10" fmla="*/ 685800 w 762000"/>
              <a:gd name="connsiteY10" fmla="*/ 0 h 800100"/>
              <a:gd name="connsiteX11" fmla="*/ 695325 w 762000"/>
              <a:gd name="connsiteY11" fmla="*/ 3175 h 800100"/>
              <a:gd name="connsiteX12" fmla="*/ 708025 w 762000"/>
              <a:gd name="connsiteY12" fmla="*/ 31750 h 800100"/>
              <a:gd name="connsiteX13" fmla="*/ 711200 w 762000"/>
              <a:gd name="connsiteY13" fmla="*/ 130175 h 800100"/>
              <a:gd name="connsiteX14" fmla="*/ 723900 w 762000"/>
              <a:gd name="connsiteY14" fmla="*/ 200025 h 800100"/>
              <a:gd name="connsiteX15" fmla="*/ 727075 w 762000"/>
              <a:gd name="connsiteY15" fmla="*/ 238125 h 800100"/>
              <a:gd name="connsiteX16" fmla="*/ 733425 w 762000"/>
              <a:gd name="connsiteY16" fmla="*/ 260350 h 800100"/>
              <a:gd name="connsiteX17" fmla="*/ 736600 w 762000"/>
              <a:gd name="connsiteY17" fmla="*/ 276225 h 800100"/>
              <a:gd name="connsiteX18" fmla="*/ 739775 w 762000"/>
              <a:gd name="connsiteY18" fmla="*/ 311150 h 800100"/>
              <a:gd name="connsiteX19" fmla="*/ 746125 w 762000"/>
              <a:gd name="connsiteY19" fmla="*/ 323850 h 800100"/>
              <a:gd name="connsiteX20" fmla="*/ 749300 w 762000"/>
              <a:gd name="connsiteY20" fmla="*/ 371475 h 800100"/>
              <a:gd name="connsiteX21" fmla="*/ 752475 w 762000"/>
              <a:gd name="connsiteY21" fmla="*/ 390525 h 800100"/>
              <a:gd name="connsiteX22" fmla="*/ 755650 w 762000"/>
              <a:gd name="connsiteY22" fmla="*/ 412750 h 800100"/>
              <a:gd name="connsiteX23" fmla="*/ 762000 w 762000"/>
              <a:gd name="connsiteY23" fmla="*/ 431800 h 800100"/>
              <a:gd name="connsiteX24" fmla="*/ 758825 w 762000"/>
              <a:gd name="connsiteY24" fmla="*/ 587375 h 800100"/>
              <a:gd name="connsiteX25" fmla="*/ 749300 w 762000"/>
              <a:gd name="connsiteY25" fmla="*/ 619125 h 800100"/>
              <a:gd name="connsiteX26" fmla="*/ 739775 w 762000"/>
              <a:gd name="connsiteY26" fmla="*/ 628650 h 800100"/>
              <a:gd name="connsiteX27" fmla="*/ 733425 w 762000"/>
              <a:gd name="connsiteY27" fmla="*/ 644525 h 800100"/>
              <a:gd name="connsiteX28" fmla="*/ 723900 w 762000"/>
              <a:gd name="connsiteY28" fmla="*/ 647700 h 800100"/>
              <a:gd name="connsiteX29" fmla="*/ 717550 w 762000"/>
              <a:gd name="connsiteY29" fmla="*/ 657225 h 800100"/>
              <a:gd name="connsiteX30" fmla="*/ 708025 w 762000"/>
              <a:gd name="connsiteY30" fmla="*/ 663575 h 800100"/>
              <a:gd name="connsiteX31" fmla="*/ 695325 w 762000"/>
              <a:gd name="connsiteY31" fmla="*/ 673100 h 800100"/>
              <a:gd name="connsiteX32" fmla="*/ 685800 w 762000"/>
              <a:gd name="connsiteY32" fmla="*/ 679450 h 800100"/>
              <a:gd name="connsiteX33" fmla="*/ 673100 w 762000"/>
              <a:gd name="connsiteY33" fmla="*/ 688975 h 800100"/>
              <a:gd name="connsiteX34" fmla="*/ 647700 w 762000"/>
              <a:gd name="connsiteY34" fmla="*/ 695325 h 800100"/>
              <a:gd name="connsiteX35" fmla="*/ 631825 w 762000"/>
              <a:gd name="connsiteY35" fmla="*/ 704850 h 800100"/>
              <a:gd name="connsiteX36" fmla="*/ 612775 w 762000"/>
              <a:gd name="connsiteY36" fmla="*/ 714375 h 800100"/>
              <a:gd name="connsiteX37" fmla="*/ 593725 w 762000"/>
              <a:gd name="connsiteY37" fmla="*/ 727075 h 800100"/>
              <a:gd name="connsiteX38" fmla="*/ 587375 w 762000"/>
              <a:gd name="connsiteY38" fmla="*/ 736600 h 800100"/>
              <a:gd name="connsiteX39" fmla="*/ 577850 w 762000"/>
              <a:gd name="connsiteY39" fmla="*/ 739775 h 800100"/>
              <a:gd name="connsiteX40" fmla="*/ 568325 w 762000"/>
              <a:gd name="connsiteY40" fmla="*/ 749300 h 800100"/>
              <a:gd name="connsiteX41" fmla="*/ 536575 w 762000"/>
              <a:gd name="connsiteY41" fmla="*/ 758825 h 800100"/>
              <a:gd name="connsiteX42" fmla="*/ 514350 w 762000"/>
              <a:gd name="connsiteY42" fmla="*/ 768350 h 800100"/>
              <a:gd name="connsiteX43" fmla="*/ 498475 w 762000"/>
              <a:gd name="connsiteY43" fmla="*/ 777875 h 800100"/>
              <a:gd name="connsiteX44" fmla="*/ 482600 w 762000"/>
              <a:gd name="connsiteY44" fmla="*/ 784225 h 800100"/>
              <a:gd name="connsiteX45" fmla="*/ 473075 w 762000"/>
              <a:gd name="connsiteY45" fmla="*/ 790575 h 800100"/>
              <a:gd name="connsiteX46" fmla="*/ 450850 w 762000"/>
              <a:gd name="connsiteY46" fmla="*/ 793750 h 800100"/>
              <a:gd name="connsiteX47" fmla="*/ 422275 w 762000"/>
              <a:gd name="connsiteY47" fmla="*/ 800100 h 800100"/>
              <a:gd name="connsiteX48" fmla="*/ 196850 w 762000"/>
              <a:gd name="connsiteY48" fmla="*/ 796925 h 800100"/>
              <a:gd name="connsiteX49" fmla="*/ 155575 w 762000"/>
              <a:gd name="connsiteY49" fmla="*/ 793750 h 800100"/>
              <a:gd name="connsiteX50" fmla="*/ 146050 w 762000"/>
              <a:gd name="connsiteY50" fmla="*/ 787400 h 800100"/>
              <a:gd name="connsiteX51" fmla="*/ 85725 w 762000"/>
              <a:gd name="connsiteY51" fmla="*/ 784225 h 800100"/>
              <a:gd name="connsiteX52" fmla="*/ 66675 w 762000"/>
              <a:gd name="connsiteY52" fmla="*/ 781050 h 800100"/>
              <a:gd name="connsiteX53" fmla="*/ 41275 w 762000"/>
              <a:gd name="connsiteY53" fmla="*/ 774700 h 800100"/>
              <a:gd name="connsiteX54" fmla="*/ 19050 w 762000"/>
              <a:gd name="connsiteY54" fmla="*/ 762000 h 800100"/>
              <a:gd name="connsiteX55" fmla="*/ 9525 w 762000"/>
              <a:gd name="connsiteY55" fmla="*/ 742950 h 800100"/>
              <a:gd name="connsiteX56" fmla="*/ 0 w 762000"/>
              <a:gd name="connsiteY56" fmla="*/ 736600 h 800100"/>
              <a:gd name="connsiteX57" fmla="*/ 25400 w 762000"/>
              <a:gd name="connsiteY57" fmla="*/ 733425 h 800100"/>
              <a:gd name="connsiteX58" fmla="*/ 34925 w 762000"/>
              <a:gd name="connsiteY58" fmla="*/ 730250 h 800100"/>
              <a:gd name="connsiteX59" fmla="*/ 41275 w 762000"/>
              <a:gd name="connsiteY59" fmla="*/ 720725 h 800100"/>
              <a:gd name="connsiteX60" fmla="*/ 69850 w 762000"/>
              <a:gd name="connsiteY60" fmla="*/ 714375 h 800100"/>
              <a:gd name="connsiteX61" fmla="*/ 88900 w 762000"/>
              <a:gd name="connsiteY61" fmla="*/ 704850 h 800100"/>
              <a:gd name="connsiteX62" fmla="*/ 98425 w 762000"/>
              <a:gd name="connsiteY62" fmla="*/ 698500 h 800100"/>
              <a:gd name="connsiteX63" fmla="*/ 111125 w 762000"/>
              <a:gd name="connsiteY63" fmla="*/ 695325 h 800100"/>
              <a:gd name="connsiteX64" fmla="*/ 193675 w 762000"/>
              <a:gd name="connsiteY64" fmla="*/ 692150 h 800100"/>
              <a:gd name="connsiteX65" fmla="*/ 241300 w 762000"/>
              <a:gd name="connsiteY65" fmla="*/ 685800 h 800100"/>
              <a:gd name="connsiteX66" fmla="*/ 317500 w 762000"/>
              <a:gd name="connsiteY66" fmla="*/ 682625 h 800100"/>
              <a:gd name="connsiteX67" fmla="*/ 339725 w 762000"/>
              <a:gd name="connsiteY67" fmla="*/ 673100 h 800100"/>
              <a:gd name="connsiteX68" fmla="*/ 361950 w 762000"/>
              <a:gd name="connsiteY68" fmla="*/ 666750 h 800100"/>
              <a:gd name="connsiteX69" fmla="*/ 371475 w 762000"/>
              <a:gd name="connsiteY69" fmla="*/ 660400 h 800100"/>
              <a:gd name="connsiteX70" fmla="*/ 387350 w 762000"/>
              <a:gd name="connsiteY70" fmla="*/ 657225 h 800100"/>
              <a:gd name="connsiteX71" fmla="*/ 396875 w 762000"/>
              <a:gd name="connsiteY71" fmla="*/ 654050 h 800100"/>
              <a:gd name="connsiteX72" fmla="*/ 412750 w 762000"/>
              <a:gd name="connsiteY72" fmla="*/ 641350 h 800100"/>
              <a:gd name="connsiteX73" fmla="*/ 422275 w 762000"/>
              <a:gd name="connsiteY73" fmla="*/ 628650 h 800100"/>
              <a:gd name="connsiteX74" fmla="*/ 441325 w 762000"/>
              <a:gd name="connsiteY74" fmla="*/ 615950 h 800100"/>
              <a:gd name="connsiteX75" fmla="*/ 447675 w 762000"/>
              <a:gd name="connsiteY75" fmla="*/ 603250 h 800100"/>
              <a:gd name="connsiteX76" fmla="*/ 457200 w 762000"/>
              <a:gd name="connsiteY76" fmla="*/ 596900 h 800100"/>
              <a:gd name="connsiteX77" fmla="*/ 476250 w 762000"/>
              <a:gd name="connsiteY77" fmla="*/ 577850 h 800100"/>
              <a:gd name="connsiteX78" fmla="*/ 485775 w 762000"/>
              <a:gd name="connsiteY78" fmla="*/ 568325 h 800100"/>
              <a:gd name="connsiteX79" fmla="*/ 501650 w 762000"/>
              <a:gd name="connsiteY79" fmla="*/ 549275 h 800100"/>
              <a:gd name="connsiteX80" fmla="*/ 514350 w 762000"/>
              <a:gd name="connsiteY80" fmla="*/ 527050 h 800100"/>
              <a:gd name="connsiteX81" fmla="*/ 523875 w 762000"/>
              <a:gd name="connsiteY81" fmla="*/ 520700 h 800100"/>
              <a:gd name="connsiteX82" fmla="*/ 527050 w 762000"/>
              <a:gd name="connsiteY82" fmla="*/ 508000 h 800100"/>
              <a:gd name="connsiteX83" fmla="*/ 549275 w 762000"/>
              <a:gd name="connsiteY83" fmla="*/ 479425 h 800100"/>
              <a:gd name="connsiteX84" fmla="*/ 571500 w 762000"/>
              <a:gd name="connsiteY84" fmla="*/ 450850 h 800100"/>
              <a:gd name="connsiteX85" fmla="*/ 574675 w 762000"/>
              <a:gd name="connsiteY85" fmla="*/ 434975 h 800100"/>
              <a:gd name="connsiteX86" fmla="*/ 581025 w 762000"/>
              <a:gd name="connsiteY86" fmla="*/ 425450 h 800100"/>
              <a:gd name="connsiteX87" fmla="*/ 584200 w 762000"/>
              <a:gd name="connsiteY87" fmla="*/ 346075 h 800100"/>
              <a:gd name="connsiteX88" fmla="*/ 587375 w 762000"/>
              <a:gd name="connsiteY88" fmla="*/ 333375 h 800100"/>
              <a:gd name="connsiteX89" fmla="*/ 590550 w 762000"/>
              <a:gd name="connsiteY89" fmla="*/ 317500 h 800100"/>
              <a:gd name="connsiteX90" fmla="*/ 596900 w 762000"/>
              <a:gd name="connsiteY90" fmla="*/ 298450 h 800100"/>
              <a:gd name="connsiteX91" fmla="*/ 600075 w 762000"/>
              <a:gd name="connsiteY91" fmla="*/ 285750 h 800100"/>
              <a:gd name="connsiteX92" fmla="*/ 606425 w 762000"/>
              <a:gd name="connsiteY92" fmla="*/ 273050 h 800100"/>
              <a:gd name="connsiteX93" fmla="*/ 615950 w 762000"/>
              <a:gd name="connsiteY93" fmla="*/ 238125 h 800100"/>
              <a:gd name="connsiteX94" fmla="*/ 619125 w 762000"/>
              <a:gd name="connsiteY94" fmla="*/ 228600 h 800100"/>
              <a:gd name="connsiteX95" fmla="*/ 622300 w 762000"/>
              <a:gd name="connsiteY95" fmla="*/ 219075 h 800100"/>
              <a:gd name="connsiteX96" fmla="*/ 625475 w 762000"/>
              <a:gd name="connsiteY96" fmla="*/ 196850 h 800100"/>
              <a:gd name="connsiteX97" fmla="*/ 622300 w 762000"/>
              <a:gd name="connsiteY97" fmla="*/ 136525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762000" h="800100">
                <a:moveTo>
                  <a:pt x="622300" y="136525"/>
                </a:moveTo>
                <a:cubicBezTo>
                  <a:pt x="623358" y="123825"/>
                  <a:pt x="629533" y="126380"/>
                  <a:pt x="631825" y="120650"/>
                </a:cubicBezTo>
                <a:cubicBezTo>
                  <a:pt x="633829" y="115640"/>
                  <a:pt x="633691" y="110010"/>
                  <a:pt x="635000" y="104775"/>
                </a:cubicBezTo>
                <a:cubicBezTo>
                  <a:pt x="635812" y="101528"/>
                  <a:pt x="637449" y="98517"/>
                  <a:pt x="638175" y="95250"/>
                </a:cubicBezTo>
                <a:cubicBezTo>
                  <a:pt x="639572" y="88966"/>
                  <a:pt x="639953" y="82484"/>
                  <a:pt x="641350" y="76200"/>
                </a:cubicBezTo>
                <a:cubicBezTo>
                  <a:pt x="642076" y="72933"/>
                  <a:pt x="643606" y="69893"/>
                  <a:pt x="644525" y="66675"/>
                </a:cubicBezTo>
                <a:cubicBezTo>
                  <a:pt x="646020" y="61442"/>
                  <a:pt x="651387" y="36700"/>
                  <a:pt x="654050" y="34925"/>
                </a:cubicBezTo>
                <a:lnTo>
                  <a:pt x="663575" y="28575"/>
                </a:lnTo>
                <a:cubicBezTo>
                  <a:pt x="664633" y="24342"/>
                  <a:pt x="665551" y="20071"/>
                  <a:pt x="666750" y="15875"/>
                </a:cubicBezTo>
                <a:cubicBezTo>
                  <a:pt x="667669" y="12657"/>
                  <a:pt x="667354" y="8493"/>
                  <a:pt x="669925" y="6350"/>
                </a:cubicBezTo>
                <a:cubicBezTo>
                  <a:pt x="674303" y="2701"/>
                  <a:pt x="680508" y="2117"/>
                  <a:pt x="685800" y="0"/>
                </a:cubicBezTo>
                <a:cubicBezTo>
                  <a:pt x="688975" y="1058"/>
                  <a:pt x="692958" y="808"/>
                  <a:pt x="695325" y="3175"/>
                </a:cubicBezTo>
                <a:cubicBezTo>
                  <a:pt x="698291" y="6141"/>
                  <a:pt x="707061" y="29340"/>
                  <a:pt x="708025" y="31750"/>
                </a:cubicBezTo>
                <a:cubicBezTo>
                  <a:pt x="709083" y="64558"/>
                  <a:pt x="708915" y="97429"/>
                  <a:pt x="711200" y="130175"/>
                </a:cubicBezTo>
                <a:cubicBezTo>
                  <a:pt x="712070" y="142652"/>
                  <a:pt x="721106" y="186054"/>
                  <a:pt x="723900" y="200025"/>
                </a:cubicBezTo>
                <a:cubicBezTo>
                  <a:pt x="724958" y="212725"/>
                  <a:pt x="725087" y="225537"/>
                  <a:pt x="727075" y="238125"/>
                </a:cubicBezTo>
                <a:cubicBezTo>
                  <a:pt x="728277" y="245735"/>
                  <a:pt x="731556" y="252875"/>
                  <a:pt x="733425" y="260350"/>
                </a:cubicBezTo>
                <a:cubicBezTo>
                  <a:pt x="734734" y="265585"/>
                  <a:pt x="735542" y="270933"/>
                  <a:pt x="736600" y="276225"/>
                </a:cubicBezTo>
                <a:cubicBezTo>
                  <a:pt x="737658" y="287867"/>
                  <a:pt x="737482" y="299687"/>
                  <a:pt x="739775" y="311150"/>
                </a:cubicBezTo>
                <a:cubicBezTo>
                  <a:pt x="740703" y="315791"/>
                  <a:pt x="745387" y="319175"/>
                  <a:pt x="746125" y="323850"/>
                </a:cubicBezTo>
                <a:cubicBezTo>
                  <a:pt x="748606" y="339566"/>
                  <a:pt x="747792" y="355636"/>
                  <a:pt x="749300" y="371475"/>
                </a:cubicBezTo>
                <a:cubicBezTo>
                  <a:pt x="749910" y="377884"/>
                  <a:pt x="751496" y="384162"/>
                  <a:pt x="752475" y="390525"/>
                </a:cubicBezTo>
                <a:cubicBezTo>
                  <a:pt x="753613" y="397922"/>
                  <a:pt x="753967" y="405458"/>
                  <a:pt x="755650" y="412750"/>
                </a:cubicBezTo>
                <a:cubicBezTo>
                  <a:pt x="757155" y="419272"/>
                  <a:pt x="759883" y="425450"/>
                  <a:pt x="762000" y="431800"/>
                </a:cubicBezTo>
                <a:cubicBezTo>
                  <a:pt x="760942" y="483658"/>
                  <a:pt x="760745" y="535541"/>
                  <a:pt x="758825" y="587375"/>
                </a:cubicBezTo>
                <a:cubicBezTo>
                  <a:pt x="758531" y="595322"/>
                  <a:pt x="753431" y="612515"/>
                  <a:pt x="749300" y="619125"/>
                </a:cubicBezTo>
                <a:cubicBezTo>
                  <a:pt x="746920" y="622933"/>
                  <a:pt x="742950" y="625475"/>
                  <a:pt x="739775" y="628650"/>
                </a:cubicBezTo>
                <a:cubicBezTo>
                  <a:pt x="737658" y="633942"/>
                  <a:pt x="737074" y="640147"/>
                  <a:pt x="733425" y="644525"/>
                </a:cubicBezTo>
                <a:cubicBezTo>
                  <a:pt x="731282" y="647096"/>
                  <a:pt x="726513" y="645609"/>
                  <a:pt x="723900" y="647700"/>
                </a:cubicBezTo>
                <a:cubicBezTo>
                  <a:pt x="720920" y="650084"/>
                  <a:pt x="720248" y="654527"/>
                  <a:pt x="717550" y="657225"/>
                </a:cubicBezTo>
                <a:cubicBezTo>
                  <a:pt x="714852" y="659923"/>
                  <a:pt x="711130" y="661357"/>
                  <a:pt x="708025" y="663575"/>
                </a:cubicBezTo>
                <a:cubicBezTo>
                  <a:pt x="703719" y="666651"/>
                  <a:pt x="699631" y="670024"/>
                  <a:pt x="695325" y="673100"/>
                </a:cubicBezTo>
                <a:cubicBezTo>
                  <a:pt x="692220" y="675318"/>
                  <a:pt x="688905" y="677232"/>
                  <a:pt x="685800" y="679450"/>
                </a:cubicBezTo>
                <a:cubicBezTo>
                  <a:pt x="681494" y="682526"/>
                  <a:pt x="677936" y="686826"/>
                  <a:pt x="673100" y="688975"/>
                </a:cubicBezTo>
                <a:cubicBezTo>
                  <a:pt x="640494" y="703466"/>
                  <a:pt x="670685" y="683832"/>
                  <a:pt x="647700" y="695325"/>
                </a:cubicBezTo>
                <a:cubicBezTo>
                  <a:pt x="642180" y="698085"/>
                  <a:pt x="637345" y="702090"/>
                  <a:pt x="631825" y="704850"/>
                </a:cubicBezTo>
                <a:cubicBezTo>
                  <a:pt x="605535" y="717995"/>
                  <a:pt x="640072" y="696177"/>
                  <a:pt x="612775" y="714375"/>
                </a:cubicBezTo>
                <a:cubicBezTo>
                  <a:pt x="606076" y="734471"/>
                  <a:pt x="615812" y="714454"/>
                  <a:pt x="593725" y="727075"/>
                </a:cubicBezTo>
                <a:cubicBezTo>
                  <a:pt x="590412" y="728968"/>
                  <a:pt x="590355" y="734216"/>
                  <a:pt x="587375" y="736600"/>
                </a:cubicBezTo>
                <a:cubicBezTo>
                  <a:pt x="584762" y="738691"/>
                  <a:pt x="581025" y="738717"/>
                  <a:pt x="577850" y="739775"/>
                </a:cubicBezTo>
                <a:cubicBezTo>
                  <a:pt x="574675" y="742950"/>
                  <a:pt x="572250" y="747119"/>
                  <a:pt x="568325" y="749300"/>
                </a:cubicBezTo>
                <a:cubicBezTo>
                  <a:pt x="562001" y="752814"/>
                  <a:pt x="544774" y="756775"/>
                  <a:pt x="536575" y="758825"/>
                </a:cubicBezTo>
                <a:cubicBezTo>
                  <a:pt x="510869" y="775962"/>
                  <a:pt x="545104" y="754682"/>
                  <a:pt x="514350" y="768350"/>
                </a:cubicBezTo>
                <a:cubicBezTo>
                  <a:pt x="508711" y="770856"/>
                  <a:pt x="503995" y="775115"/>
                  <a:pt x="498475" y="777875"/>
                </a:cubicBezTo>
                <a:cubicBezTo>
                  <a:pt x="493377" y="780424"/>
                  <a:pt x="487698" y="781676"/>
                  <a:pt x="482600" y="784225"/>
                </a:cubicBezTo>
                <a:cubicBezTo>
                  <a:pt x="479187" y="785932"/>
                  <a:pt x="476730" y="789479"/>
                  <a:pt x="473075" y="790575"/>
                </a:cubicBezTo>
                <a:cubicBezTo>
                  <a:pt x="465907" y="792725"/>
                  <a:pt x="458247" y="792612"/>
                  <a:pt x="450850" y="793750"/>
                </a:cubicBezTo>
                <a:cubicBezTo>
                  <a:pt x="430095" y="796943"/>
                  <a:pt x="437077" y="795166"/>
                  <a:pt x="422275" y="800100"/>
                </a:cubicBezTo>
                <a:lnTo>
                  <a:pt x="196850" y="796925"/>
                </a:lnTo>
                <a:cubicBezTo>
                  <a:pt x="183055" y="796597"/>
                  <a:pt x="169138" y="796293"/>
                  <a:pt x="155575" y="793750"/>
                </a:cubicBezTo>
                <a:cubicBezTo>
                  <a:pt x="151824" y="793047"/>
                  <a:pt x="149831" y="787916"/>
                  <a:pt x="146050" y="787400"/>
                </a:cubicBezTo>
                <a:cubicBezTo>
                  <a:pt x="126098" y="784679"/>
                  <a:pt x="105833" y="785283"/>
                  <a:pt x="85725" y="784225"/>
                </a:cubicBezTo>
                <a:lnTo>
                  <a:pt x="66675" y="781050"/>
                </a:lnTo>
                <a:cubicBezTo>
                  <a:pt x="58044" y="779481"/>
                  <a:pt x="49392" y="778179"/>
                  <a:pt x="41275" y="774700"/>
                </a:cubicBezTo>
                <a:cubicBezTo>
                  <a:pt x="29996" y="769866"/>
                  <a:pt x="28616" y="768377"/>
                  <a:pt x="19050" y="762000"/>
                </a:cubicBezTo>
                <a:cubicBezTo>
                  <a:pt x="16468" y="754253"/>
                  <a:pt x="15680" y="749105"/>
                  <a:pt x="9525" y="742950"/>
                </a:cubicBezTo>
                <a:cubicBezTo>
                  <a:pt x="6827" y="740252"/>
                  <a:pt x="3175" y="738717"/>
                  <a:pt x="0" y="736600"/>
                </a:cubicBezTo>
                <a:cubicBezTo>
                  <a:pt x="8467" y="735542"/>
                  <a:pt x="17005" y="734951"/>
                  <a:pt x="25400" y="733425"/>
                </a:cubicBezTo>
                <a:cubicBezTo>
                  <a:pt x="28693" y="732826"/>
                  <a:pt x="32312" y="732341"/>
                  <a:pt x="34925" y="730250"/>
                </a:cubicBezTo>
                <a:cubicBezTo>
                  <a:pt x="37905" y="727866"/>
                  <a:pt x="38100" y="722842"/>
                  <a:pt x="41275" y="720725"/>
                </a:cubicBezTo>
                <a:cubicBezTo>
                  <a:pt x="43197" y="719444"/>
                  <a:pt x="69500" y="714445"/>
                  <a:pt x="69850" y="714375"/>
                </a:cubicBezTo>
                <a:cubicBezTo>
                  <a:pt x="97147" y="696177"/>
                  <a:pt x="62610" y="717995"/>
                  <a:pt x="88900" y="704850"/>
                </a:cubicBezTo>
                <a:cubicBezTo>
                  <a:pt x="92313" y="703143"/>
                  <a:pt x="94918" y="700003"/>
                  <a:pt x="98425" y="698500"/>
                </a:cubicBezTo>
                <a:cubicBezTo>
                  <a:pt x="102436" y="696781"/>
                  <a:pt x="106771" y="695615"/>
                  <a:pt x="111125" y="695325"/>
                </a:cubicBezTo>
                <a:cubicBezTo>
                  <a:pt x="138601" y="693493"/>
                  <a:pt x="166158" y="693208"/>
                  <a:pt x="193675" y="692150"/>
                </a:cubicBezTo>
                <a:cubicBezTo>
                  <a:pt x="210991" y="689264"/>
                  <a:pt x="222981" y="686910"/>
                  <a:pt x="241300" y="685800"/>
                </a:cubicBezTo>
                <a:cubicBezTo>
                  <a:pt x="266675" y="684262"/>
                  <a:pt x="292100" y="683683"/>
                  <a:pt x="317500" y="682625"/>
                </a:cubicBezTo>
                <a:cubicBezTo>
                  <a:pt x="339838" y="675179"/>
                  <a:pt x="312262" y="684870"/>
                  <a:pt x="339725" y="673100"/>
                </a:cubicBezTo>
                <a:cubicBezTo>
                  <a:pt x="346102" y="670367"/>
                  <a:pt x="355505" y="668361"/>
                  <a:pt x="361950" y="666750"/>
                </a:cubicBezTo>
                <a:cubicBezTo>
                  <a:pt x="365125" y="664633"/>
                  <a:pt x="367902" y="661740"/>
                  <a:pt x="371475" y="660400"/>
                </a:cubicBezTo>
                <a:cubicBezTo>
                  <a:pt x="376528" y="658505"/>
                  <a:pt x="382115" y="658534"/>
                  <a:pt x="387350" y="657225"/>
                </a:cubicBezTo>
                <a:cubicBezTo>
                  <a:pt x="390597" y="656413"/>
                  <a:pt x="393700" y="655108"/>
                  <a:pt x="396875" y="654050"/>
                </a:cubicBezTo>
                <a:cubicBezTo>
                  <a:pt x="416322" y="624879"/>
                  <a:pt x="389746" y="660520"/>
                  <a:pt x="412750" y="641350"/>
                </a:cubicBezTo>
                <a:cubicBezTo>
                  <a:pt x="416815" y="637962"/>
                  <a:pt x="418320" y="632166"/>
                  <a:pt x="422275" y="628650"/>
                </a:cubicBezTo>
                <a:cubicBezTo>
                  <a:pt x="427979" y="623580"/>
                  <a:pt x="441325" y="615950"/>
                  <a:pt x="441325" y="615950"/>
                </a:cubicBezTo>
                <a:cubicBezTo>
                  <a:pt x="443442" y="611717"/>
                  <a:pt x="444645" y="606886"/>
                  <a:pt x="447675" y="603250"/>
                </a:cubicBezTo>
                <a:cubicBezTo>
                  <a:pt x="450118" y="600319"/>
                  <a:pt x="454348" y="599435"/>
                  <a:pt x="457200" y="596900"/>
                </a:cubicBezTo>
                <a:cubicBezTo>
                  <a:pt x="463912" y="590934"/>
                  <a:pt x="469900" y="584200"/>
                  <a:pt x="476250" y="577850"/>
                </a:cubicBezTo>
                <a:cubicBezTo>
                  <a:pt x="479425" y="574675"/>
                  <a:pt x="483767" y="572341"/>
                  <a:pt x="485775" y="568325"/>
                </a:cubicBezTo>
                <a:cubicBezTo>
                  <a:pt x="493832" y="552212"/>
                  <a:pt x="488187" y="558250"/>
                  <a:pt x="501650" y="549275"/>
                </a:cubicBezTo>
                <a:cubicBezTo>
                  <a:pt x="504140" y="544295"/>
                  <a:pt x="509862" y="531538"/>
                  <a:pt x="514350" y="527050"/>
                </a:cubicBezTo>
                <a:cubicBezTo>
                  <a:pt x="517048" y="524352"/>
                  <a:pt x="520700" y="522817"/>
                  <a:pt x="523875" y="520700"/>
                </a:cubicBezTo>
                <a:cubicBezTo>
                  <a:pt x="524933" y="516467"/>
                  <a:pt x="525099" y="511903"/>
                  <a:pt x="527050" y="508000"/>
                </a:cubicBezTo>
                <a:cubicBezTo>
                  <a:pt x="541752" y="478596"/>
                  <a:pt x="534641" y="498240"/>
                  <a:pt x="549275" y="479425"/>
                </a:cubicBezTo>
                <a:cubicBezTo>
                  <a:pt x="575859" y="445246"/>
                  <a:pt x="549875" y="472475"/>
                  <a:pt x="571500" y="450850"/>
                </a:cubicBezTo>
                <a:cubicBezTo>
                  <a:pt x="572558" y="445558"/>
                  <a:pt x="572780" y="440028"/>
                  <a:pt x="574675" y="434975"/>
                </a:cubicBezTo>
                <a:cubicBezTo>
                  <a:pt x="576015" y="431402"/>
                  <a:pt x="580618" y="429244"/>
                  <a:pt x="581025" y="425450"/>
                </a:cubicBezTo>
                <a:cubicBezTo>
                  <a:pt x="583846" y="399121"/>
                  <a:pt x="582378" y="372492"/>
                  <a:pt x="584200" y="346075"/>
                </a:cubicBezTo>
                <a:cubicBezTo>
                  <a:pt x="584500" y="341722"/>
                  <a:pt x="586428" y="337635"/>
                  <a:pt x="587375" y="333375"/>
                </a:cubicBezTo>
                <a:cubicBezTo>
                  <a:pt x="588546" y="328107"/>
                  <a:pt x="589130" y="322706"/>
                  <a:pt x="590550" y="317500"/>
                </a:cubicBezTo>
                <a:cubicBezTo>
                  <a:pt x="592311" y="311042"/>
                  <a:pt x="595277" y="304944"/>
                  <a:pt x="596900" y="298450"/>
                </a:cubicBezTo>
                <a:cubicBezTo>
                  <a:pt x="597958" y="294217"/>
                  <a:pt x="598543" y="289836"/>
                  <a:pt x="600075" y="285750"/>
                </a:cubicBezTo>
                <a:cubicBezTo>
                  <a:pt x="601737" y="281318"/>
                  <a:pt x="604308" y="277283"/>
                  <a:pt x="606425" y="273050"/>
                </a:cubicBezTo>
                <a:cubicBezTo>
                  <a:pt x="610913" y="250611"/>
                  <a:pt x="607893" y="262295"/>
                  <a:pt x="615950" y="238125"/>
                </a:cubicBezTo>
                <a:lnTo>
                  <a:pt x="619125" y="228600"/>
                </a:lnTo>
                <a:lnTo>
                  <a:pt x="622300" y="219075"/>
                </a:lnTo>
                <a:cubicBezTo>
                  <a:pt x="623358" y="211667"/>
                  <a:pt x="624007" y="204188"/>
                  <a:pt x="625475" y="196850"/>
                </a:cubicBezTo>
                <a:cubicBezTo>
                  <a:pt x="632338" y="162533"/>
                  <a:pt x="621242" y="149225"/>
                  <a:pt x="622300" y="13652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1" name="Rectangle 345">
            <a:extLst>
              <a:ext uri="{FF2B5EF4-FFF2-40B4-BE49-F238E27FC236}">
                <a16:creationId xmlns:a16="http://schemas.microsoft.com/office/drawing/2014/main" id="{1D8B1815-29CE-46DB-B022-30810846E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526" y="3526802"/>
            <a:ext cx="259686" cy="1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342900" eaLnBrk="0" hangingPunct="0"/>
            <a:r>
              <a:rPr lang="en-US" sz="675" dirty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  <a:endParaRPr lang="en-US" b="1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160" name="Freeform 344">
            <a:extLst>
              <a:ext uri="{FF2B5EF4-FFF2-40B4-BE49-F238E27FC236}">
                <a16:creationId xmlns:a16="http://schemas.microsoft.com/office/drawing/2014/main" id="{BDA0EA0A-E3C3-44EA-8011-D6F003EA2FD0}"/>
              </a:ext>
            </a:extLst>
          </p:cNvPr>
          <p:cNvSpPr>
            <a:spLocks noEditPoints="1"/>
          </p:cNvSpPr>
          <p:nvPr/>
        </p:nvSpPr>
        <p:spPr bwMode="auto">
          <a:xfrm>
            <a:off x="7050225" y="3643824"/>
            <a:ext cx="428625" cy="60722"/>
          </a:xfrm>
          <a:custGeom>
            <a:avLst/>
            <a:gdLst>
              <a:gd name="T0" fmla="*/ 0 w 360"/>
              <a:gd name="T1" fmla="*/ 2147483647 h 51"/>
              <a:gd name="T2" fmla="*/ 2147483647 w 360"/>
              <a:gd name="T3" fmla="*/ 2147483647 h 51"/>
              <a:gd name="T4" fmla="*/ 2147483647 w 360"/>
              <a:gd name="T5" fmla="*/ 0 h 51"/>
              <a:gd name="T6" fmla="*/ 0 w 360"/>
              <a:gd name="T7" fmla="*/ 0 h 51"/>
              <a:gd name="T8" fmla="*/ 0 w 360"/>
              <a:gd name="T9" fmla="*/ 2147483647 h 51"/>
              <a:gd name="T10" fmla="*/ 2147483647 w 360"/>
              <a:gd name="T11" fmla="*/ 2147483647 h 51"/>
              <a:gd name="T12" fmla="*/ 2147483647 w 360"/>
              <a:gd name="T13" fmla="*/ 2147483647 h 51"/>
              <a:gd name="T14" fmla="*/ 2147483647 w 360"/>
              <a:gd name="T15" fmla="*/ 0 h 51"/>
              <a:gd name="T16" fmla="*/ 2147483647 w 360"/>
              <a:gd name="T17" fmla="*/ 0 h 51"/>
              <a:gd name="T18" fmla="*/ 2147483647 w 360"/>
              <a:gd name="T19" fmla="*/ 2147483647 h 5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0"/>
              <a:gd name="T31" fmla="*/ 0 h 51"/>
              <a:gd name="T32" fmla="*/ 360 w 360"/>
              <a:gd name="T33" fmla="*/ 51 h 5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0" h="51">
                <a:moveTo>
                  <a:pt x="0" y="51"/>
                </a:moveTo>
                <a:lnTo>
                  <a:pt x="214" y="51"/>
                </a:lnTo>
                <a:lnTo>
                  <a:pt x="214" y="0"/>
                </a:lnTo>
                <a:lnTo>
                  <a:pt x="0" y="0"/>
                </a:lnTo>
                <a:lnTo>
                  <a:pt x="0" y="51"/>
                </a:lnTo>
                <a:close/>
                <a:moveTo>
                  <a:pt x="238" y="51"/>
                </a:moveTo>
                <a:lnTo>
                  <a:pt x="360" y="51"/>
                </a:lnTo>
                <a:lnTo>
                  <a:pt x="360" y="0"/>
                </a:lnTo>
                <a:lnTo>
                  <a:pt x="238" y="0"/>
                </a:lnTo>
                <a:lnTo>
                  <a:pt x="238" y="51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lIns="68557" tIns="34278" rIns="68557" bIns="34278"/>
          <a:lstStyle/>
          <a:p>
            <a:pPr defTabSz="3429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7" name="TextBox 606">
            <a:extLst>
              <a:ext uri="{FF2B5EF4-FFF2-40B4-BE49-F238E27FC236}">
                <a16:creationId xmlns:a16="http://schemas.microsoft.com/office/drawing/2014/main" id="{C426FD5B-05BA-4733-AB5F-1350547563FE}"/>
              </a:ext>
            </a:extLst>
          </p:cNvPr>
          <p:cNvSpPr txBox="1"/>
          <p:nvPr/>
        </p:nvSpPr>
        <p:spPr>
          <a:xfrm>
            <a:off x="110085" y="4635580"/>
            <a:ext cx="10214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Circa 2001</a:t>
            </a:r>
          </a:p>
        </p:txBody>
      </p:sp>
      <p:sp>
        <p:nvSpPr>
          <p:cNvPr id="605" name="Freeform: Shape 604">
            <a:extLst>
              <a:ext uri="{FF2B5EF4-FFF2-40B4-BE49-F238E27FC236}">
                <a16:creationId xmlns:a16="http://schemas.microsoft.com/office/drawing/2014/main" id="{6B0F866D-547F-4627-949B-77AA555128CE}"/>
              </a:ext>
            </a:extLst>
          </p:cNvPr>
          <p:cNvSpPr/>
          <p:nvPr/>
        </p:nvSpPr>
        <p:spPr>
          <a:xfrm>
            <a:off x="2294255" y="1280160"/>
            <a:ext cx="2994635" cy="3079699"/>
          </a:xfrm>
          <a:custGeom>
            <a:avLst/>
            <a:gdLst>
              <a:gd name="connsiteX0" fmla="*/ 2860243 w 2911450"/>
              <a:gd name="connsiteY0" fmla="*/ 1345997 h 3079699"/>
              <a:gd name="connsiteX1" fmla="*/ 2882189 w 2911450"/>
              <a:gd name="connsiteY1" fmla="*/ 1280160 h 3079699"/>
              <a:gd name="connsiteX2" fmla="*/ 2889504 w 2911450"/>
              <a:gd name="connsiteY2" fmla="*/ 1258214 h 3079699"/>
              <a:gd name="connsiteX3" fmla="*/ 2896819 w 2911450"/>
              <a:gd name="connsiteY3" fmla="*/ 1148486 h 3079699"/>
              <a:gd name="connsiteX4" fmla="*/ 2904134 w 2911450"/>
              <a:gd name="connsiteY4" fmla="*/ 1104595 h 3079699"/>
              <a:gd name="connsiteX5" fmla="*/ 2911450 w 2911450"/>
              <a:gd name="connsiteY5" fmla="*/ 1046074 h 3079699"/>
              <a:gd name="connsiteX6" fmla="*/ 2904134 w 2911450"/>
              <a:gd name="connsiteY6" fmla="*/ 848563 h 3079699"/>
              <a:gd name="connsiteX7" fmla="*/ 2882189 w 2911450"/>
              <a:gd name="connsiteY7" fmla="*/ 775411 h 3079699"/>
              <a:gd name="connsiteX8" fmla="*/ 2867558 w 2911450"/>
              <a:gd name="connsiteY8" fmla="*/ 760781 h 3079699"/>
              <a:gd name="connsiteX9" fmla="*/ 2852928 w 2911450"/>
              <a:gd name="connsiteY9" fmla="*/ 716890 h 3079699"/>
              <a:gd name="connsiteX10" fmla="*/ 2838298 w 2911450"/>
              <a:gd name="connsiteY10" fmla="*/ 694944 h 3079699"/>
              <a:gd name="connsiteX11" fmla="*/ 2816352 w 2911450"/>
              <a:gd name="connsiteY11" fmla="*/ 629107 h 3079699"/>
              <a:gd name="connsiteX12" fmla="*/ 2809037 w 2911450"/>
              <a:gd name="connsiteY12" fmla="*/ 607162 h 3079699"/>
              <a:gd name="connsiteX13" fmla="*/ 2794406 w 2911450"/>
              <a:gd name="connsiteY13" fmla="*/ 585216 h 3079699"/>
              <a:gd name="connsiteX14" fmla="*/ 2772461 w 2911450"/>
              <a:gd name="connsiteY14" fmla="*/ 541325 h 3079699"/>
              <a:gd name="connsiteX15" fmla="*/ 2750515 w 2911450"/>
              <a:gd name="connsiteY15" fmla="*/ 504749 h 3079699"/>
              <a:gd name="connsiteX16" fmla="*/ 2721254 w 2911450"/>
              <a:gd name="connsiteY16" fmla="*/ 468173 h 3079699"/>
              <a:gd name="connsiteX17" fmla="*/ 2699309 w 2911450"/>
              <a:gd name="connsiteY17" fmla="*/ 438912 h 3079699"/>
              <a:gd name="connsiteX18" fmla="*/ 2648102 w 2911450"/>
              <a:gd name="connsiteY18" fmla="*/ 387706 h 3079699"/>
              <a:gd name="connsiteX19" fmla="*/ 2633472 w 2911450"/>
              <a:gd name="connsiteY19" fmla="*/ 373075 h 3079699"/>
              <a:gd name="connsiteX20" fmla="*/ 2611526 w 2911450"/>
              <a:gd name="connsiteY20" fmla="*/ 365760 h 3079699"/>
              <a:gd name="connsiteX21" fmla="*/ 2589581 w 2911450"/>
              <a:gd name="connsiteY21" fmla="*/ 343814 h 3079699"/>
              <a:gd name="connsiteX22" fmla="*/ 2538374 w 2911450"/>
              <a:gd name="connsiteY22" fmla="*/ 314554 h 3079699"/>
              <a:gd name="connsiteX23" fmla="*/ 2523744 w 2911450"/>
              <a:gd name="connsiteY23" fmla="*/ 299923 h 3079699"/>
              <a:gd name="connsiteX24" fmla="*/ 2501798 w 2911450"/>
              <a:gd name="connsiteY24" fmla="*/ 285293 h 3079699"/>
              <a:gd name="connsiteX25" fmla="*/ 2487168 w 2911450"/>
              <a:gd name="connsiteY25" fmla="*/ 270662 h 3079699"/>
              <a:gd name="connsiteX26" fmla="*/ 2457907 w 2911450"/>
              <a:gd name="connsiteY26" fmla="*/ 248717 h 3079699"/>
              <a:gd name="connsiteX27" fmla="*/ 2428646 w 2911450"/>
              <a:gd name="connsiteY27" fmla="*/ 212141 h 3079699"/>
              <a:gd name="connsiteX28" fmla="*/ 2406701 w 2911450"/>
              <a:gd name="connsiteY28" fmla="*/ 197510 h 3079699"/>
              <a:gd name="connsiteX29" fmla="*/ 2392070 w 2911450"/>
              <a:gd name="connsiteY29" fmla="*/ 182880 h 3079699"/>
              <a:gd name="connsiteX30" fmla="*/ 2370125 w 2911450"/>
              <a:gd name="connsiteY30" fmla="*/ 168250 h 3079699"/>
              <a:gd name="connsiteX31" fmla="*/ 2311603 w 2911450"/>
              <a:gd name="connsiteY31" fmla="*/ 124358 h 3079699"/>
              <a:gd name="connsiteX32" fmla="*/ 2296973 w 2911450"/>
              <a:gd name="connsiteY32" fmla="*/ 102413 h 3079699"/>
              <a:gd name="connsiteX33" fmla="*/ 2253082 w 2911450"/>
              <a:gd name="connsiteY33" fmla="*/ 80467 h 3079699"/>
              <a:gd name="connsiteX34" fmla="*/ 2157984 w 2911450"/>
              <a:gd name="connsiteY34" fmla="*/ 65837 h 3079699"/>
              <a:gd name="connsiteX35" fmla="*/ 2106778 w 2911450"/>
              <a:gd name="connsiteY35" fmla="*/ 51206 h 3079699"/>
              <a:gd name="connsiteX36" fmla="*/ 2062886 w 2911450"/>
              <a:gd name="connsiteY36" fmla="*/ 43891 h 3079699"/>
              <a:gd name="connsiteX37" fmla="*/ 1989734 w 2911450"/>
              <a:gd name="connsiteY37" fmla="*/ 14630 h 3079699"/>
              <a:gd name="connsiteX38" fmla="*/ 1938528 w 2911450"/>
              <a:gd name="connsiteY38" fmla="*/ 0 h 3079699"/>
              <a:gd name="connsiteX39" fmla="*/ 1770278 w 2911450"/>
              <a:gd name="connsiteY39" fmla="*/ 7315 h 3079699"/>
              <a:gd name="connsiteX40" fmla="*/ 1689811 w 2911450"/>
              <a:gd name="connsiteY40" fmla="*/ 21946 h 3079699"/>
              <a:gd name="connsiteX41" fmla="*/ 1645920 w 2911450"/>
              <a:gd name="connsiteY41" fmla="*/ 36576 h 3079699"/>
              <a:gd name="connsiteX42" fmla="*/ 1616659 w 2911450"/>
              <a:gd name="connsiteY42" fmla="*/ 51206 h 3079699"/>
              <a:gd name="connsiteX43" fmla="*/ 1565453 w 2911450"/>
              <a:gd name="connsiteY43" fmla="*/ 73152 h 3079699"/>
              <a:gd name="connsiteX44" fmla="*/ 1528877 w 2911450"/>
              <a:gd name="connsiteY44" fmla="*/ 102413 h 3079699"/>
              <a:gd name="connsiteX45" fmla="*/ 1477670 w 2911450"/>
              <a:gd name="connsiteY45" fmla="*/ 131674 h 3079699"/>
              <a:gd name="connsiteX46" fmla="*/ 1463040 w 2911450"/>
              <a:gd name="connsiteY46" fmla="*/ 153619 h 3079699"/>
              <a:gd name="connsiteX47" fmla="*/ 1441094 w 2911450"/>
              <a:gd name="connsiteY47" fmla="*/ 160934 h 3079699"/>
              <a:gd name="connsiteX48" fmla="*/ 1426464 w 2911450"/>
              <a:gd name="connsiteY48" fmla="*/ 175565 h 3079699"/>
              <a:gd name="connsiteX49" fmla="*/ 1419149 w 2911450"/>
              <a:gd name="connsiteY49" fmla="*/ 197510 h 3079699"/>
              <a:gd name="connsiteX50" fmla="*/ 1404518 w 2911450"/>
              <a:gd name="connsiteY50" fmla="*/ 212141 h 3079699"/>
              <a:gd name="connsiteX51" fmla="*/ 1375258 w 2911450"/>
              <a:gd name="connsiteY51" fmla="*/ 256032 h 3079699"/>
              <a:gd name="connsiteX52" fmla="*/ 1367942 w 2911450"/>
              <a:gd name="connsiteY52" fmla="*/ 277978 h 3079699"/>
              <a:gd name="connsiteX53" fmla="*/ 1353312 w 2911450"/>
              <a:gd name="connsiteY53" fmla="*/ 299923 h 3079699"/>
              <a:gd name="connsiteX54" fmla="*/ 1338682 w 2911450"/>
              <a:gd name="connsiteY54" fmla="*/ 329184 h 3079699"/>
              <a:gd name="connsiteX55" fmla="*/ 1316736 w 2911450"/>
              <a:gd name="connsiteY55" fmla="*/ 365760 h 3079699"/>
              <a:gd name="connsiteX56" fmla="*/ 1287475 w 2911450"/>
              <a:gd name="connsiteY56" fmla="*/ 424282 h 3079699"/>
              <a:gd name="connsiteX57" fmla="*/ 1280160 w 2911450"/>
              <a:gd name="connsiteY57" fmla="*/ 446227 h 3079699"/>
              <a:gd name="connsiteX58" fmla="*/ 1265530 w 2911450"/>
              <a:gd name="connsiteY58" fmla="*/ 482803 h 3079699"/>
              <a:gd name="connsiteX59" fmla="*/ 1250899 w 2911450"/>
              <a:gd name="connsiteY59" fmla="*/ 497434 h 3079699"/>
              <a:gd name="connsiteX60" fmla="*/ 1228954 w 2911450"/>
              <a:gd name="connsiteY60" fmla="*/ 570586 h 3079699"/>
              <a:gd name="connsiteX61" fmla="*/ 1214323 w 2911450"/>
              <a:gd name="connsiteY61" fmla="*/ 599846 h 3079699"/>
              <a:gd name="connsiteX62" fmla="*/ 1199693 w 2911450"/>
              <a:gd name="connsiteY62" fmla="*/ 621792 h 3079699"/>
              <a:gd name="connsiteX63" fmla="*/ 1192378 w 2911450"/>
              <a:gd name="connsiteY63" fmla="*/ 643738 h 3079699"/>
              <a:gd name="connsiteX64" fmla="*/ 1177747 w 2911450"/>
              <a:gd name="connsiteY64" fmla="*/ 672998 h 3079699"/>
              <a:gd name="connsiteX65" fmla="*/ 1170432 w 2911450"/>
              <a:gd name="connsiteY65" fmla="*/ 694944 h 3079699"/>
              <a:gd name="connsiteX66" fmla="*/ 1155802 w 2911450"/>
              <a:gd name="connsiteY66" fmla="*/ 716890 h 3079699"/>
              <a:gd name="connsiteX67" fmla="*/ 1141171 w 2911450"/>
              <a:gd name="connsiteY67" fmla="*/ 746150 h 3079699"/>
              <a:gd name="connsiteX68" fmla="*/ 1111910 w 2911450"/>
              <a:gd name="connsiteY68" fmla="*/ 782726 h 3079699"/>
              <a:gd name="connsiteX69" fmla="*/ 1104595 w 2911450"/>
              <a:gd name="connsiteY69" fmla="*/ 804672 h 3079699"/>
              <a:gd name="connsiteX70" fmla="*/ 1089965 w 2911450"/>
              <a:gd name="connsiteY70" fmla="*/ 826618 h 3079699"/>
              <a:gd name="connsiteX71" fmla="*/ 1060704 w 2911450"/>
              <a:gd name="connsiteY71" fmla="*/ 892454 h 3079699"/>
              <a:gd name="connsiteX72" fmla="*/ 1031443 w 2911450"/>
              <a:gd name="connsiteY72" fmla="*/ 958291 h 3079699"/>
              <a:gd name="connsiteX73" fmla="*/ 1009498 w 2911450"/>
              <a:gd name="connsiteY73" fmla="*/ 1031443 h 3079699"/>
              <a:gd name="connsiteX74" fmla="*/ 980237 w 2911450"/>
              <a:gd name="connsiteY74" fmla="*/ 1068019 h 3079699"/>
              <a:gd name="connsiteX75" fmla="*/ 943661 w 2911450"/>
              <a:gd name="connsiteY75" fmla="*/ 1133856 h 3079699"/>
              <a:gd name="connsiteX76" fmla="*/ 921715 w 2911450"/>
              <a:gd name="connsiteY76" fmla="*/ 1155802 h 3079699"/>
              <a:gd name="connsiteX77" fmla="*/ 907085 w 2911450"/>
              <a:gd name="connsiteY77" fmla="*/ 1177747 h 3079699"/>
              <a:gd name="connsiteX78" fmla="*/ 870509 w 2911450"/>
              <a:gd name="connsiteY78" fmla="*/ 1214323 h 3079699"/>
              <a:gd name="connsiteX79" fmla="*/ 855878 w 2911450"/>
              <a:gd name="connsiteY79" fmla="*/ 1228954 h 3079699"/>
              <a:gd name="connsiteX80" fmla="*/ 833933 w 2911450"/>
              <a:gd name="connsiteY80" fmla="*/ 1243584 h 3079699"/>
              <a:gd name="connsiteX81" fmla="*/ 819302 w 2911450"/>
              <a:gd name="connsiteY81" fmla="*/ 1265530 h 3079699"/>
              <a:gd name="connsiteX82" fmla="*/ 768096 w 2911450"/>
              <a:gd name="connsiteY82" fmla="*/ 1294790 h 3079699"/>
              <a:gd name="connsiteX83" fmla="*/ 724205 w 2911450"/>
              <a:gd name="connsiteY83" fmla="*/ 1309421 h 3079699"/>
              <a:gd name="connsiteX84" fmla="*/ 680314 w 2911450"/>
              <a:gd name="connsiteY84" fmla="*/ 1331366 h 3079699"/>
              <a:gd name="connsiteX85" fmla="*/ 621792 w 2911450"/>
              <a:gd name="connsiteY85" fmla="*/ 1360627 h 3079699"/>
              <a:gd name="connsiteX86" fmla="*/ 592531 w 2911450"/>
              <a:gd name="connsiteY86" fmla="*/ 1367942 h 3079699"/>
              <a:gd name="connsiteX87" fmla="*/ 504749 w 2911450"/>
              <a:gd name="connsiteY87" fmla="*/ 1382573 h 3079699"/>
              <a:gd name="connsiteX88" fmla="*/ 482803 w 2911450"/>
              <a:gd name="connsiteY88" fmla="*/ 1389888 h 3079699"/>
              <a:gd name="connsiteX89" fmla="*/ 416966 w 2911450"/>
              <a:gd name="connsiteY89" fmla="*/ 1404518 h 3079699"/>
              <a:gd name="connsiteX90" fmla="*/ 329184 w 2911450"/>
              <a:gd name="connsiteY90" fmla="*/ 1419149 h 3079699"/>
              <a:gd name="connsiteX91" fmla="*/ 307238 w 2911450"/>
              <a:gd name="connsiteY91" fmla="*/ 1433779 h 3079699"/>
              <a:gd name="connsiteX92" fmla="*/ 285293 w 2911450"/>
              <a:gd name="connsiteY92" fmla="*/ 1441094 h 3079699"/>
              <a:gd name="connsiteX93" fmla="*/ 256032 w 2911450"/>
              <a:gd name="connsiteY93" fmla="*/ 1477670 h 3079699"/>
              <a:gd name="connsiteX94" fmla="*/ 241402 w 2911450"/>
              <a:gd name="connsiteY94" fmla="*/ 1492301 h 3079699"/>
              <a:gd name="connsiteX95" fmla="*/ 226771 w 2911450"/>
              <a:gd name="connsiteY95" fmla="*/ 1536192 h 3079699"/>
              <a:gd name="connsiteX96" fmla="*/ 219456 w 2911450"/>
              <a:gd name="connsiteY96" fmla="*/ 1558138 h 3079699"/>
              <a:gd name="connsiteX97" fmla="*/ 212141 w 2911450"/>
              <a:gd name="connsiteY97" fmla="*/ 1602029 h 3079699"/>
              <a:gd name="connsiteX98" fmla="*/ 204826 w 2911450"/>
              <a:gd name="connsiteY98" fmla="*/ 1821485 h 3079699"/>
              <a:gd name="connsiteX99" fmla="*/ 197510 w 2911450"/>
              <a:gd name="connsiteY99" fmla="*/ 1843430 h 3079699"/>
              <a:gd name="connsiteX100" fmla="*/ 131674 w 2911450"/>
              <a:gd name="connsiteY100" fmla="*/ 1916582 h 3079699"/>
              <a:gd name="connsiteX101" fmla="*/ 109728 w 2911450"/>
              <a:gd name="connsiteY101" fmla="*/ 1923898 h 3079699"/>
              <a:gd name="connsiteX102" fmla="*/ 51206 w 2911450"/>
              <a:gd name="connsiteY102" fmla="*/ 1967789 h 3079699"/>
              <a:gd name="connsiteX103" fmla="*/ 29261 w 2911450"/>
              <a:gd name="connsiteY103" fmla="*/ 1982419 h 3079699"/>
              <a:gd name="connsiteX104" fmla="*/ 21946 w 2911450"/>
              <a:gd name="connsiteY104" fmla="*/ 2004365 h 3079699"/>
              <a:gd name="connsiteX105" fmla="*/ 7315 w 2911450"/>
              <a:gd name="connsiteY105" fmla="*/ 2026310 h 3079699"/>
              <a:gd name="connsiteX106" fmla="*/ 0 w 2911450"/>
              <a:gd name="connsiteY106" fmla="*/ 2092147 h 3079699"/>
              <a:gd name="connsiteX107" fmla="*/ 14630 w 2911450"/>
              <a:gd name="connsiteY107" fmla="*/ 2194560 h 3079699"/>
              <a:gd name="connsiteX108" fmla="*/ 21946 w 2911450"/>
              <a:gd name="connsiteY108" fmla="*/ 2216506 h 3079699"/>
              <a:gd name="connsiteX109" fmla="*/ 43891 w 2911450"/>
              <a:gd name="connsiteY109" fmla="*/ 2267712 h 3079699"/>
              <a:gd name="connsiteX110" fmla="*/ 73152 w 2911450"/>
              <a:gd name="connsiteY110" fmla="*/ 2296973 h 3079699"/>
              <a:gd name="connsiteX111" fmla="*/ 124358 w 2911450"/>
              <a:gd name="connsiteY111" fmla="*/ 2326234 h 3079699"/>
              <a:gd name="connsiteX112" fmla="*/ 153619 w 2911450"/>
              <a:gd name="connsiteY112" fmla="*/ 2348179 h 3079699"/>
              <a:gd name="connsiteX113" fmla="*/ 168250 w 2911450"/>
              <a:gd name="connsiteY113" fmla="*/ 2362810 h 3079699"/>
              <a:gd name="connsiteX114" fmla="*/ 190195 w 2911450"/>
              <a:gd name="connsiteY114" fmla="*/ 2370125 h 3079699"/>
              <a:gd name="connsiteX115" fmla="*/ 204826 w 2911450"/>
              <a:gd name="connsiteY115" fmla="*/ 2384755 h 3079699"/>
              <a:gd name="connsiteX116" fmla="*/ 277978 w 2911450"/>
              <a:gd name="connsiteY116" fmla="*/ 2406701 h 3079699"/>
              <a:gd name="connsiteX117" fmla="*/ 629107 w 2911450"/>
              <a:gd name="connsiteY117" fmla="*/ 2414016 h 3079699"/>
              <a:gd name="connsiteX118" fmla="*/ 731520 w 2911450"/>
              <a:gd name="connsiteY118" fmla="*/ 2428646 h 3079699"/>
              <a:gd name="connsiteX119" fmla="*/ 775411 w 2911450"/>
              <a:gd name="connsiteY119" fmla="*/ 2435962 h 3079699"/>
              <a:gd name="connsiteX120" fmla="*/ 797357 w 2911450"/>
              <a:gd name="connsiteY120" fmla="*/ 2443277 h 3079699"/>
              <a:gd name="connsiteX121" fmla="*/ 870509 w 2911450"/>
              <a:gd name="connsiteY121" fmla="*/ 2457907 h 3079699"/>
              <a:gd name="connsiteX122" fmla="*/ 914400 w 2911450"/>
              <a:gd name="connsiteY122" fmla="*/ 2479853 h 3079699"/>
              <a:gd name="connsiteX123" fmla="*/ 965606 w 2911450"/>
              <a:gd name="connsiteY123" fmla="*/ 2494483 h 3079699"/>
              <a:gd name="connsiteX124" fmla="*/ 972922 w 2911450"/>
              <a:gd name="connsiteY124" fmla="*/ 2516429 h 3079699"/>
              <a:gd name="connsiteX125" fmla="*/ 994867 w 2911450"/>
              <a:gd name="connsiteY125" fmla="*/ 2523744 h 3079699"/>
              <a:gd name="connsiteX126" fmla="*/ 1009498 w 2911450"/>
              <a:gd name="connsiteY126" fmla="*/ 2538374 h 3079699"/>
              <a:gd name="connsiteX127" fmla="*/ 1031443 w 2911450"/>
              <a:gd name="connsiteY127" fmla="*/ 2618842 h 3079699"/>
              <a:gd name="connsiteX128" fmla="*/ 1024128 w 2911450"/>
              <a:gd name="connsiteY128" fmla="*/ 2757830 h 3079699"/>
              <a:gd name="connsiteX129" fmla="*/ 1016813 w 2911450"/>
              <a:gd name="connsiteY129" fmla="*/ 2801722 h 3079699"/>
              <a:gd name="connsiteX130" fmla="*/ 1009498 w 2911450"/>
              <a:gd name="connsiteY130" fmla="*/ 2860243 h 3079699"/>
              <a:gd name="connsiteX131" fmla="*/ 1031443 w 2911450"/>
              <a:gd name="connsiteY131" fmla="*/ 2962656 h 3079699"/>
              <a:gd name="connsiteX132" fmla="*/ 1060704 w 2911450"/>
              <a:gd name="connsiteY132" fmla="*/ 2991917 h 3079699"/>
              <a:gd name="connsiteX133" fmla="*/ 1082650 w 2911450"/>
              <a:gd name="connsiteY133" fmla="*/ 3013862 h 3079699"/>
              <a:gd name="connsiteX134" fmla="*/ 1126541 w 2911450"/>
              <a:gd name="connsiteY134" fmla="*/ 3028493 h 3079699"/>
              <a:gd name="connsiteX135" fmla="*/ 1148486 w 2911450"/>
              <a:gd name="connsiteY135" fmla="*/ 3035808 h 3079699"/>
              <a:gd name="connsiteX136" fmla="*/ 1236269 w 2911450"/>
              <a:gd name="connsiteY136" fmla="*/ 3057754 h 3079699"/>
              <a:gd name="connsiteX137" fmla="*/ 1265530 w 2911450"/>
              <a:gd name="connsiteY137" fmla="*/ 3065069 h 3079699"/>
              <a:gd name="connsiteX138" fmla="*/ 1389888 w 2911450"/>
              <a:gd name="connsiteY138" fmla="*/ 3079699 h 3079699"/>
              <a:gd name="connsiteX139" fmla="*/ 1733702 w 2911450"/>
              <a:gd name="connsiteY139" fmla="*/ 3072384 h 3079699"/>
              <a:gd name="connsiteX140" fmla="*/ 1770278 w 2911450"/>
              <a:gd name="connsiteY140" fmla="*/ 3065069 h 3079699"/>
              <a:gd name="connsiteX141" fmla="*/ 1843430 w 2911450"/>
              <a:gd name="connsiteY141" fmla="*/ 3065069 h 307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2911450" h="3079699">
                <a:moveTo>
                  <a:pt x="2860243" y="1345997"/>
                </a:moveTo>
                <a:lnTo>
                  <a:pt x="2882189" y="1280160"/>
                </a:lnTo>
                <a:lnTo>
                  <a:pt x="2889504" y="1258214"/>
                </a:lnTo>
                <a:cubicBezTo>
                  <a:pt x="2891942" y="1221638"/>
                  <a:pt x="2893344" y="1184978"/>
                  <a:pt x="2896819" y="1148486"/>
                </a:cubicBezTo>
                <a:cubicBezTo>
                  <a:pt x="2898225" y="1133721"/>
                  <a:pt x="2902036" y="1119278"/>
                  <a:pt x="2904134" y="1104595"/>
                </a:cubicBezTo>
                <a:cubicBezTo>
                  <a:pt x="2906914" y="1085134"/>
                  <a:pt x="2909011" y="1065581"/>
                  <a:pt x="2911450" y="1046074"/>
                </a:cubicBezTo>
                <a:cubicBezTo>
                  <a:pt x="2909011" y="980237"/>
                  <a:pt x="2908376" y="914308"/>
                  <a:pt x="2904134" y="848563"/>
                </a:cubicBezTo>
                <a:cubicBezTo>
                  <a:pt x="2903448" y="837932"/>
                  <a:pt x="2884093" y="777315"/>
                  <a:pt x="2882189" y="775411"/>
                </a:cubicBezTo>
                <a:lnTo>
                  <a:pt x="2867558" y="760781"/>
                </a:lnTo>
                <a:cubicBezTo>
                  <a:pt x="2862681" y="746151"/>
                  <a:pt x="2861482" y="729722"/>
                  <a:pt x="2852928" y="716890"/>
                </a:cubicBezTo>
                <a:cubicBezTo>
                  <a:pt x="2848051" y="709575"/>
                  <a:pt x="2841869" y="702978"/>
                  <a:pt x="2838298" y="694944"/>
                </a:cubicBezTo>
                <a:cubicBezTo>
                  <a:pt x="2838291" y="694929"/>
                  <a:pt x="2820012" y="640088"/>
                  <a:pt x="2816352" y="629107"/>
                </a:cubicBezTo>
                <a:cubicBezTo>
                  <a:pt x="2813914" y="621792"/>
                  <a:pt x="2813314" y="613578"/>
                  <a:pt x="2809037" y="607162"/>
                </a:cubicBezTo>
                <a:lnTo>
                  <a:pt x="2794406" y="585216"/>
                </a:lnTo>
                <a:cubicBezTo>
                  <a:pt x="2776019" y="530053"/>
                  <a:pt x="2800822" y="598048"/>
                  <a:pt x="2772461" y="541325"/>
                </a:cubicBezTo>
                <a:cubicBezTo>
                  <a:pt x="2753469" y="503341"/>
                  <a:pt x="2779092" y="533324"/>
                  <a:pt x="2750515" y="504749"/>
                </a:cubicBezTo>
                <a:cubicBezTo>
                  <a:pt x="2736274" y="462024"/>
                  <a:pt x="2754343" y="501262"/>
                  <a:pt x="2721254" y="468173"/>
                </a:cubicBezTo>
                <a:cubicBezTo>
                  <a:pt x="2712633" y="459552"/>
                  <a:pt x="2707409" y="448024"/>
                  <a:pt x="2699309" y="438912"/>
                </a:cubicBezTo>
                <a:cubicBezTo>
                  <a:pt x="2699272" y="438871"/>
                  <a:pt x="2658359" y="397963"/>
                  <a:pt x="2648102" y="387706"/>
                </a:cubicBezTo>
                <a:cubicBezTo>
                  <a:pt x="2643225" y="382829"/>
                  <a:pt x="2640015" y="375256"/>
                  <a:pt x="2633472" y="373075"/>
                </a:cubicBezTo>
                <a:lnTo>
                  <a:pt x="2611526" y="365760"/>
                </a:lnTo>
                <a:cubicBezTo>
                  <a:pt x="2604211" y="358445"/>
                  <a:pt x="2597999" y="349827"/>
                  <a:pt x="2589581" y="343814"/>
                </a:cubicBezTo>
                <a:cubicBezTo>
                  <a:pt x="2519501" y="293756"/>
                  <a:pt x="2595963" y="360626"/>
                  <a:pt x="2538374" y="314554"/>
                </a:cubicBezTo>
                <a:cubicBezTo>
                  <a:pt x="2532988" y="310246"/>
                  <a:pt x="2529130" y="304231"/>
                  <a:pt x="2523744" y="299923"/>
                </a:cubicBezTo>
                <a:cubicBezTo>
                  <a:pt x="2516879" y="294431"/>
                  <a:pt x="2508663" y="290785"/>
                  <a:pt x="2501798" y="285293"/>
                </a:cubicBezTo>
                <a:cubicBezTo>
                  <a:pt x="2496412" y="280985"/>
                  <a:pt x="2492466" y="275077"/>
                  <a:pt x="2487168" y="270662"/>
                </a:cubicBezTo>
                <a:cubicBezTo>
                  <a:pt x="2477802" y="262857"/>
                  <a:pt x="2467273" y="256522"/>
                  <a:pt x="2457907" y="248717"/>
                </a:cubicBezTo>
                <a:cubicBezTo>
                  <a:pt x="2414487" y="212533"/>
                  <a:pt x="2475879" y="259374"/>
                  <a:pt x="2428646" y="212141"/>
                </a:cubicBezTo>
                <a:cubicBezTo>
                  <a:pt x="2422429" y="205924"/>
                  <a:pt x="2413566" y="203002"/>
                  <a:pt x="2406701" y="197510"/>
                </a:cubicBezTo>
                <a:cubicBezTo>
                  <a:pt x="2401315" y="193202"/>
                  <a:pt x="2397456" y="187188"/>
                  <a:pt x="2392070" y="182880"/>
                </a:cubicBezTo>
                <a:cubicBezTo>
                  <a:pt x="2385205" y="177388"/>
                  <a:pt x="2376741" y="174039"/>
                  <a:pt x="2370125" y="168250"/>
                </a:cubicBezTo>
                <a:cubicBezTo>
                  <a:pt x="2318397" y="122988"/>
                  <a:pt x="2354244" y="138573"/>
                  <a:pt x="2311603" y="124358"/>
                </a:cubicBezTo>
                <a:cubicBezTo>
                  <a:pt x="2306726" y="117043"/>
                  <a:pt x="2303190" y="108630"/>
                  <a:pt x="2296973" y="102413"/>
                </a:cubicBezTo>
                <a:cubicBezTo>
                  <a:pt x="2285053" y="90493"/>
                  <a:pt x="2268948" y="84433"/>
                  <a:pt x="2253082" y="80467"/>
                </a:cubicBezTo>
                <a:cubicBezTo>
                  <a:pt x="2219571" y="72089"/>
                  <a:pt x="2193518" y="70279"/>
                  <a:pt x="2157984" y="65837"/>
                </a:cubicBezTo>
                <a:cubicBezTo>
                  <a:pt x="2137075" y="58868"/>
                  <a:pt x="2129731" y="55797"/>
                  <a:pt x="2106778" y="51206"/>
                </a:cubicBezTo>
                <a:cubicBezTo>
                  <a:pt x="2092234" y="48297"/>
                  <a:pt x="2077517" y="46329"/>
                  <a:pt x="2062886" y="43891"/>
                </a:cubicBezTo>
                <a:cubicBezTo>
                  <a:pt x="1962990" y="10593"/>
                  <a:pt x="2065076" y="46920"/>
                  <a:pt x="1989734" y="14630"/>
                </a:cubicBezTo>
                <a:cubicBezTo>
                  <a:pt x="1975042" y="8333"/>
                  <a:pt x="1953376" y="3712"/>
                  <a:pt x="1938528" y="0"/>
                </a:cubicBezTo>
                <a:cubicBezTo>
                  <a:pt x="1882445" y="2438"/>
                  <a:pt x="1826290" y="3581"/>
                  <a:pt x="1770278" y="7315"/>
                </a:cubicBezTo>
                <a:cubicBezTo>
                  <a:pt x="1745981" y="8935"/>
                  <a:pt x="1714304" y="14598"/>
                  <a:pt x="1689811" y="21946"/>
                </a:cubicBezTo>
                <a:cubicBezTo>
                  <a:pt x="1675040" y="26377"/>
                  <a:pt x="1659714" y="29679"/>
                  <a:pt x="1645920" y="36576"/>
                </a:cubicBezTo>
                <a:cubicBezTo>
                  <a:pt x="1636166" y="41453"/>
                  <a:pt x="1626682" y="46910"/>
                  <a:pt x="1616659" y="51206"/>
                </a:cubicBezTo>
                <a:cubicBezTo>
                  <a:pt x="1575630" y="68790"/>
                  <a:pt x="1613969" y="45430"/>
                  <a:pt x="1565453" y="73152"/>
                </a:cubicBezTo>
                <a:cubicBezTo>
                  <a:pt x="1526044" y="95670"/>
                  <a:pt x="1558921" y="78378"/>
                  <a:pt x="1528877" y="102413"/>
                </a:cubicBezTo>
                <a:cubicBezTo>
                  <a:pt x="1511648" y="116196"/>
                  <a:pt x="1497689" y="121664"/>
                  <a:pt x="1477670" y="131674"/>
                </a:cubicBezTo>
                <a:cubicBezTo>
                  <a:pt x="1472793" y="138989"/>
                  <a:pt x="1469905" y="148127"/>
                  <a:pt x="1463040" y="153619"/>
                </a:cubicBezTo>
                <a:cubicBezTo>
                  <a:pt x="1457019" y="158436"/>
                  <a:pt x="1447706" y="156967"/>
                  <a:pt x="1441094" y="160934"/>
                </a:cubicBezTo>
                <a:cubicBezTo>
                  <a:pt x="1435180" y="164482"/>
                  <a:pt x="1431341" y="170688"/>
                  <a:pt x="1426464" y="175565"/>
                </a:cubicBezTo>
                <a:cubicBezTo>
                  <a:pt x="1424026" y="182880"/>
                  <a:pt x="1423116" y="190898"/>
                  <a:pt x="1419149" y="197510"/>
                </a:cubicBezTo>
                <a:cubicBezTo>
                  <a:pt x="1415600" y="203424"/>
                  <a:pt x="1408656" y="206623"/>
                  <a:pt x="1404518" y="212141"/>
                </a:cubicBezTo>
                <a:cubicBezTo>
                  <a:pt x="1393968" y="226208"/>
                  <a:pt x="1383797" y="240661"/>
                  <a:pt x="1375258" y="256032"/>
                </a:cubicBezTo>
                <a:cubicBezTo>
                  <a:pt x="1371513" y="262773"/>
                  <a:pt x="1371391" y="271081"/>
                  <a:pt x="1367942" y="277978"/>
                </a:cubicBezTo>
                <a:cubicBezTo>
                  <a:pt x="1364010" y="285841"/>
                  <a:pt x="1357674" y="292290"/>
                  <a:pt x="1353312" y="299923"/>
                </a:cubicBezTo>
                <a:cubicBezTo>
                  <a:pt x="1347902" y="309391"/>
                  <a:pt x="1343978" y="319651"/>
                  <a:pt x="1338682" y="329184"/>
                </a:cubicBezTo>
                <a:cubicBezTo>
                  <a:pt x="1331777" y="341613"/>
                  <a:pt x="1324051" y="353568"/>
                  <a:pt x="1316736" y="365760"/>
                </a:cubicBezTo>
                <a:cubicBezTo>
                  <a:pt x="1302192" y="423938"/>
                  <a:pt x="1320634" y="366255"/>
                  <a:pt x="1287475" y="424282"/>
                </a:cubicBezTo>
                <a:cubicBezTo>
                  <a:pt x="1283649" y="430977"/>
                  <a:pt x="1282867" y="439007"/>
                  <a:pt x="1280160" y="446227"/>
                </a:cubicBezTo>
                <a:cubicBezTo>
                  <a:pt x="1275549" y="458522"/>
                  <a:pt x="1272045" y="471402"/>
                  <a:pt x="1265530" y="482803"/>
                </a:cubicBezTo>
                <a:cubicBezTo>
                  <a:pt x="1262108" y="488791"/>
                  <a:pt x="1255776" y="492557"/>
                  <a:pt x="1250899" y="497434"/>
                </a:cubicBezTo>
                <a:cubicBezTo>
                  <a:pt x="1245650" y="518432"/>
                  <a:pt x="1237857" y="552782"/>
                  <a:pt x="1228954" y="570586"/>
                </a:cubicBezTo>
                <a:cubicBezTo>
                  <a:pt x="1224077" y="580339"/>
                  <a:pt x="1219733" y="590378"/>
                  <a:pt x="1214323" y="599846"/>
                </a:cubicBezTo>
                <a:cubicBezTo>
                  <a:pt x="1209961" y="607479"/>
                  <a:pt x="1203625" y="613928"/>
                  <a:pt x="1199693" y="621792"/>
                </a:cubicBezTo>
                <a:cubicBezTo>
                  <a:pt x="1196245" y="628689"/>
                  <a:pt x="1195416" y="636650"/>
                  <a:pt x="1192378" y="643738"/>
                </a:cubicBezTo>
                <a:cubicBezTo>
                  <a:pt x="1188082" y="653761"/>
                  <a:pt x="1182043" y="662975"/>
                  <a:pt x="1177747" y="672998"/>
                </a:cubicBezTo>
                <a:cubicBezTo>
                  <a:pt x="1174709" y="680086"/>
                  <a:pt x="1173880" y="688047"/>
                  <a:pt x="1170432" y="694944"/>
                </a:cubicBezTo>
                <a:cubicBezTo>
                  <a:pt x="1166500" y="702808"/>
                  <a:pt x="1160164" y="709257"/>
                  <a:pt x="1155802" y="716890"/>
                </a:cubicBezTo>
                <a:cubicBezTo>
                  <a:pt x="1150392" y="726358"/>
                  <a:pt x="1146581" y="736682"/>
                  <a:pt x="1141171" y="746150"/>
                </a:cubicBezTo>
                <a:cubicBezTo>
                  <a:pt x="1128865" y="767686"/>
                  <a:pt x="1127934" y="766703"/>
                  <a:pt x="1111910" y="782726"/>
                </a:cubicBezTo>
                <a:cubicBezTo>
                  <a:pt x="1109472" y="790041"/>
                  <a:pt x="1108043" y="797775"/>
                  <a:pt x="1104595" y="804672"/>
                </a:cubicBezTo>
                <a:cubicBezTo>
                  <a:pt x="1100663" y="812536"/>
                  <a:pt x="1093536" y="818584"/>
                  <a:pt x="1089965" y="826618"/>
                </a:cubicBezTo>
                <a:cubicBezTo>
                  <a:pt x="1055145" y="904962"/>
                  <a:pt x="1093813" y="842791"/>
                  <a:pt x="1060704" y="892454"/>
                </a:cubicBezTo>
                <a:cubicBezTo>
                  <a:pt x="1043294" y="944687"/>
                  <a:pt x="1054629" y="923514"/>
                  <a:pt x="1031443" y="958291"/>
                </a:cubicBezTo>
                <a:cubicBezTo>
                  <a:pt x="1028128" y="971552"/>
                  <a:pt x="1015435" y="1025506"/>
                  <a:pt x="1009498" y="1031443"/>
                </a:cubicBezTo>
                <a:cubicBezTo>
                  <a:pt x="988650" y="1052291"/>
                  <a:pt x="998693" y="1040335"/>
                  <a:pt x="980237" y="1068019"/>
                </a:cubicBezTo>
                <a:cubicBezTo>
                  <a:pt x="971038" y="1095616"/>
                  <a:pt x="968816" y="1108701"/>
                  <a:pt x="943661" y="1133856"/>
                </a:cubicBezTo>
                <a:cubicBezTo>
                  <a:pt x="936346" y="1141171"/>
                  <a:pt x="928338" y="1147854"/>
                  <a:pt x="921715" y="1155802"/>
                </a:cubicBezTo>
                <a:cubicBezTo>
                  <a:pt x="916087" y="1162556"/>
                  <a:pt x="912874" y="1171131"/>
                  <a:pt x="907085" y="1177747"/>
                </a:cubicBezTo>
                <a:cubicBezTo>
                  <a:pt x="895731" y="1190723"/>
                  <a:pt x="882701" y="1202131"/>
                  <a:pt x="870509" y="1214323"/>
                </a:cubicBezTo>
                <a:cubicBezTo>
                  <a:pt x="865632" y="1219200"/>
                  <a:pt x="861617" y="1225128"/>
                  <a:pt x="855878" y="1228954"/>
                </a:cubicBezTo>
                <a:lnTo>
                  <a:pt x="833933" y="1243584"/>
                </a:lnTo>
                <a:cubicBezTo>
                  <a:pt x="829056" y="1250899"/>
                  <a:pt x="825519" y="1259313"/>
                  <a:pt x="819302" y="1265530"/>
                </a:cubicBezTo>
                <a:cubicBezTo>
                  <a:pt x="810503" y="1274329"/>
                  <a:pt x="777659" y="1290965"/>
                  <a:pt x="768096" y="1294790"/>
                </a:cubicBezTo>
                <a:cubicBezTo>
                  <a:pt x="753777" y="1300518"/>
                  <a:pt x="724205" y="1309421"/>
                  <a:pt x="724205" y="1309421"/>
                </a:cubicBezTo>
                <a:cubicBezTo>
                  <a:pt x="695417" y="1338207"/>
                  <a:pt x="726538" y="1312106"/>
                  <a:pt x="680314" y="1331366"/>
                </a:cubicBezTo>
                <a:cubicBezTo>
                  <a:pt x="660182" y="1339754"/>
                  <a:pt x="642951" y="1355338"/>
                  <a:pt x="621792" y="1360627"/>
                </a:cubicBezTo>
                <a:cubicBezTo>
                  <a:pt x="612038" y="1363065"/>
                  <a:pt x="602413" y="1366089"/>
                  <a:pt x="592531" y="1367942"/>
                </a:cubicBezTo>
                <a:cubicBezTo>
                  <a:pt x="563375" y="1373409"/>
                  <a:pt x="532891" y="1373193"/>
                  <a:pt x="504749" y="1382573"/>
                </a:cubicBezTo>
                <a:cubicBezTo>
                  <a:pt x="497434" y="1385011"/>
                  <a:pt x="490217" y="1387770"/>
                  <a:pt x="482803" y="1389888"/>
                </a:cubicBezTo>
                <a:cubicBezTo>
                  <a:pt x="464389" y="1395149"/>
                  <a:pt x="435070" y="1401501"/>
                  <a:pt x="416966" y="1404518"/>
                </a:cubicBezTo>
                <a:cubicBezTo>
                  <a:pt x="308084" y="1422666"/>
                  <a:pt x="415383" y="1401910"/>
                  <a:pt x="329184" y="1419149"/>
                </a:cubicBezTo>
                <a:cubicBezTo>
                  <a:pt x="321869" y="1424026"/>
                  <a:pt x="315102" y="1429847"/>
                  <a:pt x="307238" y="1433779"/>
                </a:cubicBezTo>
                <a:cubicBezTo>
                  <a:pt x="300341" y="1437227"/>
                  <a:pt x="291905" y="1437127"/>
                  <a:pt x="285293" y="1441094"/>
                </a:cubicBezTo>
                <a:cubicBezTo>
                  <a:pt x="271706" y="1449246"/>
                  <a:pt x="265233" y="1466168"/>
                  <a:pt x="256032" y="1477670"/>
                </a:cubicBezTo>
                <a:cubicBezTo>
                  <a:pt x="251724" y="1483056"/>
                  <a:pt x="246279" y="1487424"/>
                  <a:pt x="241402" y="1492301"/>
                </a:cubicBezTo>
                <a:lnTo>
                  <a:pt x="226771" y="1536192"/>
                </a:lnTo>
                <a:cubicBezTo>
                  <a:pt x="224333" y="1543507"/>
                  <a:pt x="220724" y="1550532"/>
                  <a:pt x="219456" y="1558138"/>
                </a:cubicBezTo>
                <a:lnTo>
                  <a:pt x="212141" y="1602029"/>
                </a:lnTo>
                <a:cubicBezTo>
                  <a:pt x="209703" y="1675181"/>
                  <a:pt x="209254" y="1748426"/>
                  <a:pt x="204826" y="1821485"/>
                </a:cubicBezTo>
                <a:cubicBezTo>
                  <a:pt x="204360" y="1829182"/>
                  <a:pt x="201255" y="1836690"/>
                  <a:pt x="197510" y="1843430"/>
                </a:cubicBezTo>
                <a:cubicBezTo>
                  <a:pt x="181384" y="1872458"/>
                  <a:pt x="162277" y="1901280"/>
                  <a:pt x="131674" y="1916582"/>
                </a:cubicBezTo>
                <a:cubicBezTo>
                  <a:pt x="124777" y="1920031"/>
                  <a:pt x="116469" y="1920153"/>
                  <a:pt x="109728" y="1923898"/>
                </a:cubicBezTo>
                <a:cubicBezTo>
                  <a:pt x="26205" y="1970300"/>
                  <a:pt x="91565" y="1935502"/>
                  <a:pt x="51206" y="1967789"/>
                </a:cubicBezTo>
                <a:cubicBezTo>
                  <a:pt x="44341" y="1973281"/>
                  <a:pt x="36576" y="1977542"/>
                  <a:pt x="29261" y="1982419"/>
                </a:cubicBezTo>
                <a:cubicBezTo>
                  <a:pt x="26823" y="1989734"/>
                  <a:pt x="25395" y="1997468"/>
                  <a:pt x="21946" y="2004365"/>
                </a:cubicBezTo>
                <a:cubicBezTo>
                  <a:pt x="18014" y="2012229"/>
                  <a:pt x="9447" y="2017781"/>
                  <a:pt x="7315" y="2026310"/>
                </a:cubicBezTo>
                <a:cubicBezTo>
                  <a:pt x="1960" y="2047731"/>
                  <a:pt x="2438" y="2070201"/>
                  <a:pt x="0" y="2092147"/>
                </a:cubicBezTo>
                <a:cubicBezTo>
                  <a:pt x="4877" y="2126285"/>
                  <a:pt x="8637" y="2160601"/>
                  <a:pt x="14630" y="2194560"/>
                </a:cubicBezTo>
                <a:cubicBezTo>
                  <a:pt x="15970" y="2202154"/>
                  <a:pt x="19827" y="2209092"/>
                  <a:pt x="21946" y="2216506"/>
                </a:cubicBezTo>
                <a:cubicBezTo>
                  <a:pt x="30117" y="2245103"/>
                  <a:pt x="24801" y="2245440"/>
                  <a:pt x="43891" y="2267712"/>
                </a:cubicBezTo>
                <a:cubicBezTo>
                  <a:pt x="52868" y="2278185"/>
                  <a:pt x="60814" y="2290804"/>
                  <a:pt x="73152" y="2296973"/>
                </a:cubicBezTo>
                <a:cubicBezTo>
                  <a:pt x="101735" y="2311264"/>
                  <a:pt x="100226" y="2308997"/>
                  <a:pt x="124358" y="2326234"/>
                </a:cubicBezTo>
                <a:cubicBezTo>
                  <a:pt x="134279" y="2333320"/>
                  <a:pt x="144253" y="2340374"/>
                  <a:pt x="153619" y="2348179"/>
                </a:cubicBezTo>
                <a:cubicBezTo>
                  <a:pt x="158918" y="2352594"/>
                  <a:pt x="162336" y="2359261"/>
                  <a:pt x="168250" y="2362810"/>
                </a:cubicBezTo>
                <a:cubicBezTo>
                  <a:pt x="174862" y="2366777"/>
                  <a:pt x="182880" y="2367687"/>
                  <a:pt x="190195" y="2370125"/>
                </a:cubicBezTo>
                <a:cubicBezTo>
                  <a:pt x="195072" y="2375002"/>
                  <a:pt x="198657" y="2381671"/>
                  <a:pt x="204826" y="2384755"/>
                </a:cubicBezTo>
                <a:cubicBezTo>
                  <a:pt x="207874" y="2386279"/>
                  <a:pt x="266600" y="2406263"/>
                  <a:pt x="277978" y="2406701"/>
                </a:cubicBezTo>
                <a:cubicBezTo>
                  <a:pt x="394960" y="2411200"/>
                  <a:pt x="512064" y="2411578"/>
                  <a:pt x="629107" y="2414016"/>
                </a:cubicBezTo>
                <a:cubicBezTo>
                  <a:pt x="733868" y="2425656"/>
                  <a:pt x="658333" y="2415339"/>
                  <a:pt x="731520" y="2428646"/>
                </a:cubicBezTo>
                <a:cubicBezTo>
                  <a:pt x="746113" y="2431299"/>
                  <a:pt x="760932" y="2432744"/>
                  <a:pt x="775411" y="2435962"/>
                </a:cubicBezTo>
                <a:cubicBezTo>
                  <a:pt x="782938" y="2437635"/>
                  <a:pt x="789943" y="2441159"/>
                  <a:pt x="797357" y="2443277"/>
                </a:cubicBezTo>
                <a:cubicBezTo>
                  <a:pt x="827912" y="2452007"/>
                  <a:pt x="836020" y="2452159"/>
                  <a:pt x="870509" y="2457907"/>
                </a:cubicBezTo>
                <a:cubicBezTo>
                  <a:pt x="925671" y="2476294"/>
                  <a:pt x="857674" y="2451490"/>
                  <a:pt x="914400" y="2479853"/>
                </a:cubicBezTo>
                <a:cubicBezTo>
                  <a:pt x="924893" y="2485099"/>
                  <a:pt x="956233" y="2492140"/>
                  <a:pt x="965606" y="2494483"/>
                </a:cubicBezTo>
                <a:cubicBezTo>
                  <a:pt x="968045" y="2501798"/>
                  <a:pt x="967469" y="2510976"/>
                  <a:pt x="972922" y="2516429"/>
                </a:cubicBezTo>
                <a:cubicBezTo>
                  <a:pt x="978374" y="2521881"/>
                  <a:pt x="988255" y="2519777"/>
                  <a:pt x="994867" y="2523744"/>
                </a:cubicBezTo>
                <a:cubicBezTo>
                  <a:pt x="1000781" y="2527292"/>
                  <a:pt x="1004621" y="2533497"/>
                  <a:pt x="1009498" y="2538374"/>
                </a:cubicBezTo>
                <a:cubicBezTo>
                  <a:pt x="1028060" y="2594061"/>
                  <a:pt x="1021104" y="2567143"/>
                  <a:pt x="1031443" y="2618842"/>
                </a:cubicBezTo>
                <a:cubicBezTo>
                  <a:pt x="1029005" y="2665171"/>
                  <a:pt x="1027828" y="2711584"/>
                  <a:pt x="1024128" y="2757830"/>
                </a:cubicBezTo>
                <a:cubicBezTo>
                  <a:pt x="1022945" y="2772615"/>
                  <a:pt x="1018911" y="2787039"/>
                  <a:pt x="1016813" y="2801722"/>
                </a:cubicBezTo>
                <a:cubicBezTo>
                  <a:pt x="1014033" y="2821183"/>
                  <a:pt x="1011936" y="2840736"/>
                  <a:pt x="1009498" y="2860243"/>
                </a:cubicBezTo>
                <a:cubicBezTo>
                  <a:pt x="1013144" y="2893060"/>
                  <a:pt x="1011657" y="2932976"/>
                  <a:pt x="1031443" y="2962656"/>
                </a:cubicBezTo>
                <a:cubicBezTo>
                  <a:pt x="1039094" y="2974133"/>
                  <a:pt x="1050950" y="2982163"/>
                  <a:pt x="1060704" y="2991917"/>
                </a:cubicBezTo>
                <a:cubicBezTo>
                  <a:pt x="1068019" y="2999232"/>
                  <a:pt x="1072836" y="3010590"/>
                  <a:pt x="1082650" y="3013862"/>
                </a:cubicBezTo>
                <a:lnTo>
                  <a:pt x="1126541" y="3028493"/>
                </a:lnTo>
                <a:lnTo>
                  <a:pt x="1148486" y="3035808"/>
                </a:lnTo>
                <a:cubicBezTo>
                  <a:pt x="1181572" y="3068891"/>
                  <a:pt x="1152254" y="3045751"/>
                  <a:pt x="1236269" y="3057754"/>
                </a:cubicBezTo>
                <a:cubicBezTo>
                  <a:pt x="1246222" y="3059176"/>
                  <a:pt x="1255613" y="3063416"/>
                  <a:pt x="1265530" y="3065069"/>
                </a:cubicBezTo>
                <a:cubicBezTo>
                  <a:pt x="1285640" y="3068421"/>
                  <a:pt x="1372265" y="3077741"/>
                  <a:pt x="1389888" y="3079699"/>
                </a:cubicBezTo>
                <a:lnTo>
                  <a:pt x="1733702" y="3072384"/>
                </a:lnTo>
                <a:cubicBezTo>
                  <a:pt x="1746126" y="3071906"/>
                  <a:pt x="1757872" y="3065896"/>
                  <a:pt x="1770278" y="3065069"/>
                </a:cubicBezTo>
                <a:cubicBezTo>
                  <a:pt x="1794608" y="3063447"/>
                  <a:pt x="1819046" y="3065069"/>
                  <a:pt x="1843430" y="306506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8" name="Group 607">
            <a:extLst>
              <a:ext uri="{FF2B5EF4-FFF2-40B4-BE49-F238E27FC236}">
                <a16:creationId xmlns:a16="http://schemas.microsoft.com/office/drawing/2014/main" id="{EE352FB0-2AD4-4D8C-AF3E-4CFE110039C5}"/>
              </a:ext>
            </a:extLst>
          </p:cNvPr>
          <p:cNvGrpSpPr/>
          <p:nvPr/>
        </p:nvGrpSpPr>
        <p:grpSpPr>
          <a:xfrm>
            <a:off x="4164242" y="922993"/>
            <a:ext cx="467140" cy="230832"/>
            <a:chOff x="7166582" y="1311965"/>
            <a:chExt cx="467140" cy="230832"/>
          </a:xfrm>
        </p:grpSpPr>
        <p:sp>
          <p:nvSpPr>
            <p:cNvPr id="609" name="Flowchart: Alternate Process 608">
              <a:extLst>
                <a:ext uri="{FF2B5EF4-FFF2-40B4-BE49-F238E27FC236}">
                  <a16:creationId xmlns:a16="http://schemas.microsoft.com/office/drawing/2014/main" id="{8CF1B383-0A18-4532-B0AC-13F400FBC0C3}"/>
                </a:ext>
              </a:extLst>
            </p:cNvPr>
            <p:cNvSpPr/>
            <p:nvPr/>
          </p:nvSpPr>
          <p:spPr>
            <a:xfrm>
              <a:off x="7166582" y="1360858"/>
              <a:ext cx="467140" cy="114300"/>
            </a:xfrm>
            <a:prstGeom prst="flowChartAlternateProcess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TextBox 609">
              <a:extLst>
                <a:ext uri="{FF2B5EF4-FFF2-40B4-BE49-F238E27FC236}">
                  <a16:creationId xmlns:a16="http://schemas.microsoft.com/office/drawing/2014/main" id="{2AB987C0-C999-4D0B-AF3C-CB31F9A8C782}"/>
                </a:ext>
              </a:extLst>
            </p:cNvPr>
            <p:cNvSpPr txBox="1"/>
            <p:nvPr/>
          </p:nvSpPr>
          <p:spPr>
            <a:xfrm>
              <a:off x="7185991" y="1311965"/>
              <a:ext cx="42832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/>
                <a:t>USB</a:t>
              </a:r>
            </a:p>
          </p:txBody>
        </p:sp>
      </p:grpSp>
      <p:sp>
        <p:nvSpPr>
          <p:cNvPr id="616" name="Rectangle: Rounded Corners 615">
            <a:extLst>
              <a:ext uri="{FF2B5EF4-FFF2-40B4-BE49-F238E27FC236}">
                <a16:creationId xmlns:a16="http://schemas.microsoft.com/office/drawing/2014/main" id="{5700B164-77BD-46A6-B2BA-66AF315FEEC8}"/>
              </a:ext>
            </a:extLst>
          </p:cNvPr>
          <p:cNvSpPr/>
          <p:nvPr/>
        </p:nvSpPr>
        <p:spPr>
          <a:xfrm>
            <a:off x="717250" y="3600680"/>
            <a:ext cx="307700" cy="65166"/>
          </a:xfrm>
          <a:prstGeom prst="round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500" dirty="0"/>
              <a:t>232134</a:t>
            </a:r>
          </a:p>
        </p:txBody>
      </p:sp>
      <p:pic>
        <p:nvPicPr>
          <p:cNvPr id="617" name="Picture 616" descr="Graphical user interface, Teams&#10;&#10;Description automatically generated">
            <a:extLst>
              <a:ext uri="{FF2B5EF4-FFF2-40B4-BE49-F238E27FC236}">
                <a16:creationId xmlns:a16="http://schemas.microsoft.com/office/drawing/2014/main" id="{E5CB3BD3-5675-4F17-930A-FFA6B6D426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3624" y="2509179"/>
            <a:ext cx="403389" cy="221864"/>
          </a:xfrm>
          <a:prstGeom prst="rect">
            <a:avLst/>
          </a:prstGeom>
        </p:spPr>
      </p:pic>
      <p:pic>
        <p:nvPicPr>
          <p:cNvPr id="618" name="Picture 617" descr="A person in a uniform&#10;&#10;Description automatically generated with medium confidence">
            <a:extLst>
              <a:ext uri="{FF2B5EF4-FFF2-40B4-BE49-F238E27FC236}">
                <a16:creationId xmlns:a16="http://schemas.microsoft.com/office/drawing/2014/main" id="{47CAE848-6283-4977-AFF9-0E3DD3EAC2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3567" y="4635665"/>
            <a:ext cx="791610" cy="39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3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41" grpId="0"/>
      <p:bldP spid="60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Freeform 154">
            <a:extLst>
              <a:ext uri="{FF2B5EF4-FFF2-40B4-BE49-F238E27FC236}">
                <a16:creationId xmlns:a16="http://schemas.microsoft.com/office/drawing/2014/main" id="{087125BA-9F84-4E39-BA21-6D0B1B39E721}"/>
              </a:ext>
            </a:extLst>
          </p:cNvPr>
          <p:cNvSpPr>
            <a:spLocks/>
          </p:cNvSpPr>
          <p:nvPr/>
        </p:nvSpPr>
        <p:spPr bwMode="auto">
          <a:xfrm rot="1800000" flipV="1">
            <a:off x="2688020" y="1700278"/>
            <a:ext cx="1947615" cy="306059"/>
          </a:xfrm>
          <a:custGeom>
            <a:avLst/>
            <a:gdLst>
              <a:gd name="T0" fmla="*/ 2147483647 w 536"/>
              <a:gd name="T1" fmla="*/ 2147483647 h 104"/>
              <a:gd name="T2" fmla="*/ 2147483647 w 536"/>
              <a:gd name="T3" fmla="*/ 0 h 104"/>
              <a:gd name="T4" fmla="*/ 2147483647 w 536"/>
              <a:gd name="T5" fmla="*/ 2147483647 h 104"/>
              <a:gd name="T6" fmla="*/ 2147483647 w 536"/>
              <a:gd name="T7" fmla="*/ 2147483647 h 104"/>
              <a:gd name="T8" fmla="*/ 0 w 536"/>
              <a:gd name="T9" fmla="*/ 2147483647 h 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6"/>
              <a:gd name="T16" fmla="*/ 0 h 104"/>
              <a:gd name="T17" fmla="*/ 536 w 536"/>
              <a:gd name="T18" fmla="*/ 104 h 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6" h="104">
                <a:moveTo>
                  <a:pt x="480" y="48"/>
                </a:moveTo>
                <a:cubicBezTo>
                  <a:pt x="508" y="24"/>
                  <a:pt x="536" y="0"/>
                  <a:pt x="480" y="0"/>
                </a:cubicBezTo>
                <a:cubicBezTo>
                  <a:pt x="424" y="0"/>
                  <a:pt x="200" y="32"/>
                  <a:pt x="144" y="48"/>
                </a:cubicBezTo>
                <a:cubicBezTo>
                  <a:pt x="88" y="64"/>
                  <a:pt x="168" y="88"/>
                  <a:pt x="144" y="96"/>
                </a:cubicBezTo>
                <a:cubicBezTo>
                  <a:pt x="120" y="104"/>
                  <a:pt x="60" y="100"/>
                  <a:pt x="0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68557" tIns="34278" rIns="68557" bIns="34278"/>
          <a:lstStyle/>
          <a:p>
            <a:pPr defTabSz="342900"/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07" name="Group 1706">
            <a:extLst>
              <a:ext uri="{FF2B5EF4-FFF2-40B4-BE49-F238E27FC236}">
                <a16:creationId xmlns:a16="http://schemas.microsoft.com/office/drawing/2014/main" id="{129584A6-0240-4CE4-8316-6D15F6C2F020}"/>
              </a:ext>
            </a:extLst>
          </p:cNvPr>
          <p:cNvGrpSpPr/>
          <p:nvPr/>
        </p:nvGrpSpPr>
        <p:grpSpPr>
          <a:xfrm>
            <a:off x="2454837" y="757832"/>
            <a:ext cx="724557" cy="1448354"/>
            <a:chOff x="676838" y="276457"/>
            <a:chExt cx="724557" cy="1448354"/>
          </a:xfrm>
        </p:grpSpPr>
        <p:sp>
          <p:nvSpPr>
            <p:cNvPr id="106608" name="Rectangle 112"/>
            <p:cNvSpPr>
              <a:spLocks noChangeArrowheads="1"/>
            </p:cNvSpPr>
            <p:nvPr/>
          </p:nvSpPr>
          <p:spPr bwMode="auto">
            <a:xfrm>
              <a:off x="772948" y="276457"/>
              <a:ext cx="521208" cy="124777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9804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68557" tIns="34278" rIns="68557" bIns="34278" anchor="ctr"/>
            <a:lstStyle/>
            <a:p>
              <a:pPr defTabSz="342900"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698" name="Group 1697">
              <a:extLst>
                <a:ext uri="{FF2B5EF4-FFF2-40B4-BE49-F238E27FC236}">
                  <a16:creationId xmlns:a16="http://schemas.microsoft.com/office/drawing/2014/main" id="{091192D8-3BCA-42E9-A51C-7D55B48E9BE9}"/>
                </a:ext>
              </a:extLst>
            </p:cNvPr>
            <p:cNvGrpSpPr/>
            <p:nvPr/>
          </p:nvGrpSpPr>
          <p:grpSpPr>
            <a:xfrm>
              <a:off x="813816" y="790807"/>
              <a:ext cx="438912" cy="182880"/>
              <a:chOff x="789618" y="790807"/>
              <a:chExt cx="461963" cy="182880"/>
            </a:xfrm>
          </p:grpSpPr>
          <p:sp>
            <p:nvSpPr>
              <p:cNvPr id="1595" name="Rectangle 122"/>
              <p:cNvSpPr>
                <a:spLocks noChangeArrowheads="1"/>
              </p:cNvSpPr>
              <p:nvPr/>
            </p:nvSpPr>
            <p:spPr bwMode="auto">
              <a:xfrm>
                <a:off x="789618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96" name="Rectangle 123"/>
              <p:cNvSpPr>
                <a:spLocks noChangeArrowheads="1"/>
              </p:cNvSpPr>
              <p:nvPr/>
            </p:nvSpPr>
            <p:spPr bwMode="auto">
              <a:xfrm>
                <a:off x="875343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97" name="Rectangle 124"/>
              <p:cNvSpPr>
                <a:spLocks noChangeArrowheads="1"/>
              </p:cNvSpPr>
              <p:nvPr/>
            </p:nvSpPr>
            <p:spPr bwMode="auto">
              <a:xfrm>
                <a:off x="961068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98" name="Rectangle 125"/>
              <p:cNvSpPr>
                <a:spLocks noChangeArrowheads="1"/>
              </p:cNvSpPr>
              <p:nvPr/>
            </p:nvSpPr>
            <p:spPr bwMode="auto">
              <a:xfrm>
                <a:off x="1046793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99" name="Rectangle 126"/>
              <p:cNvSpPr>
                <a:spLocks noChangeArrowheads="1"/>
              </p:cNvSpPr>
              <p:nvPr/>
            </p:nvSpPr>
            <p:spPr bwMode="auto">
              <a:xfrm>
                <a:off x="1132518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00" name="Rectangle 127"/>
              <p:cNvSpPr>
                <a:spLocks noChangeArrowheads="1"/>
              </p:cNvSpPr>
              <p:nvPr/>
            </p:nvSpPr>
            <p:spPr bwMode="auto">
              <a:xfrm>
                <a:off x="1218243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92" name="Rectangle 129"/>
            <p:cNvSpPr>
              <a:spLocks noChangeArrowheads="1"/>
            </p:cNvSpPr>
            <p:nvPr/>
          </p:nvSpPr>
          <p:spPr bwMode="auto">
            <a:xfrm>
              <a:off x="1008693" y="1264677"/>
              <a:ext cx="76200" cy="79772"/>
            </a:xfrm>
            <a:prstGeom prst="rect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3" name="Rectangle 130"/>
            <p:cNvSpPr>
              <a:spLocks noChangeArrowheads="1"/>
            </p:cNvSpPr>
            <p:nvPr/>
          </p:nvSpPr>
          <p:spPr bwMode="auto">
            <a:xfrm>
              <a:off x="1094418" y="1264677"/>
              <a:ext cx="76200" cy="79772"/>
            </a:xfrm>
            <a:prstGeom prst="rect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4" name="Rectangle 131"/>
            <p:cNvSpPr>
              <a:spLocks noChangeArrowheads="1"/>
            </p:cNvSpPr>
            <p:nvPr/>
          </p:nvSpPr>
          <p:spPr bwMode="auto">
            <a:xfrm>
              <a:off x="1180143" y="1264677"/>
              <a:ext cx="76200" cy="79772"/>
            </a:xfrm>
            <a:prstGeom prst="rect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0" name="Oval 133"/>
            <p:cNvSpPr>
              <a:spLocks noChangeArrowheads="1"/>
            </p:cNvSpPr>
            <p:nvPr/>
          </p:nvSpPr>
          <p:spPr bwMode="auto">
            <a:xfrm>
              <a:off x="865817" y="1411123"/>
              <a:ext cx="9525" cy="80963"/>
            </a:xfrm>
            <a:prstGeom prst="ellipse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1" name="Oval 134"/>
            <p:cNvSpPr>
              <a:spLocks noChangeArrowheads="1"/>
            </p:cNvSpPr>
            <p:nvPr/>
          </p:nvSpPr>
          <p:spPr bwMode="auto">
            <a:xfrm>
              <a:off x="951542" y="1411123"/>
              <a:ext cx="9525" cy="80963"/>
            </a:xfrm>
            <a:prstGeom prst="ellipse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7" name="Rectangle 136"/>
            <p:cNvSpPr>
              <a:spLocks noChangeArrowheads="1"/>
            </p:cNvSpPr>
            <p:nvPr/>
          </p:nvSpPr>
          <p:spPr bwMode="auto">
            <a:xfrm>
              <a:off x="837243" y="1264677"/>
              <a:ext cx="76200" cy="79772"/>
            </a:xfrm>
            <a:prstGeom prst="rect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8" name="Rectangle 137"/>
            <p:cNvSpPr>
              <a:spLocks noChangeArrowheads="1"/>
            </p:cNvSpPr>
            <p:nvPr/>
          </p:nvSpPr>
          <p:spPr bwMode="auto">
            <a:xfrm>
              <a:off x="922968" y="1264677"/>
              <a:ext cx="76200" cy="79772"/>
            </a:xfrm>
            <a:prstGeom prst="rect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9" name="Rectangle 138"/>
            <p:cNvSpPr>
              <a:spLocks noChangeArrowheads="1"/>
            </p:cNvSpPr>
            <p:nvPr/>
          </p:nvSpPr>
          <p:spPr bwMode="auto">
            <a:xfrm>
              <a:off x="1008693" y="1264677"/>
              <a:ext cx="76200" cy="79772"/>
            </a:xfrm>
            <a:prstGeom prst="rect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5" name="Oval 140"/>
            <p:cNvSpPr>
              <a:spLocks noChangeArrowheads="1"/>
            </p:cNvSpPr>
            <p:nvPr/>
          </p:nvSpPr>
          <p:spPr bwMode="auto">
            <a:xfrm>
              <a:off x="980117" y="1411123"/>
              <a:ext cx="9525" cy="80963"/>
            </a:xfrm>
            <a:prstGeom prst="ellipse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6" name="Oval 141"/>
            <p:cNvSpPr>
              <a:spLocks noChangeArrowheads="1"/>
            </p:cNvSpPr>
            <p:nvPr/>
          </p:nvSpPr>
          <p:spPr bwMode="auto">
            <a:xfrm>
              <a:off x="1065842" y="1411123"/>
              <a:ext cx="9525" cy="80963"/>
            </a:xfrm>
            <a:prstGeom prst="ellipse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3" name="Oval 143"/>
            <p:cNvSpPr>
              <a:spLocks noChangeArrowheads="1"/>
            </p:cNvSpPr>
            <p:nvPr/>
          </p:nvSpPr>
          <p:spPr bwMode="auto">
            <a:xfrm>
              <a:off x="1094417" y="1411123"/>
              <a:ext cx="9525" cy="80963"/>
            </a:xfrm>
            <a:prstGeom prst="ellipse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4" name="Oval 144"/>
            <p:cNvSpPr>
              <a:spLocks noChangeArrowheads="1"/>
            </p:cNvSpPr>
            <p:nvPr/>
          </p:nvSpPr>
          <p:spPr bwMode="auto">
            <a:xfrm>
              <a:off x="1180142" y="1411123"/>
              <a:ext cx="9525" cy="80963"/>
            </a:xfrm>
            <a:prstGeom prst="ellipse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649" name="Rectangle 153"/>
            <p:cNvSpPr>
              <a:spLocks noChangeArrowheads="1"/>
            </p:cNvSpPr>
            <p:nvPr/>
          </p:nvSpPr>
          <p:spPr bwMode="auto">
            <a:xfrm>
              <a:off x="676838" y="1540145"/>
              <a:ext cx="72455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342900" eaLnBrk="0" hangingPunct="0"/>
              <a:r>
                <a:rPr lang="en-US" sz="12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Mainframe</a:t>
              </a:r>
              <a:endParaRPr lang="en-US" sz="1200" b="1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grpSp>
          <p:nvGrpSpPr>
            <p:cNvPr id="809" name="Group 808">
              <a:extLst>
                <a:ext uri="{FF2B5EF4-FFF2-40B4-BE49-F238E27FC236}">
                  <a16:creationId xmlns:a16="http://schemas.microsoft.com/office/drawing/2014/main" id="{7814CAF8-F554-4E94-911C-1E265FB38812}"/>
                </a:ext>
              </a:extLst>
            </p:cNvPr>
            <p:cNvGrpSpPr/>
            <p:nvPr/>
          </p:nvGrpSpPr>
          <p:grpSpPr>
            <a:xfrm>
              <a:off x="813816" y="346432"/>
              <a:ext cx="438912" cy="365760"/>
              <a:chOff x="789618" y="790807"/>
              <a:chExt cx="461963" cy="182880"/>
            </a:xfrm>
          </p:grpSpPr>
          <p:sp>
            <p:nvSpPr>
              <p:cNvPr id="810" name="Rectangle 122">
                <a:extLst>
                  <a:ext uri="{FF2B5EF4-FFF2-40B4-BE49-F238E27FC236}">
                    <a16:creationId xmlns:a16="http://schemas.microsoft.com/office/drawing/2014/main" id="{5AA06E17-B198-4618-8BF1-4942DF2392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618" y="790807"/>
                <a:ext cx="33339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1" name="Rectangle 123">
                <a:extLst>
                  <a:ext uri="{FF2B5EF4-FFF2-40B4-BE49-F238E27FC236}">
                    <a16:creationId xmlns:a16="http://schemas.microsoft.com/office/drawing/2014/main" id="{6F0C57E0-FAE7-4EDF-9164-531C1CCA8E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5343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2" name="Rectangle 124">
                <a:extLst>
                  <a:ext uri="{FF2B5EF4-FFF2-40B4-BE49-F238E27FC236}">
                    <a16:creationId xmlns:a16="http://schemas.microsoft.com/office/drawing/2014/main" id="{4862CFFF-625D-4023-A2D6-01E44C1AE6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1068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3" name="Rectangle 125">
                <a:extLst>
                  <a:ext uri="{FF2B5EF4-FFF2-40B4-BE49-F238E27FC236}">
                    <a16:creationId xmlns:a16="http://schemas.microsoft.com/office/drawing/2014/main" id="{8C5DFCE6-E8A7-428B-A76F-EA9CEDFF66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6793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4" name="Rectangle 126">
                <a:extLst>
                  <a:ext uri="{FF2B5EF4-FFF2-40B4-BE49-F238E27FC236}">
                    <a16:creationId xmlns:a16="http://schemas.microsoft.com/office/drawing/2014/main" id="{8DFB0172-C1B4-42BC-89C2-7BEC6CA9B2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2518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5" name="Rectangle 127">
                <a:extLst>
                  <a:ext uri="{FF2B5EF4-FFF2-40B4-BE49-F238E27FC236}">
                    <a16:creationId xmlns:a16="http://schemas.microsoft.com/office/drawing/2014/main" id="{D6FA5D42-5FC9-4EE2-A2E0-3BFB9B964D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8243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816" name="Group 815">
            <a:extLst>
              <a:ext uri="{FF2B5EF4-FFF2-40B4-BE49-F238E27FC236}">
                <a16:creationId xmlns:a16="http://schemas.microsoft.com/office/drawing/2014/main" id="{6DD10814-15FE-42EC-8F1C-AC699371E1C1}"/>
              </a:ext>
            </a:extLst>
          </p:cNvPr>
          <p:cNvGrpSpPr/>
          <p:nvPr/>
        </p:nvGrpSpPr>
        <p:grpSpPr>
          <a:xfrm>
            <a:off x="2275198" y="514823"/>
            <a:ext cx="1061126" cy="1990570"/>
            <a:chOff x="-82724" y="381000"/>
            <a:chExt cx="5791201" cy="3810000"/>
          </a:xfrm>
        </p:grpSpPr>
        <p:grpSp>
          <p:nvGrpSpPr>
            <p:cNvPr id="817" name="Group 347">
              <a:extLst>
                <a:ext uri="{FF2B5EF4-FFF2-40B4-BE49-F238E27FC236}">
                  <a16:creationId xmlns:a16="http://schemas.microsoft.com/office/drawing/2014/main" id="{16AC7CAA-F5A8-40C7-A3F7-DCA5ABAA0B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2876" y="381000"/>
              <a:ext cx="2895601" cy="3810001"/>
              <a:chOff x="2592" y="240"/>
              <a:chExt cx="1200" cy="3360"/>
            </a:xfrm>
          </p:grpSpPr>
          <p:sp>
            <p:nvSpPr>
              <p:cNvPr id="821" name="Arc 348">
                <a:extLst>
                  <a:ext uri="{FF2B5EF4-FFF2-40B4-BE49-F238E27FC236}">
                    <a16:creationId xmlns:a16="http://schemas.microsoft.com/office/drawing/2014/main" id="{F6F480C3-211F-4555-A682-36089A71D1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" y="240"/>
                <a:ext cx="1200" cy="17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822" name="Arc 349">
                <a:extLst>
                  <a:ext uri="{FF2B5EF4-FFF2-40B4-BE49-F238E27FC236}">
                    <a16:creationId xmlns:a16="http://schemas.microsoft.com/office/drawing/2014/main" id="{E3EC1DB8-4A82-4920-85DF-A6863AEA5813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92" y="1872"/>
                <a:ext cx="1200" cy="17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</p:grpSp>
        <p:grpSp>
          <p:nvGrpSpPr>
            <p:cNvPr id="818" name="Group 347">
              <a:extLst>
                <a:ext uri="{FF2B5EF4-FFF2-40B4-BE49-F238E27FC236}">
                  <a16:creationId xmlns:a16="http://schemas.microsoft.com/office/drawing/2014/main" id="{2F29B986-F4A4-4A18-8CC0-8F8277AB1D1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82724" y="381000"/>
              <a:ext cx="2895601" cy="3810001"/>
              <a:chOff x="2592" y="240"/>
              <a:chExt cx="1200" cy="3360"/>
            </a:xfrm>
          </p:grpSpPr>
          <p:sp>
            <p:nvSpPr>
              <p:cNvPr id="819" name="Arc 348">
                <a:extLst>
                  <a:ext uri="{FF2B5EF4-FFF2-40B4-BE49-F238E27FC236}">
                    <a16:creationId xmlns:a16="http://schemas.microsoft.com/office/drawing/2014/main" id="{C42ADB83-26CB-4EF3-96F6-2BE72F0B0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" y="240"/>
                <a:ext cx="1200" cy="17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 dirty="0"/>
              </a:p>
            </p:txBody>
          </p:sp>
          <p:sp>
            <p:nvSpPr>
              <p:cNvPr id="820" name="Arc 349">
                <a:extLst>
                  <a:ext uri="{FF2B5EF4-FFF2-40B4-BE49-F238E27FC236}">
                    <a16:creationId xmlns:a16="http://schemas.microsoft.com/office/drawing/2014/main" id="{FB9ABA84-E100-4028-A5DA-0AB76F79E67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92" y="1872"/>
                <a:ext cx="1200" cy="17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</p:grpSp>
      </p:grpSp>
      <p:sp>
        <p:nvSpPr>
          <p:cNvPr id="824" name="Freeform 152">
            <a:extLst>
              <a:ext uri="{FF2B5EF4-FFF2-40B4-BE49-F238E27FC236}">
                <a16:creationId xmlns:a16="http://schemas.microsoft.com/office/drawing/2014/main" id="{61D4C933-9F6E-4854-9C3A-F50B99F38A48}"/>
              </a:ext>
            </a:extLst>
          </p:cNvPr>
          <p:cNvSpPr>
            <a:spLocks/>
          </p:cNvSpPr>
          <p:nvPr/>
        </p:nvSpPr>
        <p:spPr bwMode="auto">
          <a:xfrm>
            <a:off x="3060575" y="858767"/>
            <a:ext cx="1066800" cy="457200"/>
          </a:xfrm>
          <a:custGeom>
            <a:avLst/>
            <a:gdLst>
              <a:gd name="T0" fmla="*/ 2147483647 w 576"/>
              <a:gd name="T1" fmla="*/ 0 h 336"/>
              <a:gd name="T2" fmla="*/ 2147483647 w 576"/>
              <a:gd name="T3" fmla="*/ 2147483647 h 336"/>
              <a:gd name="T4" fmla="*/ 2147483647 w 576"/>
              <a:gd name="T5" fmla="*/ 2147483647 h 336"/>
              <a:gd name="T6" fmla="*/ 0 w 576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336"/>
              <a:gd name="T14" fmla="*/ 576 w 576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336">
                <a:moveTo>
                  <a:pt x="576" y="0"/>
                </a:moveTo>
                <a:cubicBezTo>
                  <a:pt x="472" y="0"/>
                  <a:pt x="368" y="0"/>
                  <a:pt x="288" y="48"/>
                </a:cubicBezTo>
                <a:cubicBezTo>
                  <a:pt x="208" y="96"/>
                  <a:pt x="144" y="240"/>
                  <a:pt x="96" y="288"/>
                </a:cubicBezTo>
                <a:cubicBezTo>
                  <a:pt x="48" y="336"/>
                  <a:pt x="24" y="336"/>
                  <a:pt x="0" y="3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09" tIns="45704" rIns="91409" bIns="45704"/>
          <a:lstStyle/>
          <a:p>
            <a:pPr>
              <a:buNone/>
            </a:pPr>
            <a:endParaRPr lang="en-US"/>
          </a:p>
        </p:txBody>
      </p:sp>
      <p:grpSp>
        <p:nvGrpSpPr>
          <p:cNvPr id="842" name="Group 101">
            <a:extLst>
              <a:ext uri="{FF2B5EF4-FFF2-40B4-BE49-F238E27FC236}">
                <a16:creationId xmlns:a16="http://schemas.microsoft.com/office/drawing/2014/main" id="{C87D1140-35D1-440E-8FF9-ABFFBD023448}"/>
              </a:ext>
            </a:extLst>
          </p:cNvPr>
          <p:cNvGrpSpPr>
            <a:grpSpLocks/>
          </p:cNvGrpSpPr>
          <p:nvPr/>
        </p:nvGrpSpPr>
        <p:grpSpPr bwMode="auto">
          <a:xfrm>
            <a:off x="5244380" y="1724274"/>
            <a:ext cx="976312" cy="685800"/>
            <a:chOff x="3209" y="856"/>
            <a:chExt cx="615" cy="432"/>
          </a:xfrm>
        </p:grpSpPr>
        <p:sp>
          <p:nvSpPr>
            <p:cNvPr id="843" name="Freeform 102">
              <a:extLst>
                <a:ext uri="{FF2B5EF4-FFF2-40B4-BE49-F238E27FC236}">
                  <a16:creationId xmlns:a16="http://schemas.microsoft.com/office/drawing/2014/main" id="{01FD25D7-9CC7-44F3-88D8-DE95410F9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" y="856"/>
              <a:ext cx="361" cy="309"/>
            </a:xfrm>
            <a:custGeom>
              <a:avLst/>
              <a:gdLst>
                <a:gd name="T0" fmla="*/ 77 w 361"/>
                <a:gd name="T1" fmla="*/ 202 h 309"/>
                <a:gd name="T2" fmla="*/ 0 w 361"/>
                <a:gd name="T3" fmla="*/ 202 h 309"/>
                <a:gd name="T4" fmla="*/ 0 w 361"/>
                <a:gd name="T5" fmla="*/ 309 h 309"/>
                <a:gd name="T6" fmla="*/ 361 w 361"/>
                <a:gd name="T7" fmla="*/ 309 h 309"/>
                <a:gd name="T8" fmla="*/ 361 w 361"/>
                <a:gd name="T9" fmla="*/ 202 h 309"/>
                <a:gd name="T10" fmla="*/ 281 w 361"/>
                <a:gd name="T11" fmla="*/ 202 h 309"/>
                <a:gd name="T12" fmla="*/ 281 w 361"/>
                <a:gd name="T13" fmla="*/ 188 h 309"/>
                <a:gd name="T14" fmla="*/ 315 w 361"/>
                <a:gd name="T15" fmla="*/ 188 h 309"/>
                <a:gd name="T16" fmla="*/ 315 w 361"/>
                <a:gd name="T17" fmla="*/ 0 h 309"/>
                <a:gd name="T18" fmla="*/ 44 w 361"/>
                <a:gd name="T19" fmla="*/ 0 h 309"/>
                <a:gd name="T20" fmla="*/ 44 w 361"/>
                <a:gd name="T21" fmla="*/ 188 h 309"/>
                <a:gd name="T22" fmla="*/ 77 w 361"/>
                <a:gd name="T23" fmla="*/ 188 h 309"/>
                <a:gd name="T24" fmla="*/ 77 w 361"/>
                <a:gd name="T25" fmla="*/ 202 h 3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1"/>
                <a:gd name="T40" fmla="*/ 0 h 309"/>
                <a:gd name="T41" fmla="*/ 361 w 361"/>
                <a:gd name="T42" fmla="*/ 309 h 3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1" h="309">
                  <a:moveTo>
                    <a:pt x="77" y="202"/>
                  </a:moveTo>
                  <a:lnTo>
                    <a:pt x="0" y="202"/>
                  </a:lnTo>
                  <a:lnTo>
                    <a:pt x="0" y="309"/>
                  </a:lnTo>
                  <a:lnTo>
                    <a:pt x="361" y="309"/>
                  </a:lnTo>
                  <a:lnTo>
                    <a:pt x="361" y="202"/>
                  </a:lnTo>
                  <a:lnTo>
                    <a:pt x="281" y="202"/>
                  </a:lnTo>
                  <a:lnTo>
                    <a:pt x="281" y="188"/>
                  </a:lnTo>
                  <a:lnTo>
                    <a:pt x="315" y="188"/>
                  </a:lnTo>
                  <a:lnTo>
                    <a:pt x="315" y="0"/>
                  </a:lnTo>
                  <a:lnTo>
                    <a:pt x="44" y="0"/>
                  </a:lnTo>
                  <a:lnTo>
                    <a:pt x="44" y="188"/>
                  </a:lnTo>
                  <a:lnTo>
                    <a:pt x="77" y="188"/>
                  </a:lnTo>
                  <a:lnTo>
                    <a:pt x="77" y="202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844" name="Freeform 103">
              <a:extLst>
                <a:ext uri="{FF2B5EF4-FFF2-40B4-BE49-F238E27FC236}">
                  <a16:creationId xmlns:a16="http://schemas.microsoft.com/office/drawing/2014/main" id="{6B04AD59-CC72-4C78-9076-7D4C2C9552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3" y="1044"/>
              <a:ext cx="204" cy="14"/>
            </a:xfrm>
            <a:custGeom>
              <a:avLst/>
              <a:gdLst>
                <a:gd name="T0" fmla="*/ 0 w 204"/>
                <a:gd name="T1" fmla="*/ 14 h 14"/>
                <a:gd name="T2" fmla="*/ 204 w 204"/>
                <a:gd name="T3" fmla="*/ 14 h 14"/>
                <a:gd name="T4" fmla="*/ 0 w 204"/>
                <a:gd name="T5" fmla="*/ 0 h 14"/>
                <a:gd name="T6" fmla="*/ 204 w 204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4"/>
                <a:gd name="T13" fmla="*/ 0 h 14"/>
                <a:gd name="T14" fmla="*/ 204 w 204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4" h="14">
                  <a:moveTo>
                    <a:pt x="0" y="14"/>
                  </a:moveTo>
                  <a:lnTo>
                    <a:pt x="204" y="14"/>
                  </a:lnTo>
                  <a:moveTo>
                    <a:pt x="0" y="0"/>
                  </a:moveTo>
                  <a:lnTo>
                    <a:pt x="204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845" name="Freeform 104">
              <a:extLst>
                <a:ext uri="{FF2B5EF4-FFF2-40B4-BE49-F238E27FC236}">
                  <a16:creationId xmlns:a16="http://schemas.microsoft.com/office/drawing/2014/main" id="{0D0D8DC7-470B-4087-9A26-F7018BE364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1068"/>
              <a:ext cx="147" cy="87"/>
            </a:xfrm>
            <a:custGeom>
              <a:avLst/>
              <a:gdLst>
                <a:gd name="T0" fmla="*/ 0 w 147"/>
                <a:gd name="T1" fmla="*/ 87 h 87"/>
                <a:gd name="T2" fmla="*/ 118 w 147"/>
                <a:gd name="T3" fmla="*/ 87 h 87"/>
                <a:gd name="T4" fmla="*/ 118 w 147"/>
                <a:gd name="T5" fmla="*/ 0 h 87"/>
                <a:gd name="T6" fmla="*/ 0 w 147"/>
                <a:gd name="T7" fmla="*/ 0 h 87"/>
                <a:gd name="T8" fmla="*/ 0 w 147"/>
                <a:gd name="T9" fmla="*/ 87 h 87"/>
                <a:gd name="T10" fmla="*/ 130 w 147"/>
                <a:gd name="T11" fmla="*/ 15 h 87"/>
                <a:gd name="T12" fmla="*/ 147 w 147"/>
                <a:gd name="T13" fmla="*/ 15 h 87"/>
                <a:gd name="T14" fmla="*/ 147 w 147"/>
                <a:gd name="T15" fmla="*/ 0 h 87"/>
                <a:gd name="T16" fmla="*/ 130 w 147"/>
                <a:gd name="T17" fmla="*/ 0 h 87"/>
                <a:gd name="T18" fmla="*/ 130 w 147"/>
                <a:gd name="T19" fmla="*/ 15 h 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7"/>
                <a:gd name="T31" fmla="*/ 0 h 87"/>
                <a:gd name="T32" fmla="*/ 147 w 147"/>
                <a:gd name="T33" fmla="*/ 87 h 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7" h="87">
                  <a:moveTo>
                    <a:pt x="0" y="87"/>
                  </a:moveTo>
                  <a:lnTo>
                    <a:pt x="118" y="87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0" y="87"/>
                  </a:lnTo>
                  <a:close/>
                  <a:moveTo>
                    <a:pt x="130" y="15"/>
                  </a:moveTo>
                  <a:lnTo>
                    <a:pt x="147" y="15"/>
                  </a:lnTo>
                  <a:lnTo>
                    <a:pt x="147" y="0"/>
                  </a:lnTo>
                  <a:lnTo>
                    <a:pt x="130" y="0"/>
                  </a:lnTo>
                  <a:lnTo>
                    <a:pt x="130" y="15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846" name="Freeform 105">
              <a:extLst>
                <a:ext uri="{FF2B5EF4-FFF2-40B4-BE49-F238E27FC236}">
                  <a16:creationId xmlns:a16="http://schemas.microsoft.com/office/drawing/2014/main" id="{E0073D1E-42C1-4182-BE4E-01108134E3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1097"/>
              <a:ext cx="118" cy="29"/>
            </a:xfrm>
            <a:custGeom>
              <a:avLst/>
              <a:gdLst>
                <a:gd name="T0" fmla="*/ 0 w 118"/>
                <a:gd name="T1" fmla="*/ 0 h 29"/>
                <a:gd name="T2" fmla="*/ 118 w 118"/>
                <a:gd name="T3" fmla="*/ 0 h 29"/>
                <a:gd name="T4" fmla="*/ 0 w 118"/>
                <a:gd name="T5" fmla="*/ 29 h 29"/>
                <a:gd name="T6" fmla="*/ 118 w 118"/>
                <a:gd name="T7" fmla="*/ 29 h 29"/>
                <a:gd name="T8" fmla="*/ 5 w 118"/>
                <a:gd name="T9" fmla="*/ 14 h 29"/>
                <a:gd name="T10" fmla="*/ 113 w 118"/>
                <a:gd name="T11" fmla="*/ 14 h 29"/>
                <a:gd name="T12" fmla="*/ 67 w 118"/>
                <a:gd name="T13" fmla="*/ 25 h 29"/>
                <a:gd name="T14" fmla="*/ 101 w 118"/>
                <a:gd name="T15" fmla="*/ 25 h 29"/>
                <a:gd name="T16" fmla="*/ 101 w 118"/>
                <a:gd name="T17" fmla="*/ 6 h 29"/>
                <a:gd name="T18" fmla="*/ 67 w 118"/>
                <a:gd name="T19" fmla="*/ 6 h 29"/>
                <a:gd name="T20" fmla="*/ 67 w 118"/>
                <a:gd name="T21" fmla="*/ 25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8"/>
                <a:gd name="T34" fmla="*/ 0 h 29"/>
                <a:gd name="T35" fmla="*/ 118 w 118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8" h="29">
                  <a:moveTo>
                    <a:pt x="0" y="0"/>
                  </a:moveTo>
                  <a:lnTo>
                    <a:pt x="118" y="0"/>
                  </a:lnTo>
                  <a:moveTo>
                    <a:pt x="0" y="29"/>
                  </a:moveTo>
                  <a:lnTo>
                    <a:pt x="118" y="29"/>
                  </a:lnTo>
                  <a:moveTo>
                    <a:pt x="5" y="14"/>
                  </a:moveTo>
                  <a:lnTo>
                    <a:pt x="113" y="14"/>
                  </a:lnTo>
                  <a:moveTo>
                    <a:pt x="67" y="25"/>
                  </a:moveTo>
                  <a:lnTo>
                    <a:pt x="101" y="25"/>
                  </a:lnTo>
                  <a:lnTo>
                    <a:pt x="101" y="6"/>
                  </a:lnTo>
                  <a:lnTo>
                    <a:pt x="67" y="6"/>
                  </a:lnTo>
                  <a:lnTo>
                    <a:pt x="67" y="2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847" name="Freeform 106">
              <a:extLst>
                <a:ext uri="{FF2B5EF4-FFF2-40B4-BE49-F238E27FC236}">
                  <a16:creationId xmlns:a16="http://schemas.microsoft.com/office/drawing/2014/main" id="{0CEE2A42-C2F1-4513-847E-3F5762C2F8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0" y="864"/>
              <a:ext cx="339" cy="206"/>
            </a:xfrm>
            <a:custGeom>
              <a:avLst/>
              <a:gdLst>
                <a:gd name="T0" fmla="*/ 283 w 339"/>
                <a:gd name="T1" fmla="*/ 148 h 206"/>
                <a:gd name="T2" fmla="*/ 295 w 339"/>
                <a:gd name="T3" fmla="*/ 148 h 206"/>
                <a:gd name="T4" fmla="*/ 295 w 339"/>
                <a:gd name="T5" fmla="*/ 144 h 206"/>
                <a:gd name="T6" fmla="*/ 283 w 339"/>
                <a:gd name="T7" fmla="*/ 144 h 206"/>
                <a:gd name="T8" fmla="*/ 283 w 339"/>
                <a:gd name="T9" fmla="*/ 148 h 206"/>
                <a:gd name="T10" fmla="*/ 77 w 339"/>
                <a:gd name="T11" fmla="*/ 121 h 206"/>
                <a:gd name="T12" fmla="*/ 77 w 339"/>
                <a:gd name="T13" fmla="*/ 14 h 206"/>
                <a:gd name="T14" fmla="*/ 262 w 339"/>
                <a:gd name="T15" fmla="*/ 14 h 206"/>
                <a:gd name="T16" fmla="*/ 262 w 339"/>
                <a:gd name="T17" fmla="*/ 121 h 206"/>
                <a:gd name="T18" fmla="*/ 77 w 339"/>
                <a:gd name="T19" fmla="*/ 121 h 206"/>
                <a:gd name="T20" fmla="*/ 67 w 339"/>
                <a:gd name="T21" fmla="*/ 130 h 206"/>
                <a:gd name="T22" fmla="*/ 271 w 339"/>
                <a:gd name="T23" fmla="*/ 130 h 206"/>
                <a:gd name="T24" fmla="*/ 271 w 339"/>
                <a:gd name="T25" fmla="*/ 6 h 206"/>
                <a:gd name="T26" fmla="*/ 279 w 339"/>
                <a:gd name="T27" fmla="*/ 6 h 206"/>
                <a:gd name="T28" fmla="*/ 279 w 339"/>
                <a:gd name="T29" fmla="*/ 0 h 206"/>
                <a:gd name="T30" fmla="*/ 60 w 339"/>
                <a:gd name="T31" fmla="*/ 0 h 206"/>
                <a:gd name="T32" fmla="*/ 60 w 339"/>
                <a:gd name="T33" fmla="*/ 136 h 206"/>
                <a:gd name="T34" fmla="*/ 67 w 339"/>
                <a:gd name="T35" fmla="*/ 136 h 206"/>
                <a:gd name="T36" fmla="*/ 67 w 339"/>
                <a:gd name="T37" fmla="*/ 130 h 206"/>
                <a:gd name="T38" fmla="*/ 0 w 339"/>
                <a:gd name="T39" fmla="*/ 199 h 206"/>
                <a:gd name="T40" fmla="*/ 34 w 339"/>
                <a:gd name="T41" fmla="*/ 199 h 206"/>
                <a:gd name="T42" fmla="*/ 34 w 339"/>
                <a:gd name="T43" fmla="*/ 189 h 206"/>
                <a:gd name="T44" fmla="*/ 0 w 339"/>
                <a:gd name="T45" fmla="*/ 189 h 206"/>
                <a:gd name="T46" fmla="*/ 0 w 339"/>
                <a:gd name="T47" fmla="*/ 199 h 206"/>
                <a:gd name="T48" fmla="*/ 197 w 339"/>
                <a:gd name="T49" fmla="*/ 206 h 206"/>
                <a:gd name="T50" fmla="*/ 271 w 339"/>
                <a:gd name="T51" fmla="*/ 206 h 206"/>
                <a:gd name="T52" fmla="*/ 271 w 339"/>
                <a:gd name="T53" fmla="*/ 202 h 206"/>
                <a:gd name="T54" fmla="*/ 197 w 339"/>
                <a:gd name="T55" fmla="*/ 202 h 206"/>
                <a:gd name="T56" fmla="*/ 197 w 339"/>
                <a:gd name="T57" fmla="*/ 206 h 206"/>
                <a:gd name="T58" fmla="*/ 327 w 339"/>
                <a:gd name="T59" fmla="*/ 193 h 206"/>
                <a:gd name="T60" fmla="*/ 339 w 339"/>
                <a:gd name="T61" fmla="*/ 193 h 206"/>
                <a:gd name="T62" fmla="*/ 339 w 339"/>
                <a:gd name="T63" fmla="*/ 189 h 206"/>
                <a:gd name="T64" fmla="*/ 327 w 339"/>
                <a:gd name="T65" fmla="*/ 189 h 206"/>
                <a:gd name="T66" fmla="*/ 327 w 339"/>
                <a:gd name="T67" fmla="*/ 193 h 206"/>
                <a:gd name="T68" fmla="*/ 327 w 339"/>
                <a:gd name="T69" fmla="*/ 204 h 206"/>
                <a:gd name="T70" fmla="*/ 339 w 339"/>
                <a:gd name="T71" fmla="*/ 204 h 206"/>
                <a:gd name="T72" fmla="*/ 339 w 339"/>
                <a:gd name="T73" fmla="*/ 199 h 206"/>
                <a:gd name="T74" fmla="*/ 327 w 339"/>
                <a:gd name="T75" fmla="*/ 199 h 206"/>
                <a:gd name="T76" fmla="*/ 327 w 339"/>
                <a:gd name="T77" fmla="*/ 204 h 2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9"/>
                <a:gd name="T118" fmla="*/ 0 h 206"/>
                <a:gd name="T119" fmla="*/ 339 w 339"/>
                <a:gd name="T120" fmla="*/ 206 h 2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9" h="206">
                  <a:moveTo>
                    <a:pt x="283" y="148"/>
                  </a:moveTo>
                  <a:lnTo>
                    <a:pt x="295" y="148"/>
                  </a:lnTo>
                  <a:lnTo>
                    <a:pt x="295" y="144"/>
                  </a:lnTo>
                  <a:lnTo>
                    <a:pt x="283" y="144"/>
                  </a:lnTo>
                  <a:lnTo>
                    <a:pt x="283" y="148"/>
                  </a:lnTo>
                  <a:close/>
                  <a:moveTo>
                    <a:pt x="77" y="121"/>
                  </a:moveTo>
                  <a:lnTo>
                    <a:pt x="77" y="14"/>
                  </a:lnTo>
                  <a:lnTo>
                    <a:pt x="262" y="14"/>
                  </a:lnTo>
                  <a:lnTo>
                    <a:pt x="262" y="121"/>
                  </a:lnTo>
                  <a:lnTo>
                    <a:pt x="77" y="121"/>
                  </a:lnTo>
                  <a:close/>
                  <a:moveTo>
                    <a:pt x="67" y="130"/>
                  </a:moveTo>
                  <a:lnTo>
                    <a:pt x="271" y="130"/>
                  </a:lnTo>
                  <a:lnTo>
                    <a:pt x="271" y="6"/>
                  </a:lnTo>
                  <a:lnTo>
                    <a:pt x="279" y="6"/>
                  </a:lnTo>
                  <a:lnTo>
                    <a:pt x="279" y="0"/>
                  </a:lnTo>
                  <a:lnTo>
                    <a:pt x="60" y="0"/>
                  </a:lnTo>
                  <a:lnTo>
                    <a:pt x="60" y="136"/>
                  </a:lnTo>
                  <a:lnTo>
                    <a:pt x="67" y="136"/>
                  </a:lnTo>
                  <a:lnTo>
                    <a:pt x="67" y="130"/>
                  </a:lnTo>
                  <a:close/>
                  <a:moveTo>
                    <a:pt x="0" y="199"/>
                  </a:moveTo>
                  <a:lnTo>
                    <a:pt x="34" y="199"/>
                  </a:lnTo>
                  <a:lnTo>
                    <a:pt x="34" y="189"/>
                  </a:lnTo>
                  <a:lnTo>
                    <a:pt x="0" y="189"/>
                  </a:lnTo>
                  <a:lnTo>
                    <a:pt x="0" y="199"/>
                  </a:lnTo>
                  <a:close/>
                  <a:moveTo>
                    <a:pt x="197" y="206"/>
                  </a:moveTo>
                  <a:lnTo>
                    <a:pt x="271" y="206"/>
                  </a:lnTo>
                  <a:lnTo>
                    <a:pt x="271" y="202"/>
                  </a:lnTo>
                  <a:lnTo>
                    <a:pt x="197" y="202"/>
                  </a:lnTo>
                  <a:lnTo>
                    <a:pt x="197" y="206"/>
                  </a:lnTo>
                  <a:close/>
                  <a:moveTo>
                    <a:pt x="327" y="193"/>
                  </a:moveTo>
                  <a:lnTo>
                    <a:pt x="339" y="193"/>
                  </a:lnTo>
                  <a:lnTo>
                    <a:pt x="339" y="189"/>
                  </a:lnTo>
                  <a:lnTo>
                    <a:pt x="327" y="189"/>
                  </a:lnTo>
                  <a:lnTo>
                    <a:pt x="327" y="193"/>
                  </a:lnTo>
                  <a:close/>
                  <a:moveTo>
                    <a:pt x="327" y="204"/>
                  </a:moveTo>
                  <a:lnTo>
                    <a:pt x="339" y="204"/>
                  </a:lnTo>
                  <a:lnTo>
                    <a:pt x="339" y="199"/>
                  </a:lnTo>
                  <a:lnTo>
                    <a:pt x="327" y="199"/>
                  </a:lnTo>
                  <a:lnTo>
                    <a:pt x="327" y="20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848" name="Freeform 107">
              <a:extLst>
                <a:ext uri="{FF2B5EF4-FFF2-40B4-BE49-F238E27FC236}">
                  <a16:creationId xmlns:a16="http://schemas.microsoft.com/office/drawing/2014/main" id="{29662A50-9DBE-4EB8-9C63-E6A055FA53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0" y="1033"/>
              <a:ext cx="271" cy="11"/>
            </a:xfrm>
            <a:custGeom>
              <a:avLst/>
              <a:gdLst>
                <a:gd name="T0" fmla="*/ 0 w 271"/>
                <a:gd name="T1" fmla="*/ 0 h 11"/>
                <a:gd name="T2" fmla="*/ 271 w 271"/>
                <a:gd name="T3" fmla="*/ 0 h 11"/>
                <a:gd name="T4" fmla="*/ 67 w 271"/>
                <a:gd name="T5" fmla="*/ 11 h 11"/>
                <a:gd name="T6" fmla="*/ 67 w 271"/>
                <a:gd name="T7" fmla="*/ 0 h 11"/>
                <a:gd name="T8" fmla="*/ 136 w 271"/>
                <a:gd name="T9" fmla="*/ 11 h 11"/>
                <a:gd name="T10" fmla="*/ 136 w 27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1"/>
                <a:gd name="T19" fmla="*/ 0 h 11"/>
                <a:gd name="T20" fmla="*/ 271 w 271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1" h="11">
                  <a:moveTo>
                    <a:pt x="0" y="0"/>
                  </a:moveTo>
                  <a:lnTo>
                    <a:pt x="271" y="0"/>
                  </a:lnTo>
                  <a:moveTo>
                    <a:pt x="67" y="11"/>
                  </a:moveTo>
                  <a:lnTo>
                    <a:pt x="67" y="0"/>
                  </a:lnTo>
                  <a:moveTo>
                    <a:pt x="136" y="11"/>
                  </a:moveTo>
                  <a:lnTo>
                    <a:pt x="136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849" name="Rectangle 108">
              <a:extLst>
                <a:ext uri="{FF2B5EF4-FFF2-40B4-BE49-F238E27FC236}">
                  <a16:creationId xmlns:a16="http://schemas.microsoft.com/office/drawing/2014/main" id="{FEFBD4AB-1EB3-4DC4-9F4B-0E3D088B8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9" y="1194"/>
              <a:ext cx="615" cy="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850" name="Rectangle 109">
              <a:extLst>
                <a:ext uri="{FF2B5EF4-FFF2-40B4-BE49-F238E27FC236}">
                  <a16:creationId xmlns:a16="http://schemas.microsoft.com/office/drawing/2014/main" id="{7B093CDD-8B99-4DE1-AFF8-47DC7D58D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200"/>
              <a:ext cx="557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None/>
              </a:pPr>
              <a:r>
                <a:rPr lang="en-US" sz="9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User Workstation</a:t>
              </a:r>
              <a:endParaRPr lang="en-US" b="1" dirty="0">
                <a:cs typeface="Arial" charset="0"/>
              </a:endParaRPr>
            </a:p>
          </p:txBody>
        </p:sp>
      </p:grpSp>
      <p:grpSp>
        <p:nvGrpSpPr>
          <p:cNvPr id="1714" name="Group 1713">
            <a:extLst>
              <a:ext uri="{FF2B5EF4-FFF2-40B4-BE49-F238E27FC236}">
                <a16:creationId xmlns:a16="http://schemas.microsoft.com/office/drawing/2014/main" id="{8CE70AEF-F72E-4C75-BECE-1776997EC633}"/>
              </a:ext>
            </a:extLst>
          </p:cNvPr>
          <p:cNvGrpSpPr/>
          <p:nvPr/>
        </p:nvGrpSpPr>
        <p:grpSpPr>
          <a:xfrm>
            <a:off x="118534" y="4950847"/>
            <a:ext cx="1662250" cy="184666"/>
            <a:chOff x="118534" y="4950847"/>
            <a:chExt cx="1662250" cy="184666"/>
          </a:xfrm>
        </p:grpSpPr>
        <p:sp>
          <p:nvSpPr>
            <p:cNvPr id="823" name="Rectangle 350">
              <a:extLst>
                <a:ext uri="{FF2B5EF4-FFF2-40B4-BE49-F238E27FC236}">
                  <a16:creationId xmlns:a16="http://schemas.microsoft.com/office/drawing/2014/main" id="{DC94A34B-0E5A-4E32-BBD4-841B9CD6BA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000" y="4950847"/>
              <a:ext cx="127278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None/>
              </a:pPr>
              <a:r>
                <a:rPr lang="en-US" sz="1200" b="1" dirty="0">
                  <a:solidFill>
                    <a:srgbClr val="FF3300"/>
                  </a:solidFill>
                  <a:cs typeface="Arial" charset="0"/>
                </a:rPr>
                <a:t>Physical Security</a:t>
              </a:r>
            </a:p>
          </p:txBody>
        </p:sp>
        <p:cxnSp>
          <p:nvCxnSpPr>
            <p:cNvPr id="1713" name="Straight Connector 1712">
              <a:extLst>
                <a:ext uri="{FF2B5EF4-FFF2-40B4-BE49-F238E27FC236}">
                  <a16:creationId xmlns:a16="http://schemas.microsoft.com/office/drawing/2014/main" id="{5B0E3474-2E1E-4888-BF8C-7021A3913831}"/>
                </a:ext>
              </a:extLst>
            </p:cNvPr>
            <p:cNvCxnSpPr/>
            <p:nvPr/>
          </p:nvCxnSpPr>
          <p:spPr>
            <a:xfrm flipH="1">
              <a:off x="118534" y="5029200"/>
              <a:ext cx="33866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15" name="Rectangle: Rounded Corners 1714">
            <a:extLst>
              <a:ext uri="{FF2B5EF4-FFF2-40B4-BE49-F238E27FC236}">
                <a16:creationId xmlns:a16="http://schemas.microsoft.com/office/drawing/2014/main" id="{B35673E2-FCB1-4065-B701-809B28DE5797}"/>
              </a:ext>
            </a:extLst>
          </p:cNvPr>
          <p:cNvSpPr/>
          <p:nvPr/>
        </p:nvSpPr>
        <p:spPr>
          <a:xfrm>
            <a:off x="1913466" y="101599"/>
            <a:ext cx="5280309" cy="45270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2" name="Group 99">
            <a:extLst>
              <a:ext uri="{FF2B5EF4-FFF2-40B4-BE49-F238E27FC236}">
                <a16:creationId xmlns:a16="http://schemas.microsoft.com/office/drawing/2014/main" id="{E0D7FA2A-2650-4C0B-9EB9-DE2978DFAF9B}"/>
              </a:ext>
            </a:extLst>
          </p:cNvPr>
          <p:cNvGrpSpPr>
            <a:grpSpLocks/>
          </p:cNvGrpSpPr>
          <p:nvPr/>
        </p:nvGrpSpPr>
        <p:grpSpPr bwMode="auto">
          <a:xfrm>
            <a:off x="5026634" y="1675706"/>
            <a:ext cx="292895" cy="433584"/>
            <a:chOff x="1968" y="960"/>
            <a:chExt cx="951" cy="661"/>
          </a:xfrm>
        </p:grpSpPr>
        <p:sp>
          <p:nvSpPr>
            <p:cNvPr id="873" name="Freeform 100">
              <a:extLst>
                <a:ext uri="{FF2B5EF4-FFF2-40B4-BE49-F238E27FC236}">
                  <a16:creationId xmlns:a16="http://schemas.microsoft.com/office/drawing/2014/main" id="{E9367794-B80D-4FDC-8BBF-92E1CCACE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" y="1248"/>
              <a:ext cx="480" cy="56"/>
            </a:xfrm>
            <a:custGeom>
              <a:avLst/>
              <a:gdLst>
                <a:gd name="T0" fmla="*/ 938 w 384"/>
                <a:gd name="T1" fmla="*/ 0 h 56"/>
                <a:gd name="T2" fmla="*/ 235 w 384"/>
                <a:gd name="T3" fmla="*/ 48 h 56"/>
                <a:gd name="T4" fmla="*/ 0 w 384"/>
                <a:gd name="T5" fmla="*/ 48 h 56"/>
                <a:gd name="T6" fmla="*/ 0 60000 65536"/>
                <a:gd name="T7" fmla="*/ 0 60000 65536"/>
                <a:gd name="T8" fmla="*/ 0 60000 65536"/>
                <a:gd name="T9" fmla="*/ 0 w 384"/>
                <a:gd name="T10" fmla="*/ 0 h 56"/>
                <a:gd name="T11" fmla="*/ 384 w 384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56">
                  <a:moveTo>
                    <a:pt x="384" y="0"/>
                  </a:moveTo>
                  <a:cubicBezTo>
                    <a:pt x="272" y="20"/>
                    <a:pt x="160" y="40"/>
                    <a:pt x="96" y="48"/>
                  </a:cubicBezTo>
                  <a:cubicBezTo>
                    <a:pt x="32" y="56"/>
                    <a:pt x="16" y="52"/>
                    <a:pt x="0" y="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874" name="Group 101">
              <a:extLst>
                <a:ext uri="{FF2B5EF4-FFF2-40B4-BE49-F238E27FC236}">
                  <a16:creationId xmlns:a16="http://schemas.microsoft.com/office/drawing/2014/main" id="{C9318297-FACA-4A1B-B018-EF24E7BC94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" y="960"/>
              <a:ext cx="615" cy="661"/>
              <a:chOff x="3209" y="856"/>
              <a:chExt cx="615" cy="661"/>
            </a:xfrm>
          </p:grpSpPr>
          <p:sp>
            <p:nvSpPr>
              <p:cNvPr id="875" name="Freeform 102">
                <a:extLst>
                  <a:ext uri="{FF2B5EF4-FFF2-40B4-BE49-F238E27FC236}">
                    <a16:creationId xmlns:a16="http://schemas.microsoft.com/office/drawing/2014/main" id="{A5E74A03-FE7A-4179-9257-4429DC911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6" y="856"/>
                <a:ext cx="361" cy="309"/>
              </a:xfrm>
              <a:custGeom>
                <a:avLst/>
                <a:gdLst>
                  <a:gd name="T0" fmla="*/ 77 w 361"/>
                  <a:gd name="T1" fmla="*/ 202 h 309"/>
                  <a:gd name="T2" fmla="*/ 0 w 361"/>
                  <a:gd name="T3" fmla="*/ 202 h 309"/>
                  <a:gd name="T4" fmla="*/ 0 w 361"/>
                  <a:gd name="T5" fmla="*/ 309 h 309"/>
                  <a:gd name="T6" fmla="*/ 361 w 361"/>
                  <a:gd name="T7" fmla="*/ 309 h 309"/>
                  <a:gd name="T8" fmla="*/ 361 w 361"/>
                  <a:gd name="T9" fmla="*/ 202 h 309"/>
                  <a:gd name="T10" fmla="*/ 281 w 361"/>
                  <a:gd name="T11" fmla="*/ 202 h 309"/>
                  <a:gd name="T12" fmla="*/ 281 w 361"/>
                  <a:gd name="T13" fmla="*/ 188 h 309"/>
                  <a:gd name="T14" fmla="*/ 315 w 361"/>
                  <a:gd name="T15" fmla="*/ 188 h 309"/>
                  <a:gd name="T16" fmla="*/ 315 w 361"/>
                  <a:gd name="T17" fmla="*/ 0 h 309"/>
                  <a:gd name="T18" fmla="*/ 44 w 361"/>
                  <a:gd name="T19" fmla="*/ 0 h 309"/>
                  <a:gd name="T20" fmla="*/ 44 w 361"/>
                  <a:gd name="T21" fmla="*/ 188 h 309"/>
                  <a:gd name="T22" fmla="*/ 77 w 361"/>
                  <a:gd name="T23" fmla="*/ 188 h 309"/>
                  <a:gd name="T24" fmla="*/ 77 w 361"/>
                  <a:gd name="T25" fmla="*/ 202 h 30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1"/>
                  <a:gd name="T40" fmla="*/ 0 h 309"/>
                  <a:gd name="T41" fmla="*/ 361 w 361"/>
                  <a:gd name="T42" fmla="*/ 309 h 30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1" h="309">
                    <a:moveTo>
                      <a:pt x="77" y="202"/>
                    </a:moveTo>
                    <a:lnTo>
                      <a:pt x="0" y="202"/>
                    </a:lnTo>
                    <a:lnTo>
                      <a:pt x="0" y="309"/>
                    </a:lnTo>
                    <a:lnTo>
                      <a:pt x="361" y="309"/>
                    </a:lnTo>
                    <a:lnTo>
                      <a:pt x="361" y="202"/>
                    </a:lnTo>
                    <a:lnTo>
                      <a:pt x="281" y="202"/>
                    </a:lnTo>
                    <a:lnTo>
                      <a:pt x="281" y="188"/>
                    </a:lnTo>
                    <a:lnTo>
                      <a:pt x="315" y="188"/>
                    </a:lnTo>
                    <a:lnTo>
                      <a:pt x="315" y="0"/>
                    </a:lnTo>
                    <a:lnTo>
                      <a:pt x="44" y="0"/>
                    </a:lnTo>
                    <a:lnTo>
                      <a:pt x="44" y="188"/>
                    </a:lnTo>
                    <a:lnTo>
                      <a:pt x="77" y="188"/>
                    </a:lnTo>
                    <a:lnTo>
                      <a:pt x="77" y="202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76" name="Freeform 103">
                <a:extLst>
                  <a:ext uri="{FF2B5EF4-FFF2-40B4-BE49-F238E27FC236}">
                    <a16:creationId xmlns:a16="http://schemas.microsoft.com/office/drawing/2014/main" id="{C7C86B9E-15D6-4E33-A47D-ACD95E3F4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3" y="1044"/>
                <a:ext cx="204" cy="14"/>
              </a:xfrm>
              <a:custGeom>
                <a:avLst/>
                <a:gdLst>
                  <a:gd name="T0" fmla="*/ 0 w 204"/>
                  <a:gd name="T1" fmla="*/ 14 h 14"/>
                  <a:gd name="T2" fmla="*/ 204 w 204"/>
                  <a:gd name="T3" fmla="*/ 14 h 14"/>
                  <a:gd name="T4" fmla="*/ 0 w 204"/>
                  <a:gd name="T5" fmla="*/ 0 h 14"/>
                  <a:gd name="T6" fmla="*/ 204 w 204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4"/>
                  <a:gd name="T13" fmla="*/ 0 h 14"/>
                  <a:gd name="T14" fmla="*/ 204 w 20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4" h="14">
                    <a:moveTo>
                      <a:pt x="0" y="14"/>
                    </a:moveTo>
                    <a:lnTo>
                      <a:pt x="204" y="14"/>
                    </a:lnTo>
                    <a:moveTo>
                      <a:pt x="0" y="0"/>
                    </a:moveTo>
                    <a:lnTo>
                      <a:pt x="204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77" name="Freeform 104">
                <a:extLst>
                  <a:ext uri="{FF2B5EF4-FFF2-40B4-BE49-F238E27FC236}">
                    <a16:creationId xmlns:a16="http://schemas.microsoft.com/office/drawing/2014/main" id="{6288FE64-B431-4CCE-AAB7-C35F9D05E0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21" y="1068"/>
                <a:ext cx="147" cy="87"/>
              </a:xfrm>
              <a:custGeom>
                <a:avLst/>
                <a:gdLst>
                  <a:gd name="T0" fmla="*/ 0 w 147"/>
                  <a:gd name="T1" fmla="*/ 87 h 87"/>
                  <a:gd name="T2" fmla="*/ 118 w 147"/>
                  <a:gd name="T3" fmla="*/ 87 h 87"/>
                  <a:gd name="T4" fmla="*/ 118 w 147"/>
                  <a:gd name="T5" fmla="*/ 0 h 87"/>
                  <a:gd name="T6" fmla="*/ 0 w 147"/>
                  <a:gd name="T7" fmla="*/ 0 h 87"/>
                  <a:gd name="T8" fmla="*/ 0 w 147"/>
                  <a:gd name="T9" fmla="*/ 87 h 87"/>
                  <a:gd name="T10" fmla="*/ 130 w 147"/>
                  <a:gd name="T11" fmla="*/ 15 h 87"/>
                  <a:gd name="T12" fmla="*/ 147 w 147"/>
                  <a:gd name="T13" fmla="*/ 15 h 87"/>
                  <a:gd name="T14" fmla="*/ 147 w 147"/>
                  <a:gd name="T15" fmla="*/ 0 h 87"/>
                  <a:gd name="T16" fmla="*/ 130 w 147"/>
                  <a:gd name="T17" fmla="*/ 0 h 87"/>
                  <a:gd name="T18" fmla="*/ 130 w 147"/>
                  <a:gd name="T19" fmla="*/ 15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7"/>
                  <a:gd name="T31" fmla="*/ 0 h 87"/>
                  <a:gd name="T32" fmla="*/ 147 w 147"/>
                  <a:gd name="T33" fmla="*/ 87 h 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7" h="87">
                    <a:moveTo>
                      <a:pt x="0" y="87"/>
                    </a:moveTo>
                    <a:lnTo>
                      <a:pt x="118" y="87"/>
                    </a:lnTo>
                    <a:lnTo>
                      <a:pt x="118" y="0"/>
                    </a:lnTo>
                    <a:lnTo>
                      <a:pt x="0" y="0"/>
                    </a:lnTo>
                    <a:lnTo>
                      <a:pt x="0" y="87"/>
                    </a:lnTo>
                    <a:close/>
                    <a:moveTo>
                      <a:pt x="130" y="15"/>
                    </a:moveTo>
                    <a:lnTo>
                      <a:pt x="147" y="15"/>
                    </a:lnTo>
                    <a:lnTo>
                      <a:pt x="147" y="0"/>
                    </a:lnTo>
                    <a:lnTo>
                      <a:pt x="130" y="0"/>
                    </a:lnTo>
                    <a:lnTo>
                      <a:pt x="130" y="15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78" name="Freeform 105">
                <a:extLst>
                  <a:ext uri="{FF2B5EF4-FFF2-40B4-BE49-F238E27FC236}">
                    <a16:creationId xmlns:a16="http://schemas.microsoft.com/office/drawing/2014/main" id="{EDB5BF1A-88C6-46C3-98EA-2976C690A9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21" y="1097"/>
                <a:ext cx="118" cy="29"/>
              </a:xfrm>
              <a:custGeom>
                <a:avLst/>
                <a:gdLst>
                  <a:gd name="T0" fmla="*/ 0 w 118"/>
                  <a:gd name="T1" fmla="*/ 0 h 29"/>
                  <a:gd name="T2" fmla="*/ 118 w 118"/>
                  <a:gd name="T3" fmla="*/ 0 h 29"/>
                  <a:gd name="T4" fmla="*/ 0 w 118"/>
                  <a:gd name="T5" fmla="*/ 29 h 29"/>
                  <a:gd name="T6" fmla="*/ 118 w 118"/>
                  <a:gd name="T7" fmla="*/ 29 h 29"/>
                  <a:gd name="T8" fmla="*/ 5 w 118"/>
                  <a:gd name="T9" fmla="*/ 14 h 29"/>
                  <a:gd name="T10" fmla="*/ 113 w 118"/>
                  <a:gd name="T11" fmla="*/ 14 h 29"/>
                  <a:gd name="T12" fmla="*/ 67 w 118"/>
                  <a:gd name="T13" fmla="*/ 25 h 29"/>
                  <a:gd name="T14" fmla="*/ 101 w 118"/>
                  <a:gd name="T15" fmla="*/ 25 h 29"/>
                  <a:gd name="T16" fmla="*/ 101 w 118"/>
                  <a:gd name="T17" fmla="*/ 6 h 29"/>
                  <a:gd name="T18" fmla="*/ 67 w 118"/>
                  <a:gd name="T19" fmla="*/ 6 h 29"/>
                  <a:gd name="T20" fmla="*/ 67 w 118"/>
                  <a:gd name="T21" fmla="*/ 25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8"/>
                  <a:gd name="T34" fmla="*/ 0 h 29"/>
                  <a:gd name="T35" fmla="*/ 118 w 118"/>
                  <a:gd name="T36" fmla="*/ 29 h 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8" h="29">
                    <a:moveTo>
                      <a:pt x="0" y="0"/>
                    </a:moveTo>
                    <a:lnTo>
                      <a:pt x="118" y="0"/>
                    </a:lnTo>
                    <a:moveTo>
                      <a:pt x="0" y="29"/>
                    </a:moveTo>
                    <a:lnTo>
                      <a:pt x="118" y="29"/>
                    </a:lnTo>
                    <a:moveTo>
                      <a:pt x="5" y="14"/>
                    </a:moveTo>
                    <a:lnTo>
                      <a:pt x="113" y="14"/>
                    </a:lnTo>
                    <a:moveTo>
                      <a:pt x="67" y="25"/>
                    </a:moveTo>
                    <a:lnTo>
                      <a:pt x="101" y="25"/>
                    </a:lnTo>
                    <a:lnTo>
                      <a:pt x="101" y="6"/>
                    </a:lnTo>
                    <a:lnTo>
                      <a:pt x="67" y="6"/>
                    </a:lnTo>
                    <a:lnTo>
                      <a:pt x="67" y="2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79" name="Freeform 106">
                <a:extLst>
                  <a:ext uri="{FF2B5EF4-FFF2-40B4-BE49-F238E27FC236}">
                    <a16:creationId xmlns:a16="http://schemas.microsoft.com/office/drawing/2014/main" id="{FC9AB4D2-9550-47F1-8D1B-8AD785C89C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60" y="864"/>
                <a:ext cx="339" cy="206"/>
              </a:xfrm>
              <a:custGeom>
                <a:avLst/>
                <a:gdLst>
                  <a:gd name="T0" fmla="*/ 283 w 339"/>
                  <a:gd name="T1" fmla="*/ 148 h 206"/>
                  <a:gd name="T2" fmla="*/ 295 w 339"/>
                  <a:gd name="T3" fmla="*/ 148 h 206"/>
                  <a:gd name="T4" fmla="*/ 295 w 339"/>
                  <a:gd name="T5" fmla="*/ 144 h 206"/>
                  <a:gd name="T6" fmla="*/ 283 w 339"/>
                  <a:gd name="T7" fmla="*/ 144 h 206"/>
                  <a:gd name="T8" fmla="*/ 283 w 339"/>
                  <a:gd name="T9" fmla="*/ 148 h 206"/>
                  <a:gd name="T10" fmla="*/ 77 w 339"/>
                  <a:gd name="T11" fmla="*/ 121 h 206"/>
                  <a:gd name="T12" fmla="*/ 77 w 339"/>
                  <a:gd name="T13" fmla="*/ 14 h 206"/>
                  <a:gd name="T14" fmla="*/ 262 w 339"/>
                  <a:gd name="T15" fmla="*/ 14 h 206"/>
                  <a:gd name="T16" fmla="*/ 262 w 339"/>
                  <a:gd name="T17" fmla="*/ 121 h 206"/>
                  <a:gd name="T18" fmla="*/ 77 w 339"/>
                  <a:gd name="T19" fmla="*/ 121 h 206"/>
                  <a:gd name="T20" fmla="*/ 67 w 339"/>
                  <a:gd name="T21" fmla="*/ 130 h 206"/>
                  <a:gd name="T22" fmla="*/ 271 w 339"/>
                  <a:gd name="T23" fmla="*/ 130 h 206"/>
                  <a:gd name="T24" fmla="*/ 271 w 339"/>
                  <a:gd name="T25" fmla="*/ 6 h 206"/>
                  <a:gd name="T26" fmla="*/ 279 w 339"/>
                  <a:gd name="T27" fmla="*/ 6 h 206"/>
                  <a:gd name="T28" fmla="*/ 279 w 339"/>
                  <a:gd name="T29" fmla="*/ 0 h 206"/>
                  <a:gd name="T30" fmla="*/ 60 w 339"/>
                  <a:gd name="T31" fmla="*/ 0 h 206"/>
                  <a:gd name="T32" fmla="*/ 60 w 339"/>
                  <a:gd name="T33" fmla="*/ 136 h 206"/>
                  <a:gd name="T34" fmla="*/ 67 w 339"/>
                  <a:gd name="T35" fmla="*/ 136 h 206"/>
                  <a:gd name="T36" fmla="*/ 67 w 339"/>
                  <a:gd name="T37" fmla="*/ 130 h 206"/>
                  <a:gd name="T38" fmla="*/ 0 w 339"/>
                  <a:gd name="T39" fmla="*/ 199 h 206"/>
                  <a:gd name="T40" fmla="*/ 34 w 339"/>
                  <a:gd name="T41" fmla="*/ 199 h 206"/>
                  <a:gd name="T42" fmla="*/ 34 w 339"/>
                  <a:gd name="T43" fmla="*/ 189 h 206"/>
                  <a:gd name="T44" fmla="*/ 0 w 339"/>
                  <a:gd name="T45" fmla="*/ 189 h 206"/>
                  <a:gd name="T46" fmla="*/ 0 w 339"/>
                  <a:gd name="T47" fmla="*/ 199 h 206"/>
                  <a:gd name="T48" fmla="*/ 197 w 339"/>
                  <a:gd name="T49" fmla="*/ 206 h 206"/>
                  <a:gd name="T50" fmla="*/ 271 w 339"/>
                  <a:gd name="T51" fmla="*/ 206 h 206"/>
                  <a:gd name="T52" fmla="*/ 271 w 339"/>
                  <a:gd name="T53" fmla="*/ 202 h 206"/>
                  <a:gd name="T54" fmla="*/ 197 w 339"/>
                  <a:gd name="T55" fmla="*/ 202 h 206"/>
                  <a:gd name="T56" fmla="*/ 197 w 339"/>
                  <a:gd name="T57" fmla="*/ 206 h 206"/>
                  <a:gd name="T58" fmla="*/ 327 w 339"/>
                  <a:gd name="T59" fmla="*/ 193 h 206"/>
                  <a:gd name="T60" fmla="*/ 339 w 339"/>
                  <a:gd name="T61" fmla="*/ 193 h 206"/>
                  <a:gd name="T62" fmla="*/ 339 w 339"/>
                  <a:gd name="T63" fmla="*/ 189 h 206"/>
                  <a:gd name="T64" fmla="*/ 327 w 339"/>
                  <a:gd name="T65" fmla="*/ 189 h 206"/>
                  <a:gd name="T66" fmla="*/ 327 w 339"/>
                  <a:gd name="T67" fmla="*/ 193 h 206"/>
                  <a:gd name="T68" fmla="*/ 327 w 339"/>
                  <a:gd name="T69" fmla="*/ 204 h 206"/>
                  <a:gd name="T70" fmla="*/ 339 w 339"/>
                  <a:gd name="T71" fmla="*/ 204 h 206"/>
                  <a:gd name="T72" fmla="*/ 339 w 339"/>
                  <a:gd name="T73" fmla="*/ 199 h 206"/>
                  <a:gd name="T74" fmla="*/ 327 w 339"/>
                  <a:gd name="T75" fmla="*/ 199 h 206"/>
                  <a:gd name="T76" fmla="*/ 327 w 339"/>
                  <a:gd name="T77" fmla="*/ 204 h 20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39"/>
                  <a:gd name="T118" fmla="*/ 0 h 206"/>
                  <a:gd name="T119" fmla="*/ 339 w 339"/>
                  <a:gd name="T120" fmla="*/ 206 h 20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39" h="206">
                    <a:moveTo>
                      <a:pt x="283" y="148"/>
                    </a:moveTo>
                    <a:lnTo>
                      <a:pt x="295" y="148"/>
                    </a:lnTo>
                    <a:lnTo>
                      <a:pt x="295" y="144"/>
                    </a:lnTo>
                    <a:lnTo>
                      <a:pt x="283" y="144"/>
                    </a:lnTo>
                    <a:lnTo>
                      <a:pt x="283" y="148"/>
                    </a:lnTo>
                    <a:close/>
                    <a:moveTo>
                      <a:pt x="77" y="121"/>
                    </a:moveTo>
                    <a:lnTo>
                      <a:pt x="77" y="14"/>
                    </a:lnTo>
                    <a:lnTo>
                      <a:pt x="262" y="14"/>
                    </a:lnTo>
                    <a:lnTo>
                      <a:pt x="262" y="121"/>
                    </a:lnTo>
                    <a:lnTo>
                      <a:pt x="77" y="121"/>
                    </a:lnTo>
                    <a:close/>
                    <a:moveTo>
                      <a:pt x="67" y="130"/>
                    </a:moveTo>
                    <a:lnTo>
                      <a:pt x="271" y="130"/>
                    </a:lnTo>
                    <a:lnTo>
                      <a:pt x="271" y="6"/>
                    </a:lnTo>
                    <a:lnTo>
                      <a:pt x="279" y="6"/>
                    </a:lnTo>
                    <a:lnTo>
                      <a:pt x="279" y="0"/>
                    </a:lnTo>
                    <a:lnTo>
                      <a:pt x="60" y="0"/>
                    </a:lnTo>
                    <a:lnTo>
                      <a:pt x="60" y="136"/>
                    </a:lnTo>
                    <a:lnTo>
                      <a:pt x="67" y="136"/>
                    </a:lnTo>
                    <a:lnTo>
                      <a:pt x="67" y="130"/>
                    </a:lnTo>
                    <a:close/>
                    <a:moveTo>
                      <a:pt x="0" y="199"/>
                    </a:moveTo>
                    <a:lnTo>
                      <a:pt x="34" y="199"/>
                    </a:lnTo>
                    <a:lnTo>
                      <a:pt x="34" y="189"/>
                    </a:lnTo>
                    <a:lnTo>
                      <a:pt x="0" y="189"/>
                    </a:lnTo>
                    <a:lnTo>
                      <a:pt x="0" y="199"/>
                    </a:lnTo>
                    <a:close/>
                    <a:moveTo>
                      <a:pt x="197" y="206"/>
                    </a:moveTo>
                    <a:lnTo>
                      <a:pt x="271" y="206"/>
                    </a:lnTo>
                    <a:lnTo>
                      <a:pt x="271" y="202"/>
                    </a:lnTo>
                    <a:lnTo>
                      <a:pt x="197" y="202"/>
                    </a:lnTo>
                    <a:lnTo>
                      <a:pt x="197" y="206"/>
                    </a:lnTo>
                    <a:close/>
                    <a:moveTo>
                      <a:pt x="327" y="193"/>
                    </a:moveTo>
                    <a:lnTo>
                      <a:pt x="339" y="193"/>
                    </a:lnTo>
                    <a:lnTo>
                      <a:pt x="339" y="189"/>
                    </a:lnTo>
                    <a:lnTo>
                      <a:pt x="327" y="189"/>
                    </a:lnTo>
                    <a:lnTo>
                      <a:pt x="327" y="193"/>
                    </a:lnTo>
                    <a:close/>
                    <a:moveTo>
                      <a:pt x="327" y="204"/>
                    </a:moveTo>
                    <a:lnTo>
                      <a:pt x="339" y="204"/>
                    </a:lnTo>
                    <a:lnTo>
                      <a:pt x="339" y="199"/>
                    </a:lnTo>
                    <a:lnTo>
                      <a:pt x="327" y="199"/>
                    </a:lnTo>
                    <a:lnTo>
                      <a:pt x="327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80" name="Freeform 107">
                <a:extLst>
                  <a:ext uri="{FF2B5EF4-FFF2-40B4-BE49-F238E27FC236}">
                    <a16:creationId xmlns:a16="http://schemas.microsoft.com/office/drawing/2014/main" id="{AF29A8C9-798A-4660-AB8A-A37D1D17D3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80" y="1033"/>
                <a:ext cx="271" cy="11"/>
              </a:xfrm>
              <a:custGeom>
                <a:avLst/>
                <a:gdLst>
                  <a:gd name="T0" fmla="*/ 0 w 271"/>
                  <a:gd name="T1" fmla="*/ 0 h 11"/>
                  <a:gd name="T2" fmla="*/ 271 w 271"/>
                  <a:gd name="T3" fmla="*/ 0 h 11"/>
                  <a:gd name="T4" fmla="*/ 67 w 271"/>
                  <a:gd name="T5" fmla="*/ 11 h 11"/>
                  <a:gd name="T6" fmla="*/ 67 w 271"/>
                  <a:gd name="T7" fmla="*/ 0 h 11"/>
                  <a:gd name="T8" fmla="*/ 136 w 271"/>
                  <a:gd name="T9" fmla="*/ 11 h 11"/>
                  <a:gd name="T10" fmla="*/ 136 w 271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1"/>
                  <a:gd name="T19" fmla="*/ 0 h 11"/>
                  <a:gd name="T20" fmla="*/ 271 w 271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1" h="11">
                    <a:moveTo>
                      <a:pt x="0" y="0"/>
                    </a:moveTo>
                    <a:lnTo>
                      <a:pt x="271" y="0"/>
                    </a:lnTo>
                    <a:moveTo>
                      <a:pt x="67" y="11"/>
                    </a:moveTo>
                    <a:lnTo>
                      <a:pt x="67" y="0"/>
                    </a:lnTo>
                    <a:moveTo>
                      <a:pt x="136" y="11"/>
                    </a:moveTo>
                    <a:lnTo>
                      <a:pt x="13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81" name="Rectangle 108">
                <a:extLst>
                  <a:ext uri="{FF2B5EF4-FFF2-40B4-BE49-F238E27FC236}">
                    <a16:creationId xmlns:a16="http://schemas.microsoft.com/office/drawing/2014/main" id="{65FC8827-1A5C-475E-9403-B2C020F3E2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9" y="1194"/>
                <a:ext cx="615" cy="9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82" name="Rectangle 109">
                <a:extLst>
                  <a:ext uri="{FF2B5EF4-FFF2-40B4-BE49-F238E27FC236}">
                    <a16:creationId xmlns:a16="http://schemas.microsoft.com/office/drawing/2014/main" id="{1529BC60-0B4B-46F4-96D7-42B39C8EF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0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342900" eaLnBrk="0" hangingPunct="0"/>
                <a:endParaRPr lang="en-US" b="1" dirty="0">
                  <a:solidFill>
                    <a:prstClr val="black"/>
                  </a:solidFill>
                  <a:latin typeface="Calibri"/>
                  <a:cs typeface="Arial" charset="0"/>
                </a:endParaRPr>
              </a:p>
            </p:txBody>
          </p:sp>
        </p:grpSp>
      </p:grpSp>
      <p:sp>
        <p:nvSpPr>
          <p:cNvPr id="886" name="Freeform 152">
            <a:extLst>
              <a:ext uri="{FF2B5EF4-FFF2-40B4-BE49-F238E27FC236}">
                <a16:creationId xmlns:a16="http://schemas.microsoft.com/office/drawing/2014/main" id="{6AB8C232-A22D-461E-92B7-28EF35E427D7}"/>
              </a:ext>
            </a:extLst>
          </p:cNvPr>
          <p:cNvSpPr>
            <a:spLocks/>
          </p:cNvSpPr>
          <p:nvPr/>
        </p:nvSpPr>
        <p:spPr bwMode="auto">
          <a:xfrm>
            <a:off x="5114590" y="2113853"/>
            <a:ext cx="323092" cy="92333"/>
          </a:xfrm>
          <a:custGeom>
            <a:avLst/>
            <a:gdLst>
              <a:gd name="T0" fmla="*/ 2147483647 w 576"/>
              <a:gd name="T1" fmla="*/ 0 h 336"/>
              <a:gd name="T2" fmla="*/ 2147483647 w 576"/>
              <a:gd name="T3" fmla="*/ 2147483647 h 336"/>
              <a:gd name="T4" fmla="*/ 2147483647 w 576"/>
              <a:gd name="T5" fmla="*/ 2147483647 h 336"/>
              <a:gd name="T6" fmla="*/ 0 w 576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336"/>
              <a:gd name="T14" fmla="*/ 576 w 576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336">
                <a:moveTo>
                  <a:pt x="576" y="0"/>
                </a:moveTo>
                <a:cubicBezTo>
                  <a:pt x="472" y="0"/>
                  <a:pt x="368" y="0"/>
                  <a:pt x="288" y="48"/>
                </a:cubicBezTo>
                <a:cubicBezTo>
                  <a:pt x="208" y="96"/>
                  <a:pt x="144" y="240"/>
                  <a:pt x="96" y="288"/>
                </a:cubicBezTo>
                <a:cubicBezTo>
                  <a:pt x="48" y="336"/>
                  <a:pt x="24" y="336"/>
                  <a:pt x="0" y="3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09" tIns="45704" rIns="91409" bIns="45704"/>
          <a:lstStyle/>
          <a:p>
            <a:pPr>
              <a:buNone/>
            </a:pPr>
            <a:endParaRPr lang="en-US"/>
          </a:p>
        </p:txBody>
      </p:sp>
      <p:grpSp>
        <p:nvGrpSpPr>
          <p:cNvPr id="883" name="Group 155">
            <a:extLst>
              <a:ext uri="{FF2B5EF4-FFF2-40B4-BE49-F238E27FC236}">
                <a16:creationId xmlns:a16="http://schemas.microsoft.com/office/drawing/2014/main" id="{7DF277BF-4F9F-4C23-AEE7-234FE161C3A2}"/>
              </a:ext>
            </a:extLst>
          </p:cNvPr>
          <p:cNvGrpSpPr>
            <a:grpSpLocks/>
          </p:cNvGrpSpPr>
          <p:nvPr/>
        </p:nvGrpSpPr>
        <p:grpSpPr bwMode="auto">
          <a:xfrm>
            <a:off x="4310790" y="1724274"/>
            <a:ext cx="858441" cy="951310"/>
            <a:chOff x="1536" y="336"/>
            <a:chExt cx="721" cy="463"/>
          </a:xfrm>
        </p:grpSpPr>
        <p:sp>
          <p:nvSpPr>
            <p:cNvPr id="884" name="Freeform 156">
              <a:extLst>
                <a:ext uri="{FF2B5EF4-FFF2-40B4-BE49-F238E27FC236}">
                  <a16:creationId xmlns:a16="http://schemas.microsoft.com/office/drawing/2014/main" id="{435B9504-8365-46F0-91B1-53185E780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336"/>
              <a:ext cx="721" cy="463"/>
            </a:xfrm>
            <a:custGeom>
              <a:avLst/>
              <a:gdLst>
                <a:gd name="T0" fmla="*/ 123 w 721"/>
                <a:gd name="T1" fmla="*/ 377 h 463"/>
                <a:gd name="T2" fmla="*/ 166 w 721"/>
                <a:gd name="T3" fmla="*/ 430 h 463"/>
                <a:gd name="T4" fmla="*/ 221 w 721"/>
                <a:gd name="T5" fmla="*/ 459 h 463"/>
                <a:gd name="T6" fmla="*/ 281 w 721"/>
                <a:gd name="T7" fmla="*/ 461 h 463"/>
                <a:gd name="T8" fmla="*/ 337 w 721"/>
                <a:gd name="T9" fmla="*/ 434 h 463"/>
                <a:gd name="T10" fmla="*/ 385 w 721"/>
                <a:gd name="T11" fmla="*/ 434 h 463"/>
                <a:gd name="T12" fmla="*/ 440 w 721"/>
                <a:gd name="T13" fmla="*/ 461 h 463"/>
                <a:gd name="T14" fmla="*/ 500 w 721"/>
                <a:gd name="T15" fmla="*/ 459 h 463"/>
                <a:gd name="T16" fmla="*/ 555 w 721"/>
                <a:gd name="T17" fmla="*/ 430 h 463"/>
                <a:gd name="T18" fmla="*/ 598 w 721"/>
                <a:gd name="T19" fmla="*/ 377 h 463"/>
                <a:gd name="T20" fmla="*/ 637 w 721"/>
                <a:gd name="T21" fmla="*/ 348 h 463"/>
                <a:gd name="T22" fmla="*/ 680 w 721"/>
                <a:gd name="T23" fmla="*/ 331 h 463"/>
                <a:gd name="T24" fmla="*/ 709 w 721"/>
                <a:gd name="T25" fmla="*/ 288 h 463"/>
                <a:gd name="T26" fmla="*/ 721 w 721"/>
                <a:gd name="T27" fmla="*/ 233 h 463"/>
                <a:gd name="T28" fmla="*/ 709 w 721"/>
                <a:gd name="T29" fmla="*/ 175 h 463"/>
                <a:gd name="T30" fmla="*/ 680 w 721"/>
                <a:gd name="T31" fmla="*/ 132 h 463"/>
                <a:gd name="T32" fmla="*/ 637 w 721"/>
                <a:gd name="T33" fmla="*/ 115 h 463"/>
                <a:gd name="T34" fmla="*/ 598 w 721"/>
                <a:gd name="T35" fmla="*/ 87 h 463"/>
                <a:gd name="T36" fmla="*/ 555 w 721"/>
                <a:gd name="T37" fmla="*/ 33 h 463"/>
                <a:gd name="T38" fmla="*/ 500 w 721"/>
                <a:gd name="T39" fmla="*/ 4 h 463"/>
                <a:gd name="T40" fmla="*/ 440 w 721"/>
                <a:gd name="T41" fmla="*/ 2 h 463"/>
                <a:gd name="T42" fmla="*/ 385 w 721"/>
                <a:gd name="T43" fmla="*/ 29 h 463"/>
                <a:gd name="T44" fmla="*/ 337 w 721"/>
                <a:gd name="T45" fmla="*/ 29 h 463"/>
                <a:gd name="T46" fmla="*/ 281 w 721"/>
                <a:gd name="T47" fmla="*/ 2 h 463"/>
                <a:gd name="T48" fmla="*/ 221 w 721"/>
                <a:gd name="T49" fmla="*/ 4 h 463"/>
                <a:gd name="T50" fmla="*/ 166 w 721"/>
                <a:gd name="T51" fmla="*/ 33 h 463"/>
                <a:gd name="T52" fmla="*/ 123 w 721"/>
                <a:gd name="T53" fmla="*/ 87 h 463"/>
                <a:gd name="T54" fmla="*/ 84 w 721"/>
                <a:gd name="T55" fmla="*/ 115 h 463"/>
                <a:gd name="T56" fmla="*/ 41 w 721"/>
                <a:gd name="T57" fmla="*/ 132 h 463"/>
                <a:gd name="T58" fmla="*/ 12 w 721"/>
                <a:gd name="T59" fmla="*/ 175 h 463"/>
                <a:gd name="T60" fmla="*/ 0 w 721"/>
                <a:gd name="T61" fmla="*/ 233 h 463"/>
                <a:gd name="T62" fmla="*/ 12 w 721"/>
                <a:gd name="T63" fmla="*/ 288 h 463"/>
                <a:gd name="T64" fmla="*/ 41 w 721"/>
                <a:gd name="T65" fmla="*/ 331 h 463"/>
                <a:gd name="T66" fmla="*/ 84 w 721"/>
                <a:gd name="T67" fmla="*/ 348 h 4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1"/>
                <a:gd name="T103" fmla="*/ 0 h 463"/>
                <a:gd name="T104" fmla="*/ 721 w 721"/>
                <a:gd name="T105" fmla="*/ 463 h 4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1" h="463">
                  <a:moveTo>
                    <a:pt x="106" y="344"/>
                  </a:moveTo>
                  <a:lnTo>
                    <a:pt x="123" y="377"/>
                  </a:lnTo>
                  <a:lnTo>
                    <a:pt x="142" y="405"/>
                  </a:lnTo>
                  <a:lnTo>
                    <a:pt x="166" y="430"/>
                  </a:lnTo>
                  <a:lnTo>
                    <a:pt x="192" y="447"/>
                  </a:lnTo>
                  <a:lnTo>
                    <a:pt x="221" y="459"/>
                  </a:lnTo>
                  <a:lnTo>
                    <a:pt x="250" y="463"/>
                  </a:lnTo>
                  <a:lnTo>
                    <a:pt x="281" y="461"/>
                  </a:lnTo>
                  <a:lnTo>
                    <a:pt x="310" y="451"/>
                  </a:lnTo>
                  <a:lnTo>
                    <a:pt x="337" y="434"/>
                  </a:lnTo>
                  <a:lnTo>
                    <a:pt x="361" y="412"/>
                  </a:lnTo>
                  <a:lnTo>
                    <a:pt x="385" y="434"/>
                  </a:lnTo>
                  <a:lnTo>
                    <a:pt x="411" y="451"/>
                  </a:lnTo>
                  <a:lnTo>
                    <a:pt x="440" y="461"/>
                  </a:lnTo>
                  <a:lnTo>
                    <a:pt x="471" y="463"/>
                  </a:lnTo>
                  <a:lnTo>
                    <a:pt x="500" y="459"/>
                  </a:lnTo>
                  <a:lnTo>
                    <a:pt x="529" y="447"/>
                  </a:lnTo>
                  <a:lnTo>
                    <a:pt x="555" y="430"/>
                  </a:lnTo>
                  <a:lnTo>
                    <a:pt x="579" y="405"/>
                  </a:lnTo>
                  <a:lnTo>
                    <a:pt x="598" y="377"/>
                  </a:lnTo>
                  <a:lnTo>
                    <a:pt x="615" y="344"/>
                  </a:lnTo>
                  <a:lnTo>
                    <a:pt x="637" y="348"/>
                  </a:lnTo>
                  <a:lnTo>
                    <a:pt x="658" y="344"/>
                  </a:lnTo>
                  <a:lnTo>
                    <a:pt x="680" y="331"/>
                  </a:lnTo>
                  <a:lnTo>
                    <a:pt x="697" y="313"/>
                  </a:lnTo>
                  <a:lnTo>
                    <a:pt x="709" y="288"/>
                  </a:lnTo>
                  <a:lnTo>
                    <a:pt x="719" y="261"/>
                  </a:lnTo>
                  <a:lnTo>
                    <a:pt x="721" y="233"/>
                  </a:lnTo>
                  <a:lnTo>
                    <a:pt x="719" y="202"/>
                  </a:lnTo>
                  <a:lnTo>
                    <a:pt x="709" y="175"/>
                  </a:lnTo>
                  <a:lnTo>
                    <a:pt x="697" y="150"/>
                  </a:lnTo>
                  <a:lnTo>
                    <a:pt x="680" y="132"/>
                  </a:lnTo>
                  <a:lnTo>
                    <a:pt x="658" y="120"/>
                  </a:lnTo>
                  <a:lnTo>
                    <a:pt x="637" y="115"/>
                  </a:lnTo>
                  <a:lnTo>
                    <a:pt x="615" y="120"/>
                  </a:lnTo>
                  <a:lnTo>
                    <a:pt x="598" y="87"/>
                  </a:lnTo>
                  <a:lnTo>
                    <a:pt x="579" y="58"/>
                  </a:lnTo>
                  <a:lnTo>
                    <a:pt x="555" y="33"/>
                  </a:lnTo>
                  <a:lnTo>
                    <a:pt x="529" y="17"/>
                  </a:lnTo>
                  <a:lnTo>
                    <a:pt x="500" y="4"/>
                  </a:lnTo>
                  <a:lnTo>
                    <a:pt x="471" y="0"/>
                  </a:lnTo>
                  <a:lnTo>
                    <a:pt x="440" y="2"/>
                  </a:lnTo>
                  <a:lnTo>
                    <a:pt x="411" y="13"/>
                  </a:lnTo>
                  <a:lnTo>
                    <a:pt x="385" y="29"/>
                  </a:lnTo>
                  <a:lnTo>
                    <a:pt x="361" y="52"/>
                  </a:lnTo>
                  <a:lnTo>
                    <a:pt x="337" y="29"/>
                  </a:lnTo>
                  <a:lnTo>
                    <a:pt x="310" y="13"/>
                  </a:lnTo>
                  <a:lnTo>
                    <a:pt x="281" y="2"/>
                  </a:lnTo>
                  <a:lnTo>
                    <a:pt x="250" y="0"/>
                  </a:lnTo>
                  <a:lnTo>
                    <a:pt x="221" y="4"/>
                  </a:lnTo>
                  <a:lnTo>
                    <a:pt x="192" y="17"/>
                  </a:lnTo>
                  <a:lnTo>
                    <a:pt x="166" y="33"/>
                  </a:lnTo>
                  <a:lnTo>
                    <a:pt x="142" y="58"/>
                  </a:lnTo>
                  <a:lnTo>
                    <a:pt x="123" y="87"/>
                  </a:lnTo>
                  <a:lnTo>
                    <a:pt x="106" y="120"/>
                  </a:lnTo>
                  <a:lnTo>
                    <a:pt x="84" y="115"/>
                  </a:lnTo>
                  <a:lnTo>
                    <a:pt x="63" y="120"/>
                  </a:lnTo>
                  <a:lnTo>
                    <a:pt x="41" y="132"/>
                  </a:lnTo>
                  <a:lnTo>
                    <a:pt x="24" y="150"/>
                  </a:lnTo>
                  <a:lnTo>
                    <a:pt x="12" y="175"/>
                  </a:lnTo>
                  <a:lnTo>
                    <a:pt x="3" y="202"/>
                  </a:lnTo>
                  <a:lnTo>
                    <a:pt x="0" y="233"/>
                  </a:lnTo>
                  <a:lnTo>
                    <a:pt x="3" y="261"/>
                  </a:lnTo>
                  <a:lnTo>
                    <a:pt x="12" y="288"/>
                  </a:lnTo>
                  <a:lnTo>
                    <a:pt x="24" y="313"/>
                  </a:lnTo>
                  <a:lnTo>
                    <a:pt x="41" y="331"/>
                  </a:lnTo>
                  <a:lnTo>
                    <a:pt x="63" y="344"/>
                  </a:lnTo>
                  <a:lnTo>
                    <a:pt x="84" y="348"/>
                  </a:lnTo>
                  <a:lnTo>
                    <a:pt x="106" y="344"/>
                  </a:lnTo>
                  <a:close/>
                </a:path>
              </a:pathLst>
            </a:custGeom>
            <a:solidFill>
              <a:schemeClr val="bg1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5" name="Rectangle 157">
              <a:extLst>
                <a:ext uri="{FF2B5EF4-FFF2-40B4-BE49-F238E27FC236}">
                  <a16:creationId xmlns:a16="http://schemas.microsoft.com/office/drawing/2014/main" id="{B5F015B3-B127-42F0-890E-085D56D9D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528"/>
              <a:ext cx="141" cy="5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342900" eaLnBrk="0" hangingPunct="0"/>
              <a:r>
                <a:rPr lang="en-US" sz="675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LAN</a:t>
              </a:r>
              <a:endParaRPr lang="en-US" b="1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</p:grpSp>
      <p:sp>
        <p:nvSpPr>
          <p:cNvPr id="888" name="TextBox 661">
            <a:extLst>
              <a:ext uri="{FF2B5EF4-FFF2-40B4-BE49-F238E27FC236}">
                <a16:creationId xmlns:a16="http://schemas.microsoft.com/office/drawing/2014/main" id="{0932C974-FF19-4B73-9710-8527A5323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8608" y="1492867"/>
            <a:ext cx="628650" cy="30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57" tIns="34278" rIns="68557" bIns="34278">
            <a:spAutoFit/>
          </a:bodyPr>
          <a:lstStyle/>
          <a:p>
            <a:pPr defTabSz="342900"/>
            <a:r>
              <a:rPr lang="en-US" sz="1500" dirty="0">
                <a:solidFill>
                  <a:srgbClr val="FF0000"/>
                </a:solidFill>
                <a:latin typeface="Calibri"/>
              </a:rPr>
              <a:t>ACLs</a:t>
            </a:r>
          </a:p>
        </p:txBody>
      </p:sp>
      <p:grpSp>
        <p:nvGrpSpPr>
          <p:cNvPr id="1046" name="Group 353">
            <a:extLst>
              <a:ext uri="{FF2B5EF4-FFF2-40B4-BE49-F238E27FC236}">
                <a16:creationId xmlns:a16="http://schemas.microsoft.com/office/drawing/2014/main" id="{BEA9D1BD-1738-4C87-9A1C-A541A1252ED5}"/>
              </a:ext>
            </a:extLst>
          </p:cNvPr>
          <p:cNvGrpSpPr>
            <a:grpSpLocks/>
          </p:cNvGrpSpPr>
          <p:nvPr/>
        </p:nvGrpSpPr>
        <p:grpSpPr bwMode="auto">
          <a:xfrm>
            <a:off x="5735288" y="2838471"/>
            <a:ext cx="561442" cy="814871"/>
            <a:chOff x="1068" y="1872"/>
            <a:chExt cx="472" cy="568"/>
          </a:xfrm>
        </p:grpSpPr>
        <p:sp>
          <p:nvSpPr>
            <p:cNvPr id="1048" name="Line 354">
              <a:extLst>
                <a:ext uri="{FF2B5EF4-FFF2-40B4-BE49-F238E27FC236}">
                  <a16:creationId xmlns:a16="http://schemas.microsoft.com/office/drawing/2014/main" id="{F84FB2D6-2045-439D-A818-DAEE37FA2B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1" y="2267"/>
              <a:ext cx="0" cy="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9" name="Line 355">
              <a:extLst>
                <a:ext uri="{FF2B5EF4-FFF2-40B4-BE49-F238E27FC236}">
                  <a16:creationId xmlns:a16="http://schemas.microsoft.com/office/drawing/2014/main" id="{F593228D-D030-49B2-B1F6-98913701D8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255"/>
              <a:ext cx="4" cy="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0" name="Line 356">
              <a:extLst>
                <a:ext uri="{FF2B5EF4-FFF2-40B4-BE49-F238E27FC236}">
                  <a16:creationId xmlns:a16="http://schemas.microsoft.com/office/drawing/2014/main" id="{319E8262-FD23-4BAD-802C-D54FC5C165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7" y="1996"/>
              <a:ext cx="5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1" name="Line 357">
              <a:extLst>
                <a:ext uri="{FF2B5EF4-FFF2-40B4-BE49-F238E27FC236}">
                  <a16:creationId xmlns:a16="http://schemas.microsoft.com/office/drawing/2014/main" id="{66ADEA1F-DE90-46EE-A546-4375F5C427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9" y="1947"/>
              <a:ext cx="7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2" name="Rectangle 358">
              <a:extLst>
                <a:ext uri="{FF2B5EF4-FFF2-40B4-BE49-F238E27FC236}">
                  <a16:creationId xmlns:a16="http://schemas.microsoft.com/office/drawing/2014/main" id="{81B8BAFD-209D-47D1-A930-69F8B43E8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" y="1872"/>
              <a:ext cx="126" cy="26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3" name="Rectangle 359">
              <a:extLst>
                <a:ext uri="{FF2B5EF4-FFF2-40B4-BE49-F238E27FC236}">
                  <a16:creationId xmlns:a16="http://schemas.microsoft.com/office/drawing/2014/main" id="{A7080090-2FB2-4294-AB31-85A912722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1" y="1990"/>
              <a:ext cx="26" cy="10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4" name="Freeform 360">
              <a:extLst>
                <a:ext uri="{FF2B5EF4-FFF2-40B4-BE49-F238E27FC236}">
                  <a16:creationId xmlns:a16="http://schemas.microsoft.com/office/drawing/2014/main" id="{B36C61A0-71AE-4C54-83C9-A10C3A6BAE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5" y="2159"/>
              <a:ext cx="140" cy="128"/>
            </a:xfrm>
            <a:custGeom>
              <a:avLst/>
              <a:gdLst>
                <a:gd name="T0" fmla="*/ 40 w 90"/>
                <a:gd name="T1" fmla="*/ 331 h 79"/>
                <a:gd name="T2" fmla="*/ 0 w 90"/>
                <a:gd name="T3" fmla="*/ 0 h 79"/>
                <a:gd name="T4" fmla="*/ 75 w 90"/>
                <a:gd name="T5" fmla="*/ 331 h 79"/>
                <a:gd name="T6" fmla="*/ 123 w 90"/>
                <a:gd name="T7" fmla="*/ 0 h 79"/>
                <a:gd name="T8" fmla="*/ 75 w 90"/>
                <a:gd name="T9" fmla="*/ 331 h 79"/>
                <a:gd name="T10" fmla="*/ 199 w 90"/>
                <a:gd name="T11" fmla="*/ 331 h 79"/>
                <a:gd name="T12" fmla="*/ 165 w 90"/>
                <a:gd name="T13" fmla="*/ 0 h 79"/>
                <a:gd name="T14" fmla="*/ 244 w 90"/>
                <a:gd name="T15" fmla="*/ 331 h 79"/>
                <a:gd name="T16" fmla="*/ 283 w 90"/>
                <a:gd name="T17" fmla="*/ 0 h 79"/>
                <a:gd name="T18" fmla="*/ 244 w 90"/>
                <a:gd name="T19" fmla="*/ 331 h 79"/>
                <a:gd name="T20" fmla="*/ 367 w 90"/>
                <a:gd name="T21" fmla="*/ 331 h 79"/>
                <a:gd name="T22" fmla="*/ 324 w 90"/>
                <a:gd name="T23" fmla="*/ 0 h 79"/>
                <a:gd name="T24" fmla="*/ 401 w 90"/>
                <a:gd name="T25" fmla="*/ 331 h 79"/>
                <a:gd name="T26" fmla="*/ 445 w 90"/>
                <a:gd name="T27" fmla="*/ 0 h 79"/>
                <a:gd name="T28" fmla="*/ 401 w 90"/>
                <a:gd name="T29" fmla="*/ 331 h 79"/>
                <a:gd name="T30" fmla="*/ 527 w 90"/>
                <a:gd name="T31" fmla="*/ 331 h 79"/>
                <a:gd name="T32" fmla="*/ 482 w 90"/>
                <a:gd name="T33" fmla="*/ 0 h 79"/>
                <a:gd name="T34" fmla="*/ 482 w 90"/>
                <a:gd name="T35" fmla="*/ 543 h 79"/>
                <a:gd name="T36" fmla="*/ 527 w 90"/>
                <a:gd name="T37" fmla="*/ 369 h 79"/>
                <a:gd name="T38" fmla="*/ 482 w 90"/>
                <a:gd name="T39" fmla="*/ 543 h 79"/>
                <a:gd name="T40" fmla="*/ 445 w 90"/>
                <a:gd name="T41" fmla="*/ 543 h 79"/>
                <a:gd name="T42" fmla="*/ 401 w 90"/>
                <a:gd name="T43" fmla="*/ 369 h 79"/>
                <a:gd name="T44" fmla="*/ 324 w 90"/>
                <a:gd name="T45" fmla="*/ 543 h 79"/>
                <a:gd name="T46" fmla="*/ 367 w 90"/>
                <a:gd name="T47" fmla="*/ 369 h 79"/>
                <a:gd name="T48" fmla="*/ 324 w 90"/>
                <a:gd name="T49" fmla="*/ 543 h 79"/>
                <a:gd name="T50" fmla="*/ 283 w 90"/>
                <a:gd name="T51" fmla="*/ 543 h 79"/>
                <a:gd name="T52" fmla="*/ 244 w 90"/>
                <a:gd name="T53" fmla="*/ 369 h 79"/>
                <a:gd name="T54" fmla="*/ 165 w 90"/>
                <a:gd name="T55" fmla="*/ 543 h 79"/>
                <a:gd name="T56" fmla="*/ 199 w 90"/>
                <a:gd name="T57" fmla="*/ 369 h 79"/>
                <a:gd name="T58" fmla="*/ 165 w 90"/>
                <a:gd name="T59" fmla="*/ 543 h 79"/>
                <a:gd name="T60" fmla="*/ 123 w 90"/>
                <a:gd name="T61" fmla="*/ 543 h 79"/>
                <a:gd name="T62" fmla="*/ 75 w 90"/>
                <a:gd name="T63" fmla="*/ 369 h 79"/>
                <a:gd name="T64" fmla="*/ 0 w 90"/>
                <a:gd name="T65" fmla="*/ 543 h 79"/>
                <a:gd name="T66" fmla="*/ 40 w 90"/>
                <a:gd name="T67" fmla="*/ 369 h 79"/>
                <a:gd name="T68" fmla="*/ 0 w 90"/>
                <a:gd name="T69" fmla="*/ 543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0"/>
                <a:gd name="T106" fmla="*/ 0 h 79"/>
                <a:gd name="T107" fmla="*/ 90 w 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0" h="79">
                  <a:moveTo>
                    <a:pt x="0" y="48"/>
                  </a:moveTo>
                  <a:lnTo>
                    <a:pt x="7" y="48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8"/>
                  </a:lnTo>
                  <a:close/>
                  <a:moveTo>
                    <a:pt x="13" y="48"/>
                  </a:moveTo>
                  <a:lnTo>
                    <a:pt x="21" y="48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13" y="48"/>
                  </a:lnTo>
                  <a:close/>
                  <a:moveTo>
                    <a:pt x="28" y="48"/>
                  </a:moveTo>
                  <a:lnTo>
                    <a:pt x="34" y="48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8" y="48"/>
                  </a:lnTo>
                  <a:close/>
                  <a:moveTo>
                    <a:pt x="42" y="48"/>
                  </a:moveTo>
                  <a:lnTo>
                    <a:pt x="48" y="48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2" y="48"/>
                  </a:lnTo>
                  <a:close/>
                  <a:moveTo>
                    <a:pt x="55" y="48"/>
                  </a:moveTo>
                  <a:lnTo>
                    <a:pt x="63" y="48"/>
                  </a:lnTo>
                  <a:lnTo>
                    <a:pt x="63" y="0"/>
                  </a:lnTo>
                  <a:lnTo>
                    <a:pt x="55" y="0"/>
                  </a:lnTo>
                  <a:lnTo>
                    <a:pt x="55" y="48"/>
                  </a:lnTo>
                  <a:close/>
                  <a:moveTo>
                    <a:pt x="69" y="48"/>
                  </a:moveTo>
                  <a:lnTo>
                    <a:pt x="76" y="48"/>
                  </a:lnTo>
                  <a:lnTo>
                    <a:pt x="76" y="0"/>
                  </a:lnTo>
                  <a:lnTo>
                    <a:pt x="69" y="0"/>
                  </a:lnTo>
                  <a:lnTo>
                    <a:pt x="69" y="48"/>
                  </a:lnTo>
                  <a:close/>
                  <a:moveTo>
                    <a:pt x="82" y="48"/>
                  </a:moveTo>
                  <a:lnTo>
                    <a:pt x="90" y="48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82" y="48"/>
                  </a:lnTo>
                  <a:close/>
                  <a:moveTo>
                    <a:pt x="82" y="79"/>
                  </a:moveTo>
                  <a:lnTo>
                    <a:pt x="90" y="79"/>
                  </a:lnTo>
                  <a:lnTo>
                    <a:pt x="90" y="54"/>
                  </a:lnTo>
                  <a:lnTo>
                    <a:pt x="82" y="54"/>
                  </a:lnTo>
                  <a:lnTo>
                    <a:pt x="82" y="79"/>
                  </a:lnTo>
                  <a:close/>
                  <a:moveTo>
                    <a:pt x="69" y="79"/>
                  </a:moveTo>
                  <a:lnTo>
                    <a:pt x="76" y="79"/>
                  </a:lnTo>
                  <a:lnTo>
                    <a:pt x="76" y="54"/>
                  </a:lnTo>
                  <a:lnTo>
                    <a:pt x="69" y="54"/>
                  </a:lnTo>
                  <a:lnTo>
                    <a:pt x="69" y="79"/>
                  </a:lnTo>
                  <a:close/>
                  <a:moveTo>
                    <a:pt x="55" y="79"/>
                  </a:moveTo>
                  <a:lnTo>
                    <a:pt x="63" y="79"/>
                  </a:lnTo>
                  <a:lnTo>
                    <a:pt x="63" y="54"/>
                  </a:lnTo>
                  <a:lnTo>
                    <a:pt x="55" y="54"/>
                  </a:lnTo>
                  <a:lnTo>
                    <a:pt x="55" y="79"/>
                  </a:lnTo>
                  <a:close/>
                  <a:moveTo>
                    <a:pt x="42" y="79"/>
                  </a:moveTo>
                  <a:lnTo>
                    <a:pt x="48" y="79"/>
                  </a:lnTo>
                  <a:lnTo>
                    <a:pt x="48" y="54"/>
                  </a:lnTo>
                  <a:lnTo>
                    <a:pt x="42" y="54"/>
                  </a:lnTo>
                  <a:lnTo>
                    <a:pt x="42" y="79"/>
                  </a:lnTo>
                  <a:close/>
                  <a:moveTo>
                    <a:pt x="28" y="79"/>
                  </a:moveTo>
                  <a:lnTo>
                    <a:pt x="34" y="79"/>
                  </a:lnTo>
                  <a:lnTo>
                    <a:pt x="34" y="54"/>
                  </a:lnTo>
                  <a:lnTo>
                    <a:pt x="28" y="54"/>
                  </a:lnTo>
                  <a:lnTo>
                    <a:pt x="28" y="79"/>
                  </a:lnTo>
                  <a:close/>
                  <a:moveTo>
                    <a:pt x="13" y="79"/>
                  </a:moveTo>
                  <a:lnTo>
                    <a:pt x="21" y="79"/>
                  </a:lnTo>
                  <a:lnTo>
                    <a:pt x="21" y="54"/>
                  </a:lnTo>
                  <a:lnTo>
                    <a:pt x="13" y="54"/>
                  </a:lnTo>
                  <a:lnTo>
                    <a:pt x="13" y="79"/>
                  </a:lnTo>
                  <a:close/>
                  <a:moveTo>
                    <a:pt x="0" y="79"/>
                  </a:moveTo>
                  <a:lnTo>
                    <a:pt x="7" y="79"/>
                  </a:lnTo>
                  <a:lnTo>
                    <a:pt x="7" y="54"/>
                  </a:lnTo>
                  <a:lnTo>
                    <a:pt x="0" y="54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5" name="Rectangle 361">
              <a:extLst>
                <a:ext uri="{FF2B5EF4-FFF2-40B4-BE49-F238E27FC236}">
                  <a16:creationId xmlns:a16="http://schemas.microsoft.com/office/drawing/2014/main" id="{1B9601C7-207E-49F4-B7E6-E5F1FED23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" y="1887"/>
              <a:ext cx="107" cy="3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6" name="Rectangle 362">
              <a:extLst>
                <a:ext uri="{FF2B5EF4-FFF2-40B4-BE49-F238E27FC236}">
                  <a16:creationId xmlns:a16="http://schemas.microsoft.com/office/drawing/2014/main" id="{B63B4917-9696-4FD5-9475-5AE3E0087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" y="1927"/>
              <a:ext cx="107" cy="4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7" name="Rectangle 363">
              <a:extLst>
                <a:ext uri="{FF2B5EF4-FFF2-40B4-BE49-F238E27FC236}">
                  <a16:creationId xmlns:a16="http://schemas.microsoft.com/office/drawing/2014/main" id="{20520E1F-46E3-453E-BF56-11FEFC756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" y="2024"/>
              <a:ext cx="107" cy="4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8" name="Rectangle 364">
              <a:extLst>
                <a:ext uri="{FF2B5EF4-FFF2-40B4-BE49-F238E27FC236}">
                  <a16:creationId xmlns:a16="http://schemas.microsoft.com/office/drawing/2014/main" id="{760B88DE-C9FA-4FB6-BFE3-663BF4F91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" y="2089"/>
              <a:ext cx="107" cy="3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9" name="Line 365">
              <a:extLst>
                <a:ext uri="{FF2B5EF4-FFF2-40B4-BE49-F238E27FC236}">
                  <a16:creationId xmlns:a16="http://schemas.microsoft.com/office/drawing/2014/main" id="{D148BBD6-62AB-424E-96A9-98AD01BB76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51" y="1885"/>
              <a:ext cx="0" cy="3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0" name="Line 366">
              <a:extLst>
                <a:ext uri="{FF2B5EF4-FFF2-40B4-BE49-F238E27FC236}">
                  <a16:creationId xmlns:a16="http://schemas.microsoft.com/office/drawing/2014/main" id="{74D437AE-DBCF-47DA-A627-3403959194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7" y="1891"/>
              <a:ext cx="1" cy="3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1" name="Line 367">
              <a:extLst>
                <a:ext uri="{FF2B5EF4-FFF2-40B4-BE49-F238E27FC236}">
                  <a16:creationId xmlns:a16="http://schemas.microsoft.com/office/drawing/2014/main" id="{DF71ADAC-EF6B-421F-8124-8E3B8ADF8C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5" y="2058"/>
              <a:ext cx="7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2" name="Line 368">
              <a:extLst>
                <a:ext uri="{FF2B5EF4-FFF2-40B4-BE49-F238E27FC236}">
                  <a16:creationId xmlns:a16="http://schemas.microsoft.com/office/drawing/2014/main" id="{35D29CCD-6D3D-44E2-9844-288FB0AA44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5" y="2051"/>
              <a:ext cx="72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3" name="Line 369">
              <a:extLst>
                <a:ext uri="{FF2B5EF4-FFF2-40B4-BE49-F238E27FC236}">
                  <a16:creationId xmlns:a16="http://schemas.microsoft.com/office/drawing/2014/main" id="{2B224037-70F2-4497-8CB0-B0D7179435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5" y="2045"/>
              <a:ext cx="72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4" name="Line 370">
              <a:extLst>
                <a:ext uri="{FF2B5EF4-FFF2-40B4-BE49-F238E27FC236}">
                  <a16:creationId xmlns:a16="http://schemas.microsoft.com/office/drawing/2014/main" id="{B7EC7A2C-ED5D-4A61-9928-CB49ED3807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5" y="2036"/>
              <a:ext cx="72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5" name="Rectangle 371">
              <a:extLst>
                <a:ext uri="{FF2B5EF4-FFF2-40B4-BE49-F238E27FC236}">
                  <a16:creationId xmlns:a16="http://schemas.microsoft.com/office/drawing/2014/main" id="{092D64D5-FEE9-4328-884A-6CE7F3AD3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" y="1937"/>
              <a:ext cx="29" cy="1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6" name="Rectangle 372">
              <a:extLst>
                <a:ext uri="{FF2B5EF4-FFF2-40B4-BE49-F238E27FC236}">
                  <a16:creationId xmlns:a16="http://schemas.microsoft.com/office/drawing/2014/main" id="{6A052141-9DCC-4864-8004-93963E38A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" y="2003"/>
              <a:ext cx="16" cy="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7" name="Rectangle 373">
              <a:extLst>
                <a:ext uri="{FF2B5EF4-FFF2-40B4-BE49-F238E27FC236}">
                  <a16:creationId xmlns:a16="http://schemas.microsoft.com/office/drawing/2014/main" id="{EAF4B187-CD7A-4384-9026-305A9F554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" y="2030"/>
              <a:ext cx="16" cy="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8" name="Rectangle 374">
              <a:extLst>
                <a:ext uri="{FF2B5EF4-FFF2-40B4-BE49-F238E27FC236}">
                  <a16:creationId xmlns:a16="http://schemas.microsoft.com/office/drawing/2014/main" id="{A10C46A0-AA4A-43D2-AF69-CEAAFD731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" y="2039"/>
              <a:ext cx="16" cy="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9" name="Rectangle 375">
              <a:extLst>
                <a:ext uri="{FF2B5EF4-FFF2-40B4-BE49-F238E27FC236}">
                  <a16:creationId xmlns:a16="http://schemas.microsoft.com/office/drawing/2014/main" id="{3A5C1824-BFB7-4549-9878-C29B91CA0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" y="2311"/>
              <a:ext cx="472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342900" eaLnBrk="0" hangingPunct="0"/>
              <a:r>
                <a:rPr lang="en-US" sz="12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Email</a:t>
              </a:r>
              <a:endParaRPr lang="en-US" sz="1200" b="1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1071" name="Rectangle 376">
              <a:extLst>
                <a:ext uri="{FF2B5EF4-FFF2-40B4-BE49-F238E27FC236}">
                  <a16:creationId xmlns:a16="http://schemas.microsoft.com/office/drawing/2014/main" id="{C42BE326-7107-4EA2-82A7-8A68C5DE9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872"/>
              <a:ext cx="144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22" name="Group 1721">
            <a:extLst>
              <a:ext uri="{FF2B5EF4-FFF2-40B4-BE49-F238E27FC236}">
                <a16:creationId xmlns:a16="http://schemas.microsoft.com/office/drawing/2014/main" id="{E9BD2B9C-E39E-488E-AC8F-79BE2BB68127}"/>
              </a:ext>
            </a:extLst>
          </p:cNvPr>
          <p:cNvGrpSpPr/>
          <p:nvPr/>
        </p:nvGrpSpPr>
        <p:grpSpPr>
          <a:xfrm>
            <a:off x="6019079" y="160508"/>
            <a:ext cx="2672271" cy="1856467"/>
            <a:chOff x="6019079" y="160508"/>
            <a:chExt cx="2672271" cy="1856467"/>
          </a:xfrm>
        </p:grpSpPr>
        <p:grpSp>
          <p:nvGrpSpPr>
            <p:cNvPr id="1716" name="Group 1715">
              <a:extLst>
                <a:ext uri="{FF2B5EF4-FFF2-40B4-BE49-F238E27FC236}">
                  <a16:creationId xmlns:a16="http://schemas.microsoft.com/office/drawing/2014/main" id="{5136DCE7-4562-4136-ABA3-DCD4B4713CD2}"/>
                </a:ext>
              </a:extLst>
            </p:cNvPr>
            <p:cNvGrpSpPr/>
            <p:nvPr/>
          </p:nvGrpSpPr>
          <p:grpSpPr>
            <a:xfrm>
              <a:off x="8167265" y="1009434"/>
              <a:ext cx="524085" cy="843975"/>
              <a:chOff x="7867650" y="1494999"/>
              <a:chExt cx="804863" cy="1245481"/>
            </a:xfrm>
          </p:grpSpPr>
          <p:grpSp>
            <p:nvGrpSpPr>
              <p:cNvPr id="889" name="Group 158">
                <a:extLst>
                  <a:ext uri="{FF2B5EF4-FFF2-40B4-BE49-F238E27FC236}">
                    <a16:creationId xmlns:a16="http://schemas.microsoft.com/office/drawing/2014/main" id="{09F92DB4-E53F-4A7F-BD41-FD6C9A8985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67650" y="1828801"/>
                <a:ext cx="804863" cy="911679"/>
                <a:chOff x="2519" y="2469"/>
                <a:chExt cx="759" cy="711"/>
              </a:xfrm>
            </p:grpSpPr>
            <p:grpSp>
              <p:nvGrpSpPr>
                <p:cNvPr id="890" name="Group 159">
                  <a:extLst>
                    <a:ext uri="{FF2B5EF4-FFF2-40B4-BE49-F238E27FC236}">
                      <a16:creationId xmlns:a16="http://schemas.microsoft.com/office/drawing/2014/main" id="{22715AC2-540E-46FF-A63F-AFF5016F03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05" y="2469"/>
                  <a:ext cx="373" cy="710"/>
                  <a:chOff x="2905" y="2469"/>
                  <a:chExt cx="373" cy="710"/>
                </a:xfrm>
              </p:grpSpPr>
              <p:sp>
                <p:nvSpPr>
                  <p:cNvPr id="901" name="Freeform 160">
                    <a:extLst>
                      <a:ext uri="{FF2B5EF4-FFF2-40B4-BE49-F238E27FC236}">
                        <a16:creationId xmlns:a16="http://schemas.microsoft.com/office/drawing/2014/main" id="{24AE7E34-21AD-4A0B-A45C-4700031943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05" y="2505"/>
                    <a:ext cx="373" cy="674"/>
                  </a:xfrm>
                  <a:custGeom>
                    <a:avLst/>
                    <a:gdLst>
                      <a:gd name="T0" fmla="*/ 0 w 373"/>
                      <a:gd name="T1" fmla="*/ 673 h 674"/>
                      <a:gd name="T2" fmla="*/ 22 w 373"/>
                      <a:gd name="T3" fmla="*/ 0 h 674"/>
                      <a:gd name="T4" fmla="*/ 308 w 373"/>
                      <a:gd name="T5" fmla="*/ 26 h 674"/>
                      <a:gd name="T6" fmla="*/ 372 w 373"/>
                      <a:gd name="T7" fmla="*/ 615 h 674"/>
                      <a:gd name="T8" fmla="*/ 0 w 373"/>
                      <a:gd name="T9" fmla="*/ 673 h 67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3"/>
                      <a:gd name="T16" fmla="*/ 0 h 674"/>
                      <a:gd name="T17" fmla="*/ 373 w 373"/>
                      <a:gd name="T18" fmla="*/ 674 h 67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3" h="674">
                        <a:moveTo>
                          <a:pt x="0" y="673"/>
                        </a:moveTo>
                        <a:lnTo>
                          <a:pt x="22" y="0"/>
                        </a:lnTo>
                        <a:lnTo>
                          <a:pt x="308" y="26"/>
                        </a:lnTo>
                        <a:lnTo>
                          <a:pt x="372" y="615"/>
                        </a:lnTo>
                        <a:lnTo>
                          <a:pt x="0" y="673"/>
                        </a:lnTo>
                      </a:path>
                    </a:pathLst>
                  </a:custGeom>
                  <a:solidFill>
                    <a:srgbClr val="BFBFD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02" name="Freeform 161">
                    <a:extLst>
                      <a:ext uri="{FF2B5EF4-FFF2-40B4-BE49-F238E27FC236}">
                        <a16:creationId xmlns:a16="http://schemas.microsoft.com/office/drawing/2014/main" id="{EA8614CF-FDA4-4D92-9A13-F57CBF37BE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29" y="2469"/>
                    <a:ext cx="284" cy="63"/>
                  </a:xfrm>
                  <a:custGeom>
                    <a:avLst/>
                    <a:gdLst>
                      <a:gd name="T0" fmla="*/ 0 w 284"/>
                      <a:gd name="T1" fmla="*/ 36 h 63"/>
                      <a:gd name="T2" fmla="*/ 0 w 284"/>
                      <a:gd name="T3" fmla="*/ 0 h 63"/>
                      <a:gd name="T4" fmla="*/ 279 w 284"/>
                      <a:gd name="T5" fmla="*/ 35 h 63"/>
                      <a:gd name="T6" fmla="*/ 283 w 284"/>
                      <a:gd name="T7" fmla="*/ 62 h 63"/>
                      <a:gd name="T8" fmla="*/ 0 w 284"/>
                      <a:gd name="T9" fmla="*/ 36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4"/>
                      <a:gd name="T16" fmla="*/ 0 h 63"/>
                      <a:gd name="T17" fmla="*/ 284 w 28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4" h="63">
                        <a:moveTo>
                          <a:pt x="0" y="36"/>
                        </a:moveTo>
                        <a:lnTo>
                          <a:pt x="0" y="0"/>
                        </a:lnTo>
                        <a:lnTo>
                          <a:pt x="279" y="35"/>
                        </a:lnTo>
                        <a:lnTo>
                          <a:pt x="283" y="62"/>
                        </a:lnTo>
                        <a:lnTo>
                          <a:pt x="0" y="36"/>
                        </a:lnTo>
                      </a:path>
                    </a:pathLst>
                  </a:custGeom>
                  <a:solidFill>
                    <a:srgbClr val="9F9FB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903" name="Group 162">
                    <a:extLst>
                      <a:ext uri="{FF2B5EF4-FFF2-40B4-BE49-F238E27FC236}">
                        <a16:creationId xmlns:a16="http://schemas.microsoft.com/office/drawing/2014/main" id="{0D429996-BC8D-43EC-9FEE-507A594C065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40" y="2945"/>
                    <a:ext cx="306" cy="197"/>
                    <a:chOff x="2940" y="2945"/>
                    <a:chExt cx="306" cy="197"/>
                  </a:xfrm>
                </p:grpSpPr>
                <p:sp>
                  <p:nvSpPr>
                    <p:cNvPr id="919" name="Freeform 163">
                      <a:extLst>
                        <a:ext uri="{FF2B5EF4-FFF2-40B4-BE49-F238E27FC236}">
                          <a16:creationId xmlns:a16="http://schemas.microsoft.com/office/drawing/2014/main" id="{105E6E53-D313-4FCD-8C84-6F5D092B70C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40" y="2945"/>
                      <a:ext cx="306" cy="197"/>
                    </a:xfrm>
                    <a:custGeom>
                      <a:avLst/>
                      <a:gdLst>
                        <a:gd name="T0" fmla="*/ 0 w 306"/>
                        <a:gd name="T1" fmla="*/ 196 h 197"/>
                        <a:gd name="T2" fmla="*/ 1 w 306"/>
                        <a:gd name="T3" fmla="*/ 10 h 197"/>
                        <a:gd name="T4" fmla="*/ 287 w 306"/>
                        <a:gd name="T5" fmla="*/ 0 h 197"/>
                        <a:gd name="T6" fmla="*/ 305 w 306"/>
                        <a:gd name="T7" fmla="*/ 151 h 197"/>
                        <a:gd name="T8" fmla="*/ 0 w 306"/>
                        <a:gd name="T9" fmla="*/ 196 h 19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06"/>
                        <a:gd name="T16" fmla="*/ 0 h 197"/>
                        <a:gd name="T17" fmla="*/ 306 w 306"/>
                        <a:gd name="T18" fmla="*/ 197 h 19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06" h="197">
                          <a:moveTo>
                            <a:pt x="0" y="196"/>
                          </a:moveTo>
                          <a:lnTo>
                            <a:pt x="1" y="10"/>
                          </a:lnTo>
                          <a:lnTo>
                            <a:pt x="287" y="0"/>
                          </a:lnTo>
                          <a:lnTo>
                            <a:pt x="305" y="151"/>
                          </a:lnTo>
                          <a:lnTo>
                            <a:pt x="0" y="196"/>
                          </a:lnTo>
                        </a:path>
                      </a:pathLst>
                    </a:custGeom>
                    <a:solidFill>
                      <a:srgbClr val="9F9FB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20" name="Freeform 164">
                      <a:extLst>
                        <a:ext uri="{FF2B5EF4-FFF2-40B4-BE49-F238E27FC236}">
                          <a16:creationId xmlns:a16="http://schemas.microsoft.com/office/drawing/2014/main" id="{E677E19F-8656-4347-9D43-5A5A5F5F770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26" y="2961"/>
                      <a:ext cx="91" cy="18"/>
                    </a:xfrm>
                    <a:custGeom>
                      <a:avLst/>
                      <a:gdLst>
                        <a:gd name="T0" fmla="*/ 0 w 91"/>
                        <a:gd name="T1" fmla="*/ 17 h 18"/>
                        <a:gd name="T2" fmla="*/ 90 w 91"/>
                        <a:gd name="T3" fmla="*/ 10 h 18"/>
                        <a:gd name="T4" fmla="*/ 90 w 91"/>
                        <a:gd name="T5" fmla="*/ 0 h 18"/>
                        <a:gd name="T6" fmla="*/ 0 w 91"/>
                        <a:gd name="T7" fmla="*/ 4 h 18"/>
                        <a:gd name="T8" fmla="*/ 0 w 91"/>
                        <a:gd name="T9" fmla="*/ 17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1"/>
                        <a:gd name="T16" fmla="*/ 0 h 18"/>
                        <a:gd name="T17" fmla="*/ 91 w 91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1" h="18">
                          <a:moveTo>
                            <a:pt x="0" y="17"/>
                          </a:moveTo>
                          <a:lnTo>
                            <a:pt x="90" y="10"/>
                          </a:lnTo>
                          <a:lnTo>
                            <a:pt x="90" y="0"/>
                          </a:lnTo>
                          <a:lnTo>
                            <a:pt x="0" y="4"/>
                          </a:lnTo>
                          <a:lnTo>
                            <a:pt x="0" y="17"/>
                          </a:lnTo>
                        </a:path>
                      </a:pathLst>
                    </a:custGeom>
                    <a:solidFill>
                      <a:srgbClr val="0000F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904" name="Freeform 165">
                    <a:extLst>
                      <a:ext uri="{FF2B5EF4-FFF2-40B4-BE49-F238E27FC236}">
                        <a16:creationId xmlns:a16="http://schemas.microsoft.com/office/drawing/2014/main" id="{5AD8CBE9-FE61-4B47-95CA-0514964206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47" y="2550"/>
                    <a:ext cx="281" cy="369"/>
                  </a:xfrm>
                  <a:custGeom>
                    <a:avLst/>
                    <a:gdLst>
                      <a:gd name="T0" fmla="*/ 0 w 281"/>
                      <a:gd name="T1" fmla="*/ 368 h 369"/>
                      <a:gd name="T2" fmla="*/ 6 w 281"/>
                      <a:gd name="T3" fmla="*/ 0 h 369"/>
                      <a:gd name="T4" fmla="*/ 245 w 281"/>
                      <a:gd name="T5" fmla="*/ 17 h 369"/>
                      <a:gd name="T6" fmla="*/ 280 w 281"/>
                      <a:gd name="T7" fmla="*/ 361 h 369"/>
                      <a:gd name="T8" fmla="*/ 0 w 281"/>
                      <a:gd name="T9" fmla="*/ 368 h 3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1"/>
                      <a:gd name="T16" fmla="*/ 0 h 369"/>
                      <a:gd name="T17" fmla="*/ 281 w 281"/>
                      <a:gd name="T18" fmla="*/ 369 h 36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1" h="369">
                        <a:moveTo>
                          <a:pt x="0" y="368"/>
                        </a:moveTo>
                        <a:lnTo>
                          <a:pt x="6" y="0"/>
                        </a:lnTo>
                        <a:lnTo>
                          <a:pt x="245" y="17"/>
                        </a:lnTo>
                        <a:lnTo>
                          <a:pt x="280" y="361"/>
                        </a:lnTo>
                        <a:lnTo>
                          <a:pt x="0" y="368"/>
                        </a:lnTo>
                      </a:path>
                    </a:pathLst>
                  </a:custGeom>
                  <a:solidFill>
                    <a:srgbClr val="BFBFD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05" name="Freeform 166">
                    <a:extLst>
                      <a:ext uri="{FF2B5EF4-FFF2-40B4-BE49-F238E27FC236}">
                        <a16:creationId xmlns:a16="http://schemas.microsoft.com/office/drawing/2014/main" id="{75D0F77B-0C3A-4A67-9A82-32379C7BE3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71" y="2564"/>
                    <a:ext cx="214" cy="49"/>
                  </a:xfrm>
                  <a:custGeom>
                    <a:avLst/>
                    <a:gdLst>
                      <a:gd name="T0" fmla="*/ 0 w 214"/>
                      <a:gd name="T1" fmla="*/ 38 h 49"/>
                      <a:gd name="T2" fmla="*/ 213 w 214"/>
                      <a:gd name="T3" fmla="*/ 48 h 49"/>
                      <a:gd name="T4" fmla="*/ 210 w 214"/>
                      <a:gd name="T5" fmla="*/ 12 h 49"/>
                      <a:gd name="T6" fmla="*/ 0 w 214"/>
                      <a:gd name="T7" fmla="*/ 0 h 49"/>
                      <a:gd name="T8" fmla="*/ 0 w 214"/>
                      <a:gd name="T9" fmla="*/ 38 h 4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4"/>
                      <a:gd name="T16" fmla="*/ 0 h 49"/>
                      <a:gd name="T17" fmla="*/ 214 w 214"/>
                      <a:gd name="T18" fmla="*/ 49 h 4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4" h="49">
                        <a:moveTo>
                          <a:pt x="0" y="38"/>
                        </a:moveTo>
                        <a:lnTo>
                          <a:pt x="213" y="48"/>
                        </a:lnTo>
                        <a:lnTo>
                          <a:pt x="210" y="12"/>
                        </a:lnTo>
                        <a:lnTo>
                          <a:pt x="0" y="0"/>
                        </a:lnTo>
                        <a:lnTo>
                          <a:pt x="0" y="38"/>
                        </a:lnTo>
                      </a:path>
                    </a:pathLst>
                  </a:custGeom>
                  <a:solidFill>
                    <a:srgbClr val="9F9FB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906" name="Group 167">
                    <a:extLst>
                      <a:ext uri="{FF2B5EF4-FFF2-40B4-BE49-F238E27FC236}">
                        <a16:creationId xmlns:a16="http://schemas.microsoft.com/office/drawing/2014/main" id="{A409399C-379F-42CB-9D00-10720DBEAF8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83" y="2622"/>
                    <a:ext cx="29" cy="172"/>
                    <a:chOff x="2983" y="2622"/>
                    <a:chExt cx="29" cy="172"/>
                  </a:xfrm>
                </p:grpSpPr>
                <p:grpSp>
                  <p:nvGrpSpPr>
                    <p:cNvPr id="907" name="Group 168">
                      <a:extLst>
                        <a:ext uri="{FF2B5EF4-FFF2-40B4-BE49-F238E27FC236}">
                          <a16:creationId xmlns:a16="http://schemas.microsoft.com/office/drawing/2014/main" id="{C837DBBF-E98E-466F-85EB-343C10DB6C0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83" y="2622"/>
                      <a:ext cx="25" cy="172"/>
                      <a:chOff x="2983" y="2622"/>
                      <a:chExt cx="25" cy="172"/>
                    </a:xfrm>
                  </p:grpSpPr>
                  <p:sp>
                    <p:nvSpPr>
                      <p:cNvPr id="914" name="Freeform 169">
                        <a:extLst>
                          <a:ext uri="{FF2B5EF4-FFF2-40B4-BE49-F238E27FC236}">
                            <a16:creationId xmlns:a16="http://schemas.microsoft.com/office/drawing/2014/main" id="{EEEE5262-CB13-4F3B-9CEA-F01AE433D83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3" y="2765"/>
                        <a:ext cx="21" cy="29"/>
                      </a:xfrm>
                      <a:custGeom>
                        <a:avLst/>
                        <a:gdLst>
                          <a:gd name="T0" fmla="*/ 0 w 21"/>
                          <a:gd name="T1" fmla="*/ 27 h 29"/>
                          <a:gd name="T2" fmla="*/ 1 w 21"/>
                          <a:gd name="T3" fmla="*/ 0 h 29"/>
                          <a:gd name="T4" fmla="*/ 18 w 21"/>
                          <a:gd name="T5" fmla="*/ 1 h 29"/>
                          <a:gd name="T6" fmla="*/ 20 w 21"/>
                          <a:gd name="T7" fmla="*/ 28 h 29"/>
                          <a:gd name="T8" fmla="*/ 0 w 21"/>
                          <a:gd name="T9" fmla="*/ 27 h 2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"/>
                          <a:gd name="T16" fmla="*/ 0 h 29"/>
                          <a:gd name="T17" fmla="*/ 21 w 21"/>
                          <a:gd name="T18" fmla="*/ 29 h 2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" h="29">
                            <a:moveTo>
                              <a:pt x="0" y="27"/>
                            </a:moveTo>
                            <a:lnTo>
                              <a:pt x="1" y="0"/>
                            </a:lnTo>
                            <a:lnTo>
                              <a:pt x="18" y="1"/>
                            </a:lnTo>
                            <a:lnTo>
                              <a:pt x="20" y="28"/>
                            </a:lnTo>
                            <a:lnTo>
                              <a:pt x="0" y="27"/>
                            </a:lnTo>
                          </a:path>
                        </a:pathLst>
                      </a:custGeom>
                      <a:solidFill>
                        <a:srgbClr val="80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15" name="Freeform 170">
                        <a:extLst>
                          <a:ext uri="{FF2B5EF4-FFF2-40B4-BE49-F238E27FC236}">
                            <a16:creationId xmlns:a16="http://schemas.microsoft.com/office/drawing/2014/main" id="{77EFB387-932E-47D5-96D1-1F50B5FF617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4" y="2729"/>
                        <a:ext cx="24" cy="30"/>
                      </a:xfrm>
                      <a:custGeom>
                        <a:avLst/>
                        <a:gdLst>
                          <a:gd name="T0" fmla="*/ 0 w 24"/>
                          <a:gd name="T1" fmla="*/ 28 h 30"/>
                          <a:gd name="T2" fmla="*/ 0 w 24"/>
                          <a:gd name="T3" fmla="*/ 0 h 30"/>
                          <a:gd name="T4" fmla="*/ 21 w 24"/>
                          <a:gd name="T5" fmla="*/ 1 h 30"/>
                          <a:gd name="T6" fmla="*/ 23 w 24"/>
                          <a:gd name="T7" fmla="*/ 29 h 30"/>
                          <a:gd name="T8" fmla="*/ 0 w 24"/>
                          <a:gd name="T9" fmla="*/ 28 h 3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"/>
                          <a:gd name="T16" fmla="*/ 0 h 30"/>
                          <a:gd name="T17" fmla="*/ 24 w 24"/>
                          <a:gd name="T18" fmla="*/ 30 h 3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" h="30">
                            <a:moveTo>
                              <a:pt x="0" y="28"/>
                            </a:moveTo>
                            <a:lnTo>
                              <a:pt x="0" y="0"/>
                            </a:lnTo>
                            <a:lnTo>
                              <a:pt x="21" y="1"/>
                            </a:lnTo>
                            <a:lnTo>
                              <a:pt x="23" y="29"/>
                            </a:lnTo>
                            <a:lnTo>
                              <a:pt x="0" y="28"/>
                            </a:lnTo>
                          </a:path>
                        </a:pathLst>
                      </a:custGeom>
                      <a:solidFill>
                        <a:srgbClr val="80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16" name="Freeform 171">
                        <a:extLst>
                          <a:ext uri="{FF2B5EF4-FFF2-40B4-BE49-F238E27FC236}">
                            <a16:creationId xmlns:a16="http://schemas.microsoft.com/office/drawing/2014/main" id="{6DAA9F8A-ACA3-4D9A-8CFB-3CFE361F94C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4" y="2693"/>
                        <a:ext cx="22" cy="32"/>
                      </a:xfrm>
                      <a:custGeom>
                        <a:avLst/>
                        <a:gdLst>
                          <a:gd name="T0" fmla="*/ 0 w 22"/>
                          <a:gd name="T1" fmla="*/ 28 h 32"/>
                          <a:gd name="T2" fmla="*/ 1 w 22"/>
                          <a:gd name="T3" fmla="*/ 0 h 32"/>
                          <a:gd name="T4" fmla="*/ 21 w 22"/>
                          <a:gd name="T5" fmla="*/ 1 h 32"/>
                          <a:gd name="T6" fmla="*/ 21 w 22"/>
                          <a:gd name="T7" fmla="*/ 31 h 32"/>
                          <a:gd name="T8" fmla="*/ 0 w 22"/>
                          <a:gd name="T9" fmla="*/ 28 h 3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32"/>
                          <a:gd name="T17" fmla="*/ 22 w 22"/>
                          <a:gd name="T18" fmla="*/ 32 h 3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32">
                            <a:moveTo>
                              <a:pt x="0" y="28"/>
                            </a:moveTo>
                            <a:lnTo>
                              <a:pt x="1" y="0"/>
                            </a:lnTo>
                            <a:lnTo>
                              <a:pt x="21" y="1"/>
                            </a:lnTo>
                            <a:lnTo>
                              <a:pt x="21" y="31"/>
                            </a:lnTo>
                            <a:lnTo>
                              <a:pt x="0" y="28"/>
                            </a:lnTo>
                          </a:path>
                        </a:pathLst>
                      </a:custGeom>
                      <a:solidFill>
                        <a:srgbClr val="80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17" name="Freeform 172">
                        <a:extLst>
                          <a:ext uri="{FF2B5EF4-FFF2-40B4-BE49-F238E27FC236}">
                            <a16:creationId xmlns:a16="http://schemas.microsoft.com/office/drawing/2014/main" id="{C504FA61-0592-4C74-9202-B005DD1B058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4" y="2658"/>
                        <a:ext cx="24" cy="30"/>
                      </a:xfrm>
                      <a:custGeom>
                        <a:avLst/>
                        <a:gdLst>
                          <a:gd name="T0" fmla="*/ 0 w 24"/>
                          <a:gd name="T1" fmla="*/ 27 h 30"/>
                          <a:gd name="T2" fmla="*/ 0 w 24"/>
                          <a:gd name="T3" fmla="*/ 0 h 30"/>
                          <a:gd name="T4" fmla="*/ 21 w 24"/>
                          <a:gd name="T5" fmla="*/ 0 h 30"/>
                          <a:gd name="T6" fmla="*/ 23 w 24"/>
                          <a:gd name="T7" fmla="*/ 29 h 30"/>
                          <a:gd name="T8" fmla="*/ 0 w 24"/>
                          <a:gd name="T9" fmla="*/ 27 h 3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"/>
                          <a:gd name="T16" fmla="*/ 0 h 30"/>
                          <a:gd name="T17" fmla="*/ 24 w 24"/>
                          <a:gd name="T18" fmla="*/ 30 h 3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" h="30">
                            <a:moveTo>
                              <a:pt x="0" y="27"/>
                            </a:moveTo>
                            <a:lnTo>
                              <a:pt x="0" y="0"/>
                            </a:lnTo>
                            <a:lnTo>
                              <a:pt x="21" y="0"/>
                            </a:lnTo>
                            <a:lnTo>
                              <a:pt x="23" y="29"/>
                            </a:lnTo>
                            <a:lnTo>
                              <a:pt x="0" y="27"/>
                            </a:lnTo>
                          </a:path>
                        </a:pathLst>
                      </a:custGeom>
                      <a:solidFill>
                        <a:srgbClr val="80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18" name="Freeform 173">
                        <a:extLst>
                          <a:ext uri="{FF2B5EF4-FFF2-40B4-BE49-F238E27FC236}">
                            <a16:creationId xmlns:a16="http://schemas.microsoft.com/office/drawing/2014/main" id="{89406455-4BD2-430A-8703-A6CBE9486E7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4" y="2622"/>
                        <a:ext cx="22" cy="32"/>
                      </a:xfrm>
                      <a:custGeom>
                        <a:avLst/>
                        <a:gdLst>
                          <a:gd name="T0" fmla="*/ 0 w 22"/>
                          <a:gd name="T1" fmla="*/ 28 h 32"/>
                          <a:gd name="T2" fmla="*/ 1 w 22"/>
                          <a:gd name="T3" fmla="*/ 0 h 32"/>
                          <a:gd name="T4" fmla="*/ 21 w 22"/>
                          <a:gd name="T5" fmla="*/ 1 h 32"/>
                          <a:gd name="T6" fmla="*/ 21 w 22"/>
                          <a:gd name="T7" fmla="*/ 31 h 32"/>
                          <a:gd name="T8" fmla="*/ 0 w 22"/>
                          <a:gd name="T9" fmla="*/ 28 h 3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32"/>
                          <a:gd name="T17" fmla="*/ 22 w 22"/>
                          <a:gd name="T18" fmla="*/ 32 h 3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32">
                            <a:moveTo>
                              <a:pt x="0" y="28"/>
                            </a:moveTo>
                            <a:lnTo>
                              <a:pt x="1" y="0"/>
                            </a:lnTo>
                            <a:lnTo>
                              <a:pt x="21" y="1"/>
                            </a:lnTo>
                            <a:lnTo>
                              <a:pt x="21" y="31"/>
                            </a:lnTo>
                            <a:lnTo>
                              <a:pt x="0" y="28"/>
                            </a:lnTo>
                          </a:path>
                        </a:pathLst>
                      </a:custGeom>
                      <a:solidFill>
                        <a:srgbClr val="80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908" name="Group 174">
                      <a:extLst>
                        <a:ext uri="{FF2B5EF4-FFF2-40B4-BE49-F238E27FC236}">
                          <a16:creationId xmlns:a16="http://schemas.microsoft.com/office/drawing/2014/main" id="{5C42B5AA-48AC-4378-862B-FEEFBD9BA38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89" y="2622"/>
                      <a:ext cx="23" cy="172"/>
                      <a:chOff x="2989" y="2622"/>
                      <a:chExt cx="23" cy="172"/>
                    </a:xfrm>
                  </p:grpSpPr>
                  <p:sp>
                    <p:nvSpPr>
                      <p:cNvPr id="909" name="Freeform 175">
                        <a:extLst>
                          <a:ext uri="{FF2B5EF4-FFF2-40B4-BE49-F238E27FC236}">
                            <a16:creationId xmlns:a16="http://schemas.microsoft.com/office/drawing/2014/main" id="{D751DCD2-8BD7-4385-89CA-91269581AAA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9" y="2765"/>
                        <a:ext cx="22" cy="29"/>
                      </a:xfrm>
                      <a:custGeom>
                        <a:avLst/>
                        <a:gdLst>
                          <a:gd name="T0" fmla="*/ 0 w 22"/>
                          <a:gd name="T1" fmla="*/ 27 h 29"/>
                          <a:gd name="T2" fmla="*/ 0 w 22"/>
                          <a:gd name="T3" fmla="*/ 0 h 29"/>
                          <a:gd name="T4" fmla="*/ 19 w 22"/>
                          <a:gd name="T5" fmla="*/ 1 h 29"/>
                          <a:gd name="T6" fmla="*/ 21 w 22"/>
                          <a:gd name="T7" fmla="*/ 28 h 29"/>
                          <a:gd name="T8" fmla="*/ 0 w 22"/>
                          <a:gd name="T9" fmla="*/ 27 h 2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29"/>
                          <a:gd name="T17" fmla="*/ 22 w 22"/>
                          <a:gd name="T18" fmla="*/ 29 h 2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29">
                            <a:moveTo>
                              <a:pt x="0" y="27"/>
                            </a:moveTo>
                            <a:lnTo>
                              <a:pt x="0" y="0"/>
                            </a:lnTo>
                            <a:lnTo>
                              <a:pt x="19" y="1"/>
                            </a:lnTo>
                            <a:lnTo>
                              <a:pt x="21" y="28"/>
                            </a:lnTo>
                            <a:lnTo>
                              <a:pt x="0" y="27"/>
                            </a:lnTo>
                          </a:path>
                        </a:pathLst>
                      </a:custGeom>
                      <a:solidFill>
                        <a:srgbClr val="FF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10" name="Freeform 176">
                        <a:extLst>
                          <a:ext uri="{FF2B5EF4-FFF2-40B4-BE49-F238E27FC236}">
                            <a16:creationId xmlns:a16="http://schemas.microsoft.com/office/drawing/2014/main" id="{4E82D771-D679-432A-BCB7-DB52218D882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91" y="2729"/>
                        <a:ext cx="21" cy="30"/>
                      </a:xfrm>
                      <a:custGeom>
                        <a:avLst/>
                        <a:gdLst>
                          <a:gd name="T0" fmla="*/ 0 w 21"/>
                          <a:gd name="T1" fmla="*/ 28 h 30"/>
                          <a:gd name="T2" fmla="*/ 0 w 21"/>
                          <a:gd name="T3" fmla="*/ 0 h 30"/>
                          <a:gd name="T4" fmla="*/ 18 w 21"/>
                          <a:gd name="T5" fmla="*/ 1 h 30"/>
                          <a:gd name="T6" fmla="*/ 20 w 21"/>
                          <a:gd name="T7" fmla="*/ 29 h 30"/>
                          <a:gd name="T8" fmla="*/ 0 w 21"/>
                          <a:gd name="T9" fmla="*/ 28 h 3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"/>
                          <a:gd name="T16" fmla="*/ 0 h 30"/>
                          <a:gd name="T17" fmla="*/ 21 w 21"/>
                          <a:gd name="T18" fmla="*/ 30 h 3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" h="30">
                            <a:moveTo>
                              <a:pt x="0" y="28"/>
                            </a:moveTo>
                            <a:lnTo>
                              <a:pt x="0" y="0"/>
                            </a:lnTo>
                            <a:lnTo>
                              <a:pt x="18" y="1"/>
                            </a:lnTo>
                            <a:lnTo>
                              <a:pt x="20" y="29"/>
                            </a:lnTo>
                            <a:lnTo>
                              <a:pt x="0" y="28"/>
                            </a:lnTo>
                          </a:path>
                        </a:pathLst>
                      </a:custGeom>
                      <a:solidFill>
                        <a:srgbClr val="FF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11" name="Freeform 177">
                        <a:extLst>
                          <a:ext uri="{FF2B5EF4-FFF2-40B4-BE49-F238E27FC236}">
                            <a16:creationId xmlns:a16="http://schemas.microsoft.com/office/drawing/2014/main" id="{C8A3A7C4-A15A-4473-8D4E-9AA3BDA1EB0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91" y="2693"/>
                        <a:ext cx="21" cy="32"/>
                      </a:xfrm>
                      <a:custGeom>
                        <a:avLst/>
                        <a:gdLst>
                          <a:gd name="T0" fmla="*/ 0 w 21"/>
                          <a:gd name="T1" fmla="*/ 28 h 32"/>
                          <a:gd name="T2" fmla="*/ 0 w 21"/>
                          <a:gd name="T3" fmla="*/ 0 h 32"/>
                          <a:gd name="T4" fmla="*/ 20 w 21"/>
                          <a:gd name="T5" fmla="*/ 1 h 32"/>
                          <a:gd name="T6" fmla="*/ 20 w 21"/>
                          <a:gd name="T7" fmla="*/ 31 h 32"/>
                          <a:gd name="T8" fmla="*/ 0 w 21"/>
                          <a:gd name="T9" fmla="*/ 28 h 3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"/>
                          <a:gd name="T16" fmla="*/ 0 h 32"/>
                          <a:gd name="T17" fmla="*/ 21 w 21"/>
                          <a:gd name="T18" fmla="*/ 32 h 3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" h="32">
                            <a:moveTo>
                              <a:pt x="0" y="28"/>
                            </a:moveTo>
                            <a:lnTo>
                              <a:pt x="0" y="0"/>
                            </a:lnTo>
                            <a:lnTo>
                              <a:pt x="20" y="1"/>
                            </a:lnTo>
                            <a:lnTo>
                              <a:pt x="20" y="31"/>
                            </a:lnTo>
                            <a:lnTo>
                              <a:pt x="0" y="28"/>
                            </a:lnTo>
                          </a:path>
                        </a:pathLst>
                      </a:custGeom>
                      <a:solidFill>
                        <a:srgbClr val="FF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12" name="Freeform 178">
                        <a:extLst>
                          <a:ext uri="{FF2B5EF4-FFF2-40B4-BE49-F238E27FC236}">
                            <a16:creationId xmlns:a16="http://schemas.microsoft.com/office/drawing/2014/main" id="{58976549-FC02-4F4E-8210-D9CA4B2CDF9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91" y="2658"/>
                        <a:ext cx="21" cy="30"/>
                      </a:xfrm>
                      <a:custGeom>
                        <a:avLst/>
                        <a:gdLst>
                          <a:gd name="T0" fmla="*/ 0 w 21"/>
                          <a:gd name="T1" fmla="*/ 27 h 30"/>
                          <a:gd name="T2" fmla="*/ 0 w 21"/>
                          <a:gd name="T3" fmla="*/ 0 h 30"/>
                          <a:gd name="T4" fmla="*/ 18 w 21"/>
                          <a:gd name="T5" fmla="*/ 0 h 30"/>
                          <a:gd name="T6" fmla="*/ 20 w 21"/>
                          <a:gd name="T7" fmla="*/ 29 h 30"/>
                          <a:gd name="T8" fmla="*/ 0 w 21"/>
                          <a:gd name="T9" fmla="*/ 27 h 3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"/>
                          <a:gd name="T16" fmla="*/ 0 h 30"/>
                          <a:gd name="T17" fmla="*/ 21 w 21"/>
                          <a:gd name="T18" fmla="*/ 30 h 3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" h="30">
                            <a:moveTo>
                              <a:pt x="0" y="27"/>
                            </a:moveTo>
                            <a:lnTo>
                              <a:pt x="0" y="0"/>
                            </a:lnTo>
                            <a:lnTo>
                              <a:pt x="18" y="0"/>
                            </a:lnTo>
                            <a:lnTo>
                              <a:pt x="20" y="29"/>
                            </a:lnTo>
                            <a:lnTo>
                              <a:pt x="0" y="27"/>
                            </a:lnTo>
                          </a:path>
                        </a:pathLst>
                      </a:custGeom>
                      <a:solidFill>
                        <a:srgbClr val="FF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13" name="Freeform 179">
                        <a:extLst>
                          <a:ext uri="{FF2B5EF4-FFF2-40B4-BE49-F238E27FC236}">
                            <a16:creationId xmlns:a16="http://schemas.microsoft.com/office/drawing/2014/main" id="{9EB5EB11-A64B-45F1-BC5A-E4EAB272434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91" y="2622"/>
                        <a:ext cx="21" cy="32"/>
                      </a:xfrm>
                      <a:custGeom>
                        <a:avLst/>
                        <a:gdLst>
                          <a:gd name="T0" fmla="*/ 0 w 21"/>
                          <a:gd name="T1" fmla="*/ 28 h 32"/>
                          <a:gd name="T2" fmla="*/ 0 w 21"/>
                          <a:gd name="T3" fmla="*/ 0 h 32"/>
                          <a:gd name="T4" fmla="*/ 20 w 21"/>
                          <a:gd name="T5" fmla="*/ 1 h 32"/>
                          <a:gd name="T6" fmla="*/ 20 w 21"/>
                          <a:gd name="T7" fmla="*/ 31 h 32"/>
                          <a:gd name="T8" fmla="*/ 0 w 21"/>
                          <a:gd name="T9" fmla="*/ 28 h 3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"/>
                          <a:gd name="T16" fmla="*/ 0 h 32"/>
                          <a:gd name="T17" fmla="*/ 21 w 21"/>
                          <a:gd name="T18" fmla="*/ 32 h 3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" h="32">
                            <a:moveTo>
                              <a:pt x="0" y="28"/>
                            </a:moveTo>
                            <a:lnTo>
                              <a:pt x="0" y="0"/>
                            </a:lnTo>
                            <a:lnTo>
                              <a:pt x="20" y="1"/>
                            </a:lnTo>
                            <a:lnTo>
                              <a:pt x="20" y="31"/>
                            </a:lnTo>
                            <a:lnTo>
                              <a:pt x="0" y="28"/>
                            </a:lnTo>
                          </a:path>
                        </a:pathLst>
                      </a:custGeom>
                      <a:solidFill>
                        <a:srgbClr val="FF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891" name="Group 180">
                  <a:extLst>
                    <a:ext uri="{FF2B5EF4-FFF2-40B4-BE49-F238E27FC236}">
                      <a16:creationId xmlns:a16="http://schemas.microsoft.com/office/drawing/2014/main" id="{3BD0E148-8D60-4205-8073-0C78ACDDAD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19" y="2469"/>
                  <a:ext cx="411" cy="711"/>
                  <a:chOff x="2519" y="2469"/>
                  <a:chExt cx="411" cy="711"/>
                </a:xfrm>
              </p:grpSpPr>
              <p:grpSp>
                <p:nvGrpSpPr>
                  <p:cNvPr id="892" name="Group 181">
                    <a:extLst>
                      <a:ext uri="{FF2B5EF4-FFF2-40B4-BE49-F238E27FC236}">
                        <a16:creationId xmlns:a16="http://schemas.microsoft.com/office/drawing/2014/main" id="{C840AEDF-E20E-4B3A-A765-9FF632932ED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519" y="2469"/>
                    <a:ext cx="411" cy="711"/>
                    <a:chOff x="2519" y="2469"/>
                    <a:chExt cx="411" cy="711"/>
                  </a:xfrm>
                </p:grpSpPr>
                <p:sp>
                  <p:nvSpPr>
                    <p:cNvPr id="899" name="Freeform 182">
                      <a:extLst>
                        <a:ext uri="{FF2B5EF4-FFF2-40B4-BE49-F238E27FC236}">
                          <a16:creationId xmlns:a16="http://schemas.microsoft.com/office/drawing/2014/main" id="{21193351-BEDD-41BC-8C40-A74C1C603E3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519" y="2506"/>
                      <a:ext cx="409" cy="674"/>
                    </a:xfrm>
                    <a:custGeom>
                      <a:avLst/>
                      <a:gdLst>
                        <a:gd name="T0" fmla="*/ 0 w 409"/>
                        <a:gd name="T1" fmla="*/ 663 h 674"/>
                        <a:gd name="T2" fmla="*/ 117 w 409"/>
                        <a:gd name="T3" fmla="*/ 7 h 674"/>
                        <a:gd name="T4" fmla="*/ 408 w 409"/>
                        <a:gd name="T5" fmla="*/ 0 h 674"/>
                        <a:gd name="T6" fmla="*/ 385 w 409"/>
                        <a:gd name="T7" fmla="*/ 673 h 674"/>
                        <a:gd name="T8" fmla="*/ 0 w 409"/>
                        <a:gd name="T9" fmla="*/ 663 h 67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09"/>
                        <a:gd name="T16" fmla="*/ 0 h 674"/>
                        <a:gd name="T17" fmla="*/ 409 w 409"/>
                        <a:gd name="T18" fmla="*/ 674 h 67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09" h="674">
                          <a:moveTo>
                            <a:pt x="0" y="663"/>
                          </a:moveTo>
                          <a:lnTo>
                            <a:pt x="117" y="7"/>
                          </a:lnTo>
                          <a:lnTo>
                            <a:pt x="408" y="0"/>
                          </a:lnTo>
                          <a:lnTo>
                            <a:pt x="385" y="673"/>
                          </a:lnTo>
                          <a:lnTo>
                            <a:pt x="0" y="663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0" name="Freeform 183">
                      <a:extLst>
                        <a:ext uri="{FF2B5EF4-FFF2-40B4-BE49-F238E27FC236}">
                          <a16:creationId xmlns:a16="http://schemas.microsoft.com/office/drawing/2014/main" id="{D9627604-1DAF-4330-9D0A-9DAFC8CBB3C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37" y="2469"/>
                      <a:ext cx="293" cy="48"/>
                    </a:xfrm>
                    <a:custGeom>
                      <a:avLst/>
                      <a:gdLst>
                        <a:gd name="T0" fmla="*/ 0 w 293"/>
                        <a:gd name="T1" fmla="*/ 47 h 48"/>
                        <a:gd name="T2" fmla="*/ 292 w 293"/>
                        <a:gd name="T3" fmla="*/ 36 h 48"/>
                        <a:gd name="T4" fmla="*/ 292 w 293"/>
                        <a:gd name="T5" fmla="*/ 0 h 48"/>
                        <a:gd name="T6" fmla="*/ 5 w 293"/>
                        <a:gd name="T7" fmla="*/ 10 h 48"/>
                        <a:gd name="T8" fmla="*/ 0 w 293"/>
                        <a:gd name="T9" fmla="*/ 47 h 4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93"/>
                        <a:gd name="T16" fmla="*/ 0 h 48"/>
                        <a:gd name="T17" fmla="*/ 293 w 293"/>
                        <a:gd name="T18" fmla="*/ 48 h 4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93" h="48">
                          <a:moveTo>
                            <a:pt x="0" y="47"/>
                          </a:moveTo>
                          <a:lnTo>
                            <a:pt x="292" y="36"/>
                          </a:lnTo>
                          <a:lnTo>
                            <a:pt x="292" y="0"/>
                          </a:lnTo>
                          <a:lnTo>
                            <a:pt x="5" y="10"/>
                          </a:lnTo>
                          <a:lnTo>
                            <a:pt x="0" y="47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93" name="Group 184">
                    <a:extLst>
                      <a:ext uri="{FF2B5EF4-FFF2-40B4-BE49-F238E27FC236}">
                        <a16:creationId xmlns:a16="http://schemas.microsoft.com/office/drawing/2014/main" id="{F024CBCA-7627-4D35-98C9-F5ADDCD3AFD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536" y="3146"/>
                    <a:ext cx="353" cy="25"/>
                    <a:chOff x="2536" y="3146"/>
                    <a:chExt cx="353" cy="25"/>
                  </a:xfrm>
                </p:grpSpPr>
                <p:sp>
                  <p:nvSpPr>
                    <p:cNvPr id="897" name="Oval 185">
                      <a:extLst>
                        <a:ext uri="{FF2B5EF4-FFF2-40B4-BE49-F238E27FC236}">
                          <a16:creationId xmlns:a16="http://schemas.microsoft.com/office/drawing/2014/main" id="{439678E4-9E7F-4209-A3AC-2C47F6D2EC1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36" y="3146"/>
                      <a:ext cx="21" cy="1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98" name="Oval 186">
                      <a:extLst>
                        <a:ext uri="{FF2B5EF4-FFF2-40B4-BE49-F238E27FC236}">
                          <a16:creationId xmlns:a16="http://schemas.microsoft.com/office/drawing/2014/main" id="{D983E25A-61D8-4C11-90A7-2ECF85BB1A9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68" y="3154"/>
                      <a:ext cx="21" cy="1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94" name="Group 187">
                    <a:extLst>
                      <a:ext uri="{FF2B5EF4-FFF2-40B4-BE49-F238E27FC236}">
                        <a16:creationId xmlns:a16="http://schemas.microsoft.com/office/drawing/2014/main" id="{FAEAF9CA-F538-4DE8-9078-1037CFB8CE0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46" y="2515"/>
                    <a:ext cx="270" cy="23"/>
                    <a:chOff x="2646" y="2515"/>
                    <a:chExt cx="270" cy="23"/>
                  </a:xfrm>
                </p:grpSpPr>
                <p:sp>
                  <p:nvSpPr>
                    <p:cNvPr id="895" name="Oval 188">
                      <a:extLst>
                        <a:ext uri="{FF2B5EF4-FFF2-40B4-BE49-F238E27FC236}">
                          <a16:creationId xmlns:a16="http://schemas.microsoft.com/office/drawing/2014/main" id="{11355323-279E-4A0C-981D-7B2845D42E7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46" y="2521"/>
                      <a:ext cx="22" cy="1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96" name="Oval 189">
                      <a:extLst>
                        <a:ext uri="{FF2B5EF4-FFF2-40B4-BE49-F238E27FC236}">
                          <a16:creationId xmlns:a16="http://schemas.microsoft.com/office/drawing/2014/main" id="{70F5BB75-0D5B-49F4-B50F-CD6580B3138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5" y="2515"/>
                      <a:ext cx="21" cy="1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921" name="Group 190">
                <a:extLst>
                  <a:ext uri="{FF2B5EF4-FFF2-40B4-BE49-F238E27FC236}">
                    <a16:creationId xmlns:a16="http://schemas.microsoft.com/office/drawing/2014/main" id="{82E8EF9A-9BB6-4B62-A330-53505C7457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43370" y="1494999"/>
                <a:ext cx="490538" cy="355600"/>
                <a:chOff x="2771" y="2267"/>
                <a:chExt cx="309" cy="224"/>
              </a:xfrm>
            </p:grpSpPr>
            <p:sp>
              <p:nvSpPr>
                <p:cNvPr id="922" name="Freeform 191">
                  <a:extLst>
                    <a:ext uri="{FF2B5EF4-FFF2-40B4-BE49-F238E27FC236}">
                      <a16:creationId xmlns:a16="http://schemas.microsoft.com/office/drawing/2014/main" id="{D61D111E-26FB-470A-8083-2514022EE8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8" y="2426"/>
                  <a:ext cx="254" cy="59"/>
                </a:xfrm>
                <a:custGeom>
                  <a:avLst/>
                  <a:gdLst>
                    <a:gd name="T0" fmla="*/ 126 w 254"/>
                    <a:gd name="T1" fmla="*/ 58 h 59"/>
                    <a:gd name="T2" fmla="*/ 152 w 254"/>
                    <a:gd name="T3" fmla="*/ 57 h 59"/>
                    <a:gd name="T4" fmla="*/ 176 w 254"/>
                    <a:gd name="T5" fmla="*/ 55 h 59"/>
                    <a:gd name="T6" fmla="*/ 197 w 254"/>
                    <a:gd name="T7" fmla="*/ 52 h 59"/>
                    <a:gd name="T8" fmla="*/ 216 w 254"/>
                    <a:gd name="T9" fmla="*/ 49 h 59"/>
                    <a:gd name="T10" fmla="*/ 232 w 254"/>
                    <a:gd name="T11" fmla="*/ 45 h 59"/>
                    <a:gd name="T12" fmla="*/ 243 w 254"/>
                    <a:gd name="T13" fmla="*/ 40 h 59"/>
                    <a:gd name="T14" fmla="*/ 251 w 254"/>
                    <a:gd name="T15" fmla="*/ 34 h 59"/>
                    <a:gd name="T16" fmla="*/ 253 w 254"/>
                    <a:gd name="T17" fmla="*/ 29 h 59"/>
                    <a:gd name="T18" fmla="*/ 251 w 254"/>
                    <a:gd name="T19" fmla="*/ 23 h 59"/>
                    <a:gd name="T20" fmla="*/ 243 w 254"/>
                    <a:gd name="T21" fmla="*/ 17 h 59"/>
                    <a:gd name="T22" fmla="*/ 232 w 254"/>
                    <a:gd name="T23" fmla="*/ 13 h 59"/>
                    <a:gd name="T24" fmla="*/ 216 w 254"/>
                    <a:gd name="T25" fmla="*/ 8 h 59"/>
                    <a:gd name="T26" fmla="*/ 197 w 254"/>
                    <a:gd name="T27" fmla="*/ 5 h 59"/>
                    <a:gd name="T28" fmla="*/ 176 w 254"/>
                    <a:gd name="T29" fmla="*/ 2 h 59"/>
                    <a:gd name="T30" fmla="*/ 152 w 254"/>
                    <a:gd name="T31" fmla="*/ 0 h 59"/>
                    <a:gd name="T32" fmla="*/ 126 w 254"/>
                    <a:gd name="T33" fmla="*/ 0 h 59"/>
                    <a:gd name="T34" fmla="*/ 101 w 254"/>
                    <a:gd name="T35" fmla="*/ 0 h 59"/>
                    <a:gd name="T36" fmla="*/ 76 w 254"/>
                    <a:gd name="T37" fmla="*/ 2 h 59"/>
                    <a:gd name="T38" fmla="*/ 56 w 254"/>
                    <a:gd name="T39" fmla="*/ 5 h 59"/>
                    <a:gd name="T40" fmla="*/ 36 w 254"/>
                    <a:gd name="T41" fmla="*/ 8 h 59"/>
                    <a:gd name="T42" fmla="*/ 20 w 254"/>
                    <a:gd name="T43" fmla="*/ 13 h 59"/>
                    <a:gd name="T44" fmla="*/ 9 w 254"/>
                    <a:gd name="T45" fmla="*/ 17 h 59"/>
                    <a:gd name="T46" fmla="*/ 2 w 254"/>
                    <a:gd name="T47" fmla="*/ 23 h 59"/>
                    <a:gd name="T48" fmla="*/ 0 w 254"/>
                    <a:gd name="T49" fmla="*/ 29 h 59"/>
                    <a:gd name="T50" fmla="*/ 2 w 254"/>
                    <a:gd name="T51" fmla="*/ 34 h 59"/>
                    <a:gd name="T52" fmla="*/ 9 w 254"/>
                    <a:gd name="T53" fmla="*/ 40 h 59"/>
                    <a:gd name="T54" fmla="*/ 20 w 254"/>
                    <a:gd name="T55" fmla="*/ 45 h 59"/>
                    <a:gd name="T56" fmla="*/ 36 w 254"/>
                    <a:gd name="T57" fmla="*/ 49 h 59"/>
                    <a:gd name="T58" fmla="*/ 56 w 254"/>
                    <a:gd name="T59" fmla="*/ 52 h 59"/>
                    <a:gd name="T60" fmla="*/ 76 w 254"/>
                    <a:gd name="T61" fmla="*/ 55 h 59"/>
                    <a:gd name="T62" fmla="*/ 101 w 254"/>
                    <a:gd name="T63" fmla="*/ 57 h 59"/>
                    <a:gd name="T64" fmla="*/ 126 w 254"/>
                    <a:gd name="T65" fmla="*/ 58 h 5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54"/>
                    <a:gd name="T100" fmla="*/ 0 h 59"/>
                    <a:gd name="T101" fmla="*/ 254 w 254"/>
                    <a:gd name="T102" fmla="*/ 59 h 5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54" h="59">
                      <a:moveTo>
                        <a:pt x="126" y="58"/>
                      </a:moveTo>
                      <a:lnTo>
                        <a:pt x="152" y="57"/>
                      </a:lnTo>
                      <a:lnTo>
                        <a:pt x="176" y="55"/>
                      </a:lnTo>
                      <a:lnTo>
                        <a:pt x="197" y="52"/>
                      </a:lnTo>
                      <a:lnTo>
                        <a:pt x="216" y="49"/>
                      </a:lnTo>
                      <a:lnTo>
                        <a:pt x="232" y="45"/>
                      </a:lnTo>
                      <a:lnTo>
                        <a:pt x="243" y="40"/>
                      </a:lnTo>
                      <a:lnTo>
                        <a:pt x="251" y="34"/>
                      </a:lnTo>
                      <a:lnTo>
                        <a:pt x="253" y="29"/>
                      </a:lnTo>
                      <a:lnTo>
                        <a:pt x="251" y="23"/>
                      </a:lnTo>
                      <a:lnTo>
                        <a:pt x="243" y="17"/>
                      </a:lnTo>
                      <a:lnTo>
                        <a:pt x="232" y="13"/>
                      </a:lnTo>
                      <a:lnTo>
                        <a:pt x="216" y="8"/>
                      </a:lnTo>
                      <a:lnTo>
                        <a:pt x="197" y="5"/>
                      </a:lnTo>
                      <a:lnTo>
                        <a:pt x="176" y="2"/>
                      </a:lnTo>
                      <a:lnTo>
                        <a:pt x="152" y="0"/>
                      </a:lnTo>
                      <a:lnTo>
                        <a:pt x="126" y="0"/>
                      </a:lnTo>
                      <a:lnTo>
                        <a:pt x="101" y="0"/>
                      </a:lnTo>
                      <a:lnTo>
                        <a:pt x="76" y="2"/>
                      </a:lnTo>
                      <a:lnTo>
                        <a:pt x="56" y="5"/>
                      </a:lnTo>
                      <a:lnTo>
                        <a:pt x="36" y="8"/>
                      </a:lnTo>
                      <a:lnTo>
                        <a:pt x="20" y="13"/>
                      </a:lnTo>
                      <a:lnTo>
                        <a:pt x="9" y="17"/>
                      </a:lnTo>
                      <a:lnTo>
                        <a:pt x="2" y="23"/>
                      </a:lnTo>
                      <a:lnTo>
                        <a:pt x="0" y="29"/>
                      </a:lnTo>
                      <a:lnTo>
                        <a:pt x="2" y="34"/>
                      </a:lnTo>
                      <a:lnTo>
                        <a:pt x="9" y="40"/>
                      </a:lnTo>
                      <a:lnTo>
                        <a:pt x="20" y="45"/>
                      </a:lnTo>
                      <a:lnTo>
                        <a:pt x="36" y="49"/>
                      </a:lnTo>
                      <a:lnTo>
                        <a:pt x="56" y="52"/>
                      </a:lnTo>
                      <a:lnTo>
                        <a:pt x="76" y="55"/>
                      </a:lnTo>
                      <a:lnTo>
                        <a:pt x="101" y="57"/>
                      </a:lnTo>
                      <a:lnTo>
                        <a:pt x="126" y="58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3" name="Freeform 192">
                  <a:extLst>
                    <a:ext uri="{FF2B5EF4-FFF2-40B4-BE49-F238E27FC236}">
                      <a16:creationId xmlns:a16="http://schemas.microsoft.com/office/drawing/2014/main" id="{F73A33AD-06A9-4EEF-90F5-567A5C0667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8" y="2426"/>
                  <a:ext cx="254" cy="59"/>
                </a:xfrm>
                <a:custGeom>
                  <a:avLst/>
                  <a:gdLst>
                    <a:gd name="T0" fmla="*/ 126 w 254"/>
                    <a:gd name="T1" fmla="*/ 58 h 59"/>
                    <a:gd name="T2" fmla="*/ 126 w 254"/>
                    <a:gd name="T3" fmla="*/ 58 h 59"/>
                    <a:gd name="T4" fmla="*/ 152 w 254"/>
                    <a:gd name="T5" fmla="*/ 57 h 59"/>
                    <a:gd name="T6" fmla="*/ 176 w 254"/>
                    <a:gd name="T7" fmla="*/ 55 h 59"/>
                    <a:gd name="T8" fmla="*/ 197 w 254"/>
                    <a:gd name="T9" fmla="*/ 52 h 59"/>
                    <a:gd name="T10" fmla="*/ 216 w 254"/>
                    <a:gd name="T11" fmla="*/ 49 h 59"/>
                    <a:gd name="T12" fmla="*/ 232 w 254"/>
                    <a:gd name="T13" fmla="*/ 45 h 59"/>
                    <a:gd name="T14" fmla="*/ 243 w 254"/>
                    <a:gd name="T15" fmla="*/ 40 h 59"/>
                    <a:gd name="T16" fmla="*/ 251 w 254"/>
                    <a:gd name="T17" fmla="*/ 34 h 59"/>
                    <a:gd name="T18" fmla="*/ 253 w 254"/>
                    <a:gd name="T19" fmla="*/ 29 h 59"/>
                    <a:gd name="T20" fmla="*/ 253 w 254"/>
                    <a:gd name="T21" fmla="*/ 29 h 59"/>
                    <a:gd name="T22" fmla="*/ 251 w 254"/>
                    <a:gd name="T23" fmla="*/ 23 h 59"/>
                    <a:gd name="T24" fmla="*/ 243 w 254"/>
                    <a:gd name="T25" fmla="*/ 17 h 59"/>
                    <a:gd name="T26" fmla="*/ 232 w 254"/>
                    <a:gd name="T27" fmla="*/ 13 h 59"/>
                    <a:gd name="T28" fmla="*/ 216 w 254"/>
                    <a:gd name="T29" fmla="*/ 8 h 59"/>
                    <a:gd name="T30" fmla="*/ 197 w 254"/>
                    <a:gd name="T31" fmla="*/ 5 h 59"/>
                    <a:gd name="T32" fmla="*/ 176 w 254"/>
                    <a:gd name="T33" fmla="*/ 2 h 59"/>
                    <a:gd name="T34" fmla="*/ 152 w 254"/>
                    <a:gd name="T35" fmla="*/ 0 h 59"/>
                    <a:gd name="T36" fmla="*/ 126 w 254"/>
                    <a:gd name="T37" fmla="*/ 0 h 59"/>
                    <a:gd name="T38" fmla="*/ 126 w 254"/>
                    <a:gd name="T39" fmla="*/ 0 h 59"/>
                    <a:gd name="T40" fmla="*/ 101 w 254"/>
                    <a:gd name="T41" fmla="*/ 0 h 59"/>
                    <a:gd name="T42" fmla="*/ 76 w 254"/>
                    <a:gd name="T43" fmla="*/ 2 h 59"/>
                    <a:gd name="T44" fmla="*/ 56 w 254"/>
                    <a:gd name="T45" fmla="*/ 5 h 59"/>
                    <a:gd name="T46" fmla="*/ 36 w 254"/>
                    <a:gd name="T47" fmla="*/ 8 h 59"/>
                    <a:gd name="T48" fmla="*/ 20 w 254"/>
                    <a:gd name="T49" fmla="*/ 13 h 59"/>
                    <a:gd name="T50" fmla="*/ 9 w 254"/>
                    <a:gd name="T51" fmla="*/ 17 h 59"/>
                    <a:gd name="T52" fmla="*/ 2 w 254"/>
                    <a:gd name="T53" fmla="*/ 23 h 59"/>
                    <a:gd name="T54" fmla="*/ 0 w 254"/>
                    <a:gd name="T55" fmla="*/ 29 h 59"/>
                    <a:gd name="T56" fmla="*/ 0 w 254"/>
                    <a:gd name="T57" fmla="*/ 29 h 59"/>
                    <a:gd name="T58" fmla="*/ 2 w 254"/>
                    <a:gd name="T59" fmla="*/ 34 h 59"/>
                    <a:gd name="T60" fmla="*/ 9 w 254"/>
                    <a:gd name="T61" fmla="*/ 40 h 59"/>
                    <a:gd name="T62" fmla="*/ 20 w 254"/>
                    <a:gd name="T63" fmla="*/ 45 h 59"/>
                    <a:gd name="T64" fmla="*/ 36 w 254"/>
                    <a:gd name="T65" fmla="*/ 49 h 59"/>
                    <a:gd name="T66" fmla="*/ 56 w 254"/>
                    <a:gd name="T67" fmla="*/ 52 h 59"/>
                    <a:gd name="T68" fmla="*/ 76 w 254"/>
                    <a:gd name="T69" fmla="*/ 55 h 59"/>
                    <a:gd name="T70" fmla="*/ 101 w 254"/>
                    <a:gd name="T71" fmla="*/ 57 h 59"/>
                    <a:gd name="T72" fmla="*/ 126 w 254"/>
                    <a:gd name="T73" fmla="*/ 58 h 5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54"/>
                    <a:gd name="T112" fmla="*/ 0 h 59"/>
                    <a:gd name="T113" fmla="*/ 254 w 254"/>
                    <a:gd name="T114" fmla="*/ 59 h 59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54" h="59">
                      <a:moveTo>
                        <a:pt x="126" y="58"/>
                      </a:moveTo>
                      <a:lnTo>
                        <a:pt x="126" y="58"/>
                      </a:lnTo>
                      <a:lnTo>
                        <a:pt x="152" y="57"/>
                      </a:lnTo>
                      <a:lnTo>
                        <a:pt x="176" y="55"/>
                      </a:lnTo>
                      <a:lnTo>
                        <a:pt x="197" y="52"/>
                      </a:lnTo>
                      <a:lnTo>
                        <a:pt x="216" y="49"/>
                      </a:lnTo>
                      <a:lnTo>
                        <a:pt x="232" y="45"/>
                      </a:lnTo>
                      <a:lnTo>
                        <a:pt x="243" y="40"/>
                      </a:lnTo>
                      <a:lnTo>
                        <a:pt x="251" y="34"/>
                      </a:lnTo>
                      <a:lnTo>
                        <a:pt x="253" y="29"/>
                      </a:lnTo>
                      <a:lnTo>
                        <a:pt x="251" y="23"/>
                      </a:lnTo>
                      <a:lnTo>
                        <a:pt x="243" y="17"/>
                      </a:lnTo>
                      <a:lnTo>
                        <a:pt x="232" y="13"/>
                      </a:lnTo>
                      <a:lnTo>
                        <a:pt x="216" y="8"/>
                      </a:lnTo>
                      <a:lnTo>
                        <a:pt x="197" y="5"/>
                      </a:lnTo>
                      <a:lnTo>
                        <a:pt x="176" y="2"/>
                      </a:lnTo>
                      <a:lnTo>
                        <a:pt x="152" y="0"/>
                      </a:lnTo>
                      <a:lnTo>
                        <a:pt x="126" y="0"/>
                      </a:lnTo>
                      <a:lnTo>
                        <a:pt x="101" y="0"/>
                      </a:lnTo>
                      <a:lnTo>
                        <a:pt x="76" y="2"/>
                      </a:lnTo>
                      <a:lnTo>
                        <a:pt x="56" y="5"/>
                      </a:lnTo>
                      <a:lnTo>
                        <a:pt x="36" y="8"/>
                      </a:lnTo>
                      <a:lnTo>
                        <a:pt x="20" y="13"/>
                      </a:lnTo>
                      <a:lnTo>
                        <a:pt x="9" y="17"/>
                      </a:lnTo>
                      <a:lnTo>
                        <a:pt x="2" y="23"/>
                      </a:lnTo>
                      <a:lnTo>
                        <a:pt x="0" y="29"/>
                      </a:lnTo>
                      <a:lnTo>
                        <a:pt x="2" y="34"/>
                      </a:lnTo>
                      <a:lnTo>
                        <a:pt x="9" y="40"/>
                      </a:lnTo>
                      <a:lnTo>
                        <a:pt x="20" y="45"/>
                      </a:lnTo>
                      <a:lnTo>
                        <a:pt x="36" y="49"/>
                      </a:lnTo>
                      <a:lnTo>
                        <a:pt x="56" y="52"/>
                      </a:lnTo>
                      <a:lnTo>
                        <a:pt x="76" y="55"/>
                      </a:lnTo>
                      <a:lnTo>
                        <a:pt x="101" y="57"/>
                      </a:lnTo>
                      <a:lnTo>
                        <a:pt x="126" y="58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4" name="Freeform 193">
                  <a:extLst>
                    <a:ext uri="{FF2B5EF4-FFF2-40B4-BE49-F238E27FC236}">
                      <a16:creationId xmlns:a16="http://schemas.microsoft.com/office/drawing/2014/main" id="{1B34C4EF-300C-46AF-AC81-089F1B6F67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8" y="2455"/>
                  <a:ext cx="254" cy="36"/>
                </a:xfrm>
                <a:custGeom>
                  <a:avLst/>
                  <a:gdLst>
                    <a:gd name="T0" fmla="*/ 0 w 254"/>
                    <a:gd name="T1" fmla="*/ 0 h 36"/>
                    <a:gd name="T2" fmla="*/ 2 w 254"/>
                    <a:gd name="T3" fmla="*/ 5 h 36"/>
                    <a:gd name="T4" fmla="*/ 9 w 254"/>
                    <a:gd name="T5" fmla="*/ 10 h 36"/>
                    <a:gd name="T6" fmla="*/ 20 w 254"/>
                    <a:gd name="T7" fmla="*/ 16 h 36"/>
                    <a:gd name="T8" fmla="*/ 36 w 254"/>
                    <a:gd name="T9" fmla="*/ 19 h 36"/>
                    <a:gd name="T10" fmla="*/ 56 w 254"/>
                    <a:gd name="T11" fmla="*/ 23 h 36"/>
                    <a:gd name="T12" fmla="*/ 76 w 254"/>
                    <a:gd name="T13" fmla="*/ 25 h 36"/>
                    <a:gd name="T14" fmla="*/ 101 w 254"/>
                    <a:gd name="T15" fmla="*/ 27 h 36"/>
                    <a:gd name="T16" fmla="*/ 126 w 254"/>
                    <a:gd name="T17" fmla="*/ 28 h 36"/>
                    <a:gd name="T18" fmla="*/ 152 w 254"/>
                    <a:gd name="T19" fmla="*/ 27 h 36"/>
                    <a:gd name="T20" fmla="*/ 176 w 254"/>
                    <a:gd name="T21" fmla="*/ 25 h 36"/>
                    <a:gd name="T22" fmla="*/ 197 w 254"/>
                    <a:gd name="T23" fmla="*/ 23 h 36"/>
                    <a:gd name="T24" fmla="*/ 216 w 254"/>
                    <a:gd name="T25" fmla="*/ 19 h 36"/>
                    <a:gd name="T26" fmla="*/ 232 w 254"/>
                    <a:gd name="T27" fmla="*/ 16 h 36"/>
                    <a:gd name="T28" fmla="*/ 243 w 254"/>
                    <a:gd name="T29" fmla="*/ 10 h 36"/>
                    <a:gd name="T30" fmla="*/ 251 w 254"/>
                    <a:gd name="T31" fmla="*/ 5 h 36"/>
                    <a:gd name="T32" fmla="*/ 253 w 254"/>
                    <a:gd name="T33" fmla="*/ 0 h 36"/>
                    <a:gd name="T34" fmla="*/ 253 w 254"/>
                    <a:gd name="T35" fmla="*/ 6 h 36"/>
                    <a:gd name="T36" fmla="*/ 251 w 254"/>
                    <a:gd name="T37" fmla="*/ 12 h 36"/>
                    <a:gd name="T38" fmla="*/ 243 w 254"/>
                    <a:gd name="T39" fmla="*/ 17 h 36"/>
                    <a:gd name="T40" fmla="*/ 232 w 254"/>
                    <a:gd name="T41" fmla="*/ 22 h 36"/>
                    <a:gd name="T42" fmla="*/ 216 w 254"/>
                    <a:gd name="T43" fmla="*/ 26 h 36"/>
                    <a:gd name="T44" fmla="*/ 197 w 254"/>
                    <a:gd name="T45" fmla="*/ 30 h 36"/>
                    <a:gd name="T46" fmla="*/ 176 w 254"/>
                    <a:gd name="T47" fmla="*/ 32 h 36"/>
                    <a:gd name="T48" fmla="*/ 152 w 254"/>
                    <a:gd name="T49" fmla="*/ 34 h 36"/>
                    <a:gd name="T50" fmla="*/ 126 w 254"/>
                    <a:gd name="T51" fmla="*/ 35 h 36"/>
                    <a:gd name="T52" fmla="*/ 101 w 254"/>
                    <a:gd name="T53" fmla="*/ 34 h 36"/>
                    <a:gd name="T54" fmla="*/ 76 w 254"/>
                    <a:gd name="T55" fmla="*/ 32 h 36"/>
                    <a:gd name="T56" fmla="*/ 56 w 254"/>
                    <a:gd name="T57" fmla="*/ 30 h 36"/>
                    <a:gd name="T58" fmla="*/ 36 w 254"/>
                    <a:gd name="T59" fmla="*/ 26 h 36"/>
                    <a:gd name="T60" fmla="*/ 20 w 254"/>
                    <a:gd name="T61" fmla="*/ 22 h 36"/>
                    <a:gd name="T62" fmla="*/ 9 w 254"/>
                    <a:gd name="T63" fmla="*/ 17 h 36"/>
                    <a:gd name="T64" fmla="*/ 2 w 254"/>
                    <a:gd name="T65" fmla="*/ 12 h 36"/>
                    <a:gd name="T66" fmla="*/ 0 w 254"/>
                    <a:gd name="T67" fmla="*/ 6 h 36"/>
                    <a:gd name="T68" fmla="*/ 0 w 254"/>
                    <a:gd name="T69" fmla="*/ 0 h 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4"/>
                    <a:gd name="T106" fmla="*/ 0 h 36"/>
                    <a:gd name="T107" fmla="*/ 254 w 254"/>
                    <a:gd name="T108" fmla="*/ 36 h 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4" h="36">
                      <a:moveTo>
                        <a:pt x="0" y="0"/>
                      </a:moveTo>
                      <a:lnTo>
                        <a:pt x="2" y="5"/>
                      </a:lnTo>
                      <a:lnTo>
                        <a:pt x="9" y="10"/>
                      </a:lnTo>
                      <a:lnTo>
                        <a:pt x="20" y="16"/>
                      </a:lnTo>
                      <a:lnTo>
                        <a:pt x="36" y="19"/>
                      </a:lnTo>
                      <a:lnTo>
                        <a:pt x="56" y="23"/>
                      </a:lnTo>
                      <a:lnTo>
                        <a:pt x="76" y="25"/>
                      </a:lnTo>
                      <a:lnTo>
                        <a:pt x="101" y="27"/>
                      </a:lnTo>
                      <a:lnTo>
                        <a:pt x="126" y="28"/>
                      </a:lnTo>
                      <a:lnTo>
                        <a:pt x="152" y="27"/>
                      </a:lnTo>
                      <a:lnTo>
                        <a:pt x="176" y="25"/>
                      </a:lnTo>
                      <a:lnTo>
                        <a:pt x="197" y="23"/>
                      </a:lnTo>
                      <a:lnTo>
                        <a:pt x="216" y="19"/>
                      </a:lnTo>
                      <a:lnTo>
                        <a:pt x="232" y="16"/>
                      </a:lnTo>
                      <a:lnTo>
                        <a:pt x="243" y="10"/>
                      </a:lnTo>
                      <a:lnTo>
                        <a:pt x="251" y="5"/>
                      </a:lnTo>
                      <a:lnTo>
                        <a:pt x="253" y="0"/>
                      </a:lnTo>
                      <a:lnTo>
                        <a:pt x="253" y="6"/>
                      </a:lnTo>
                      <a:lnTo>
                        <a:pt x="251" y="12"/>
                      </a:lnTo>
                      <a:lnTo>
                        <a:pt x="243" y="17"/>
                      </a:lnTo>
                      <a:lnTo>
                        <a:pt x="232" y="22"/>
                      </a:lnTo>
                      <a:lnTo>
                        <a:pt x="216" y="26"/>
                      </a:lnTo>
                      <a:lnTo>
                        <a:pt x="197" y="30"/>
                      </a:lnTo>
                      <a:lnTo>
                        <a:pt x="176" y="32"/>
                      </a:lnTo>
                      <a:lnTo>
                        <a:pt x="152" y="34"/>
                      </a:lnTo>
                      <a:lnTo>
                        <a:pt x="126" y="35"/>
                      </a:lnTo>
                      <a:lnTo>
                        <a:pt x="101" y="34"/>
                      </a:lnTo>
                      <a:lnTo>
                        <a:pt x="76" y="32"/>
                      </a:lnTo>
                      <a:lnTo>
                        <a:pt x="56" y="30"/>
                      </a:lnTo>
                      <a:lnTo>
                        <a:pt x="36" y="26"/>
                      </a:lnTo>
                      <a:lnTo>
                        <a:pt x="20" y="22"/>
                      </a:lnTo>
                      <a:lnTo>
                        <a:pt x="9" y="17"/>
                      </a:lnTo>
                      <a:lnTo>
                        <a:pt x="2" y="12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5" name="Freeform 194">
                  <a:extLst>
                    <a:ext uri="{FF2B5EF4-FFF2-40B4-BE49-F238E27FC236}">
                      <a16:creationId xmlns:a16="http://schemas.microsoft.com/office/drawing/2014/main" id="{3468933A-5412-4A75-BB85-5ED3726251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8" y="2455"/>
                  <a:ext cx="254" cy="36"/>
                </a:xfrm>
                <a:custGeom>
                  <a:avLst/>
                  <a:gdLst>
                    <a:gd name="T0" fmla="*/ 0 w 254"/>
                    <a:gd name="T1" fmla="*/ 0 h 36"/>
                    <a:gd name="T2" fmla="*/ 0 w 254"/>
                    <a:gd name="T3" fmla="*/ 0 h 36"/>
                    <a:gd name="T4" fmla="*/ 2 w 254"/>
                    <a:gd name="T5" fmla="*/ 5 h 36"/>
                    <a:gd name="T6" fmla="*/ 9 w 254"/>
                    <a:gd name="T7" fmla="*/ 10 h 36"/>
                    <a:gd name="T8" fmla="*/ 20 w 254"/>
                    <a:gd name="T9" fmla="*/ 16 h 36"/>
                    <a:gd name="T10" fmla="*/ 36 w 254"/>
                    <a:gd name="T11" fmla="*/ 19 h 36"/>
                    <a:gd name="T12" fmla="*/ 56 w 254"/>
                    <a:gd name="T13" fmla="*/ 23 h 36"/>
                    <a:gd name="T14" fmla="*/ 76 w 254"/>
                    <a:gd name="T15" fmla="*/ 25 h 36"/>
                    <a:gd name="T16" fmla="*/ 101 w 254"/>
                    <a:gd name="T17" fmla="*/ 27 h 36"/>
                    <a:gd name="T18" fmla="*/ 126 w 254"/>
                    <a:gd name="T19" fmla="*/ 28 h 36"/>
                    <a:gd name="T20" fmla="*/ 126 w 254"/>
                    <a:gd name="T21" fmla="*/ 28 h 36"/>
                    <a:gd name="T22" fmla="*/ 152 w 254"/>
                    <a:gd name="T23" fmla="*/ 27 h 36"/>
                    <a:gd name="T24" fmla="*/ 176 w 254"/>
                    <a:gd name="T25" fmla="*/ 25 h 36"/>
                    <a:gd name="T26" fmla="*/ 197 w 254"/>
                    <a:gd name="T27" fmla="*/ 23 h 36"/>
                    <a:gd name="T28" fmla="*/ 216 w 254"/>
                    <a:gd name="T29" fmla="*/ 19 h 36"/>
                    <a:gd name="T30" fmla="*/ 232 w 254"/>
                    <a:gd name="T31" fmla="*/ 16 h 36"/>
                    <a:gd name="T32" fmla="*/ 243 w 254"/>
                    <a:gd name="T33" fmla="*/ 10 h 36"/>
                    <a:gd name="T34" fmla="*/ 251 w 254"/>
                    <a:gd name="T35" fmla="*/ 5 h 36"/>
                    <a:gd name="T36" fmla="*/ 253 w 254"/>
                    <a:gd name="T37" fmla="*/ 0 h 36"/>
                    <a:gd name="T38" fmla="*/ 253 w 254"/>
                    <a:gd name="T39" fmla="*/ 6 h 36"/>
                    <a:gd name="T40" fmla="*/ 253 w 254"/>
                    <a:gd name="T41" fmla="*/ 6 h 36"/>
                    <a:gd name="T42" fmla="*/ 251 w 254"/>
                    <a:gd name="T43" fmla="*/ 12 h 36"/>
                    <a:gd name="T44" fmla="*/ 243 w 254"/>
                    <a:gd name="T45" fmla="*/ 17 h 36"/>
                    <a:gd name="T46" fmla="*/ 232 w 254"/>
                    <a:gd name="T47" fmla="*/ 22 h 36"/>
                    <a:gd name="T48" fmla="*/ 216 w 254"/>
                    <a:gd name="T49" fmla="*/ 26 h 36"/>
                    <a:gd name="T50" fmla="*/ 197 w 254"/>
                    <a:gd name="T51" fmla="*/ 30 h 36"/>
                    <a:gd name="T52" fmla="*/ 176 w 254"/>
                    <a:gd name="T53" fmla="*/ 32 h 36"/>
                    <a:gd name="T54" fmla="*/ 152 w 254"/>
                    <a:gd name="T55" fmla="*/ 34 h 36"/>
                    <a:gd name="T56" fmla="*/ 126 w 254"/>
                    <a:gd name="T57" fmla="*/ 35 h 36"/>
                    <a:gd name="T58" fmla="*/ 126 w 254"/>
                    <a:gd name="T59" fmla="*/ 35 h 36"/>
                    <a:gd name="T60" fmla="*/ 101 w 254"/>
                    <a:gd name="T61" fmla="*/ 34 h 36"/>
                    <a:gd name="T62" fmla="*/ 76 w 254"/>
                    <a:gd name="T63" fmla="*/ 32 h 36"/>
                    <a:gd name="T64" fmla="*/ 56 w 254"/>
                    <a:gd name="T65" fmla="*/ 30 h 36"/>
                    <a:gd name="T66" fmla="*/ 36 w 254"/>
                    <a:gd name="T67" fmla="*/ 26 h 36"/>
                    <a:gd name="T68" fmla="*/ 20 w 254"/>
                    <a:gd name="T69" fmla="*/ 22 h 36"/>
                    <a:gd name="T70" fmla="*/ 9 w 254"/>
                    <a:gd name="T71" fmla="*/ 17 h 36"/>
                    <a:gd name="T72" fmla="*/ 2 w 254"/>
                    <a:gd name="T73" fmla="*/ 12 h 36"/>
                    <a:gd name="T74" fmla="*/ 0 w 254"/>
                    <a:gd name="T75" fmla="*/ 6 h 36"/>
                    <a:gd name="T76" fmla="*/ 0 w 254"/>
                    <a:gd name="T77" fmla="*/ 0 h 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54"/>
                    <a:gd name="T118" fmla="*/ 0 h 36"/>
                    <a:gd name="T119" fmla="*/ 254 w 254"/>
                    <a:gd name="T120" fmla="*/ 36 h 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54" h="3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9" y="10"/>
                      </a:lnTo>
                      <a:lnTo>
                        <a:pt x="20" y="16"/>
                      </a:lnTo>
                      <a:lnTo>
                        <a:pt x="36" y="19"/>
                      </a:lnTo>
                      <a:lnTo>
                        <a:pt x="56" y="23"/>
                      </a:lnTo>
                      <a:lnTo>
                        <a:pt x="76" y="25"/>
                      </a:lnTo>
                      <a:lnTo>
                        <a:pt x="101" y="27"/>
                      </a:lnTo>
                      <a:lnTo>
                        <a:pt x="126" y="28"/>
                      </a:lnTo>
                      <a:lnTo>
                        <a:pt x="152" y="27"/>
                      </a:lnTo>
                      <a:lnTo>
                        <a:pt x="176" y="25"/>
                      </a:lnTo>
                      <a:lnTo>
                        <a:pt x="197" y="23"/>
                      </a:lnTo>
                      <a:lnTo>
                        <a:pt x="216" y="19"/>
                      </a:lnTo>
                      <a:lnTo>
                        <a:pt x="232" y="16"/>
                      </a:lnTo>
                      <a:lnTo>
                        <a:pt x="243" y="10"/>
                      </a:lnTo>
                      <a:lnTo>
                        <a:pt x="251" y="5"/>
                      </a:lnTo>
                      <a:lnTo>
                        <a:pt x="253" y="0"/>
                      </a:lnTo>
                      <a:lnTo>
                        <a:pt x="253" y="6"/>
                      </a:lnTo>
                      <a:lnTo>
                        <a:pt x="251" y="12"/>
                      </a:lnTo>
                      <a:lnTo>
                        <a:pt x="243" y="17"/>
                      </a:lnTo>
                      <a:lnTo>
                        <a:pt x="232" y="22"/>
                      </a:lnTo>
                      <a:lnTo>
                        <a:pt x="216" y="26"/>
                      </a:lnTo>
                      <a:lnTo>
                        <a:pt x="197" y="30"/>
                      </a:lnTo>
                      <a:lnTo>
                        <a:pt x="176" y="32"/>
                      </a:lnTo>
                      <a:lnTo>
                        <a:pt x="152" y="34"/>
                      </a:lnTo>
                      <a:lnTo>
                        <a:pt x="126" y="35"/>
                      </a:lnTo>
                      <a:lnTo>
                        <a:pt x="101" y="34"/>
                      </a:lnTo>
                      <a:lnTo>
                        <a:pt x="76" y="32"/>
                      </a:lnTo>
                      <a:lnTo>
                        <a:pt x="56" y="30"/>
                      </a:lnTo>
                      <a:lnTo>
                        <a:pt x="36" y="26"/>
                      </a:lnTo>
                      <a:lnTo>
                        <a:pt x="20" y="22"/>
                      </a:lnTo>
                      <a:lnTo>
                        <a:pt x="9" y="17"/>
                      </a:lnTo>
                      <a:lnTo>
                        <a:pt x="2" y="12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6" name="Freeform 195">
                  <a:extLst>
                    <a:ext uri="{FF2B5EF4-FFF2-40B4-BE49-F238E27FC236}">
                      <a16:creationId xmlns:a16="http://schemas.microsoft.com/office/drawing/2014/main" id="{43FE9CD1-0F5F-4348-8B0D-5926D421B4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9" y="2425"/>
                  <a:ext cx="152" cy="40"/>
                </a:xfrm>
                <a:custGeom>
                  <a:avLst/>
                  <a:gdLst>
                    <a:gd name="T0" fmla="*/ 0 w 152"/>
                    <a:gd name="T1" fmla="*/ 0 h 40"/>
                    <a:gd name="T2" fmla="*/ 0 w 152"/>
                    <a:gd name="T3" fmla="*/ 0 h 40"/>
                    <a:gd name="T4" fmla="*/ 0 w 152"/>
                    <a:gd name="T5" fmla="*/ 0 h 40"/>
                    <a:gd name="T6" fmla="*/ 0 w 152"/>
                    <a:gd name="T7" fmla="*/ 4 h 40"/>
                    <a:gd name="T8" fmla="*/ 0 w 152"/>
                    <a:gd name="T9" fmla="*/ 11 h 40"/>
                    <a:gd name="T10" fmla="*/ 0 w 152"/>
                    <a:gd name="T11" fmla="*/ 22 h 40"/>
                    <a:gd name="T12" fmla="*/ 0 w 152"/>
                    <a:gd name="T13" fmla="*/ 22 h 40"/>
                    <a:gd name="T14" fmla="*/ 2 w 152"/>
                    <a:gd name="T15" fmla="*/ 25 h 40"/>
                    <a:gd name="T16" fmla="*/ 6 w 152"/>
                    <a:gd name="T17" fmla="*/ 29 h 40"/>
                    <a:gd name="T18" fmla="*/ 13 w 152"/>
                    <a:gd name="T19" fmla="*/ 31 h 40"/>
                    <a:gd name="T20" fmla="*/ 23 w 152"/>
                    <a:gd name="T21" fmla="*/ 34 h 40"/>
                    <a:gd name="T22" fmla="*/ 33 w 152"/>
                    <a:gd name="T23" fmla="*/ 36 h 40"/>
                    <a:gd name="T24" fmla="*/ 45 w 152"/>
                    <a:gd name="T25" fmla="*/ 37 h 40"/>
                    <a:gd name="T26" fmla="*/ 60 w 152"/>
                    <a:gd name="T27" fmla="*/ 38 h 40"/>
                    <a:gd name="T28" fmla="*/ 75 w 152"/>
                    <a:gd name="T29" fmla="*/ 39 h 40"/>
                    <a:gd name="T30" fmla="*/ 75 w 152"/>
                    <a:gd name="T31" fmla="*/ 39 h 40"/>
                    <a:gd name="T32" fmla="*/ 89 w 152"/>
                    <a:gd name="T33" fmla="*/ 38 h 40"/>
                    <a:gd name="T34" fmla="*/ 104 w 152"/>
                    <a:gd name="T35" fmla="*/ 37 h 40"/>
                    <a:gd name="T36" fmla="*/ 117 w 152"/>
                    <a:gd name="T37" fmla="*/ 36 h 40"/>
                    <a:gd name="T38" fmla="*/ 128 w 152"/>
                    <a:gd name="T39" fmla="*/ 34 h 40"/>
                    <a:gd name="T40" fmla="*/ 137 w 152"/>
                    <a:gd name="T41" fmla="*/ 31 h 40"/>
                    <a:gd name="T42" fmla="*/ 144 w 152"/>
                    <a:gd name="T43" fmla="*/ 29 h 40"/>
                    <a:gd name="T44" fmla="*/ 149 w 152"/>
                    <a:gd name="T45" fmla="*/ 25 h 40"/>
                    <a:gd name="T46" fmla="*/ 151 w 152"/>
                    <a:gd name="T47" fmla="*/ 22 h 40"/>
                    <a:gd name="T48" fmla="*/ 151 w 152"/>
                    <a:gd name="T49" fmla="*/ 22 h 40"/>
                    <a:gd name="T50" fmla="*/ 151 w 152"/>
                    <a:gd name="T51" fmla="*/ 12 h 40"/>
                    <a:gd name="T52" fmla="*/ 151 w 152"/>
                    <a:gd name="T53" fmla="*/ 5 h 40"/>
                    <a:gd name="T54" fmla="*/ 151 w 152"/>
                    <a:gd name="T55" fmla="*/ 1 h 40"/>
                    <a:gd name="T56" fmla="*/ 151 w 152"/>
                    <a:gd name="T57" fmla="*/ 0 h 4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52"/>
                    <a:gd name="T88" fmla="*/ 0 h 40"/>
                    <a:gd name="T89" fmla="*/ 152 w 152"/>
                    <a:gd name="T90" fmla="*/ 40 h 4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52" h="4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11"/>
                      </a:lnTo>
                      <a:lnTo>
                        <a:pt x="0" y="22"/>
                      </a:lnTo>
                      <a:lnTo>
                        <a:pt x="2" y="25"/>
                      </a:lnTo>
                      <a:lnTo>
                        <a:pt x="6" y="29"/>
                      </a:lnTo>
                      <a:lnTo>
                        <a:pt x="13" y="31"/>
                      </a:lnTo>
                      <a:lnTo>
                        <a:pt x="23" y="34"/>
                      </a:lnTo>
                      <a:lnTo>
                        <a:pt x="33" y="36"/>
                      </a:lnTo>
                      <a:lnTo>
                        <a:pt x="45" y="37"/>
                      </a:lnTo>
                      <a:lnTo>
                        <a:pt x="60" y="38"/>
                      </a:lnTo>
                      <a:lnTo>
                        <a:pt x="75" y="39"/>
                      </a:lnTo>
                      <a:lnTo>
                        <a:pt x="89" y="38"/>
                      </a:lnTo>
                      <a:lnTo>
                        <a:pt x="104" y="37"/>
                      </a:lnTo>
                      <a:lnTo>
                        <a:pt x="117" y="36"/>
                      </a:lnTo>
                      <a:lnTo>
                        <a:pt x="128" y="34"/>
                      </a:lnTo>
                      <a:lnTo>
                        <a:pt x="137" y="31"/>
                      </a:lnTo>
                      <a:lnTo>
                        <a:pt x="144" y="29"/>
                      </a:lnTo>
                      <a:lnTo>
                        <a:pt x="149" y="25"/>
                      </a:lnTo>
                      <a:lnTo>
                        <a:pt x="151" y="22"/>
                      </a:lnTo>
                      <a:lnTo>
                        <a:pt x="151" y="12"/>
                      </a:lnTo>
                      <a:lnTo>
                        <a:pt x="151" y="5"/>
                      </a:lnTo>
                      <a:lnTo>
                        <a:pt x="151" y="1"/>
                      </a:lnTo>
                      <a:lnTo>
                        <a:pt x="151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7" name="Freeform 196">
                  <a:extLst>
                    <a:ext uri="{FF2B5EF4-FFF2-40B4-BE49-F238E27FC236}">
                      <a16:creationId xmlns:a16="http://schemas.microsoft.com/office/drawing/2014/main" id="{8F7B5CB2-291E-4C7F-9171-CEA24ABEC5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1" y="2290"/>
                  <a:ext cx="309" cy="152"/>
                </a:xfrm>
                <a:custGeom>
                  <a:avLst/>
                  <a:gdLst>
                    <a:gd name="T0" fmla="*/ 293 w 309"/>
                    <a:gd name="T1" fmla="*/ 142 h 152"/>
                    <a:gd name="T2" fmla="*/ 275 w 309"/>
                    <a:gd name="T3" fmla="*/ 144 h 152"/>
                    <a:gd name="T4" fmla="*/ 256 w 309"/>
                    <a:gd name="T5" fmla="*/ 146 h 152"/>
                    <a:gd name="T6" fmla="*/ 239 w 309"/>
                    <a:gd name="T7" fmla="*/ 147 h 152"/>
                    <a:gd name="T8" fmla="*/ 222 w 309"/>
                    <a:gd name="T9" fmla="*/ 149 h 152"/>
                    <a:gd name="T10" fmla="*/ 205 w 309"/>
                    <a:gd name="T11" fmla="*/ 149 h 152"/>
                    <a:gd name="T12" fmla="*/ 188 w 309"/>
                    <a:gd name="T13" fmla="*/ 150 h 152"/>
                    <a:gd name="T14" fmla="*/ 172 w 309"/>
                    <a:gd name="T15" fmla="*/ 151 h 152"/>
                    <a:gd name="T16" fmla="*/ 157 w 309"/>
                    <a:gd name="T17" fmla="*/ 151 h 152"/>
                    <a:gd name="T18" fmla="*/ 140 w 309"/>
                    <a:gd name="T19" fmla="*/ 151 h 152"/>
                    <a:gd name="T20" fmla="*/ 123 w 309"/>
                    <a:gd name="T21" fmla="*/ 151 h 152"/>
                    <a:gd name="T22" fmla="*/ 106 w 309"/>
                    <a:gd name="T23" fmla="*/ 150 h 152"/>
                    <a:gd name="T24" fmla="*/ 88 w 309"/>
                    <a:gd name="T25" fmla="*/ 149 h 152"/>
                    <a:gd name="T26" fmla="*/ 71 w 309"/>
                    <a:gd name="T27" fmla="*/ 149 h 152"/>
                    <a:gd name="T28" fmla="*/ 52 w 309"/>
                    <a:gd name="T29" fmla="*/ 147 h 152"/>
                    <a:gd name="T30" fmla="*/ 34 w 309"/>
                    <a:gd name="T31" fmla="*/ 144 h 152"/>
                    <a:gd name="T32" fmla="*/ 13 w 309"/>
                    <a:gd name="T33" fmla="*/ 142 h 152"/>
                    <a:gd name="T34" fmla="*/ 3 w 309"/>
                    <a:gd name="T35" fmla="*/ 114 h 152"/>
                    <a:gd name="T36" fmla="*/ 0 w 309"/>
                    <a:gd name="T37" fmla="*/ 74 h 152"/>
                    <a:gd name="T38" fmla="*/ 1 w 309"/>
                    <a:gd name="T39" fmla="*/ 35 h 152"/>
                    <a:gd name="T40" fmla="*/ 7 w 309"/>
                    <a:gd name="T41" fmla="*/ 8 h 152"/>
                    <a:gd name="T42" fmla="*/ 27 w 309"/>
                    <a:gd name="T43" fmla="*/ 6 h 152"/>
                    <a:gd name="T44" fmla="*/ 47 w 309"/>
                    <a:gd name="T45" fmla="*/ 4 h 152"/>
                    <a:gd name="T46" fmla="*/ 66 w 309"/>
                    <a:gd name="T47" fmla="*/ 2 h 152"/>
                    <a:gd name="T48" fmla="*/ 85 w 309"/>
                    <a:gd name="T49" fmla="*/ 0 h 152"/>
                    <a:gd name="T50" fmla="*/ 103 w 309"/>
                    <a:gd name="T51" fmla="*/ 0 h 152"/>
                    <a:gd name="T52" fmla="*/ 120 w 309"/>
                    <a:gd name="T53" fmla="*/ 0 h 152"/>
                    <a:gd name="T54" fmla="*/ 138 w 309"/>
                    <a:gd name="T55" fmla="*/ 0 h 152"/>
                    <a:gd name="T56" fmla="*/ 157 w 309"/>
                    <a:gd name="T57" fmla="*/ 0 h 152"/>
                    <a:gd name="T58" fmla="*/ 174 w 309"/>
                    <a:gd name="T59" fmla="*/ 0 h 152"/>
                    <a:gd name="T60" fmla="*/ 191 w 309"/>
                    <a:gd name="T61" fmla="*/ 0 h 152"/>
                    <a:gd name="T62" fmla="*/ 208 w 309"/>
                    <a:gd name="T63" fmla="*/ 0 h 152"/>
                    <a:gd name="T64" fmla="*/ 226 w 309"/>
                    <a:gd name="T65" fmla="*/ 2 h 152"/>
                    <a:gd name="T66" fmla="*/ 243 w 309"/>
                    <a:gd name="T67" fmla="*/ 3 h 152"/>
                    <a:gd name="T68" fmla="*/ 262 w 309"/>
                    <a:gd name="T69" fmla="*/ 5 h 152"/>
                    <a:gd name="T70" fmla="*/ 280 w 309"/>
                    <a:gd name="T71" fmla="*/ 6 h 152"/>
                    <a:gd name="T72" fmla="*/ 297 w 309"/>
                    <a:gd name="T73" fmla="*/ 8 h 152"/>
                    <a:gd name="T74" fmla="*/ 305 w 309"/>
                    <a:gd name="T75" fmla="*/ 35 h 152"/>
                    <a:gd name="T76" fmla="*/ 308 w 309"/>
                    <a:gd name="T77" fmla="*/ 74 h 152"/>
                    <a:gd name="T78" fmla="*/ 304 w 309"/>
                    <a:gd name="T79" fmla="*/ 114 h 152"/>
                    <a:gd name="T80" fmla="*/ 293 w 309"/>
                    <a:gd name="T81" fmla="*/ 142 h 15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09"/>
                    <a:gd name="T124" fmla="*/ 0 h 152"/>
                    <a:gd name="T125" fmla="*/ 309 w 309"/>
                    <a:gd name="T126" fmla="*/ 152 h 15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09" h="152">
                      <a:moveTo>
                        <a:pt x="293" y="142"/>
                      </a:moveTo>
                      <a:lnTo>
                        <a:pt x="275" y="144"/>
                      </a:lnTo>
                      <a:lnTo>
                        <a:pt x="256" y="146"/>
                      </a:lnTo>
                      <a:lnTo>
                        <a:pt x="239" y="147"/>
                      </a:lnTo>
                      <a:lnTo>
                        <a:pt x="222" y="149"/>
                      </a:lnTo>
                      <a:lnTo>
                        <a:pt x="205" y="149"/>
                      </a:lnTo>
                      <a:lnTo>
                        <a:pt x="188" y="150"/>
                      </a:lnTo>
                      <a:lnTo>
                        <a:pt x="172" y="151"/>
                      </a:lnTo>
                      <a:lnTo>
                        <a:pt x="157" y="151"/>
                      </a:lnTo>
                      <a:lnTo>
                        <a:pt x="140" y="151"/>
                      </a:lnTo>
                      <a:lnTo>
                        <a:pt x="123" y="151"/>
                      </a:lnTo>
                      <a:lnTo>
                        <a:pt x="106" y="150"/>
                      </a:lnTo>
                      <a:lnTo>
                        <a:pt x="88" y="149"/>
                      </a:lnTo>
                      <a:lnTo>
                        <a:pt x="71" y="149"/>
                      </a:lnTo>
                      <a:lnTo>
                        <a:pt x="52" y="147"/>
                      </a:lnTo>
                      <a:lnTo>
                        <a:pt x="34" y="144"/>
                      </a:lnTo>
                      <a:lnTo>
                        <a:pt x="13" y="142"/>
                      </a:lnTo>
                      <a:lnTo>
                        <a:pt x="3" y="114"/>
                      </a:lnTo>
                      <a:lnTo>
                        <a:pt x="0" y="74"/>
                      </a:lnTo>
                      <a:lnTo>
                        <a:pt x="1" y="35"/>
                      </a:lnTo>
                      <a:lnTo>
                        <a:pt x="7" y="8"/>
                      </a:lnTo>
                      <a:lnTo>
                        <a:pt x="27" y="6"/>
                      </a:lnTo>
                      <a:lnTo>
                        <a:pt x="47" y="4"/>
                      </a:lnTo>
                      <a:lnTo>
                        <a:pt x="66" y="2"/>
                      </a:lnTo>
                      <a:lnTo>
                        <a:pt x="85" y="0"/>
                      </a:lnTo>
                      <a:lnTo>
                        <a:pt x="103" y="0"/>
                      </a:lnTo>
                      <a:lnTo>
                        <a:pt x="120" y="0"/>
                      </a:lnTo>
                      <a:lnTo>
                        <a:pt x="138" y="0"/>
                      </a:lnTo>
                      <a:lnTo>
                        <a:pt x="157" y="0"/>
                      </a:lnTo>
                      <a:lnTo>
                        <a:pt x="174" y="0"/>
                      </a:lnTo>
                      <a:lnTo>
                        <a:pt x="191" y="0"/>
                      </a:lnTo>
                      <a:lnTo>
                        <a:pt x="208" y="0"/>
                      </a:lnTo>
                      <a:lnTo>
                        <a:pt x="226" y="2"/>
                      </a:lnTo>
                      <a:lnTo>
                        <a:pt x="243" y="3"/>
                      </a:lnTo>
                      <a:lnTo>
                        <a:pt x="262" y="5"/>
                      </a:lnTo>
                      <a:lnTo>
                        <a:pt x="280" y="6"/>
                      </a:lnTo>
                      <a:lnTo>
                        <a:pt x="297" y="8"/>
                      </a:lnTo>
                      <a:lnTo>
                        <a:pt x="305" y="35"/>
                      </a:lnTo>
                      <a:lnTo>
                        <a:pt x="308" y="74"/>
                      </a:lnTo>
                      <a:lnTo>
                        <a:pt x="304" y="114"/>
                      </a:lnTo>
                      <a:lnTo>
                        <a:pt x="293" y="142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8" name="Freeform 197">
                  <a:extLst>
                    <a:ext uri="{FF2B5EF4-FFF2-40B4-BE49-F238E27FC236}">
                      <a16:creationId xmlns:a16="http://schemas.microsoft.com/office/drawing/2014/main" id="{59E94957-D2C9-4C73-8AD4-60EF0C5546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1" y="2290"/>
                  <a:ext cx="309" cy="152"/>
                </a:xfrm>
                <a:custGeom>
                  <a:avLst/>
                  <a:gdLst>
                    <a:gd name="T0" fmla="*/ 293 w 309"/>
                    <a:gd name="T1" fmla="*/ 142 h 152"/>
                    <a:gd name="T2" fmla="*/ 293 w 309"/>
                    <a:gd name="T3" fmla="*/ 142 h 152"/>
                    <a:gd name="T4" fmla="*/ 275 w 309"/>
                    <a:gd name="T5" fmla="*/ 144 h 152"/>
                    <a:gd name="T6" fmla="*/ 256 w 309"/>
                    <a:gd name="T7" fmla="*/ 146 h 152"/>
                    <a:gd name="T8" fmla="*/ 239 w 309"/>
                    <a:gd name="T9" fmla="*/ 147 h 152"/>
                    <a:gd name="T10" fmla="*/ 222 w 309"/>
                    <a:gd name="T11" fmla="*/ 149 h 152"/>
                    <a:gd name="T12" fmla="*/ 205 w 309"/>
                    <a:gd name="T13" fmla="*/ 149 h 152"/>
                    <a:gd name="T14" fmla="*/ 188 w 309"/>
                    <a:gd name="T15" fmla="*/ 150 h 152"/>
                    <a:gd name="T16" fmla="*/ 172 w 309"/>
                    <a:gd name="T17" fmla="*/ 151 h 152"/>
                    <a:gd name="T18" fmla="*/ 157 w 309"/>
                    <a:gd name="T19" fmla="*/ 151 h 152"/>
                    <a:gd name="T20" fmla="*/ 140 w 309"/>
                    <a:gd name="T21" fmla="*/ 151 h 152"/>
                    <a:gd name="T22" fmla="*/ 123 w 309"/>
                    <a:gd name="T23" fmla="*/ 151 h 152"/>
                    <a:gd name="T24" fmla="*/ 106 w 309"/>
                    <a:gd name="T25" fmla="*/ 150 h 152"/>
                    <a:gd name="T26" fmla="*/ 88 w 309"/>
                    <a:gd name="T27" fmla="*/ 149 h 152"/>
                    <a:gd name="T28" fmla="*/ 71 w 309"/>
                    <a:gd name="T29" fmla="*/ 149 h 152"/>
                    <a:gd name="T30" fmla="*/ 52 w 309"/>
                    <a:gd name="T31" fmla="*/ 147 h 152"/>
                    <a:gd name="T32" fmla="*/ 34 w 309"/>
                    <a:gd name="T33" fmla="*/ 144 h 152"/>
                    <a:gd name="T34" fmla="*/ 13 w 309"/>
                    <a:gd name="T35" fmla="*/ 142 h 152"/>
                    <a:gd name="T36" fmla="*/ 13 w 309"/>
                    <a:gd name="T37" fmla="*/ 142 h 152"/>
                    <a:gd name="T38" fmla="*/ 3 w 309"/>
                    <a:gd name="T39" fmla="*/ 114 h 152"/>
                    <a:gd name="T40" fmla="*/ 0 w 309"/>
                    <a:gd name="T41" fmla="*/ 74 h 152"/>
                    <a:gd name="T42" fmla="*/ 1 w 309"/>
                    <a:gd name="T43" fmla="*/ 35 h 152"/>
                    <a:gd name="T44" fmla="*/ 7 w 309"/>
                    <a:gd name="T45" fmla="*/ 8 h 152"/>
                    <a:gd name="T46" fmla="*/ 7 w 309"/>
                    <a:gd name="T47" fmla="*/ 8 h 152"/>
                    <a:gd name="T48" fmla="*/ 27 w 309"/>
                    <a:gd name="T49" fmla="*/ 6 h 152"/>
                    <a:gd name="T50" fmla="*/ 47 w 309"/>
                    <a:gd name="T51" fmla="*/ 4 h 152"/>
                    <a:gd name="T52" fmla="*/ 66 w 309"/>
                    <a:gd name="T53" fmla="*/ 2 h 152"/>
                    <a:gd name="T54" fmla="*/ 85 w 309"/>
                    <a:gd name="T55" fmla="*/ 0 h 152"/>
                    <a:gd name="T56" fmla="*/ 103 w 309"/>
                    <a:gd name="T57" fmla="*/ 0 h 152"/>
                    <a:gd name="T58" fmla="*/ 120 w 309"/>
                    <a:gd name="T59" fmla="*/ 0 h 152"/>
                    <a:gd name="T60" fmla="*/ 138 w 309"/>
                    <a:gd name="T61" fmla="*/ 0 h 152"/>
                    <a:gd name="T62" fmla="*/ 157 w 309"/>
                    <a:gd name="T63" fmla="*/ 0 h 152"/>
                    <a:gd name="T64" fmla="*/ 174 w 309"/>
                    <a:gd name="T65" fmla="*/ 0 h 152"/>
                    <a:gd name="T66" fmla="*/ 191 w 309"/>
                    <a:gd name="T67" fmla="*/ 0 h 152"/>
                    <a:gd name="T68" fmla="*/ 208 w 309"/>
                    <a:gd name="T69" fmla="*/ 0 h 152"/>
                    <a:gd name="T70" fmla="*/ 226 w 309"/>
                    <a:gd name="T71" fmla="*/ 2 h 152"/>
                    <a:gd name="T72" fmla="*/ 243 w 309"/>
                    <a:gd name="T73" fmla="*/ 3 h 152"/>
                    <a:gd name="T74" fmla="*/ 262 w 309"/>
                    <a:gd name="T75" fmla="*/ 5 h 152"/>
                    <a:gd name="T76" fmla="*/ 280 w 309"/>
                    <a:gd name="T77" fmla="*/ 6 h 152"/>
                    <a:gd name="T78" fmla="*/ 297 w 309"/>
                    <a:gd name="T79" fmla="*/ 8 h 152"/>
                    <a:gd name="T80" fmla="*/ 297 w 309"/>
                    <a:gd name="T81" fmla="*/ 8 h 152"/>
                    <a:gd name="T82" fmla="*/ 305 w 309"/>
                    <a:gd name="T83" fmla="*/ 35 h 152"/>
                    <a:gd name="T84" fmla="*/ 308 w 309"/>
                    <a:gd name="T85" fmla="*/ 74 h 152"/>
                    <a:gd name="T86" fmla="*/ 304 w 309"/>
                    <a:gd name="T87" fmla="*/ 114 h 152"/>
                    <a:gd name="T88" fmla="*/ 293 w 309"/>
                    <a:gd name="T89" fmla="*/ 142 h 15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09"/>
                    <a:gd name="T136" fmla="*/ 0 h 152"/>
                    <a:gd name="T137" fmla="*/ 309 w 309"/>
                    <a:gd name="T138" fmla="*/ 152 h 152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09" h="152">
                      <a:moveTo>
                        <a:pt x="293" y="142"/>
                      </a:moveTo>
                      <a:lnTo>
                        <a:pt x="293" y="142"/>
                      </a:lnTo>
                      <a:lnTo>
                        <a:pt x="275" y="144"/>
                      </a:lnTo>
                      <a:lnTo>
                        <a:pt x="256" y="146"/>
                      </a:lnTo>
                      <a:lnTo>
                        <a:pt x="239" y="147"/>
                      </a:lnTo>
                      <a:lnTo>
                        <a:pt x="222" y="149"/>
                      </a:lnTo>
                      <a:lnTo>
                        <a:pt x="205" y="149"/>
                      </a:lnTo>
                      <a:lnTo>
                        <a:pt x="188" y="150"/>
                      </a:lnTo>
                      <a:lnTo>
                        <a:pt x="172" y="151"/>
                      </a:lnTo>
                      <a:lnTo>
                        <a:pt x="157" y="151"/>
                      </a:lnTo>
                      <a:lnTo>
                        <a:pt x="140" y="151"/>
                      </a:lnTo>
                      <a:lnTo>
                        <a:pt x="123" y="151"/>
                      </a:lnTo>
                      <a:lnTo>
                        <a:pt x="106" y="150"/>
                      </a:lnTo>
                      <a:lnTo>
                        <a:pt x="88" y="149"/>
                      </a:lnTo>
                      <a:lnTo>
                        <a:pt x="71" y="149"/>
                      </a:lnTo>
                      <a:lnTo>
                        <a:pt x="52" y="147"/>
                      </a:lnTo>
                      <a:lnTo>
                        <a:pt x="34" y="144"/>
                      </a:lnTo>
                      <a:lnTo>
                        <a:pt x="13" y="142"/>
                      </a:lnTo>
                      <a:lnTo>
                        <a:pt x="3" y="114"/>
                      </a:lnTo>
                      <a:lnTo>
                        <a:pt x="0" y="74"/>
                      </a:lnTo>
                      <a:lnTo>
                        <a:pt x="1" y="35"/>
                      </a:lnTo>
                      <a:lnTo>
                        <a:pt x="7" y="8"/>
                      </a:lnTo>
                      <a:lnTo>
                        <a:pt x="27" y="6"/>
                      </a:lnTo>
                      <a:lnTo>
                        <a:pt x="47" y="4"/>
                      </a:lnTo>
                      <a:lnTo>
                        <a:pt x="66" y="2"/>
                      </a:lnTo>
                      <a:lnTo>
                        <a:pt x="85" y="0"/>
                      </a:lnTo>
                      <a:lnTo>
                        <a:pt x="103" y="0"/>
                      </a:lnTo>
                      <a:lnTo>
                        <a:pt x="120" y="0"/>
                      </a:lnTo>
                      <a:lnTo>
                        <a:pt x="138" y="0"/>
                      </a:lnTo>
                      <a:lnTo>
                        <a:pt x="157" y="0"/>
                      </a:lnTo>
                      <a:lnTo>
                        <a:pt x="174" y="0"/>
                      </a:lnTo>
                      <a:lnTo>
                        <a:pt x="191" y="0"/>
                      </a:lnTo>
                      <a:lnTo>
                        <a:pt x="208" y="0"/>
                      </a:lnTo>
                      <a:lnTo>
                        <a:pt x="226" y="2"/>
                      </a:lnTo>
                      <a:lnTo>
                        <a:pt x="243" y="3"/>
                      </a:lnTo>
                      <a:lnTo>
                        <a:pt x="262" y="5"/>
                      </a:lnTo>
                      <a:lnTo>
                        <a:pt x="280" y="6"/>
                      </a:lnTo>
                      <a:lnTo>
                        <a:pt x="297" y="8"/>
                      </a:lnTo>
                      <a:lnTo>
                        <a:pt x="305" y="35"/>
                      </a:lnTo>
                      <a:lnTo>
                        <a:pt x="308" y="74"/>
                      </a:lnTo>
                      <a:lnTo>
                        <a:pt x="304" y="114"/>
                      </a:lnTo>
                      <a:lnTo>
                        <a:pt x="293" y="14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9" name="Freeform 198">
                  <a:extLst>
                    <a:ext uri="{FF2B5EF4-FFF2-40B4-BE49-F238E27FC236}">
                      <a16:creationId xmlns:a16="http://schemas.microsoft.com/office/drawing/2014/main" id="{91C98AF2-E76A-413F-A66C-1346FCABE9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0" y="2267"/>
                  <a:ext cx="290" cy="31"/>
                </a:xfrm>
                <a:custGeom>
                  <a:avLst/>
                  <a:gdLst>
                    <a:gd name="T0" fmla="*/ 253 w 290"/>
                    <a:gd name="T1" fmla="*/ 4 h 31"/>
                    <a:gd name="T2" fmla="*/ 238 w 290"/>
                    <a:gd name="T3" fmla="*/ 3 h 31"/>
                    <a:gd name="T4" fmla="*/ 225 w 290"/>
                    <a:gd name="T5" fmla="*/ 2 h 31"/>
                    <a:gd name="T6" fmla="*/ 211 w 290"/>
                    <a:gd name="T7" fmla="*/ 2 h 31"/>
                    <a:gd name="T8" fmla="*/ 198 w 290"/>
                    <a:gd name="T9" fmla="*/ 1 h 31"/>
                    <a:gd name="T10" fmla="*/ 185 w 290"/>
                    <a:gd name="T11" fmla="*/ 0 h 31"/>
                    <a:gd name="T12" fmla="*/ 172 w 290"/>
                    <a:gd name="T13" fmla="*/ 0 h 31"/>
                    <a:gd name="T14" fmla="*/ 158 w 290"/>
                    <a:gd name="T15" fmla="*/ 0 h 31"/>
                    <a:gd name="T16" fmla="*/ 147 w 290"/>
                    <a:gd name="T17" fmla="*/ 0 h 31"/>
                    <a:gd name="T18" fmla="*/ 133 w 290"/>
                    <a:gd name="T19" fmla="*/ 0 h 31"/>
                    <a:gd name="T20" fmla="*/ 120 w 290"/>
                    <a:gd name="T21" fmla="*/ 0 h 31"/>
                    <a:gd name="T22" fmla="*/ 107 w 290"/>
                    <a:gd name="T23" fmla="*/ 0 h 31"/>
                    <a:gd name="T24" fmla="*/ 94 w 290"/>
                    <a:gd name="T25" fmla="*/ 0 h 31"/>
                    <a:gd name="T26" fmla="*/ 79 w 290"/>
                    <a:gd name="T27" fmla="*/ 1 h 31"/>
                    <a:gd name="T28" fmla="*/ 64 w 290"/>
                    <a:gd name="T29" fmla="*/ 2 h 31"/>
                    <a:gd name="T30" fmla="*/ 50 w 290"/>
                    <a:gd name="T31" fmla="*/ 3 h 31"/>
                    <a:gd name="T32" fmla="*/ 35 w 290"/>
                    <a:gd name="T33" fmla="*/ 4 h 31"/>
                    <a:gd name="T34" fmla="*/ 0 w 290"/>
                    <a:gd name="T35" fmla="*/ 30 h 31"/>
                    <a:gd name="T36" fmla="*/ 20 w 290"/>
                    <a:gd name="T37" fmla="*/ 28 h 31"/>
                    <a:gd name="T38" fmla="*/ 39 w 290"/>
                    <a:gd name="T39" fmla="*/ 26 h 31"/>
                    <a:gd name="T40" fmla="*/ 58 w 290"/>
                    <a:gd name="T41" fmla="*/ 24 h 31"/>
                    <a:gd name="T42" fmla="*/ 77 w 290"/>
                    <a:gd name="T43" fmla="*/ 23 h 31"/>
                    <a:gd name="T44" fmla="*/ 95 w 290"/>
                    <a:gd name="T45" fmla="*/ 22 h 31"/>
                    <a:gd name="T46" fmla="*/ 112 w 290"/>
                    <a:gd name="T47" fmla="*/ 22 h 31"/>
                    <a:gd name="T48" fmla="*/ 130 w 290"/>
                    <a:gd name="T49" fmla="*/ 22 h 31"/>
                    <a:gd name="T50" fmla="*/ 148 w 290"/>
                    <a:gd name="T51" fmla="*/ 22 h 31"/>
                    <a:gd name="T52" fmla="*/ 166 w 290"/>
                    <a:gd name="T53" fmla="*/ 22 h 31"/>
                    <a:gd name="T54" fmla="*/ 183 w 290"/>
                    <a:gd name="T55" fmla="*/ 22 h 31"/>
                    <a:gd name="T56" fmla="*/ 200 w 290"/>
                    <a:gd name="T57" fmla="*/ 23 h 31"/>
                    <a:gd name="T58" fmla="*/ 218 w 290"/>
                    <a:gd name="T59" fmla="*/ 24 h 31"/>
                    <a:gd name="T60" fmla="*/ 235 w 290"/>
                    <a:gd name="T61" fmla="*/ 25 h 31"/>
                    <a:gd name="T62" fmla="*/ 253 w 290"/>
                    <a:gd name="T63" fmla="*/ 27 h 31"/>
                    <a:gd name="T64" fmla="*/ 272 w 290"/>
                    <a:gd name="T65" fmla="*/ 28 h 31"/>
                    <a:gd name="T66" fmla="*/ 289 w 290"/>
                    <a:gd name="T67" fmla="*/ 30 h 31"/>
                    <a:gd name="T68" fmla="*/ 253 w 290"/>
                    <a:gd name="T69" fmla="*/ 4 h 3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90"/>
                    <a:gd name="T106" fmla="*/ 0 h 31"/>
                    <a:gd name="T107" fmla="*/ 290 w 290"/>
                    <a:gd name="T108" fmla="*/ 31 h 3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90" h="31">
                      <a:moveTo>
                        <a:pt x="253" y="4"/>
                      </a:moveTo>
                      <a:lnTo>
                        <a:pt x="238" y="3"/>
                      </a:lnTo>
                      <a:lnTo>
                        <a:pt x="225" y="2"/>
                      </a:lnTo>
                      <a:lnTo>
                        <a:pt x="211" y="2"/>
                      </a:lnTo>
                      <a:lnTo>
                        <a:pt x="198" y="1"/>
                      </a:lnTo>
                      <a:lnTo>
                        <a:pt x="185" y="0"/>
                      </a:lnTo>
                      <a:lnTo>
                        <a:pt x="172" y="0"/>
                      </a:lnTo>
                      <a:lnTo>
                        <a:pt x="158" y="0"/>
                      </a:lnTo>
                      <a:lnTo>
                        <a:pt x="147" y="0"/>
                      </a:lnTo>
                      <a:lnTo>
                        <a:pt x="133" y="0"/>
                      </a:lnTo>
                      <a:lnTo>
                        <a:pt x="120" y="0"/>
                      </a:lnTo>
                      <a:lnTo>
                        <a:pt x="107" y="0"/>
                      </a:lnTo>
                      <a:lnTo>
                        <a:pt x="94" y="0"/>
                      </a:lnTo>
                      <a:lnTo>
                        <a:pt x="79" y="1"/>
                      </a:lnTo>
                      <a:lnTo>
                        <a:pt x="64" y="2"/>
                      </a:lnTo>
                      <a:lnTo>
                        <a:pt x="50" y="3"/>
                      </a:lnTo>
                      <a:lnTo>
                        <a:pt x="35" y="4"/>
                      </a:lnTo>
                      <a:lnTo>
                        <a:pt x="0" y="30"/>
                      </a:lnTo>
                      <a:lnTo>
                        <a:pt x="20" y="28"/>
                      </a:lnTo>
                      <a:lnTo>
                        <a:pt x="39" y="26"/>
                      </a:lnTo>
                      <a:lnTo>
                        <a:pt x="58" y="24"/>
                      </a:lnTo>
                      <a:lnTo>
                        <a:pt x="77" y="23"/>
                      </a:lnTo>
                      <a:lnTo>
                        <a:pt x="95" y="22"/>
                      </a:lnTo>
                      <a:lnTo>
                        <a:pt x="112" y="22"/>
                      </a:lnTo>
                      <a:lnTo>
                        <a:pt x="130" y="22"/>
                      </a:lnTo>
                      <a:lnTo>
                        <a:pt x="148" y="22"/>
                      </a:lnTo>
                      <a:lnTo>
                        <a:pt x="166" y="22"/>
                      </a:lnTo>
                      <a:lnTo>
                        <a:pt x="183" y="22"/>
                      </a:lnTo>
                      <a:lnTo>
                        <a:pt x="200" y="23"/>
                      </a:lnTo>
                      <a:lnTo>
                        <a:pt x="218" y="24"/>
                      </a:lnTo>
                      <a:lnTo>
                        <a:pt x="235" y="25"/>
                      </a:lnTo>
                      <a:lnTo>
                        <a:pt x="253" y="27"/>
                      </a:lnTo>
                      <a:lnTo>
                        <a:pt x="272" y="28"/>
                      </a:lnTo>
                      <a:lnTo>
                        <a:pt x="289" y="30"/>
                      </a:lnTo>
                      <a:lnTo>
                        <a:pt x="253" y="4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0" name="Freeform 199">
                  <a:extLst>
                    <a:ext uri="{FF2B5EF4-FFF2-40B4-BE49-F238E27FC236}">
                      <a16:creationId xmlns:a16="http://schemas.microsoft.com/office/drawing/2014/main" id="{1BF3BB98-274B-43DA-8946-8E947D9232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0" y="2267"/>
                  <a:ext cx="290" cy="31"/>
                </a:xfrm>
                <a:custGeom>
                  <a:avLst/>
                  <a:gdLst>
                    <a:gd name="T0" fmla="*/ 253 w 290"/>
                    <a:gd name="T1" fmla="*/ 4 h 31"/>
                    <a:gd name="T2" fmla="*/ 253 w 290"/>
                    <a:gd name="T3" fmla="*/ 4 h 31"/>
                    <a:gd name="T4" fmla="*/ 238 w 290"/>
                    <a:gd name="T5" fmla="*/ 3 h 31"/>
                    <a:gd name="T6" fmla="*/ 225 w 290"/>
                    <a:gd name="T7" fmla="*/ 2 h 31"/>
                    <a:gd name="T8" fmla="*/ 211 w 290"/>
                    <a:gd name="T9" fmla="*/ 2 h 31"/>
                    <a:gd name="T10" fmla="*/ 198 w 290"/>
                    <a:gd name="T11" fmla="*/ 1 h 31"/>
                    <a:gd name="T12" fmla="*/ 185 w 290"/>
                    <a:gd name="T13" fmla="*/ 0 h 31"/>
                    <a:gd name="T14" fmla="*/ 172 w 290"/>
                    <a:gd name="T15" fmla="*/ 0 h 31"/>
                    <a:gd name="T16" fmla="*/ 158 w 290"/>
                    <a:gd name="T17" fmla="*/ 0 h 31"/>
                    <a:gd name="T18" fmla="*/ 147 w 290"/>
                    <a:gd name="T19" fmla="*/ 0 h 31"/>
                    <a:gd name="T20" fmla="*/ 133 w 290"/>
                    <a:gd name="T21" fmla="*/ 0 h 31"/>
                    <a:gd name="T22" fmla="*/ 120 w 290"/>
                    <a:gd name="T23" fmla="*/ 0 h 31"/>
                    <a:gd name="T24" fmla="*/ 107 w 290"/>
                    <a:gd name="T25" fmla="*/ 0 h 31"/>
                    <a:gd name="T26" fmla="*/ 94 w 290"/>
                    <a:gd name="T27" fmla="*/ 0 h 31"/>
                    <a:gd name="T28" fmla="*/ 79 w 290"/>
                    <a:gd name="T29" fmla="*/ 1 h 31"/>
                    <a:gd name="T30" fmla="*/ 64 w 290"/>
                    <a:gd name="T31" fmla="*/ 2 h 31"/>
                    <a:gd name="T32" fmla="*/ 50 w 290"/>
                    <a:gd name="T33" fmla="*/ 3 h 31"/>
                    <a:gd name="T34" fmla="*/ 35 w 290"/>
                    <a:gd name="T35" fmla="*/ 4 h 31"/>
                    <a:gd name="T36" fmla="*/ 0 w 290"/>
                    <a:gd name="T37" fmla="*/ 30 h 31"/>
                    <a:gd name="T38" fmla="*/ 0 w 290"/>
                    <a:gd name="T39" fmla="*/ 30 h 31"/>
                    <a:gd name="T40" fmla="*/ 20 w 290"/>
                    <a:gd name="T41" fmla="*/ 28 h 31"/>
                    <a:gd name="T42" fmla="*/ 39 w 290"/>
                    <a:gd name="T43" fmla="*/ 26 h 31"/>
                    <a:gd name="T44" fmla="*/ 58 w 290"/>
                    <a:gd name="T45" fmla="*/ 24 h 31"/>
                    <a:gd name="T46" fmla="*/ 77 w 290"/>
                    <a:gd name="T47" fmla="*/ 23 h 31"/>
                    <a:gd name="T48" fmla="*/ 95 w 290"/>
                    <a:gd name="T49" fmla="*/ 22 h 31"/>
                    <a:gd name="T50" fmla="*/ 112 w 290"/>
                    <a:gd name="T51" fmla="*/ 22 h 31"/>
                    <a:gd name="T52" fmla="*/ 130 w 290"/>
                    <a:gd name="T53" fmla="*/ 22 h 31"/>
                    <a:gd name="T54" fmla="*/ 148 w 290"/>
                    <a:gd name="T55" fmla="*/ 22 h 31"/>
                    <a:gd name="T56" fmla="*/ 166 w 290"/>
                    <a:gd name="T57" fmla="*/ 22 h 31"/>
                    <a:gd name="T58" fmla="*/ 183 w 290"/>
                    <a:gd name="T59" fmla="*/ 22 h 31"/>
                    <a:gd name="T60" fmla="*/ 200 w 290"/>
                    <a:gd name="T61" fmla="*/ 23 h 31"/>
                    <a:gd name="T62" fmla="*/ 218 w 290"/>
                    <a:gd name="T63" fmla="*/ 24 h 31"/>
                    <a:gd name="T64" fmla="*/ 235 w 290"/>
                    <a:gd name="T65" fmla="*/ 25 h 31"/>
                    <a:gd name="T66" fmla="*/ 253 w 290"/>
                    <a:gd name="T67" fmla="*/ 27 h 31"/>
                    <a:gd name="T68" fmla="*/ 272 w 290"/>
                    <a:gd name="T69" fmla="*/ 28 h 31"/>
                    <a:gd name="T70" fmla="*/ 289 w 290"/>
                    <a:gd name="T71" fmla="*/ 30 h 31"/>
                    <a:gd name="T72" fmla="*/ 253 w 290"/>
                    <a:gd name="T73" fmla="*/ 4 h 3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90"/>
                    <a:gd name="T112" fmla="*/ 0 h 31"/>
                    <a:gd name="T113" fmla="*/ 290 w 290"/>
                    <a:gd name="T114" fmla="*/ 31 h 3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90" h="31">
                      <a:moveTo>
                        <a:pt x="253" y="4"/>
                      </a:moveTo>
                      <a:lnTo>
                        <a:pt x="253" y="4"/>
                      </a:lnTo>
                      <a:lnTo>
                        <a:pt x="238" y="3"/>
                      </a:lnTo>
                      <a:lnTo>
                        <a:pt x="225" y="2"/>
                      </a:lnTo>
                      <a:lnTo>
                        <a:pt x="211" y="2"/>
                      </a:lnTo>
                      <a:lnTo>
                        <a:pt x="198" y="1"/>
                      </a:lnTo>
                      <a:lnTo>
                        <a:pt x="185" y="0"/>
                      </a:lnTo>
                      <a:lnTo>
                        <a:pt x="172" y="0"/>
                      </a:lnTo>
                      <a:lnTo>
                        <a:pt x="158" y="0"/>
                      </a:lnTo>
                      <a:lnTo>
                        <a:pt x="147" y="0"/>
                      </a:lnTo>
                      <a:lnTo>
                        <a:pt x="133" y="0"/>
                      </a:lnTo>
                      <a:lnTo>
                        <a:pt x="120" y="0"/>
                      </a:lnTo>
                      <a:lnTo>
                        <a:pt x="107" y="0"/>
                      </a:lnTo>
                      <a:lnTo>
                        <a:pt x="94" y="0"/>
                      </a:lnTo>
                      <a:lnTo>
                        <a:pt x="79" y="1"/>
                      </a:lnTo>
                      <a:lnTo>
                        <a:pt x="64" y="2"/>
                      </a:lnTo>
                      <a:lnTo>
                        <a:pt x="50" y="3"/>
                      </a:lnTo>
                      <a:lnTo>
                        <a:pt x="35" y="4"/>
                      </a:lnTo>
                      <a:lnTo>
                        <a:pt x="0" y="30"/>
                      </a:lnTo>
                      <a:lnTo>
                        <a:pt x="20" y="28"/>
                      </a:lnTo>
                      <a:lnTo>
                        <a:pt x="39" y="26"/>
                      </a:lnTo>
                      <a:lnTo>
                        <a:pt x="58" y="24"/>
                      </a:lnTo>
                      <a:lnTo>
                        <a:pt x="77" y="23"/>
                      </a:lnTo>
                      <a:lnTo>
                        <a:pt x="95" y="22"/>
                      </a:lnTo>
                      <a:lnTo>
                        <a:pt x="112" y="22"/>
                      </a:lnTo>
                      <a:lnTo>
                        <a:pt x="130" y="22"/>
                      </a:lnTo>
                      <a:lnTo>
                        <a:pt x="148" y="22"/>
                      </a:lnTo>
                      <a:lnTo>
                        <a:pt x="166" y="22"/>
                      </a:lnTo>
                      <a:lnTo>
                        <a:pt x="183" y="22"/>
                      </a:lnTo>
                      <a:lnTo>
                        <a:pt x="200" y="23"/>
                      </a:lnTo>
                      <a:lnTo>
                        <a:pt x="218" y="24"/>
                      </a:lnTo>
                      <a:lnTo>
                        <a:pt x="235" y="25"/>
                      </a:lnTo>
                      <a:lnTo>
                        <a:pt x="253" y="27"/>
                      </a:lnTo>
                      <a:lnTo>
                        <a:pt x="272" y="28"/>
                      </a:lnTo>
                      <a:lnTo>
                        <a:pt x="289" y="30"/>
                      </a:lnTo>
                      <a:lnTo>
                        <a:pt x="253" y="4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1" name="Freeform 200">
                  <a:extLst>
                    <a:ext uri="{FF2B5EF4-FFF2-40B4-BE49-F238E27FC236}">
                      <a16:creationId xmlns:a16="http://schemas.microsoft.com/office/drawing/2014/main" id="{2B63A2AF-9A23-4EFD-B011-B8ABC44093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" y="2301"/>
                  <a:ext cx="262" cy="129"/>
                </a:xfrm>
                <a:custGeom>
                  <a:avLst/>
                  <a:gdLst>
                    <a:gd name="T0" fmla="*/ 247 w 262"/>
                    <a:gd name="T1" fmla="*/ 120 h 129"/>
                    <a:gd name="T2" fmla="*/ 232 w 262"/>
                    <a:gd name="T3" fmla="*/ 122 h 129"/>
                    <a:gd name="T4" fmla="*/ 217 w 262"/>
                    <a:gd name="T5" fmla="*/ 123 h 129"/>
                    <a:gd name="T6" fmla="*/ 202 w 262"/>
                    <a:gd name="T7" fmla="*/ 125 h 129"/>
                    <a:gd name="T8" fmla="*/ 188 w 262"/>
                    <a:gd name="T9" fmla="*/ 126 h 129"/>
                    <a:gd name="T10" fmla="*/ 174 w 262"/>
                    <a:gd name="T11" fmla="*/ 126 h 129"/>
                    <a:gd name="T12" fmla="*/ 161 w 262"/>
                    <a:gd name="T13" fmla="*/ 127 h 129"/>
                    <a:gd name="T14" fmla="*/ 146 w 262"/>
                    <a:gd name="T15" fmla="*/ 127 h 129"/>
                    <a:gd name="T16" fmla="*/ 133 w 262"/>
                    <a:gd name="T17" fmla="*/ 128 h 129"/>
                    <a:gd name="T18" fmla="*/ 119 w 262"/>
                    <a:gd name="T19" fmla="*/ 128 h 129"/>
                    <a:gd name="T20" fmla="*/ 106 w 262"/>
                    <a:gd name="T21" fmla="*/ 127 h 129"/>
                    <a:gd name="T22" fmla="*/ 91 w 262"/>
                    <a:gd name="T23" fmla="*/ 127 h 129"/>
                    <a:gd name="T24" fmla="*/ 77 w 262"/>
                    <a:gd name="T25" fmla="*/ 126 h 129"/>
                    <a:gd name="T26" fmla="*/ 61 w 262"/>
                    <a:gd name="T27" fmla="*/ 125 h 129"/>
                    <a:gd name="T28" fmla="*/ 45 w 262"/>
                    <a:gd name="T29" fmla="*/ 124 h 129"/>
                    <a:gd name="T30" fmla="*/ 29 w 262"/>
                    <a:gd name="T31" fmla="*/ 122 h 129"/>
                    <a:gd name="T32" fmla="*/ 13 w 262"/>
                    <a:gd name="T33" fmla="*/ 120 h 129"/>
                    <a:gd name="T34" fmla="*/ 3 w 262"/>
                    <a:gd name="T35" fmla="*/ 96 h 129"/>
                    <a:gd name="T36" fmla="*/ 0 w 262"/>
                    <a:gd name="T37" fmla="*/ 62 h 129"/>
                    <a:gd name="T38" fmla="*/ 2 w 262"/>
                    <a:gd name="T39" fmla="*/ 29 h 129"/>
                    <a:gd name="T40" fmla="*/ 7 w 262"/>
                    <a:gd name="T41" fmla="*/ 7 h 129"/>
                    <a:gd name="T42" fmla="*/ 24 w 262"/>
                    <a:gd name="T43" fmla="*/ 5 h 129"/>
                    <a:gd name="T44" fmla="*/ 41 w 262"/>
                    <a:gd name="T45" fmla="*/ 3 h 129"/>
                    <a:gd name="T46" fmla="*/ 58 w 262"/>
                    <a:gd name="T47" fmla="*/ 2 h 129"/>
                    <a:gd name="T48" fmla="*/ 72 w 262"/>
                    <a:gd name="T49" fmla="*/ 1 h 129"/>
                    <a:gd name="T50" fmla="*/ 88 w 262"/>
                    <a:gd name="T51" fmla="*/ 0 h 129"/>
                    <a:gd name="T52" fmla="*/ 103 w 262"/>
                    <a:gd name="T53" fmla="*/ 0 h 129"/>
                    <a:gd name="T54" fmla="*/ 117 w 262"/>
                    <a:gd name="T55" fmla="*/ 0 h 129"/>
                    <a:gd name="T56" fmla="*/ 133 w 262"/>
                    <a:gd name="T57" fmla="*/ 0 h 129"/>
                    <a:gd name="T58" fmla="*/ 147 w 262"/>
                    <a:gd name="T59" fmla="*/ 0 h 129"/>
                    <a:gd name="T60" fmla="*/ 161 w 262"/>
                    <a:gd name="T61" fmla="*/ 0 h 129"/>
                    <a:gd name="T62" fmla="*/ 177 w 262"/>
                    <a:gd name="T63" fmla="*/ 1 h 129"/>
                    <a:gd name="T64" fmla="*/ 192 w 262"/>
                    <a:gd name="T65" fmla="*/ 2 h 129"/>
                    <a:gd name="T66" fmla="*/ 206 w 262"/>
                    <a:gd name="T67" fmla="*/ 3 h 129"/>
                    <a:gd name="T68" fmla="*/ 221 w 262"/>
                    <a:gd name="T69" fmla="*/ 4 h 129"/>
                    <a:gd name="T70" fmla="*/ 237 w 262"/>
                    <a:gd name="T71" fmla="*/ 5 h 129"/>
                    <a:gd name="T72" fmla="*/ 254 w 262"/>
                    <a:gd name="T73" fmla="*/ 7 h 129"/>
                    <a:gd name="T74" fmla="*/ 258 w 262"/>
                    <a:gd name="T75" fmla="*/ 29 h 129"/>
                    <a:gd name="T76" fmla="*/ 261 w 262"/>
                    <a:gd name="T77" fmla="*/ 62 h 129"/>
                    <a:gd name="T78" fmla="*/ 257 w 262"/>
                    <a:gd name="T79" fmla="*/ 96 h 129"/>
                    <a:gd name="T80" fmla="*/ 247 w 262"/>
                    <a:gd name="T81" fmla="*/ 120 h 12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62"/>
                    <a:gd name="T124" fmla="*/ 0 h 129"/>
                    <a:gd name="T125" fmla="*/ 262 w 262"/>
                    <a:gd name="T126" fmla="*/ 129 h 12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62" h="129">
                      <a:moveTo>
                        <a:pt x="247" y="120"/>
                      </a:moveTo>
                      <a:lnTo>
                        <a:pt x="232" y="122"/>
                      </a:lnTo>
                      <a:lnTo>
                        <a:pt x="217" y="123"/>
                      </a:lnTo>
                      <a:lnTo>
                        <a:pt x="202" y="125"/>
                      </a:lnTo>
                      <a:lnTo>
                        <a:pt x="188" y="126"/>
                      </a:lnTo>
                      <a:lnTo>
                        <a:pt x="174" y="126"/>
                      </a:lnTo>
                      <a:lnTo>
                        <a:pt x="161" y="127"/>
                      </a:lnTo>
                      <a:lnTo>
                        <a:pt x="146" y="127"/>
                      </a:lnTo>
                      <a:lnTo>
                        <a:pt x="133" y="128"/>
                      </a:lnTo>
                      <a:lnTo>
                        <a:pt x="119" y="128"/>
                      </a:lnTo>
                      <a:lnTo>
                        <a:pt x="106" y="127"/>
                      </a:lnTo>
                      <a:lnTo>
                        <a:pt x="91" y="127"/>
                      </a:lnTo>
                      <a:lnTo>
                        <a:pt x="77" y="126"/>
                      </a:lnTo>
                      <a:lnTo>
                        <a:pt x="61" y="125"/>
                      </a:lnTo>
                      <a:lnTo>
                        <a:pt x="45" y="124"/>
                      </a:lnTo>
                      <a:lnTo>
                        <a:pt x="29" y="122"/>
                      </a:lnTo>
                      <a:lnTo>
                        <a:pt x="13" y="120"/>
                      </a:lnTo>
                      <a:lnTo>
                        <a:pt x="3" y="96"/>
                      </a:lnTo>
                      <a:lnTo>
                        <a:pt x="0" y="62"/>
                      </a:lnTo>
                      <a:lnTo>
                        <a:pt x="2" y="29"/>
                      </a:lnTo>
                      <a:lnTo>
                        <a:pt x="7" y="7"/>
                      </a:lnTo>
                      <a:lnTo>
                        <a:pt x="24" y="5"/>
                      </a:lnTo>
                      <a:lnTo>
                        <a:pt x="41" y="3"/>
                      </a:lnTo>
                      <a:lnTo>
                        <a:pt x="58" y="2"/>
                      </a:lnTo>
                      <a:lnTo>
                        <a:pt x="72" y="1"/>
                      </a:lnTo>
                      <a:lnTo>
                        <a:pt x="88" y="0"/>
                      </a:lnTo>
                      <a:lnTo>
                        <a:pt x="103" y="0"/>
                      </a:lnTo>
                      <a:lnTo>
                        <a:pt x="117" y="0"/>
                      </a:lnTo>
                      <a:lnTo>
                        <a:pt x="133" y="0"/>
                      </a:lnTo>
                      <a:lnTo>
                        <a:pt x="147" y="0"/>
                      </a:lnTo>
                      <a:lnTo>
                        <a:pt x="161" y="0"/>
                      </a:lnTo>
                      <a:lnTo>
                        <a:pt x="177" y="1"/>
                      </a:lnTo>
                      <a:lnTo>
                        <a:pt x="192" y="2"/>
                      </a:lnTo>
                      <a:lnTo>
                        <a:pt x="206" y="3"/>
                      </a:lnTo>
                      <a:lnTo>
                        <a:pt x="221" y="4"/>
                      </a:lnTo>
                      <a:lnTo>
                        <a:pt x="237" y="5"/>
                      </a:lnTo>
                      <a:lnTo>
                        <a:pt x="254" y="7"/>
                      </a:lnTo>
                      <a:lnTo>
                        <a:pt x="258" y="29"/>
                      </a:lnTo>
                      <a:lnTo>
                        <a:pt x="261" y="62"/>
                      </a:lnTo>
                      <a:lnTo>
                        <a:pt x="257" y="96"/>
                      </a:lnTo>
                      <a:lnTo>
                        <a:pt x="247" y="12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2" name="Freeform 201">
                  <a:extLst>
                    <a:ext uri="{FF2B5EF4-FFF2-40B4-BE49-F238E27FC236}">
                      <a16:creationId xmlns:a16="http://schemas.microsoft.com/office/drawing/2014/main" id="{0EE74E27-7FB9-4D90-832C-E1C371E2F0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6" y="2332"/>
                  <a:ext cx="162" cy="18"/>
                </a:xfrm>
                <a:custGeom>
                  <a:avLst/>
                  <a:gdLst>
                    <a:gd name="T0" fmla="*/ 161 w 162"/>
                    <a:gd name="T1" fmla="*/ 17 h 18"/>
                    <a:gd name="T2" fmla="*/ 161 w 162"/>
                    <a:gd name="T3" fmla="*/ 0 h 18"/>
                    <a:gd name="T4" fmla="*/ 0 w 162"/>
                    <a:gd name="T5" fmla="*/ 0 h 18"/>
                    <a:gd name="T6" fmla="*/ 0 w 162"/>
                    <a:gd name="T7" fmla="*/ 17 h 18"/>
                    <a:gd name="T8" fmla="*/ 161 w 162"/>
                    <a:gd name="T9" fmla="*/ 1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2"/>
                    <a:gd name="T16" fmla="*/ 0 h 18"/>
                    <a:gd name="T17" fmla="*/ 162 w 162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2" h="18">
                      <a:moveTo>
                        <a:pt x="161" y="17"/>
                      </a:moveTo>
                      <a:lnTo>
                        <a:pt x="161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161" y="17"/>
                      </a:lnTo>
                    </a:path>
                  </a:pathLst>
                </a:custGeom>
                <a:solidFill>
                  <a:srgbClr val="99999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3" name="Freeform 202">
                  <a:extLst>
                    <a:ext uri="{FF2B5EF4-FFF2-40B4-BE49-F238E27FC236}">
                      <a16:creationId xmlns:a16="http://schemas.microsoft.com/office/drawing/2014/main" id="{42D93EF4-0001-4B88-9EFE-7DBDC94C82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6" y="2351"/>
                  <a:ext cx="132" cy="18"/>
                </a:xfrm>
                <a:custGeom>
                  <a:avLst/>
                  <a:gdLst>
                    <a:gd name="T0" fmla="*/ 131 w 132"/>
                    <a:gd name="T1" fmla="*/ 17 h 18"/>
                    <a:gd name="T2" fmla="*/ 131 w 132"/>
                    <a:gd name="T3" fmla="*/ 0 h 18"/>
                    <a:gd name="T4" fmla="*/ 0 w 132"/>
                    <a:gd name="T5" fmla="*/ 0 h 18"/>
                    <a:gd name="T6" fmla="*/ 0 w 132"/>
                    <a:gd name="T7" fmla="*/ 17 h 18"/>
                    <a:gd name="T8" fmla="*/ 131 w 132"/>
                    <a:gd name="T9" fmla="*/ 1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2"/>
                    <a:gd name="T16" fmla="*/ 0 h 18"/>
                    <a:gd name="T17" fmla="*/ 132 w 132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2" h="18">
                      <a:moveTo>
                        <a:pt x="131" y="17"/>
                      </a:moveTo>
                      <a:lnTo>
                        <a:pt x="131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131" y="17"/>
                      </a:lnTo>
                    </a:path>
                  </a:pathLst>
                </a:custGeom>
                <a:solidFill>
                  <a:srgbClr val="99999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4" name="Freeform 203">
                  <a:extLst>
                    <a:ext uri="{FF2B5EF4-FFF2-40B4-BE49-F238E27FC236}">
                      <a16:creationId xmlns:a16="http://schemas.microsoft.com/office/drawing/2014/main" id="{FDFD3333-E4FF-4AE0-B26F-A746DD1A5D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6" y="2370"/>
                  <a:ext cx="90" cy="18"/>
                </a:xfrm>
                <a:custGeom>
                  <a:avLst/>
                  <a:gdLst>
                    <a:gd name="T0" fmla="*/ 89 w 90"/>
                    <a:gd name="T1" fmla="*/ 17 h 18"/>
                    <a:gd name="T2" fmla="*/ 89 w 90"/>
                    <a:gd name="T3" fmla="*/ 0 h 18"/>
                    <a:gd name="T4" fmla="*/ 0 w 90"/>
                    <a:gd name="T5" fmla="*/ 0 h 18"/>
                    <a:gd name="T6" fmla="*/ 0 w 90"/>
                    <a:gd name="T7" fmla="*/ 17 h 18"/>
                    <a:gd name="T8" fmla="*/ 89 w 90"/>
                    <a:gd name="T9" fmla="*/ 1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"/>
                    <a:gd name="T17" fmla="*/ 90 w 90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">
                      <a:moveTo>
                        <a:pt x="89" y="17"/>
                      </a:moveTo>
                      <a:lnTo>
                        <a:pt x="89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89" y="17"/>
                      </a:lnTo>
                    </a:path>
                  </a:pathLst>
                </a:custGeom>
                <a:solidFill>
                  <a:srgbClr val="99999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5" name="Freeform 204">
                  <a:extLst>
                    <a:ext uri="{FF2B5EF4-FFF2-40B4-BE49-F238E27FC236}">
                      <a16:creationId xmlns:a16="http://schemas.microsoft.com/office/drawing/2014/main" id="{36FA13F6-2D94-4533-A2D3-C3B91EE079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6" y="2389"/>
                  <a:ext cx="51" cy="18"/>
                </a:xfrm>
                <a:custGeom>
                  <a:avLst/>
                  <a:gdLst>
                    <a:gd name="T0" fmla="*/ 50 w 51"/>
                    <a:gd name="T1" fmla="*/ 17 h 18"/>
                    <a:gd name="T2" fmla="*/ 50 w 51"/>
                    <a:gd name="T3" fmla="*/ 0 h 18"/>
                    <a:gd name="T4" fmla="*/ 0 w 51"/>
                    <a:gd name="T5" fmla="*/ 0 h 18"/>
                    <a:gd name="T6" fmla="*/ 0 w 51"/>
                    <a:gd name="T7" fmla="*/ 17 h 18"/>
                    <a:gd name="T8" fmla="*/ 50 w 51"/>
                    <a:gd name="T9" fmla="*/ 1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18"/>
                    <a:gd name="T17" fmla="*/ 51 w 51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18">
                      <a:moveTo>
                        <a:pt x="50" y="17"/>
                      </a:moveTo>
                      <a:lnTo>
                        <a:pt x="50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50" y="17"/>
                      </a:lnTo>
                    </a:path>
                  </a:pathLst>
                </a:custGeom>
                <a:solidFill>
                  <a:srgbClr val="99999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936" name="Group 205">
              <a:extLst>
                <a:ext uri="{FF2B5EF4-FFF2-40B4-BE49-F238E27FC236}">
                  <a16:creationId xmlns:a16="http://schemas.microsoft.com/office/drawing/2014/main" id="{1E2D394E-7E17-461C-88B1-717A24437C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66672" y="160508"/>
              <a:ext cx="330139" cy="974042"/>
              <a:chOff x="964" y="1684"/>
              <a:chExt cx="424" cy="664"/>
            </a:xfrm>
          </p:grpSpPr>
          <p:sp>
            <p:nvSpPr>
              <p:cNvPr id="937" name="Rectangle 206" descr="Granite">
                <a:extLst>
                  <a:ext uri="{FF2B5EF4-FFF2-40B4-BE49-F238E27FC236}">
                    <a16:creationId xmlns:a16="http://schemas.microsoft.com/office/drawing/2014/main" id="{AD16F984-13F1-4AA7-A9DD-9933BC4C0B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4" y="1684"/>
                <a:ext cx="424" cy="664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938" name="Group 207">
                <a:extLst>
                  <a:ext uri="{FF2B5EF4-FFF2-40B4-BE49-F238E27FC236}">
                    <a16:creationId xmlns:a16="http://schemas.microsoft.com/office/drawing/2014/main" id="{A4655935-BA71-40F7-AA6D-F551610E58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82" y="1732"/>
                <a:ext cx="388" cy="184"/>
                <a:chOff x="982" y="1732"/>
                <a:chExt cx="388" cy="184"/>
              </a:xfrm>
            </p:grpSpPr>
            <p:sp>
              <p:nvSpPr>
                <p:cNvPr id="953" name="Rectangle 208">
                  <a:extLst>
                    <a:ext uri="{FF2B5EF4-FFF2-40B4-BE49-F238E27FC236}">
                      <a16:creationId xmlns:a16="http://schemas.microsoft.com/office/drawing/2014/main" id="{D4688970-93CD-4703-ADFE-E01716D3C2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2" y="173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4" name="Rectangle 209">
                  <a:extLst>
                    <a:ext uri="{FF2B5EF4-FFF2-40B4-BE49-F238E27FC236}">
                      <a16:creationId xmlns:a16="http://schemas.microsoft.com/office/drawing/2014/main" id="{5DBB4D63-0B46-43C0-AA05-3BB8A1C40B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4" y="173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5" name="Rectangle 210">
                  <a:extLst>
                    <a:ext uri="{FF2B5EF4-FFF2-40B4-BE49-F238E27FC236}">
                      <a16:creationId xmlns:a16="http://schemas.microsoft.com/office/drawing/2014/main" id="{DBF35C8F-8C88-469C-9856-5F7AA05564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6" y="173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6" name="Rectangle 211">
                  <a:extLst>
                    <a:ext uri="{FF2B5EF4-FFF2-40B4-BE49-F238E27FC236}">
                      <a16:creationId xmlns:a16="http://schemas.microsoft.com/office/drawing/2014/main" id="{E0A4C888-9DBF-4424-86EA-137FCFC481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98" y="173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7" name="Rectangle 212">
                  <a:extLst>
                    <a:ext uri="{FF2B5EF4-FFF2-40B4-BE49-F238E27FC236}">
                      <a16:creationId xmlns:a16="http://schemas.microsoft.com/office/drawing/2014/main" id="{63DEF87C-399B-4BAF-9138-5C4BB86BDD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0" y="173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8" name="Rectangle 213">
                  <a:extLst>
                    <a:ext uri="{FF2B5EF4-FFF2-40B4-BE49-F238E27FC236}">
                      <a16:creationId xmlns:a16="http://schemas.microsoft.com/office/drawing/2014/main" id="{11DB5982-6954-4503-AA0F-13322CE97B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2" y="173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39" name="Group 214">
                <a:extLst>
                  <a:ext uri="{FF2B5EF4-FFF2-40B4-BE49-F238E27FC236}">
                    <a16:creationId xmlns:a16="http://schemas.microsoft.com/office/drawing/2014/main" id="{7C450AF6-2979-4DFB-AA37-9625AAEE5D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82" y="1972"/>
                <a:ext cx="388" cy="184"/>
                <a:chOff x="982" y="1972"/>
                <a:chExt cx="388" cy="184"/>
              </a:xfrm>
            </p:grpSpPr>
            <p:sp>
              <p:nvSpPr>
                <p:cNvPr id="947" name="Rectangle 215">
                  <a:extLst>
                    <a:ext uri="{FF2B5EF4-FFF2-40B4-BE49-F238E27FC236}">
                      <a16:creationId xmlns:a16="http://schemas.microsoft.com/office/drawing/2014/main" id="{79C416EB-E486-4273-928D-FFE6DE12FF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2" y="197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48" name="Rectangle 216">
                  <a:extLst>
                    <a:ext uri="{FF2B5EF4-FFF2-40B4-BE49-F238E27FC236}">
                      <a16:creationId xmlns:a16="http://schemas.microsoft.com/office/drawing/2014/main" id="{83179EC0-F6A1-40EA-AEDB-99603E6CFB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4" y="197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49" name="Rectangle 217">
                  <a:extLst>
                    <a:ext uri="{FF2B5EF4-FFF2-40B4-BE49-F238E27FC236}">
                      <a16:creationId xmlns:a16="http://schemas.microsoft.com/office/drawing/2014/main" id="{ADF55EFA-EF94-4BE5-BCBE-87E0DB5AC3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6" y="197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0" name="Rectangle 218">
                  <a:extLst>
                    <a:ext uri="{FF2B5EF4-FFF2-40B4-BE49-F238E27FC236}">
                      <a16:creationId xmlns:a16="http://schemas.microsoft.com/office/drawing/2014/main" id="{5FFE0524-7B6C-4F71-9993-0833F356C2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98" y="197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1" name="Rectangle 219">
                  <a:extLst>
                    <a:ext uri="{FF2B5EF4-FFF2-40B4-BE49-F238E27FC236}">
                      <a16:creationId xmlns:a16="http://schemas.microsoft.com/office/drawing/2014/main" id="{052BEF9C-566E-4414-A926-BDBDFBDC9E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0" y="197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2" name="Rectangle 220">
                  <a:extLst>
                    <a:ext uri="{FF2B5EF4-FFF2-40B4-BE49-F238E27FC236}">
                      <a16:creationId xmlns:a16="http://schemas.microsoft.com/office/drawing/2014/main" id="{688AC50A-DE21-4F48-ABE5-979767410D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2" y="197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40" name="Group 221">
                <a:extLst>
                  <a:ext uri="{FF2B5EF4-FFF2-40B4-BE49-F238E27FC236}">
                    <a16:creationId xmlns:a16="http://schemas.microsoft.com/office/drawing/2014/main" id="{E13E50CC-A2AC-4144-817F-E4DC5695F8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44" y="2212"/>
                <a:ext cx="208" cy="40"/>
                <a:chOff x="1144" y="2212"/>
                <a:chExt cx="208" cy="40"/>
              </a:xfrm>
            </p:grpSpPr>
            <p:sp>
              <p:nvSpPr>
                <p:cNvPr id="944" name="Rectangle 222">
                  <a:extLst>
                    <a:ext uri="{FF2B5EF4-FFF2-40B4-BE49-F238E27FC236}">
                      <a16:creationId xmlns:a16="http://schemas.microsoft.com/office/drawing/2014/main" id="{A13AB8E6-B95B-4E91-8D05-03B654F601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4" y="2212"/>
                  <a:ext cx="64" cy="40"/>
                </a:xfrm>
                <a:prstGeom prst="rect">
                  <a:avLst/>
                </a:prstGeom>
                <a:solidFill>
                  <a:srgbClr val="77777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45" name="Rectangle 223">
                  <a:extLst>
                    <a:ext uri="{FF2B5EF4-FFF2-40B4-BE49-F238E27FC236}">
                      <a16:creationId xmlns:a16="http://schemas.microsoft.com/office/drawing/2014/main" id="{8AE9A23C-2DB3-4C57-993E-DC81CBAFCB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16" y="2212"/>
                  <a:ext cx="64" cy="40"/>
                </a:xfrm>
                <a:prstGeom prst="rect">
                  <a:avLst/>
                </a:prstGeom>
                <a:solidFill>
                  <a:srgbClr val="77777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46" name="Rectangle 224">
                  <a:extLst>
                    <a:ext uri="{FF2B5EF4-FFF2-40B4-BE49-F238E27FC236}">
                      <a16:creationId xmlns:a16="http://schemas.microsoft.com/office/drawing/2014/main" id="{57F138D5-57B5-4E78-AD07-1A4C9A3598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88" y="2212"/>
                  <a:ext cx="64" cy="40"/>
                </a:xfrm>
                <a:prstGeom prst="rect">
                  <a:avLst/>
                </a:prstGeom>
                <a:solidFill>
                  <a:srgbClr val="77777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41" name="Group 225">
                <a:extLst>
                  <a:ext uri="{FF2B5EF4-FFF2-40B4-BE49-F238E27FC236}">
                    <a16:creationId xmlns:a16="http://schemas.microsoft.com/office/drawing/2014/main" id="{6AC389E4-2C41-4927-BD52-0F65D53E2F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4" y="2260"/>
                <a:ext cx="80" cy="40"/>
                <a:chOff x="1024" y="2260"/>
                <a:chExt cx="80" cy="40"/>
              </a:xfrm>
            </p:grpSpPr>
            <p:sp>
              <p:nvSpPr>
                <p:cNvPr id="942" name="Oval 226">
                  <a:extLst>
                    <a:ext uri="{FF2B5EF4-FFF2-40B4-BE49-F238E27FC236}">
                      <a16:creationId xmlns:a16="http://schemas.microsoft.com/office/drawing/2014/main" id="{52A68D5E-BD0E-4995-843A-785579E49E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4" y="2260"/>
                  <a:ext cx="8" cy="40"/>
                </a:xfrm>
                <a:prstGeom prst="ellipse">
                  <a:avLst/>
                </a:prstGeom>
                <a:solidFill>
                  <a:srgbClr val="777777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43" name="Oval 227">
                  <a:extLst>
                    <a:ext uri="{FF2B5EF4-FFF2-40B4-BE49-F238E27FC236}">
                      <a16:creationId xmlns:a16="http://schemas.microsoft.com/office/drawing/2014/main" id="{E36FC624-8BA3-46A6-AD0C-CD52D59767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6" y="2260"/>
                  <a:ext cx="8" cy="40"/>
                </a:xfrm>
                <a:prstGeom prst="ellipse">
                  <a:avLst/>
                </a:prstGeom>
                <a:solidFill>
                  <a:srgbClr val="777777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959" name="Group 228">
              <a:extLst>
                <a:ext uri="{FF2B5EF4-FFF2-40B4-BE49-F238E27FC236}">
                  <a16:creationId xmlns:a16="http://schemas.microsoft.com/office/drawing/2014/main" id="{1C98C478-350A-425E-B1D6-EF62049F2D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89934" y="393390"/>
              <a:ext cx="987425" cy="1130300"/>
              <a:chOff x="196" y="3796"/>
              <a:chExt cx="1006" cy="856"/>
            </a:xfrm>
          </p:grpSpPr>
          <p:grpSp>
            <p:nvGrpSpPr>
              <p:cNvPr id="960" name="Group 229">
                <a:extLst>
                  <a:ext uri="{FF2B5EF4-FFF2-40B4-BE49-F238E27FC236}">
                    <a16:creationId xmlns:a16="http://schemas.microsoft.com/office/drawing/2014/main" id="{60725EA7-0192-4216-8CA6-926C58600A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6" y="3796"/>
                <a:ext cx="503" cy="658"/>
                <a:chOff x="196" y="3796"/>
                <a:chExt cx="503" cy="658"/>
              </a:xfrm>
            </p:grpSpPr>
            <p:sp>
              <p:nvSpPr>
                <p:cNvPr id="1009" name="Rectangle 230">
                  <a:extLst>
                    <a:ext uri="{FF2B5EF4-FFF2-40B4-BE49-F238E27FC236}">
                      <a16:creationId xmlns:a16="http://schemas.microsoft.com/office/drawing/2014/main" id="{10C584E1-7669-46A5-808F-5CFBBA32A6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0" y="3796"/>
                  <a:ext cx="37" cy="658"/>
                </a:xfrm>
                <a:prstGeom prst="rect">
                  <a:avLst/>
                </a:prstGeom>
                <a:solidFill>
                  <a:srgbClr val="AD6900"/>
                </a:solidFill>
                <a:ln w="12700">
                  <a:solidFill>
                    <a:srgbClr val="7144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0" name="Line 231">
                  <a:extLst>
                    <a:ext uri="{FF2B5EF4-FFF2-40B4-BE49-F238E27FC236}">
                      <a16:creationId xmlns:a16="http://schemas.microsoft.com/office/drawing/2014/main" id="{C38435BC-30C6-4BA3-A25A-5DA2DE6162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49" y="3846"/>
                  <a:ext cx="84" cy="57"/>
                </a:xfrm>
                <a:prstGeom prst="line">
                  <a:avLst/>
                </a:prstGeom>
                <a:noFill/>
                <a:ln w="12700">
                  <a:solidFill>
                    <a:srgbClr val="AD6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1" name="Line 232">
                  <a:extLst>
                    <a:ext uri="{FF2B5EF4-FFF2-40B4-BE49-F238E27FC236}">
                      <a16:creationId xmlns:a16="http://schemas.microsoft.com/office/drawing/2014/main" id="{B2E1F37A-6916-471E-AF0E-945DB0CF09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1" y="3846"/>
                  <a:ext cx="82" cy="55"/>
                </a:xfrm>
                <a:prstGeom prst="line">
                  <a:avLst/>
                </a:prstGeom>
                <a:noFill/>
                <a:ln w="12700">
                  <a:solidFill>
                    <a:srgbClr val="AD6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12" name="Group 233">
                  <a:extLst>
                    <a:ext uri="{FF2B5EF4-FFF2-40B4-BE49-F238E27FC236}">
                      <a16:creationId xmlns:a16="http://schemas.microsoft.com/office/drawing/2014/main" id="{B06C83FA-E2BA-4AAB-83C8-E0AB4690B6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9" y="3813"/>
                  <a:ext cx="28" cy="24"/>
                  <a:chOff x="219" y="3813"/>
                  <a:chExt cx="28" cy="24"/>
                </a:xfrm>
              </p:grpSpPr>
              <p:sp>
                <p:nvSpPr>
                  <p:cNvPr id="1033" name="Freeform 234">
                    <a:extLst>
                      <a:ext uri="{FF2B5EF4-FFF2-40B4-BE49-F238E27FC236}">
                        <a16:creationId xmlns:a16="http://schemas.microsoft.com/office/drawing/2014/main" id="{25D8CB80-A1A6-4A69-9A50-81F560B344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3" y="3815"/>
                    <a:ext cx="20" cy="18"/>
                  </a:xfrm>
                  <a:custGeom>
                    <a:avLst/>
                    <a:gdLst>
                      <a:gd name="T0" fmla="*/ 13 w 20"/>
                      <a:gd name="T1" fmla="*/ 0 h 18"/>
                      <a:gd name="T2" fmla="*/ 19 w 20"/>
                      <a:gd name="T3" fmla="*/ 17 h 18"/>
                      <a:gd name="T4" fmla="*/ 0 w 20"/>
                      <a:gd name="T5" fmla="*/ 17 h 18"/>
                      <a:gd name="T6" fmla="*/ 5 w 20"/>
                      <a:gd name="T7" fmla="*/ 0 h 18"/>
                      <a:gd name="T8" fmla="*/ 13 w 20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18"/>
                      <a:gd name="T17" fmla="*/ 20 w 20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18">
                        <a:moveTo>
                          <a:pt x="13" y="0"/>
                        </a:moveTo>
                        <a:lnTo>
                          <a:pt x="19" y="17"/>
                        </a:lnTo>
                        <a:lnTo>
                          <a:pt x="0" y="17"/>
                        </a:lnTo>
                        <a:lnTo>
                          <a:pt x="5" y="0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34" name="Freeform 235">
                    <a:extLst>
                      <a:ext uri="{FF2B5EF4-FFF2-40B4-BE49-F238E27FC236}">
                        <a16:creationId xmlns:a16="http://schemas.microsoft.com/office/drawing/2014/main" id="{8EDCD89F-3DFB-4658-8472-DC0CE2F3DC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9" y="3813"/>
                    <a:ext cx="28" cy="24"/>
                  </a:xfrm>
                  <a:custGeom>
                    <a:avLst/>
                    <a:gdLst>
                      <a:gd name="T0" fmla="*/ 19 w 28"/>
                      <a:gd name="T1" fmla="*/ 0 h 24"/>
                      <a:gd name="T2" fmla="*/ 27 w 28"/>
                      <a:gd name="T3" fmla="*/ 23 h 24"/>
                      <a:gd name="T4" fmla="*/ 0 w 28"/>
                      <a:gd name="T5" fmla="*/ 23 h 24"/>
                      <a:gd name="T6" fmla="*/ 6 w 28"/>
                      <a:gd name="T7" fmla="*/ 0 h 24"/>
                      <a:gd name="T8" fmla="*/ 19 w 28"/>
                      <a:gd name="T9" fmla="*/ 0 h 24"/>
                      <a:gd name="T10" fmla="*/ 14 w 28"/>
                      <a:gd name="T11" fmla="*/ 6 h 24"/>
                      <a:gd name="T12" fmla="*/ 11 w 28"/>
                      <a:gd name="T13" fmla="*/ 6 h 24"/>
                      <a:gd name="T14" fmla="*/ 9 w 28"/>
                      <a:gd name="T15" fmla="*/ 16 h 24"/>
                      <a:gd name="T16" fmla="*/ 18 w 28"/>
                      <a:gd name="T17" fmla="*/ 16 h 24"/>
                      <a:gd name="T18" fmla="*/ 14 w 28"/>
                      <a:gd name="T19" fmla="*/ 6 h 24"/>
                      <a:gd name="T20" fmla="*/ 19 w 28"/>
                      <a:gd name="T21" fmla="*/ 0 h 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8"/>
                      <a:gd name="T34" fmla="*/ 0 h 24"/>
                      <a:gd name="T35" fmla="*/ 28 w 28"/>
                      <a:gd name="T36" fmla="*/ 24 h 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8" h="24">
                        <a:moveTo>
                          <a:pt x="19" y="0"/>
                        </a:moveTo>
                        <a:lnTo>
                          <a:pt x="27" y="23"/>
                        </a:lnTo>
                        <a:lnTo>
                          <a:pt x="0" y="23"/>
                        </a:lnTo>
                        <a:lnTo>
                          <a:pt x="6" y="0"/>
                        </a:lnTo>
                        <a:lnTo>
                          <a:pt x="19" y="0"/>
                        </a:lnTo>
                        <a:lnTo>
                          <a:pt x="14" y="6"/>
                        </a:lnTo>
                        <a:lnTo>
                          <a:pt x="11" y="6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4" y="6"/>
                        </a:lnTo>
                        <a:lnTo>
                          <a:pt x="19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13" name="Group 236">
                  <a:extLst>
                    <a:ext uri="{FF2B5EF4-FFF2-40B4-BE49-F238E27FC236}">
                      <a16:creationId xmlns:a16="http://schemas.microsoft.com/office/drawing/2014/main" id="{D01841D3-C8DF-4F56-AEED-A9299031B0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3" y="3813"/>
                  <a:ext cx="28" cy="24"/>
                  <a:chOff x="263" y="3813"/>
                  <a:chExt cx="28" cy="24"/>
                </a:xfrm>
              </p:grpSpPr>
              <p:sp>
                <p:nvSpPr>
                  <p:cNvPr id="1031" name="Freeform 237">
                    <a:extLst>
                      <a:ext uri="{FF2B5EF4-FFF2-40B4-BE49-F238E27FC236}">
                        <a16:creationId xmlns:a16="http://schemas.microsoft.com/office/drawing/2014/main" id="{72B8A4AB-765F-4992-AB39-1CBC235348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9" y="3815"/>
                    <a:ext cx="20" cy="18"/>
                  </a:xfrm>
                  <a:custGeom>
                    <a:avLst/>
                    <a:gdLst>
                      <a:gd name="T0" fmla="*/ 14 w 20"/>
                      <a:gd name="T1" fmla="*/ 0 h 18"/>
                      <a:gd name="T2" fmla="*/ 19 w 20"/>
                      <a:gd name="T3" fmla="*/ 17 h 18"/>
                      <a:gd name="T4" fmla="*/ 0 w 20"/>
                      <a:gd name="T5" fmla="*/ 17 h 18"/>
                      <a:gd name="T6" fmla="*/ 5 w 20"/>
                      <a:gd name="T7" fmla="*/ 0 h 18"/>
                      <a:gd name="T8" fmla="*/ 14 w 20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18"/>
                      <a:gd name="T17" fmla="*/ 20 w 20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18">
                        <a:moveTo>
                          <a:pt x="14" y="0"/>
                        </a:moveTo>
                        <a:lnTo>
                          <a:pt x="19" y="17"/>
                        </a:lnTo>
                        <a:lnTo>
                          <a:pt x="0" y="17"/>
                        </a:lnTo>
                        <a:lnTo>
                          <a:pt x="5" y="0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32" name="Freeform 238">
                    <a:extLst>
                      <a:ext uri="{FF2B5EF4-FFF2-40B4-BE49-F238E27FC236}">
                        <a16:creationId xmlns:a16="http://schemas.microsoft.com/office/drawing/2014/main" id="{49E41C14-880C-4778-99B0-5C0DFA01B9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3" y="3813"/>
                    <a:ext cx="28" cy="24"/>
                  </a:xfrm>
                  <a:custGeom>
                    <a:avLst/>
                    <a:gdLst>
                      <a:gd name="T0" fmla="*/ 19 w 28"/>
                      <a:gd name="T1" fmla="*/ 0 h 24"/>
                      <a:gd name="T2" fmla="*/ 27 w 28"/>
                      <a:gd name="T3" fmla="*/ 23 h 24"/>
                      <a:gd name="T4" fmla="*/ 0 w 28"/>
                      <a:gd name="T5" fmla="*/ 23 h 24"/>
                      <a:gd name="T6" fmla="*/ 6 w 28"/>
                      <a:gd name="T7" fmla="*/ 0 h 24"/>
                      <a:gd name="T8" fmla="*/ 19 w 28"/>
                      <a:gd name="T9" fmla="*/ 0 h 24"/>
                      <a:gd name="T10" fmla="*/ 14 w 28"/>
                      <a:gd name="T11" fmla="*/ 6 h 24"/>
                      <a:gd name="T12" fmla="*/ 11 w 28"/>
                      <a:gd name="T13" fmla="*/ 6 h 24"/>
                      <a:gd name="T14" fmla="*/ 9 w 28"/>
                      <a:gd name="T15" fmla="*/ 16 h 24"/>
                      <a:gd name="T16" fmla="*/ 18 w 28"/>
                      <a:gd name="T17" fmla="*/ 16 h 24"/>
                      <a:gd name="T18" fmla="*/ 14 w 28"/>
                      <a:gd name="T19" fmla="*/ 6 h 24"/>
                      <a:gd name="T20" fmla="*/ 19 w 28"/>
                      <a:gd name="T21" fmla="*/ 0 h 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8"/>
                      <a:gd name="T34" fmla="*/ 0 h 24"/>
                      <a:gd name="T35" fmla="*/ 28 w 28"/>
                      <a:gd name="T36" fmla="*/ 24 h 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8" h="24">
                        <a:moveTo>
                          <a:pt x="19" y="0"/>
                        </a:moveTo>
                        <a:lnTo>
                          <a:pt x="27" y="23"/>
                        </a:lnTo>
                        <a:lnTo>
                          <a:pt x="0" y="23"/>
                        </a:lnTo>
                        <a:lnTo>
                          <a:pt x="6" y="0"/>
                        </a:lnTo>
                        <a:lnTo>
                          <a:pt x="19" y="0"/>
                        </a:lnTo>
                        <a:lnTo>
                          <a:pt x="14" y="6"/>
                        </a:lnTo>
                        <a:lnTo>
                          <a:pt x="11" y="6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4" y="6"/>
                        </a:lnTo>
                        <a:lnTo>
                          <a:pt x="19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14" name="Group 239">
                  <a:extLst>
                    <a:ext uri="{FF2B5EF4-FFF2-40B4-BE49-F238E27FC236}">
                      <a16:creationId xmlns:a16="http://schemas.microsoft.com/office/drawing/2014/main" id="{66E96A33-713E-4D16-9CF0-68B4C79AF1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6" y="3814"/>
                  <a:ext cx="28" cy="24"/>
                  <a:chOff x="396" y="3814"/>
                  <a:chExt cx="28" cy="24"/>
                </a:xfrm>
              </p:grpSpPr>
              <p:sp>
                <p:nvSpPr>
                  <p:cNvPr id="1029" name="Freeform 240">
                    <a:extLst>
                      <a:ext uri="{FF2B5EF4-FFF2-40B4-BE49-F238E27FC236}">
                        <a16:creationId xmlns:a16="http://schemas.microsoft.com/office/drawing/2014/main" id="{AEA9BFF1-A025-4687-960B-37BB04F04B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1" y="3817"/>
                    <a:ext cx="19" cy="18"/>
                  </a:xfrm>
                  <a:custGeom>
                    <a:avLst/>
                    <a:gdLst>
                      <a:gd name="T0" fmla="*/ 13 w 19"/>
                      <a:gd name="T1" fmla="*/ 0 h 18"/>
                      <a:gd name="T2" fmla="*/ 18 w 19"/>
                      <a:gd name="T3" fmla="*/ 17 h 18"/>
                      <a:gd name="T4" fmla="*/ 0 w 19"/>
                      <a:gd name="T5" fmla="*/ 17 h 18"/>
                      <a:gd name="T6" fmla="*/ 4 w 19"/>
                      <a:gd name="T7" fmla="*/ 0 h 18"/>
                      <a:gd name="T8" fmla="*/ 13 w 19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18"/>
                      <a:gd name="T17" fmla="*/ 19 w 19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18">
                        <a:moveTo>
                          <a:pt x="13" y="0"/>
                        </a:moveTo>
                        <a:lnTo>
                          <a:pt x="18" y="17"/>
                        </a:lnTo>
                        <a:lnTo>
                          <a:pt x="0" y="17"/>
                        </a:lnTo>
                        <a:lnTo>
                          <a:pt x="4" y="0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30" name="Freeform 241">
                    <a:extLst>
                      <a:ext uri="{FF2B5EF4-FFF2-40B4-BE49-F238E27FC236}">
                        <a16:creationId xmlns:a16="http://schemas.microsoft.com/office/drawing/2014/main" id="{3DABA630-266F-4254-AD90-4B1373B191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6" y="3814"/>
                    <a:ext cx="28" cy="24"/>
                  </a:xfrm>
                  <a:custGeom>
                    <a:avLst/>
                    <a:gdLst>
                      <a:gd name="T0" fmla="*/ 19 w 28"/>
                      <a:gd name="T1" fmla="*/ 0 h 24"/>
                      <a:gd name="T2" fmla="*/ 27 w 28"/>
                      <a:gd name="T3" fmla="*/ 23 h 24"/>
                      <a:gd name="T4" fmla="*/ 0 w 28"/>
                      <a:gd name="T5" fmla="*/ 23 h 24"/>
                      <a:gd name="T6" fmla="*/ 6 w 28"/>
                      <a:gd name="T7" fmla="*/ 0 h 24"/>
                      <a:gd name="T8" fmla="*/ 19 w 28"/>
                      <a:gd name="T9" fmla="*/ 0 h 24"/>
                      <a:gd name="T10" fmla="*/ 14 w 28"/>
                      <a:gd name="T11" fmla="*/ 6 h 24"/>
                      <a:gd name="T12" fmla="*/ 11 w 28"/>
                      <a:gd name="T13" fmla="*/ 6 h 24"/>
                      <a:gd name="T14" fmla="*/ 9 w 28"/>
                      <a:gd name="T15" fmla="*/ 16 h 24"/>
                      <a:gd name="T16" fmla="*/ 18 w 28"/>
                      <a:gd name="T17" fmla="*/ 16 h 24"/>
                      <a:gd name="T18" fmla="*/ 14 w 28"/>
                      <a:gd name="T19" fmla="*/ 6 h 24"/>
                      <a:gd name="T20" fmla="*/ 19 w 28"/>
                      <a:gd name="T21" fmla="*/ 0 h 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8"/>
                      <a:gd name="T34" fmla="*/ 0 h 24"/>
                      <a:gd name="T35" fmla="*/ 28 w 28"/>
                      <a:gd name="T36" fmla="*/ 24 h 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8" h="24">
                        <a:moveTo>
                          <a:pt x="19" y="0"/>
                        </a:moveTo>
                        <a:lnTo>
                          <a:pt x="27" y="23"/>
                        </a:lnTo>
                        <a:lnTo>
                          <a:pt x="0" y="23"/>
                        </a:lnTo>
                        <a:lnTo>
                          <a:pt x="6" y="0"/>
                        </a:lnTo>
                        <a:lnTo>
                          <a:pt x="19" y="0"/>
                        </a:lnTo>
                        <a:lnTo>
                          <a:pt x="14" y="6"/>
                        </a:lnTo>
                        <a:lnTo>
                          <a:pt x="11" y="6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4" y="6"/>
                        </a:lnTo>
                        <a:lnTo>
                          <a:pt x="19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15" name="Group 242">
                  <a:extLst>
                    <a:ext uri="{FF2B5EF4-FFF2-40B4-BE49-F238E27FC236}">
                      <a16:creationId xmlns:a16="http://schemas.microsoft.com/office/drawing/2014/main" id="{CD2E7CD9-0ADE-40AA-BCF6-A3C2E020438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7" y="3814"/>
                  <a:ext cx="29" cy="24"/>
                  <a:chOff x="437" y="3814"/>
                  <a:chExt cx="29" cy="24"/>
                </a:xfrm>
              </p:grpSpPr>
              <p:sp>
                <p:nvSpPr>
                  <p:cNvPr id="1024" name="Freeform 243">
                    <a:extLst>
                      <a:ext uri="{FF2B5EF4-FFF2-40B4-BE49-F238E27FC236}">
                        <a16:creationId xmlns:a16="http://schemas.microsoft.com/office/drawing/2014/main" id="{637FDCA1-7A03-457A-8880-166A786DC4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3" y="3817"/>
                    <a:ext cx="19" cy="18"/>
                  </a:xfrm>
                  <a:custGeom>
                    <a:avLst/>
                    <a:gdLst>
                      <a:gd name="T0" fmla="*/ 12 w 19"/>
                      <a:gd name="T1" fmla="*/ 0 h 18"/>
                      <a:gd name="T2" fmla="*/ 18 w 19"/>
                      <a:gd name="T3" fmla="*/ 17 h 18"/>
                      <a:gd name="T4" fmla="*/ 0 w 19"/>
                      <a:gd name="T5" fmla="*/ 17 h 18"/>
                      <a:gd name="T6" fmla="*/ 4 w 19"/>
                      <a:gd name="T7" fmla="*/ 0 h 18"/>
                      <a:gd name="T8" fmla="*/ 12 w 19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18"/>
                      <a:gd name="T17" fmla="*/ 19 w 19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18">
                        <a:moveTo>
                          <a:pt x="12" y="0"/>
                        </a:moveTo>
                        <a:lnTo>
                          <a:pt x="18" y="17"/>
                        </a:lnTo>
                        <a:lnTo>
                          <a:pt x="0" y="17"/>
                        </a:lnTo>
                        <a:lnTo>
                          <a:pt x="4" y="0"/>
                        </a:lnTo>
                        <a:lnTo>
                          <a:pt x="12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25" name="Freeform 244">
                    <a:extLst>
                      <a:ext uri="{FF2B5EF4-FFF2-40B4-BE49-F238E27FC236}">
                        <a16:creationId xmlns:a16="http://schemas.microsoft.com/office/drawing/2014/main" id="{11BFF77F-6CD8-408D-A0A6-F1E24A404B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7" y="3814"/>
                    <a:ext cx="29" cy="24"/>
                  </a:xfrm>
                  <a:custGeom>
                    <a:avLst/>
                    <a:gdLst>
                      <a:gd name="T0" fmla="*/ 20 w 29"/>
                      <a:gd name="T1" fmla="*/ 0 h 24"/>
                      <a:gd name="T2" fmla="*/ 28 w 29"/>
                      <a:gd name="T3" fmla="*/ 23 h 24"/>
                      <a:gd name="T4" fmla="*/ 0 w 29"/>
                      <a:gd name="T5" fmla="*/ 23 h 24"/>
                      <a:gd name="T6" fmla="*/ 5 w 29"/>
                      <a:gd name="T7" fmla="*/ 0 h 24"/>
                      <a:gd name="T8" fmla="*/ 20 w 29"/>
                      <a:gd name="T9" fmla="*/ 0 h 24"/>
                      <a:gd name="T10" fmla="*/ 15 w 29"/>
                      <a:gd name="T11" fmla="*/ 6 h 24"/>
                      <a:gd name="T12" fmla="*/ 11 w 29"/>
                      <a:gd name="T13" fmla="*/ 6 h 24"/>
                      <a:gd name="T14" fmla="*/ 9 w 29"/>
                      <a:gd name="T15" fmla="*/ 16 h 24"/>
                      <a:gd name="T16" fmla="*/ 18 w 29"/>
                      <a:gd name="T17" fmla="*/ 16 h 24"/>
                      <a:gd name="T18" fmla="*/ 15 w 29"/>
                      <a:gd name="T19" fmla="*/ 6 h 24"/>
                      <a:gd name="T20" fmla="*/ 20 w 29"/>
                      <a:gd name="T21" fmla="*/ 0 h 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"/>
                      <a:gd name="T34" fmla="*/ 0 h 24"/>
                      <a:gd name="T35" fmla="*/ 29 w 29"/>
                      <a:gd name="T36" fmla="*/ 24 h 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" h="24">
                        <a:moveTo>
                          <a:pt x="20" y="0"/>
                        </a:moveTo>
                        <a:lnTo>
                          <a:pt x="28" y="23"/>
                        </a:lnTo>
                        <a:lnTo>
                          <a:pt x="0" y="23"/>
                        </a:lnTo>
                        <a:lnTo>
                          <a:pt x="5" y="0"/>
                        </a:lnTo>
                        <a:lnTo>
                          <a:pt x="20" y="0"/>
                        </a:lnTo>
                        <a:lnTo>
                          <a:pt x="15" y="6"/>
                        </a:lnTo>
                        <a:lnTo>
                          <a:pt x="11" y="6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5" y="6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016" name="Rectangle 245">
                  <a:extLst>
                    <a:ext uri="{FF2B5EF4-FFF2-40B4-BE49-F238E27FC236}">
                      <a16:creationId xmlns:a16="http://schemas.microsoft.com/office/drawing/2014/main" id="{147DC7B1-2C09-47AC-AA19-BE031DBB81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" y="3836"/>
                  <a:ext cx="282" cy="19"/>
                </a:xfrm>
                <a:prstGeom prst="rect">
                  <a:avLst/>
                </a:prstGeom>
                <a:solidFill>
                  <a:srgbClr val="AD6900"/>
                </a:solidFill>
                <a:ln w="12700">
                  <a:solidFill>
                    <a:srgbClr val="AD6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7" name="Rectangle 246">
                  <a:extLst>
                    <a:ext uri="{FF2B5EF4-FFF2-40B4-BE49-F238E27FC236}">
                      <a16:creationId xmlns:a16="http://schemas.microsoft.com/office/drawing/2014/main" id="{B58B0003-713F-422C-9D62-5ADC8142A7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7" y="3859"/>
                  <a:ext cx="43" cy="16"/>
                </a:xfrm>
                <a:prstGeom prst="rect">
                  <a:avLst/>
                </a:prstGeom>
                <a:solidFill>
                  <a:srgbClr val="7144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8" name="Line 247">
                  <a:extLst>
                    <a:ext uri="{FF2B5EF4-FFF2-40B4-BE49-F238E27FC236}">
                      <a16:creationId xmlns:a16="http://schemas.microsoft.com/office/drawing/2014/main" id="{8254036B-B41C-4920-A5B4-7AA5DE3E7C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6" y="3831"/>
                  <a:ext cx="44" cy="0"/>
                </a:xfrm>
                <a:prstGeom prst="line">
                  <a:avLst/>
                </a:prstGeom>
                <a:noFill/>
                <a:ln w="12700">
                  <a:solidFill>
                    <a:srgbClr val="7144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9" name="Line 248">
                  <a:extLst>
                    <a:ext uri="{FF2B5EF4-FFF2-40B4-BE49-F238E27FC236}">
                      <a16:creationId xmlns:a16="http://schemas.microsoft.com/office/drawing/2014/main" id="{E57098EE-B9FD-496C-8203-6C491BAF7A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3883"/>
                  <a:ext cx="0" cy="30"/>
                </a:xfrm>
                <a:prstGeom prst="line">
                  <a:avLst/>
                </a:prstGeom>
                <a:noFill/>
                <a:ln w="12700">
                  <a:solidFill>
                    <a:srgbClr val="7144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0" name="Arc 249">
                  <a:extLst>
                    <a:ext uri="{FF2B5EF4-FFF2-40B4-BE49-F238E27FC236}">
                      <a16:creationId xmlns:a16="http://schemas.microsoft.com/office/drawing/2014/main" id="{0A05CAF9-26D3-49A4-B7CA-D755C282B7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" y="3818"/>
                  <a:ext cx="253" cy="109"/>
                </a:xfrm>
                <a:custGeom>
                  <a:avLst/>
                  <a:gdLst>
                    <a:gd name="T0" fmla="*/ 0 w 21600"/>
                    <a:gd name="T1" fmla="*/ 0 h 21799"/>
                    <a:gd name="T2" fmla="*/ 0 w 21600"/>
                    <a:gd name="T3" fmla="*/ 0 h 21799"/>
                    <a:gd name="T4" fmla="*/ 0 w 21600"/>
                    <a:gd name="T5" fmla="*/ 0 h 217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799"/>
                    <a:gd name="T11" fmla="*/ 21600 w 21600"/>
                    <a:gd name="T12" fmla="*/ 21799 h 217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799" fill="none" extrusionOk="0">
                      <a:moveTo>
                        <a:pt x="21514" y="21798"/>
                      </a:moveTo>
                      <a:cubicBezTo>
                        <a:pt x="9618" y="21751"/>
                        <a:pt x="0" y="12094"/>
                        <a:pt x="0" y="199"/>
                      </a:cubicBezTo>
                      <a:cubicBezTo>
                        <a:pt x="-1" y="132"/>
                        <a:pt x="0" y="66"/>
                        <a:pt x="0" y="-1"/>
                      </a:cubicBezTo>
                    </a:path>
                    <a:path w="21600" h="21799" stroke="0" extrusionOk="0">
                      <a:moveTo>
                        <a:pt x="21514" y="21798"/>
                      </a:moveTo>
                      <a:cubicBezTo>
                        <a:pt x="9618" y="21751"/>
                        <a:pt x="0" y="12094"/>
                        <a:pt x="0" y="199"/>
                      </a:cubicBezTo>
                      <a:cubicBezTo>
                        <a:pt x="-1" y="132"/>
                        <a:pt x="0" y="66"/>
                        <a:pt x="0" y="-1"/>
                      </a:cubicBezTo>
                      <a:lnTo>
                        <a:pt x="21600" y="1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1" name="Arc 250">
                  <a:extLst>
                    <a:ext uri="{FF2B5EF4-FFF2-40B4-BE49-F238E27FC236}">
                      <a16:creationId xmlns:a16="http://schemas.microsoft.com/office/drawing/2014/main" id="{93427FD4-34E2-4C53-9464-00EB0F8FF8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" y="3817"/>
                  <a:ext cx="254" cy="109"/>
                </a:xfrm>
                <a:custGeom>
                  <a:avLst/>
                  <a:gdLst>
                    <a:gd name="T0" fmla="*/ 0 w 21600"/>
                    <a:gd name="T1" fmla="*/ 0 h 21800"/>
                    <a:gd name="T2" fmla="*/ 0 w 21600"/>
                    <a:gd name="T3" fmla="*/ 0 h 21800"/>
                    <a:gd name="T4" fmla="*/ 0 w 21600"/>
                    <a:gd name="T5" fmla="*/ 0 h 218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800"/>
                    <a:gd name="T11" fmla="*/ 21600 w 21600"/>
                    <a:gd name="T12" fmla="*/ 21800 h 218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800" fill="none" extrusionOk="0">
                      <a:moveTo>
                        <a:pt x="21514" y="21799"/>
                      </a:moveTo>
                      <a:cubicBezTo>
                        <a:pt x="9618" y="21752"/>
                        <a:pt x="0" y="12095"/>
                        <a:pt x="0" y="200"/>
                      </a:cubicBezTo>
                      <a:cubicBezTo>
                        <a:pt x="-1" y="133"/>
                        <a:pt x="0" y="66"/>
                        <a:pt x="0" y="-1"/>
                      </a:cubicBezTo>
                    </a:path>
                    <a:path w="21600" h="21800" stroke="0" extrusionOk="0">
                      <a:moveTo>
                        <a:pt x="21514" y="21799"/>
                      </a:moveTo>
                      <a:cubicBezTo>
                        <a:pt x="9618" y="21752"/>
                        <a:pt x="0" y="12095"/>
                        <a:pt x="0" y="200"/>
                      </a:cubicBezTo>
                      <a:cubicBezTo>
                        <a:pt x="-1" y="133"/>
                        <a:pt x="0" y="66"/>
                        <a:pt x="0" y="-1"/>
                      </a:cubicBezTo>
                      <a:lnTo>
                        <a:pt x="21600" y="2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2" name="Arc 251">
                  <a:extLst>
                    <a:ext uri="{FF2B5EF4-FFF2-40B4-BE49-F238E27FC236}">
                      <a16:creationId xmlns:a16="http://schemas.microsoft.com/office/drawing/2014/main" id="{0E15AD64-39C6-4E99-B336-975121771D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" y="3817"/>
                  <a:ext cx="253" cy="10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21600" h="21600" stroke="0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3" name="Arc 252">
                  <a:extLst>
                    <a:ext uri="{FF2B5EF4-FFF2-40B4-BE49-F238E27FC236}">
                      <a16:creationId xmlns:a16="http://schemas.microsoft.com/office/drawing/2014/main" id="{9708CCC6-4453-48AB-B7BA-B7D8ABF18A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" y="3812"/>
                  <a:ext cx="253" cy="109"/>
                </a:xfrm>
                <a:custGeom>
                  <a:avLst/>
                  <a:gdLst>
                    <a:gd name="T0" fmla="*/ 0 w 21600"/>
                    <a:gd name="T1" fmla="*/ 0 h 21801"/>
                    <a:gd name="T2" fmla="*/ 0 w 21600"/>
                    <a:gd name="T3" fmla="*/ 0 h 21801"/>
                    <a:gd name="T4" fmla="*/ 0 w 21600"/>
                    <a:gd name="T5" fmla="*/ 0 h 2180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801"/>
                    <a:gd name="T11" fmla="*/ 21600 w 21600"/>
                    <a:gd name="T12" fmla="*/ 21801 h 2180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801" fill="none" extrusionOk="0">
                      <a:moveTo>
                        <a:pt x="21600" y="21801"/>
                      </a:moveTo>
                      <a:cubicBezTo>
                        <a:pt x="9670" y="21801"/>
                        <a:pt x="0" y="12130"/>
                        <a:pt x="0" y="201"/>
                      </a:cubicBezTo>
                      <a:cubicBezTo>
                        <a:pt x="-1" y="133"/>
                        <a:pt x="0" y="66"/>
                        <a:pt x="0" y="-1"/>
                      </a:cubicBezTo>
                    </a:path>
                    <a:path w="21600" h="21801" stroke="0" extrusionOk="0">
                      <a:moveTo>
                        <a:pt x="21600" y="21801"/>
                      </a:moveTo>
                      <a:cubicBezTo>
                        <a:pt x="9670" y="21801"/>
                        <a:pt x="0" y="12130"/>
                        <a:pt x="0" y="201"/>
                      </a:cubicBezTo>
                      <a:cubicBezTo>
                        <a:pt x="-1" y="133"/>
                        <a:pt x="0" y="66"/>
                        <a:pt x="0" y="-1"/>
                      </a:cubicBezTo>
                      <a:lnTo>
                        <a:pt x="21600" y="20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61" name="Group 253">
                <a:extLst>
                  <a:ext uri="{FF2B5EF4-FFF2-40B4-BE49-F238E27FC236}">
                    <a16:creationId xmlns:a16="http://schemas.microsoft.com/office/drawing/2014/main" id="{C84A07FA-C31C-4DF8-8144-C9B471C12E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7" y="3895"/>
                <a:ext cx="503" cy="658"/>
                <a:chOff x="447" y="3895"/>
                <a:chExt cx="503" cy="658"/>
              </a:xfrm>
            </p:grpSpPr>
            <p:sp>
              <p:nvSpPr>
                <p:cNvPr id="986" name="Rectangle 254">
                  <a:extLst>
                    <a:ext uri="{FF2B5EF4-FFF2-40B4-BE49-F238E27FC236}">
                      <a16:creationId xmlns:a16="http://schemas.microsoft.com/office/drawing/2014/main" id="{03C86BF7-7626-40F6-8D94-8F7765712A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9" y="3895"/>
                  <a:ext cx="39" cy="658"/>
                </a:xfrm>
                <a:prstGeom prst="rect">
                  <a:avLst/>
                </a:prstGeom>
                <a:solidFill>
                  <a:srgbClr val="AD6900"/>
                </a:solidFill>
                <a:ln w="12700">
                  <a:solidFill>
                    <a:srgbClr val="7144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87" name="Line 255">
                  <a:extLst>
                    <a:ext uri="{FF2B5EF4-FFF2-40B4-BE49-F238E27FC236}">
                      <a16:creationId xmlns:a16="http://schemas.microsoft.com/office/drawing/2014/main" id="{474FBCA6-CE91-4CEC-A1D8-AB5FD640FB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99" y="3945"/>
                  <a:ext cx="85" cy="57"/>
                </a:xfrm>
                <a:prstGeom prst="line">
                  <a:avLst/>
                </a:prstGeom>
                <a:noFill/>
                <a:ln w="12700">
                  <a:solidFill>
                    <a:srgbClr val="AD6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88" name="Line 256">
                  <a:extLst>
                    <a:ext uri="{FF2B5EF4-FFF2-40B4-BE49-F238E27FC236}">
                      <a16:creationId xmlns:a16="http://schemas.microsoft.com/office/drawing/2014/main" id="{B34548C7-90C3-4B7D-9C24-18FCA3E321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1" y="3945"/>
                  <a:ext cx="83" cy="56"/>
                </a:xfrm>
                <a:prstGeom prst="line">
                  <a:avLst/>
                </a:prstGeom>
                <a:noFill/>
                <a:ln w="12700">
                  <a:solidFill>
                    <a:srgbClr val="AD6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989" name="Group 257">
                  <a:extLst>
                    <a:ext uri="{FF2B5EF4-FFF2-40B4-BE49-F238E27FC236}">
                      <a16:creationId xmlns:a16="http://schemas.microsoft.com/office/drawing/2014/main" id="{9FC383D1-B483-4F34-BB12-352DBB056B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8" y="3912"/>
                  <a:ext cx="29" cy="25"/>
                  <a:chOff x="468" y="3912"/>
                  <a:chExt cx="29" cy="25"/>
                </a:xfrm>
              </p:grpSpPr>
              <p:sp>
                <p:nvSpPr>
                  <p:cNvPr id="1007" name="Freeform 258">
                    <a:extLst>
                      <a:ext uri="{FF2B5EF4-FFF2-40B4-BE49-F238E27FC236}">
                        <a16:creationId xmlns:a16="http://schemas.microsoft.com/office/drawing/2014/main" id="{47BF1FC3-5BE3-4F43-9CBB-48AA64A2AD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4" y="3916"/>
                    <a:ext cx="20" cy="17"/>
                  </a:xfrm>
                  <a:custGeom>
                    <a:avLst/>
                    <a:gdLst>
                      <a:gd name="T0" fmla="*/ 14 w 20"/>
                      <a:gd name="T1" fmla="*/ 0 h 17"/>
                      <a:gd name="T2" fmla="*/ 19 w 20"/>
                      <a:gd name="T3" fmla="*/ 16 h 17"/>
                      <a:gd name="T4" fmla="*/ 0 w 20"/>
                      <a:gd name="T5" fmla="*/ 16 h 17"/>
                      <a:gd name="T6" fmla="*/ 5 w 20"/>
                      <a:gd name="T7" fmla="*/ 0 h 17"/>
                      <a:gd name="T8" fmla="*/ 14 w 20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17"/>
                      <a:gd name="T17" fmla="*/ 20 w 20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17">
                        <a:moveTo>
                          <a:pt x="14" y="0"/>
                        </a:moveTo>
                        <a:lnTo>
                          <a:pt x="19" y="16"/>
                        </a:lnTo>
                        <a:lnTo>
                          <a:pt x="0" y="16"/>
                        </a:lnTo>
                        <a:lnTo>
                          <a:pt x="5" y="0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08" name="Freeform 259">
                    <a:extLst>
                      <a:ext uri="{FF2B5EF4-FFF2-40B4-BE49-F238E27FC236}">
                        <a16:creationId xmlns:a16="http://schemas.microsoft.com/office/drawing/2014/main" id="{38709FA2-74FF-4830-A24F-67E4F20393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8" y="3912"/>
                    <a:ext cx="29" cy="25"/>
                  </a:xfrm>
                  <a:custGeom>
                    <a:avLst/>
                    <a:gdLst>
                      <a:gd name="T0" fmla="*/ 20 w 29"/>
                      <a:gd name="T1" fmla="*/ 0 h 25"/>
                      <a:gd name="T2" fmla="*/ 28 w 29"/>
                      <a:gd name="T3" fmla="*/ 24 h 25"/>
                      <a:gd name="T4" fmla="*/ 0 w 29"/>
                      <a:gd name="T5" fmla="*/ 24 h 25"/>
                      <a:gd name="T6" fmla="*/ 6 w 29"/>
                      <a:gd name="T7" fmla="*/ 0 h 25"/>
                      <a:gd name="T8" fmla="*/ 20 w 29"/>
                      <a:gd name="T9" fmla="*/ 0 h 25"/>
                      <a:gd name="T10" fmla="*/ 16 w 29"/>
                      <a:gd name="T11" fmla="*/ 7 h 25"/>
                      <a:gd name="T12" fmla="*/ 11 w 29"/>
                      <a:gd name="T13" fmla="*/ 7 h 25"/>
                      <a:gd name="T14" fmla="*/ 9 w 29"/>
                      <a:gd name="T15" fmla="*/ 16 h 25"/>
                      <a:gd name="T16" fmla="*/ 18 w 29"/>
                      <a:gd name="T17" fmla="*/ 16 h 25"/>
                      <a:gd name="T18" fmla="*/ 16 w 29"/>
                      <a:gd name="T19" fmla="*/ 7 h 25"/>
                      <a:gd name="T20" fmla="*/ 20 w 29"/>
                      <a:gd name="T21" fmla="*/ 0 h 2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"/>
                      <a:gd name="T34" fmla="*/ 0 h 25"/>
                      <a:gd name="T35" fmla="*/ 29 w 29"/>
                      <a:gd name="T36" fmla="*/ 25 h 2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" h="25">
                        <a:moveTo>
                          <a:pt x="20" y="0"/>
                        </a:moveTo>
                        <a:lnTo>
                          <a:pt x="28" y="24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lnTo>
                          <a:pt x="20" y="0"/>
                        </a:lnTo>
                        <a:lnTo>
                          <a:pt x="16" y="7"/>
                        </a:lnTo>
                        <a:lnTo>
                          <a:pt x="11" y="7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6" y="7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90" name="Group 260">
                  <a:extLst>
                    <a:ext uri="{FF2B5EF4-FFF2-40B4-BE49-F238E27FC236}">
                      <a16:creationId xmlns:a16="http://schemas.microsoft.com/office/drawing/2014/main" id="{48F7ED63-4140-449B-8674-6DAA64A2ED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14" y="3912"/>
                  <a:ext cx="29" cy="25"/>
                  <a:chOff x="514" y="3912"/>
                  <a:chExt cx="29" cy="25"/>
                </a:xfrm>
              </p:grpSpPr>
              <p:sp>
                <p:nvSpPr>
                  <p:cNvPr id="1005" name="Freeform 261">
                    <a:extLst>
                      <a:ext uri="{FF2B5EF4-FFF2-40B4-BE49-F238E27FC236}">
                        <a16:creationId xmlns:a16="http://schemas.microsoft.com/office/drawing/2014/main" id="{FB1990CF-8FB2-433F-87EE-AF4993A607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0" y="3916"/>
                    <a:ext cx="19" cy="17"/>
                  </a:xfrm>
                  <a:custGeom>
                    <a:avLst/>
                    <a:gdLst>
                      <a:gd name="T0" fmla="*/ 12 w 19"/>
                      <a:gd name="T1" fmla="*/ 0 h 17"/>
                      <a:gd name="T2" fmla="*/ 18 w 19"/>
                      <a:gd name="T3" fmla="*/ 16 h 17"/>
                      <a:gd name="T4" fmla="*/ 0 w 19"/>
                      <a:gd name="T5" fmla="*/ 16 h 17"/>
                      <a:gd name="T6" fmla="*/ 4 w 19"/>
                      <a:gd name="T7" fmla="*/ 0 h 17"/>
                      <a:gd name="T8" fmla="*/ 12 w 19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17"/>
                      <a:gd name="T17" fmla="*/ 19 w 19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17">
                        <a:moveTo>
                          <a:pt x="12" y="0"/>
                        </a:moveTo>
                        <a:lnTo>
                          <a:pt x="18" y="16"/>
                        </a:lnTo>
                        <a:lnTo>
                          <a:pt x="0" y="16"/>
                        </a:lnTo>
                        <a:lnTo>
                          <a:pt x="4" y="0"/>
                        </a:lnTo>
                        <a:lnTo>
                          <a:pt x="12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06" name="Freeform 262">
                    <a:extLst>
                      <a:ext uri="{FF2B5EF4-FFF2-40B4-BE49-F238E27FC236}">
                        <a16:creationId xmlns:a16="http://schemas.microsoft.com/office/drawing/2014/main" id="{B8CA6E8D-BDD2-4850-B217-8D7AB876A2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4" y="3912"/>
                    <a:ext cx="29" cy="25"/>
                  </a:xfrm>
                  <a:custGeom>
                    <a:avLst/>
                    <a:gdLst>
                      <a:gd name="T0" fmla="*/ 20 w 29"/>
                      <a:gd name="T1" fmla="*/ 0 h 25"/>
                      <a:gd name="T2" fmla="*/ 28 w 29"/>
                      <a:gd name="T3" fmla="*/ 24 h 25"/>
                      <a:gd name="T4" fmla="*/ 0 w 29"/>
                      <a:gd name="T5" fmla="*/ 24 h 25"/>
                      <a:gd name="T6" fmla="*/ 5 w 29"/>
                      <a:gd name="T7" fmla="*/ 0 h 25"/>
                      <a:gd name="T8" fmla="*/ 20 w 29"/>
                      <a:gd name="T9" fmla="*/ 0 h 25"/>
                      <a:gd name="T10" fmla="*/ 14 w 29"/>
                      <a:gd name="T11" fmla="*/ 7 h 25"/>
                      <a:gd name="T12" fmla="*/ 11 w 29"/>
                      <a:gd name="T13" fmla="*/ 7 h 25"/>
                      <a:gd name="T14" fmla="*/ 9 w 29"/>
                      <a:gd name="T15" fmla="*/ 16 h 25"/>
                      <a:gd name="T16" fmla="*/ 18 w 29"/>
                      <a:gd name="T17" fmla="*/ 16 h 25"/>
                      <a:gd name="T18" fmla="*/ 14 w 29"/>
                      <a:gd name="T19" fmla="*/ 7 h 25"/>
                      <a:gd name="T20" fmla="*/ 20 w 29"/>
                      <a:gd name="T21" fmla="*/ 0 h 2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"/>
                      <a:gd name="T34" fmla="*/ 0 h 25"/>
                      <a:gd name="T35" fmla="*/ 29 w 29"/>
                      <a:gd name="T36" fmla="*/ 25 h 2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" h="25">
                        <a:moveTo>
                          <a:pt x="20" y="0"/>
                        </a:moveTo>
                        <a:lnTo>
                          <a:pt x="28" y="24"/>
                        </a:lnTo>
                        <a:lnTo>
                          <a:pt x="0" y="24"/>
                        </a:lnTo>
                        <a:lnTo>
                          <a:pt x="5" y="0"/>
                        </a:lnTo>
                        <a:lnTo>
                          <a:pt x="20" y="0"/>
                        </a:lnTo>
                        <a:lnTo>
                          <a:pt x="14" y="7"/>
                        </a:lnTo>
                        <a:lnTo>
                          <a:pt x="11" y="7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4" y="7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91" name="Group 263">
                  <a:extLst>
                    <a:ext uri="{FF2B5EF4-FFF2-40B4-BE49-F238E27FC236}">
                      <a16:creationId xmlns:a16="http://schemas.microsoft.com/office/drawing/2014/main" id="{E8244138-6FAE-494A-87C5-DEA773A9AC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7" y="3913"/>
                  <a:ext cx="28" cy="25"/>
                  <a:chOff x="647" y="3913"/>
                  <a:chExt cx="28" cy="25"/>
                </a:xfrm>
              </p:grpSpPr>
              <p:sp>
                <p:nvSpPr>
                  <p:cNvPr id="1003" name="Freeform 264">
                    <a:extLst>
                      <a:ext uri="{FF2B5EF4-FFF2-40B4-BE49-F238E27FC236}">
                        <a16:creationId xmlns:a16="http://schemas.microsoft.com/office/drawing/2014/main" id="{88047CAF-4F56-4BF5-A9D1-03B338B40A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2" y="3916"/>
                    <a:ext cx="19" cy="18"/>
                  </a:xfrm>
                  <a:custGeom>
                    <a:avLst/>
                    <a:gdLst>
                      <a:gd name="T0" fmla="*/ 13 w 19"/>
                      <a:gd name="T1" fmla="*/ 0 h 18"/>
                      <a:gd name="T2" fmla="*/ 18 w 19"/>
                      <a:gd name="T3" fmla="*/ 17 h 18"/>
                      <a:gd name="T4" fmla="*/ 0 w 19"/>
                      <a:gd name="T5" fmla="*/ 17 h 18"/>
                      <a:gd name="T6" fmla="*/ 4 w 19"/>
                      <a:gd name="T7" fmla="*/ 0 h 18"/>
                      <a:gd name="T8" fmla="*/ 13 w 19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18"/>
                      <a:gd name="T17" fmla="*/ 19 w 19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18">
                        <a:moveTo>
                          <a:pt x="13" y="0"/>
                        </a:moveTo>
                        <a:lnTo>
                          <a:pt x="18" y="17"/>
                        </a:lnTo>
                        <a:lnTo>
                          <a:pt x="0" y="17"/>
                        </a:lnTo>
                        <a:lnTo>
                          <a:pt x="4" y="0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04" name="Freeform 265">
                    <a:extLst>
                      <a:ext uri="{FF2B5EF4-FFF2-40B4-BE49-F238E27FC236}">
                        <a16:creationId xmlns:a16="http://schemas.microsoft.com/office/drawing/2014/main" id="{7403F330-B217-4AE2-B6CE-E9F7BBC39B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7" y="3913"/>
                    <a:ext cx="28" cy="25"/>
                  </a:xfrm>
                  <a:custGeom>
                    <a:avLst/>
                    <a:gdLst>
                      <a:gd name="T0" fmla="*/ 19 w 28"/>
                      <a:gd name="T1" fmla="*/ 0 h 25"/>
                      <a:gd name="T2" fmla="*/ 27 w 28"/>
                      <a:gd name="T3" fmla="*/ 24 h 25"/>
                      <a:gd name="T4" fmla="*/ 0 w 28"/>
                      <a:gd name="T5" fmla="*/ 24 h 25"/>
                      <a:gd name="T6" fmla="*/ 6 w 28"/>
                      <a:gd name="T7" fmla="*/ 0 h 25"/>
                      <a:gd name="T8" fmla="*/ 19 w 28"/>
                      <a:gd name="T9" fmla="*/ 0 h 25"/>
                      <a:gd name="T10" fmla="*/ 14 w 28"/>
                      <a:gd name="T11" fmla="*/ 7 h 25"/>
                      <a:gd name="T12" fmla="*/ 11 w 28"/>
                      <a:gd name="T13" fmla="*/ 7 h 25"/>
                      <a:gd name="T14" fmla="*/ 9 w 28"/>
                      <a:gd name="T15" fmla="*/ 16 h 25"/>
                      <a:gd name="T16" fmla="*/ 18 w 28"/>
                      <a:gd name="T17" fmla="*/ 16 h 25"/>
                      <a:gd name="T18" fmla="*/ 14 w 28"/>
                      <a:gd name="T19" fmla="*/ 7 h 25"/>
                      <a:gd name="T20" fmla="*/ 19 w 28"/>
                      <a:gd name="T21" fmla="*/ 0 h 2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8"/>
                      <a:gd name="T34" fmla="*/ 0 h 25"/>
                      <a:gd name="T35" fmla="*/ 28 w 28"/>
                      <a:gd name="T36" fmla="*/ 25 h 2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8" h="25">
                        <a:moveTo>
                          <a:pt x="19" y="0"/>
                        </a:moveTo>
                        <a:lnTo>
                          <a:pt x="27" y="24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lnTo>
                          <a:pt x="19" y="0"/>
                        </a:lnTo>
                        <a:lnTo>
                          <a:pt x="14" y="7"/>
                        </a:lnTo>
                        <a:lnTo>
                          <a:pt x="11" y="7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4" y="7"/>
                        </a:lnTo>
                        <a:lnTo>
                          <a:pt x="19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92" name="Group 266">
                  <a:extLst>
                    <a:ext uri="{FF2B5EF4-FFF2-40B4-BE49-F238E27FC236}">
                      <a16:creationId xmlns:a16="http://schemas.microsoft.com/office/drawing/2014/main" id="{8BA4CFEF-EABF-4F9D-B56F-A9BD29A1F4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88" y="3913"/>
                  <a:ext cx="29" cy="25"/>
                  <a:chOff x="688" y="3913"/>
                  <a:chExt cx="29" cy="25"/>
                </a:xfrm>
              </p:grpSpPr>
              <p:sp>
                <p:nvSpPr>
                  <p:cNvPr id="1001" name="Freeform 267">
                    <a:extLst>
                      <a:ext uri="{FF2B5EF4-FFF2-40B4-BE49-F238E27FC236}">
                        <a16:creationId xmlns:a16="http://schemas.microsoft.com/office/drawing/2014/main" id="{AE18861B-146E-4DFF-9591-5275EABE69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2" y="3916"/>
                    <a:ext cx="20" cy="18"/>
                  </a:xfrm>
                  <a:custGeom>
                    <a:avLst/>
                    <a:gdLst>
                      <a:gd name="T0" fmla="*/ 13 w 20"/>
                      <a:gd name="T1" fmla="*/ 0 h 18"/>
                      <a:gd name="T2" fmla="*/ 19 w 20"/>
                      <a:gd name="T3" fmla="*/ 17 h 18"/>
                      <a:gd name="T4" fmla="*/ 0 w 20"/>
                      <a:gd name="T5" fmla="*/ 17 h 18"/>
                      <a:gd name="T6" fmla="*/ 5 w 20"/>
                      <a:gd name="T7" fmla="*/ 0 h 18"/>
                      <a:gd name="T8" fmla="*/ 13 w 20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18"/>
                      <a:gd name="T17" fmla="*/ 20 w 20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18">
                        <a:moveTo>
                          <a:pt x="13" y="0"/>
                        </a:moveTo>
                        <a:lnTo>
                          <a:pt x="19" y="17"/>
                        </a:lnTo>
                        <a:lnTo>
                          <a:pt x="0" y="17"/>
                        </a:lnTo>
                        <a:lnTo>
                          <a:pt x="5" y="0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02" name="Freeform 268">
                    <a:extLst>
                      <a:ext uri="{FF2B5EF4-FFF2-40B4-BE49-F238E27FC236}">
                        <a16:creationId xmlns:a16="http://schemas.microsoft.com/office/drawing/2014/main" id="{E77E37C0-793B-46FB-B078-0D91CBF8CE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8" y="3913"/>
                    <a:ext cx="29" cy="25"/>
                  </a:xfrm>
                  <a:custGeom>
                    <a:avLst/>
                    <a:gdLst>
                      <a:gd name="T0" fmla="*/ 20 w 29"/>
                      <a:gd name="T1" fmla="*/ 0 h 25"/>
                      <a:gd name="T2" fmla="*/ 28 w 29"/>
                      <a:gd name="T3" fmla="*/ 24 h 25"/>
                      <a:gd name="T4" fmla="*/ 0 w 29"/>
                      <a:gd name="T5" fmla="*/ 24 h 25"/>
                      <a:gd name="T6" fmla="*/ 6 w 29"/>
                      <a:gd name="T7" fmla="*/ 0 h 25"/>
                      <a:gd name="T8" fmla="*/ 20 w 29"/>
                      <a:gd name="T9" fmla="*/ 0 h 25"/>
                      <a:gd name="T10" fmla="*/ 14 w 29"/>
                      <a:gd name="T11" fmla="*/ 7 h 25"/>
                      <a:gd name="T12" fmla="*/ 12 w 29"/>
                      <a:gd name="T13" fmla="*/ 7 h 25"/>
                      <a:gd name="T14" fmla="*/ 9 w 29"/>
                      <a:gd name="T15" fmla="*/ 16 h 25"/>
                      <a:gd name="T16" fmla="*/ 18 w 29"/>
                      <a:gd name="T17" fmla="*/ 16 h 25"/>
                      <a:gd name="T18" fmla="*/ 14 w 29"/>
                      <a:gd name="T19" fmla="*/ 7 h 25"/>
                      <a:gd name="T20" fmla="*/ 20 w 29"/>
                      <a:gd name="T21" fmla="*/ 0 h 2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"/>
                      <a:gd name="T34" fmla="*/ 0 h 25"/>
                      <a:gd name="T35" fmla="*/ 29 w 29"/>
                      <a:gd name="T36" fmla="*/ 25 h 2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" h="25">
                        <a:moveTo>
                          <a:pt x="20" y="0"/>
                        </a:moveTo>
                        <a:lnTo>
                          <a:pt x="28" y="24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lnTo>
                          <a:pt x="20" y="0"/>
                        </a:lnTo>
                        <a:lnTo>
                          <a:pt x="14" y="7"/>
                        </a:lnTo>
                        <a:lnTo>
                          <a:pt x="12" y="7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4" y="7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993" name="Rectangle 269">
                  <a:extLst>
                    <a:ext uri="{FF2B5EF4-FFF2-40B4-BE49-F238E27FC236}">
                      <a16:creationId xmlns:a16="http://schemas.microsoft.com/office/drawing/2014/main" id="{7201A180-4656-4DA7-97A6-698A025D0B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7" y="3936"/>
                  <a:ext cx="283" cy="19"/>
                </a:xfrm>
                <a:prstGeom prst="rect">
                  <a:avLst/>
                </a:prstGeom>
                <a:solidFill>
                  <a:srgbClr val="AD6900"/>
                </a:solidFill>
                <a:ln w="12700">
                  <a:solidFill>
                    <a:srgbClr val="AD6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94" name="Rectangle 270">
                  <a:extLst>
                    <a:ext uri="{FF2B5EF4-FFF2-40B4-BE49-F238E27FC236}">
                      <a16:creationId xmlns:a16="http://schemas.microsoft.com/office/drawing/2014/main" id="{5B285DA5-16EE-410D-8BAA-9736D3D0BB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6" y="3958"/>
                  <a:ext cx="44" cy="16"/>
                </a:xfrm>
                <a:prstGeom prst="rect">
                  <a:avLst/>
                </a:prstGeom>
                <a:solidFill>
                  <a:srgbClr val="7144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95" name="Line 271">
                  <a:extLst>
                    <a:ext uri="{FF2B5EF4-FFF2-40B4-BE49-F238E27FC236}">
                      <a16:creationId xmlns:a16="http://schemas.microsoft.com/office/drawing/2014/main" id="{749F139B-D3B6-4E49-863F-843DC67286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66" y="3932"/>
                  <a:ext cx="44" cy="0"/>
                </a:xfrm>
                <a:prstGeom prst="line">
                  <a:avLst/>
                </a:prstGeom>
                <a:noFill/>
                <a:ln w="12700">
                  <a:solidFill>
                    <a:srgbClr val="7144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96" name="Line 272">
                  <a:extLst>
                    <a:ext uri="{FF2B5EF4-FFF2-40B4-BE49-F238E27FC236}">
                      <a16:creationId xmlns:a16="http://schemas.microsoft.com/office/drawing/2014/main" id="{FA852D48-8C0C-4A80-8123-746570E797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8" y="3984"/>
                  <a:ext cx="0" cy="28"/>
                </a:xfrm>
                <a:prstGeom prst="line">
                  <a:avLst/>
                </a:prstGeom>
                <a:noFill/>
                <a:ln w="12700">
                  <a:solidFill>
                    <a:srgbClr val="7144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97" name="Arc 273">
                  <a:extLst>
                    <a:ext uri="{FF2B5EF4-FFF2-40B4-BE49-F238E27FC236}">
                      <a16:creationId xmlns:a16="http://schemas.microsoft.com/office/drawing/2014/main" id="{181EBE87-928D-40C6-8012-A51C490128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7" y="3917"/>
                  <a:ext cx="253" cy="109"/>
                </a:xfrm>
                <a:custGeom>
                  <a:avLst/>
                  <a:gdLst>
                    <a:gd name="T0" fmla="*/ 0 w 21600"/>
                    <a:gd name="T1" fmla="*/ 0 h 21801"/>
                    <a:gd name="T2" fmla="*/ 0 w 21600"/>
                    <a:gd name="T3" fmla="*/ 0 h 21801"/>
                    <a:gd name="T4" fmla="*/ 0 w 21600"/>
                    <a:gd name="T5" fmla="*/ 0 h 2180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801"/>
                    <a:gd name="T11" fmla="*/ 21600 w 21600"/>
                    <a:gd name="T12" fmla="*/ 21801 h 2180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801" fill="none" extrusionOk="0">
                      <a:moveTo>
                        <a:pt x="21513" y="21800"/>
                      </a:moveTo>
                      <a:cubicBezTo>
                        <a:pt x="9617" y="21752"/>
                        <a:pt x="0" y="12096"/>
                        <a:pt x="0" y="201"/>
                      </a:cubicBezTo>
                      <a:cubicBezTo>
                        <a:pt x="-1" y="133"/>
                        <a:pt x="0" y="66"/>
                        <a:pt x="0" y="-1"/>
                      </a:cubicBezTo>
                    </a:path>
                    <a:path w="21600" h="21801" stroke="0" extrusionOk="0">
                      <a:moveTo>
                        <a:pt x="21513" y="21800"/>
                      </a:moveTo>
                      <a:cubicBezTo>
                        <a:pt x="9617" y="21752"/>
                        <a:pt x="0" y="12096"/>
                        <a:pt x="0" y="201"/>
                      </a:cubicBezTo>
                      <a:cubicBezTo>
                        <a:pt x="-1" y="133"/>
                        <a:pt x="0" y="66"/>
                        <a:pt x="0" y="-1"/>
                      </a:cubicBezTo>
                      <a:lnTo>
                        <a:pt x="21600" y="20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98" name="Arc 274">
                  <a:extLst>
                    <a:ext uri="{FF2B5EF4-FFF2-40B4-BE49-F238E27FC236}">
                      <a16:creationId xmlns:a16="http://schemas.microsoft.com/office/drawing/2014/main" id="{C66944DD-AC65-4DC6-9DDC-80540425AA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7" y="3917"/>
                  <a:ext cx="254" cy="109"/>
                </a:xfrm>
                <a:custGeom>
                  <a:avLst/>
                  <a:gdLst>
                    <a:gd name="T0" fmla="*/ 0 w 21600"/>
                    <a:gd name="T1" fmla="*/ 0 h 21798"/>
                    <a:gd name="T2" fmla="*/ 0 w 21600"/>
                    <a:gd name="T3" fmla="*/ 0 h 21798"/>
                    <a:gd name="T4" fmla="*/ 0 w 21600"/>
                    <a:gd name="T5" fmla="*/ 0 h 2179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798"/>
                    <a:gd name="T11" fmla="*/ 21600 w 21600"/>
                    <a:gd name="T12" fmla="*/ 21798 h 217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798" fill="none" extrusionOk="0">
                      <a:moveTo>
                        <a:pt x="21426" y="21798"/>
                      </a:moveTo>
                      <a:cubicBezTo>
                        <a:pt x="9565" y="21703"/>
                        <a:pt x="0" y="12060"/>
                        <a:pt x="0" y="199"/>
                      </a:cubicBezTo>
                      <a:cubicBezTo>
                        <a:pt x="-1" y="132"/>
                        <a:pt x="0" y="66"/>
                        <a:pt x="0" y="-1"/>
                      </a:cubicBezTo>
                    </a:path>
                    <a:path w="21600" h="21798" stroke="0" extrusionOk="0">
                      <a:moveTo>
                        <a:pt x="21426" y="21798"/>
                      </a:moveTo>
                      <a:cubicBezTo>
                        <a:pt x="9565" y="21703"/>
                        <a:pt x="0" y="12060"/>
                        <a:pt x="0" y="199"/>
                      </a:cubicBezTo>
                      <a:cubicBezTo>
                        <a:pt x="-1" y="132"/>
                        <a:pt x="0" y="66"/>
                        <a:pt x="0" y="-1"/>
                      </a:cubicBezTo>
                      <a:lnTo>
                        <a:pt x="21600" y="1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99" name="Arc 275">
                  <a:extLst>
                    <a:ext uri="{FF2B5EF4-FFF2-40B4-BE49-F238E27FC236}">
                      <a16:creationId xmlns:a16="http://schemas.microsoft.com/office/drawing/2014/main" id="{44BAA668-9C0B-4F91-B30E-DCD5590380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8" y="3917"/>
                  <a:ext cx="253" cy="109"/>
                </a:xfrm>
                <a:custGeom>
                  <a:avLst/>
                  <a:gdLst>
                    <a:gd name="T0" fmla="*/ 0 w 21600"/>
                    <a:gd name="T1" fmla="*/ 0 h 21799"/>
                    <a:gd name="T2" fmla="*/ 0 w 21600"/>
                    <a:gd name="T3" fmla="*/ 0 h 21799"/>
                    <a:gd name="T4" fmla="*/ 0 w 21600"/>
                    <a:gd name="T5" fmla="*/ 0 h 217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799"/>
                    <a:gd name="T11" fmla="*/ 21600 w 21600"/>
                    <a:gd name="T12" fmla="*/ 21799 h 217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799" fill="none" extrusionOk="0">
                      <a:moveTo>
                        <a:pt x="21600" y="21799"/>
                      </a:moveTo>
                      <a:cubicBezTo>
                        <a:pt x="9670" y="21799"/>
                        <a:pt x="0" y="12128"/>
                        <a:pt x="0" y="199"/>
                      </a:cubicBezTo>
                      <a:cubicBezTo>
                        <a:pt x="-1" y="132"/>
                        <a:pt x="0" y="66"/>
                        <a:pt x="0" y="-1"/>
                      </a:cubicBezTo>
                    </a:path>
                    <a:path w="21600" h="21799" stroke="0" extrusionOk="0">
                      <a:moveTo>
                        <a:pt x="21600" y="21799"/>
                      </a:moveTo>
                      <a:cubicBezTo>
                        <a:pt x="9670" y="21799"/>
                        <a:pt x="0" y="12128"/>
                        <a:pt x="0" y="199"/>
                      </a:cubicBezTo>
                      <a:cubicBezTo>
                        <a:pt x="-1" y="132"/>
                        <a:pt x="0" y="66"/>
                        <a:pt x="0" y="-1"/>
                      </a:cubicBezTo>
                      <a:lnTo>
                        <a:pt x="21600" y="1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00" name="Arc 276">
                  <a:extLst>
                    <a:ext uri="{FF2B5EF4-FFF2-40B4-BE49-F238E27FC236}">
                      <a16:creationId xmlns:a16="http://schemas.microsoft.com/office/drawing/2014/main" id="{CD1A23ED-D0D8-483F-B3A9-E24FD673EC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4" y="3911"/>
                  <a:ext cx="253" cy="108"/>
                </a:xfrm>
                <a:custGeom>
                  <a:avLst/>
                  <a:gdLst>
                    <a:gd name="T0" fmla="*/ 0 w 21600"/>
                    <a:gd name="T1" fmla="*/ 0 h 21802"/>
                    <a:gd name="T2" fmla="*/ 0 w 21600"/>
                    <a:gd name="T3" fmla="*/ 0 h 21802"/>
                    <a:gd name="T4" fmla="*/ 0 w 21600"/>
                    <a:gd name="T5" fmla="*/ 0 h 21802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802"/>
                    <a:gd name="T11" fmla="*/ 21600 w 21600"/>
                    <a:gd name="T12" fmla="*/ 21802 h 2180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802" fill="none" extrusionOk="0">
                      <a:moveTo>
                        <a:pt x="21600" y="21802"/>
                      </a:moveTo>
                      <a:cubicBezTo>
                        <a:pt x="9670" y="21802"/>
                        <a:pt x="0" y="12131"/>
                        <a:pt x="0" y="202"/>
                      </a:cubicBezTo>
                      <a:cubicBezTo>
                        <a:pt x="-1" y="134"/>
                        <a:pt x="0" y="67"/>
                        <a:pt x="0" y="-1"/>
                      </a:cubicBezTo>
                    </a:path>
                    <a:path w="21600" h="21802" stroke="0" extrusionOk="0">
                      <a:moveTo>
                        <a:pt x="21600" y="21802"/>
                      </a:moveTo>
                      <a:cubicBezTo>
                        <a:pt x="9670" y="21802"/>
                        <a:pt x="0" y="12131"/>
                        <a:pt x="0" y="202"/>
                      </a:cubicBezTo>
                      <a:cubicBezTo>
                        <a:pt x="-1" y="134"/>
                        <a:pt x="0" y="67"/>
                        <a:pt x="0" y="-1"/>
                      </a:cubicBezTo>
                      <a:lnTo>
                        <a:pt x="21600" y="20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62" name="Group 277">
                <a:extLst>
                  <a:ext uri="{FF2B5EF4-FFF2-40B4-BE49-F238E27FC236}">
                    <a16:creationId xmlns:a16="http://schemas.microsoft.com/office/drawing/2014/main" id="{463FA15A-80A8-47D2-A04E-81783E5452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0" y="3993"/>
                <a:ext cx="502" cy="659"/>
                <a:chOff x="700" y="3993"/>
                <a:chExt cx="502" cy="659"/>
              </a:xfrm>
            </p:grpSpPr>
            <p:sp>
              <p:nvSpPr>
                <p:cNvPr id="963" name="Rectangle 278">
                  <a:extLst>
                    <a:ext uri="{FF2B5EF4-FFF2-40B4-BE49-F238E27FC236}">
                      <a16:creationId xmlns:a16="http://schemas.microsoft.com/office/drawing/2014/main" id="{ADE77247-AC9C-46B1-8347-0DC4F9B391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0" y="3993"/>
                  <a:ext cx="40" cy="659"/>
                </a:xfrm>
                <a:prstGeom prst="rect">
                  <a:avLst/>
                </a:prstGeom>
                <a:solidFill>
                  <a:srgbClr val="AD6900"/>
                </a:solidFill>
                <a:ln w="12700">
                  <a:solidFill>
                    <a:srgbClr val="7144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4" name="Line 279">
                  <a:extLst>
                    <a:ext uri="{FF2B5EF4-FFF2-40B4-BE49-F238E27FC236}">
                      <a16:creationId xmlns:a16="http://schemas.microsoft.com/office/drawing/2014/main" id="{09303B55-5192-4729-BE1A-F2C3AD04D0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1" y="4044"/>
                  <a:ext cx="84" cy="57"/>
                </a:xfrm>
                <a:prstGeom prst="line">
                  <a:avLst/>
                </a:prstGeom>
                <a:noFill/>
                <a:ln w="12700">
                  <a:solidFill>
                    <a:srgbClr val="AD6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5" name="Line 280">
                  <a:extLst>
                    <a:ext uri="{FF2B5EF4-FFF2-40B4-BE49-F238E27FC236}">
                      <a16:creationId xmlns:a16="http://schemas.microsoft.com/office/drawing/2014/main" id="{904D4451-1038-450E-8927-E1652CD54D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3" y="4044"/>
                  <a:ext cx="83" cy="55"/>
                </a:xfrm>
                <a:prstGeom prst="line">
                  <a:avLst/>
                </a:prstGeom>
                <a:noFill/>
                <a:ln w="12700">
                  <a:solidFill>
                    <a:srgbClr val="AD6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966" name="Group 281">
                  <a:extLst>
                    <a:ext uri="{FF2B5EF4-FFF2-40B4-BE49-F238E27FC236}">
                      <a16:creationId xmlns:a16="http://schemas.microsoft.com/office/drawing/2014/main" id="{2B374527-72B3-41C9-A040-A902C7AE10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20" y="4010"/>
                  <a:ext cx="29" cy="24"/>
                  <a:chOff x="720" y="4010"/>
                  <a:chExt cx="29" cy="24"/>
                </a:xfrm>
              </p:grpSpPr>
              <p:sp>
                <p:nvSpPr>
                  <p:cNvPr id="984" name="Freeform 282">
                    <a:extLst>
                      <a:ext uri="{FF2B5EF4-FFF2-40B4-BE49-F238E27FC236}">
                        <a16:creationId xmlns:a16="http://schemas.microsoft.com/office/drawing/2014/main" id="{455471EA-37F6-470A-AC82-5D4215ED6A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6" y="4013"/>
                    <a:ext cx="20" cy="18"/>
                  </a:xfrm>
                  <a:custGeom>
                    <a:avLst/>
                    <a:gdLst>
                      <a:gd name="T0" fmla="*/ 13 w 20"/>
                      <a:gd name="T1" fmla="*/ 0 h 18"/>
                      <a:gd name="T2" fmla="*/ 19 w 20"/>
                      <a:gd name="T3" fmla="*/ 17 h 18"/>
                      <a:gd name="T4" fmla="*/ 0 w 20"/>
                      <a:gd name="T5" fmla="*/ 17 h 18"/>
                      <a:gd name="T6" fmla="*/ 5 w 20"/>
                      <a:gd name="T7" fmla="*/ 0 h 18"/>
                      <a:gd name="T8" fmla="*/ 13 w 20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18"/>
                      <a:gd name="T17" fmla="*/ 20 w 20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18">
                        <a:moveTo>
                          <a:pt x="13" y="0"/>
                        </a:moveTo>
                        <a:lnTo>
                          <a:pt x="19" y="17"/>
                        </a:lnTo>
                        <a:lnTo>
                          <a:pt x="0" y="17"/>
                        </a:lnTo>
                        <a:lnTo>
                          <a:pt x="5" y="0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85" name="Freeform 283">
                    <a:extLst>
                      <a:ext uri="{FF2B5EF4-FFF2-40B4-BE49-F238E27FC236}">
                        <a16:creationId xmlns:a16="http://schemas.microsoft.com/office/drawing/2014/main" id="{02ABFD7E-BF38-4FBA-958A-B42B52FF08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0" y="4010"/>
                    <a:ext cx="29" cy="24"/>
                  </a:xfrm>
                  <a:custGeom>
                    <a:avLst/>
                    <a:gdLst>
                      <a:gd name="T0" fmla="*/ 21 w 29"/>
                      <a:gd name="T1" fmla="*/ 0 h 24"/>
                      <a:gd name="T2" fmla="*/ 28 w 29"/>
                      <a:gd name="T3" fmla="*/ 23 h 24"/>
                      <a:gd name="T4" fmla="*/ 0 w 29"/>
                      <a:gd name="T5" fmla="*/ 23 h 24"/>
                      <a:gd name="T6" fmla="*/ 6 w 29"/>
                      <a:gd name="T7" fmla="*/ 0 h 24"/>
                      <a:gd name="T8" fmla="*/ 21 w 29"/>
                      <a:gd name="T9" fmla="*/ 0 h 24"/>
                      <a:gd name="T10" fmla="*/ 16 w 29"/>
                      <a:gd name="T11" fmla="*/ 6 h 24"/>
                      <a:gd name="T12" fmla="*/ 12 w 29"/>
                      <a:gd name="T13" fmla="*/ 6 h 24"/>
                      <a:gd name="T14" fmla="*/ 9 w 29"/>
                      <a:gd name="T15" fmla="*/ 16 h 24"/>
                      <a:gd name="T16" fmla="*/ 18 w 29"/>
                      <a:gd name="T17" fmla="*/ 16 h 24"/>
                      <a:gd name="T18" fmla="*/ 16 w 29"/>
                      <a:gd name="T19" fmla="*/ 6 h 24"/>
                      <a:gd name="T20" fmla="*/ 21 w 29"/>
                      <a:gd name="T21" fmla="*/ 0 h 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"/>
                      <a:gd name="T34" fmla="*/ 0 h 24"/>
                      <a:gd name="T35" fmla="*/ 29 w 29"/>
                      <a:gd name="T36" fmla="*/ 24 h 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" h="24">
                        <a:moveTo>
                          <a:pt x="21" y="0"/>
                        </a:moveTo>
                        <a:lnTo>
                          <a:pt x="28" y="23"/>
                        </a:lnTo>
                        <a:lnTo>
                          <a:pt x="0" y="23"/>
                        </a:lnTo>
                        <a:lnTo>
                          <a:pt x="6" y="0"/>
                        </a:lnTo>
                        <a:lnTo>
                          <a:pt x="21" y="0"/>
                        </a:lnTo>
                        <a:lnTo>
                          <a:pt x="16" y="6"/>
                        </a:lnTo>
                        <a:lnTo>
                          <a:pt x="12" y="6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6" y="6"/>
                        </a:lnTo>
                        <a:lnTo>
                          <a:pt x="21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67" name="Group 284">
                  <a:extLst>
                    <a:ext uri="{FF2B5EF4-FFF2-40B4-BE49-F238E27FC236}">
                      <a16:creationId xmlns:a16="http://schemas.microsoft.com/office/drawing/2014/main" id="{7600E6F0-6D47-4057-81A3-81EE0F4A1C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67" y="4010"/>
                  <a:ext cx="28" cy="24"/>
                  <a:chOff x="767" y="4010"/>
                  <a:chExt cx="28" cy="24"/>
                </a:xfrm>
              </p:grpSpPr>
              <p:sp>
                <p:nvSpPr>
                  <p:cNvPr id="982" name="Freeform 285">
                    <a:extLst>
                      <a:ext uri="{FF2B5EF4-FFF2-40B4-BE49-F238E27FC236}">
                        <a16:creationId xmlns:a16="http://schemas.microsoft.com/office/drawing/2014/main" id="{FF1C9AFB-8EF9-45D6-BB8A-3CEAFCAB87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2" y="4013"/>
                    <a:ext cx="19" cy="18"/>
                  </a:xfrm>
                  <a:custGeom>
                    <a:avLst/>
                    <a:gdLst>
                      <a:gd name="T0" fmla="*/ 12 w 19"/>
                      <a:gd name="T1" fmla="*/ 0 h 18"/>
                      <a:gd name="T2" fmla="*/ 18 w 19"/>
                      <a:gd name="T3" fmla="*/ 17 h 18"/>
                      <a:gd name="T4" fmla="*/ 0 w 19"/>
                      <a:gd name="T5" fmla="*/ 17 h 18"/>
                      <a:gd name="T6" fmla="*/ 5 w 19"/>
                      <a:gd name="T7" fmla="*/ 0 h 18"/>
                      <a:gd name="T8" fmla="*/ 12 w 19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18"/>
                      <a:gd name="T17" fmla="*/ 19 w 19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18">
                        <a:moveTo>
                          <a:pt x="12" y="0"/>
                        </a:moveTo>
                        <a:lnTo>
                          <a:pt x="18" y="17"/>
                        </a:lnTo>
                        <a:lnTo>
                          <a:pt x="0" y="17"/>
                        </a:lnTo>
                        <a:lnTo>
                          <a:pt x="5" y="0"/>
                        </a:lnTo>
                        <a:lnTo>
                          <a:pt x="12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83" name="Freeform 286">
                    <a:extLst>
                      <a:ext uri="{FF2B5EF4-FFF2-40B4-BE49-F238E27FC236}">
                        <a16:creationId xmlns:a16="http://schemas.microsoft.com/office/drawing/2014/main" id="{377A88D7-1808-4C2A-933D-C2DCBB61A8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7" y="4010"/>
                    <a:ext cx="28" cy="24"/>
                  </a:xfrm>
                  <a:custGeom>
                    <a:avLst/>
                    <a:gdLst>
                      <a:gd name="T0" fmla="*/ 19 w 28"/>
                      <a:gd name="T1" fmla="*/ 0 h 24"/>
                      <a:gd name="T2" fmla="*/ 27 w 28"/>
                      <a:gd name="T3" fmla="*/ 23 h 24"/>
                      <a:gd name="T4" fmla="*/ 0 w 28"/>
                      <a:gd name="T5" fmla="*/ 23 h 24"/>
                      <a:gd name="T6" fmla="*/ 6 w 28"/>
                      <a:gd name="T7" fmla="*/ 0 h 24"/>
                      <a:gd name="T8" fmla="*/ 19 w 28"/>
                      <a:gd name="T9" fmla="*/ 0 h 24"/>
                      <a:gd name="T10" fmla="*/ 14 w 28"/>
                      <a:gd name="T11" fmla="*/ 6 h 24"/>
                      <a:gd name="T12" fmla="*/ 11 w 28"/>
                      <a:gd name="T13" fmla="*/ 6 h 24"/>
                      <a:gd name="T14" fmla="*/ 9 w 28"/>
                      <a:gd name="T15" fmla="*/ 16 h 24"/>
                      <a:gd name="T16" fmla="*/ 18 w 28"/>
                      <a:gd name="T17" fmla="*/ 16 h 24"/>
                      <a:gd name="T18" fmla="*/ 14 w 28"/>
                      <a:gd name="T19" fmla="*/ 6 h 24"/>
                      <a:gd name="T20" fmla="*/ 19 w 28"/>
                      <a:gd name="T21" fmla="*/ 0 h 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8"/>
                      <a:gd name="T34" fmla="*/ 0 h 24"/>
                      <a:gd name="T35" fmla="*/ 28 w 28"/>
                      <a:gd name="T36" fmla="*/ 24 h 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8" h="24">
                        <a:moveTo>
                          <a:pt x="19" y="0"/>
                        </a:moveTo>
                        <a:lnTo>
                          <a:pt x="27" y="23"/>
                        </a:lnTo>
                        <a:lnTo>
                          <a:pt x="0" y="23"/>
                        </a:lnTo>
                        <a:lnTo>
                          <a:pt x="6" y="0"/>
                        </a:lnTo>
                        <a:lnTo>
                          <a:pt x="19" y="0"/>
                        </a:lnTo>
                        <a:lnTo>
                          <a:pt x="14" y="6"/>
                        </a:lnTo>
                        <a:lnTo>
                          <a:pt x="11" y="6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4" y="6"/>
                        </a:lnTo>
                        <a:lnTo>
                          <a:pt x="19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68" name="Group 287">
                  <a:extLst>
                    <a:ext uri="{FF2B5EF4-FFF2-40B4-BE49-F238E27FC236}">
                      <a16:creationId xmlns:a16="http://schemas.microsoft.com/office/drawing/2014/main" id="{98E6014B-811B-49A3-9ABB-E162F5A9980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9" y="4012"/>
                  <a:ext cx="28" cy="24"/>
                  <a:chOff x="899" y="4012"/>
                  <a:chExt cx="28" cy="24"/>
                </a:xfrm>
              </p:grpSpPr>
              <p:sp>
                <p:nvSpPr>
                  <p:cNvPr id="980" name="Freeform 288">
                    <a:extLst>
                      <a:ext uri="{FF2B5EF4-FFF2-40B4-BE49-F238E27FC236}">
                        <a16:creationId xmlns:a16="http://schemas.microsoft.com/office/drawing/2014/main" id="{12C4BE36-0E81-4C07-9241-04DF0F78F5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04" y="4014"/>
                    <a:ext cx="19" cy="18"/>
                  </a:xfrm>
                  <a:custGeom>
                    <a:avLst/>
                    <a:gdLst>
                      <a:gd name="T0" fmla="*/ 12 w 19"/>
                      <a:gd name="T1" fmla="*/ 0 h 18"/>
                      <a:gd name="T2" fmla="*/ 18 w 19"/>
                      <a:gd name="T3" fmla="*/ 17 h 18"/>
                      <a:gd name="T4" fmla="*/ 0 w 19"/>
                      <a:gd name="T5" fmla="*/ 17 h 18"/>
                      <a:gd name="T6" fmla="*/ 4 w 19"/>
                      <a:gd name="T7" fmla="*/ 0 h 18"/>
                      <a:gd name="T8" fmla="*/ 12 w 19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18"/>
                      <a:gd name="T17" fmla="*/ 19 w 19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18">
                        <a:moveTo>
                          <a:pt x="12" y="0"/>
                        </a:moveTo>
                        <a:lnTo>
                          <a:pt x="18" y="17"/>
                        </a:lnTo>
                        <a:lnTo>
                          <a:pt x="0" y="17"/>
                        </a:lnTo>
                        <a:lnTo>
                          <a:pt x="4" y="0"/>
                        </a:lnTo>
                        <a:lnTo>
                          <a:pt x="12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81" name="Freeform 289">
                    <a:extLst>
                      <a:ext uri="{FF2B5EF4-FFF2-40B4-BE49-F238E27FC236}">
                        <a16:creationId xmlns:a16="http://schemas.microsoft.com/office/drawing/2014/main" id="{77D740C7-6876-43DF-A5BF-63CDAF9C55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99" y="4012"/>
                    <a:ext cx="28" cy="24"/>
                  </a:xfrm>
                  <a:custGeom>
                    <a:avLst/>
                    <a:gdLst>
                      <a:gd name="T0" fmla="*/ 19 w 28"/>
                      <a:gd name="T1" fmla="*/ 0 h 24"/>
                      <a:gd name="T2" fmla="*/ 27 w 28"/>
                      <a:gd name="T3" fmla="*/ 23 h 24"/>
                      <a:gd name="T4" fmla="*/ 0 w 28"/>
                      <a:gd name="T5" fmla="*/ 23 h 24"/>
                      <a:gd name="T6" fmla="*/ 5 w 28"/>
                      <a:gd name="T7" fmla="*/ 0 h 24"/>
                      <a:gd name="T8" fmla="*/ 19 w 28"/>
                      <a:gd name="T9" fmla="*/ 0 h 24"/>
                      <a:gd name="T10" fmla="*/ 14 w 28"/>
                      <a:gd name="T11" fmla="*/ 6 h 24"/>
                      <a:gd name="T12" fmla="*/ 11 w 28"/>
                      <a:gd name="T13" fmla="*/ 6 h 24"/>
                      <a:gd name="T14" fmla="*/ 9 w 28"/>
                      <a:gd name="T15" fmla="*/ 16 h 24"/>
                      <a:gd name="T16" fmla="*/ 18 w 28"/>
                      <a:gd name="T17" fmla="*/ 16 h 24"/>
                      <a:gd name="T18" fmla="*/ 14 w 28"/>
                      <a:gd name="T19" fmla="*/ 6 h 24"/>
                      <a:gd name="T20" fmla="*/ 19 w 28"/>
                      <a:gd name="T21" fmla="*/ 0 h 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8"/>
                      <a:gd name="T34" fmla="*/ 0 h 24"/>
                      <a:gd name="T35" fmla="*/ 28 w 28"/>
                      <a:gd name="T36" fmla="*/ 24 h 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8" h="24">
                        <a:moveTo>
                          <a:pt x="19" y="0"/>
                        </a:moveTo>
                        <a:lnTo>
                          <a:pt x="27" y="23"/>
                        </a:lnTo>
                        <a:lnTo>
                          <a:pt x="0" y="23"/>
                        </a:lnTo>
                        <a:lnTo>
                          <a:pt x="5" y="0"/>
                        </a:lnTo>
                        <a:lnTo>
                          <a:pt x="19" y="0"/>
                        </a:lnTo>
                        <a:lnTo>
                          <a:pt x="14" y="6"/>
                        </a:lnTo>
                        <a:lnTo>
                          <a:pt x="11" y="6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4" y="6"/>
                        </a:lnTo>
                        <a:lnTo>
                          <a:pt x="19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69" name="Group 290">
                  <a:extLst>
                    <a:ext uri="{FF2B5EF4-FFF2-40B4-BE49-F238E27FC236}">
                      <a16:creationId xmlns:a16="http://schemas.microsoft.com/office/drawing/2014/main" id="{8C470D3B-D2B6-45BF-ABF8-2244922E9A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40" y="4012"/>
                  <a:ext cx="28" cy="24"/>
                  <a:chOff x="940" y="4012"/>
                  <a:chExt cx="28" cy="24"/>
                </a:xfrm>
              </p:grpSpPr>
              <p:sp>
                <p:nvSpPr>
                  <p:cNvPr id="978" name="Freeform 291">
                    <a:extLst>
                      <a:ext uri="{FF2B5EF4-FFF2-40B4-BE49-F238E27FC236}">
                        <a16:creationId xmlns:a16="http://schemas.microsoft.com/office/drawing/2014/main" id="{36171E22-54E4-4191-A070-CD44E14B91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46" y="4014"/>
                    <a:ext cx="19" cy="18"/>
                  </a:xfrm>
                  <a:custGeom>
                    <a:avLst/>
                    <a:gdLst>
                      <a:gd name="T0" fmla="*/ 13 w 19"/>
                      <a:gd name="T1" fmla="*/ 0 h 18"/>
                      <a:gd name="T2" fmla="*/ 18 w 19"/>
                      <a:gd name="T3" fmla="*/ 17 h 18"/>
                      <a:gd name="T4" fmla="*/ 0 w 19"/>
                      <a:gd name="T5" fmla="*/ 17 h 18"/>
                      <a:gd name="T6" fmla="*/ 5 w 19"/>
                      <a:gd name="T7" fmla="*/ 0 h 18"/>
                      <a:gd name="T8" fmla="*/ 13 w 19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18"/>
                      <a:gd name="T17" fmla="*/ 19 w 19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18">
                        <a:moveTo>
                          <a:pt x="13" y="0"/>
                        </a:moveTo>
                        <a:lnTo>
                          <a:pt x="18" y="17"/>
                        </a:lnTo>
                        <a:lnTo>
                          <a:pt x="0" y="17"/>
                        </a:lnTo>
                        <a:lnTo>
                          <a:pt x="5" y="0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79" name="Freeform 292">
                    <a:extLst>
                      <a:ext uri="{FF2B5EF4-FFF2-40B4-BE49-F238E27FC236}">
                        <a16:creationId xmlns:a16="http://schemas.microsoft.com/office/drawing/2014/main" id="{52DDBA54-0D26-43E9-80B0-F840C00B8D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40" y="4012"/>
                    <a:ext cx="28" cy="24"/>
                  </a:xfrm>
                  <a:custGeom>
                    <a:avLst/>
                    <a:gdLst>
                      <a:gd name="T0" fmla="*/ 20 w 28"/>
                      <a:gd name="T1" fmla="*/ 0 h 24"/>
                      <a:gd name="T2" fmla="*/ 27 w 28"/>
                      <a:gd name="T3" fmla="*/ 23 h 24"/>
                      <a:gd name="T4" fmla="*/ 0 w 28"/>
                      <a:gd name="T5" fmla="*/ 23 h 24"/>
                      <a:gd name="T6" fmla="*/ 6 w 28"/>
                      <a:gd name="T7" fmla="*/ 0 h 24"/>
                      <a:gd name="T8" fmla="*/ 20 w 28"/>
                      <a:gd name="T9" fmla="*/ 0 h 24"/>
                      <a:gd name="T10" fmla="*/ 15 w 28"/>
                      <a:gd name="T11" fmla="*/ 6 h 24"/>
                      <a:gd name="T12" fmla="*/ 12 w 28"/>
                      <a:gd name="T13" fmla="*/ 6 h 24"/>
                      <a:gd name="T14" fmla="*/ 9 w 28"/>
                      <a:gd name="T15" fmla="*/ 16 h 24"/>
                      <a:gd name="T16" fmla="*/ 18 w 28"/>
                      <a:gd name="T17" fmla="*/ 16 h 24"/>
                      <a:gd name="T18" fmla="*/ 15 w 28"/>
                      <a:gd name="T19" fmla="*/ 6 h 24"/>
                      <a:gd name="T20" fmla="*/ 20 w 28"/>
                      <a:gd name="T21" fmla="*/ 0 h 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8"/>
                      <a:gd name="T34" fmla="*/ 0 h 24"/>
                      <a:gd name="T35" fmla="*/ 28 w 28"/>
                      <a:gd name="T36" fmla="*/ 24 h 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8" h="24">
                        <a:moveTo>
                          <a:pt x="20" y="0"/>
                        </a:moveTo>
                        <a:lnTo>
                          <a:pt x="27" y="23"/>
                        </a:lnTo>
                        <a:lnTo>
                          <a:pt x="0" y="23"/>
                        </a:lnTo>
                        <a:lnTo>
                          <a:pt x="6" y="0"/>
                        </a:lnTo>
                        <a:lnTo>
                          <a:pt x="20" y="0"/>
                        </a:lnTo>
                        <a:lnTo>
                          <a:pt x="15" y="6"/>
                        </a:lnTo>
                        <a:lnTo>
                          <a:pt x="12" y="6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5" y="6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970" name="Rectangle 293">
                  <a:extLst>
                    <a:ext uri="{FF2B5EF4-FFF2-40B4-BE49-F238E27FC236}">
                      <a16:creationId xmlns:a16="http://schemas.microsoft.com/office/drawing/2014/main" id="{A95E49F0-4560-45E6-8123-9F4CCDDC99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" y="4034"/>
                  <a:ext cx="281" cy="20"/>
                </a:xfrm>
                <a:prstGeom prst="rect">
                  <a:avLst/>
                </a:prstGeom>
                <a:solidFill>
                  <a:srgbClr val="AD6900"/>
                </a:solidFill>
                <a:ln w="12700">
                  <a:solidFill>
                    <a:srgbClr val="AD6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1" name="Rectangle 294">
                  <a:extLst>
                    <a:ext uri="{FF2B5EF4-FFF2-40B4-BE49-F238E27FC236}">
                      <a16:creationId xmlns:a16="http://schemas.microsoft.com/office/drawing/2014/main" id="{F40103D9-F7BF-4117-ABDF-F29ECE6B94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8" y="4056"/>
                  <a:ext cx="45" cy="16"/>
                </a:xfrm>
                <a:prstGeom prst="rect">
                  <a:avLst/>
                </a:prstGeom>
                <a:solidFill>
                  <a:srgbClr val="7144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2" name="Line 295">
                  <a:extLst>
                    <a:ext uri="{FF2B5EF4-FFF2-40B4-BE49-F238E27FC236}">
                      <a16:creationId xmlns:a16="http://schemas.microsoft.com/office/drawing/2014/main" id="{88A2FFA4-788C-4DF8-9C11-E3A81A574C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18" y="4029"/>
                  <a:ext cx="45" cy="0"/>
                </a:xfrm>
                <a:prstGeom prst="line">
                  <a:avLst/>
                </a:prstGeom>
                <a:noFill/>
                <a:ln w="12700">
                  <a:solidFill>
                    <a:srgbClr val="7144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3" name="Line 296">
                  <a:extLst>
                    <a:ext uri="{FF2B5EF4-FFF2-40B4-BE49-F238E27FC236}">
                      <a16:creationId xmlns:a16="http://schemas.microsoft.com/office/drawing/2014/main" id="{2D644A94-06CA-4088-BBFE-94124E9690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1" y="4082"/>
                  <a:ext cx="0" cy="28"/>
                </a:xfrm>
                <a:prstGeom prst="line">
                  <a:avLst/>
                </a:prstGeom>
                <a:noFill/>
                <a:ln w="12700">
                  <a:solidFill>
                    <a:srgbClr val="7144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4" name="Arc 297">
                  <a:extLst>
                    <a:ext uri="{FF2B5EF4-FFF2-40B4-BE49-F238E27FC236}">
                      <a16:creationId xmlns:a16="http://schemas.microsoft.com/office/drawing/2014/main" id="{2A56162D-7AAC-4860-AC04-B8F2447D78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8" y="4016"/>
                  <a:ext cx="254" cy="109"/>
                </a:xfrm>
                <a:custGeom>
                  <a:avLst/>
                  <a:gdLst>
                    <a:gd name="T0" fmla="*/ 0 w 21600"/>
                    <a:gd name="T1" fmla="*/ 0 h 21800"/>
                    <a:gd name="T2" fmla="*/ 0 w 21600"/>
                    <a:gd name="T3" fmla="*/ 0 h 21800"/>
                    <a:gd name="T4" fmla="*/ 0 w 21600"/>
                    <a:gd name="T5" fmla="*/ 0 h 218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800"/>
                    <a:gd name="T11" fmla="*/ 21600 w 21600"/>
                    <a:gd name="T12" fmla="*/ 21800 h 218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800" fill="none" extrusionOk="0">
                      <a:moveTo>
                        <a:pt x="21515" y="21799"/>
                      </a:moveTo>
                      <a:cubicBezTo>
                        <a:pt x="9618" y="21753"/>
                        <a:pt x="0" y="12096"/>
                        <a:pt x="0" y="200"/>
                      </a:cubicBezTo>
                      <a:cubicBezTo>
                        <a:pt x="-1" y="133"/>
                        <a:pt x="0" y="66"/>
                        <a:pt x="0" y="-1"/>
                      </a:cubicBezTo>
                    </a:path>
                    <a:path w="21600" h="21800" stroke="0" extrusionOk="0">
                      <a:moveTo>
                        <a:pt x="21515" y="21799"/>
                      </a:moveTo>
                      <a:cubicBezTo>
                        <a:pt x="9618" y="21753"/>
                        <a:pt x="0" y="12096"/>
                        <a:pt x="0" y="200"/>
                      </a:cubicBezTo>
                      <a:cubicBezTo>
                        <a:pt x="-1" y="133"/>
                        <a:pt x="0" y="66"/>
                        <a:pt x="0" y="-1"/>
                      </a:cubicBezTo>
                      <a:lnTo>
                        <a:pt x="21600" y="2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5" name="Arc 298">
                  <a:extLst>
                    <a:ext uri="{FF2B5EF4-FFF2-40B4-BE49-F238E27FC236}">
                      <a16:creationId xmlns:a16="http://schemas.microsoft.com/office/drawing/2014/main" id="{9D0E1807-1CBA-432F-8B4D-DB8B277A89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0" y="4015"/>
                  <a:ext cx="254" cy="108"/>
                </a:xfrm>
                <a:custGeom>
                  <a:avLst/>
                  <a:gdLst>
                    <a:gd name="T0" fmla="*/ 0 w 21600"/>
                    <a:gd name="T1" fmla="*/ 0 h 21599"/>
                    <a:gd name="T2" fmla="*/ 0 w 21600"/>
                    <a:gd name="T3" fmla="*/ 0 h 21599"/>
                    <a:gd name="T4" fmla="*/ 0 w 21600"/>
                    <a:gd name="T5" fmla="*/ 0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21427" y="21599"/>
                      </a:moveTo>
                      <a:cubicBezTo>
                        <a:pt x="9566" y="21504"/>
                        <a:pt x="0" y="11862"/>
                        <a:pt x="0" y="0"/>
                      </a:cubicBezTo>
                    </a:path>
                    <a:path w="21600" h="21599" stroke="0" extrusionOk="0">
                      <a:moveTo>
                        <a:pt x="21427" y="21599"/>
                      </a:moveTo>
                      <a:cubicBezTo>
                        <a:pt x="9566" y="21504"/>
                        <a:pt x="0" y="11862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6" name="Arc 299">
                  <a:extLst>
                    <a:ext uri="{FF2B5EF4-FFF2-40B4-BE49-F238E27FC236}">
                      <a16:creationId xmlns:a16="http://schemas.microsoft.com/office/drawing/2014/main" id="{529638E2-C81C-4D4E-9099-0FEABE6505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0" y="4015"/>
                  <a:ext cx="253" cy="10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21600" h="21600" stroke="0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7" name="Arc 300">
                  <a:extLst>
                    <a:ext uri="{FF2B5EF4-FFF2-40B4-BE49-F238E27FC236}">
                      <a16:creationId xmlns:a16="http://schemas.microsoft.com/office/drawing/2014/main" id="{2C927D6F-F30F-4C7A-917F-898EEEBED7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6" y="4011"/>
                  <a:ext cx="253" cy="10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21600" h="21600" stroke="0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038" name="Freeform 532">
              <a:extLst>
                <a:ext uri="{FF2B5EF4-FFF2-40B4-BE49-F238E27FC236}">
                  <a16:creationId xmlns:a16="http://schemas.microsoft.com/office/drawing/2014/main" id="{17CFC587-4941-4293-99F6-98022709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5519" y="469589"/>
              <a:ext cx="496299" cy="1322219"/>
            </a:xfrm>
            <a:custGeom>
              <a:avLst/>
              <a:gdLst>
                <a:gd name="T0" fmla="*/ 0 w 384"/>
                <a:gd name="T1" fmla="*/ 2147483647 h 672"/>
                <a:gd name="T2" fmla="*/ 2147483647 w 384"/>
                <a:gd name="T3" fmla="*/ 2147483647 h 672"/>
                <a:gd name="T4" fmla="*/ 2147483647 w 384"/>
                <a:gd name="T5" fmla="*/ 2147483647 h 672"/>
                <a:gd name="T6" fmla="*/ 2147483647 w 384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672"/>
                <a:gd name="T14" fmla="*/ 384 w 384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672">
                  <a:moveTo>
                    <a:pt x="0" y="672"/>
                  </a:moveTo>
                  <a:cubicBezTo>
                    <a:pt x="48" y="444"/>
                    <a:pt x="96" y="216"/>
                    <a:pt x="144" y="144"/>
                  </a:cubicBezTo>
                  <a:cubicBezTo>
                    <a:pt x="192" y="72"/>
                    <a:pt x="248" y="264"/>
                    <a:pt x="288" y="240"/>
                  </a:cubicBezTo>
                  <a:cubicBezTo>
                    <a:pt x="328" y="216"/>
                    <a:pt x="356" y="108"/>
                    <a:pt x="38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09" tIns="45704" rIns="91409" bIns="45704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9" name="Freeform 532">
              <a:extLst>
                <a:ext uri="{FF2B5EF4-FFF2-40B4-BE49-F238E27FC236}">
                  <a16:creationId xmlns:a16="http://schemas.microsoft.com/office/drawing/2014/main" id="{15916AB0-688E-4F02-87A4-14502605624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101015" y="1144185"/>
              <a:ext cx="111623" cy="446295"/>
            </a:xfrm>
            <a:custGeom>
              <a:avLst/>
              <a:gdLst>
                <a:gd name="T0" fmla="*/ 0 w 384"/>
                <a:gd name="T1" fmla="*/ 2147483647 h 672"/>
                <a:gd name="T2" fmla="*/ 2147483647 w 384"/>
                <a:gd name="T3" fmla="*/ 2147483647 h 672"/>
                <a:gd name="T4" fmla="*/ 2147483647 w 384"/>
                <a:gd name="T5" fmla="*/ 2147483647 h 672"/>
                <a:gd name="T6" fmla="*/ 2147483647 w 384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672"/>
                <a:gd name="T14" fmla="*/ 384 w 384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672">
                  <a:moveTo>
                    <a:pt x="0" y="672"/>
                  </a:moveTo>
                  <a:cubicBezTo>
                    <a:pt x="48" y="444"/>
                    <a:pt x="96" y="216"/>
                    <a:pt x="144" y="144"/>
                  </a:cubicBezTo>
                  <a:cubicBezTo>
                    <a:pt x="192" y="72"/>
                    <a:pt x="248" y="264"/>
                    <a:pt x="288" y="240"/>
                  </a:cubicBezTo>
                  <a:cubicBezTo>
                    <a:pt x="328" y="216"/>
                    <a:pt x="356" y="108"/>
                    <a:pt x="38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09" tIns="45704" rIns="91409" bIns="45704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0" name="Freeform 532">
              <a:extLst>
                <a:ext uri="{FF2B5EF4-FFF2-40B4-BE49-F238E27FC236}">
                  <a16:creationId xmlns:a16="http://schemas.microsoft.com/office/drawing/2014/main" id="{1F8DF96B-593D-4C27-88A0-1CD01C079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9079" y="1920188"/>
              <a:ext cx="119935" cy="96787"/>
            </a:xfrm>
            <a:custGeom>
              <a:avLst/>
              <a:gdLst>
                <a:gd name="T0" fmla="*/ 0 w 384"/>
                <a:gd name="T1" fmla="*/ 2147483647 h 672"/>
                <a:gd name="T2" fmla="*/ 2147483647 w 384"/>
                <a:gd name="T3" fmla="*/ 2147483647 h 672"/>
                <a:gd name="T4" fmla="*/ 2147483647 w 384"/>
                <a:gd name="T5" fmla="*/ 2147483647 h 672"/>
                <a:gd name="T6" fmla="*/ 2147483647 w 384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672"/>
                <a:gd name="T14" fmla="*/ 384 w 384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672">
                  <a:moveTo>
                    <a:pt x="0" y="672"/>
                  </a:moveTo>
                  <a:cubicBezTo>
                    <a:pt x="48" y="444"/>
                    <a:pt x="96" y="216"/>
                    <a:pt x="144" y="144"/>
                  </a:cubicBezTo>
                  <a:cubicBezTo>
                    <a:pt x="192" y="72"/>
                    <a:pt x="248" y="264"/>
                    <a:pt x="288" y="240"/>
                  </a:cubicBezTo>
                  <a:cubicBezTo>
                    <a:pt x="328" y="216"/>
                    <a:pt x="356" y="108"/>
                    <a:pt x="38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09" tIns="45704" rIns="91409" bIns="45704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35" name="Group 304">
              <a:extLst>
                <a:ext uri="{FF2B5EF4-FFF2-40B4-BE49-F238E27FC236}">
                  <a16:creationId xmlns:a16="http://schemas.microsoft.com/office/drawing/2014/main" id="{D4DFC010-F0D9-4367-AD2E-C5AE74519B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30772" y="1717796"/>
              <a:ext cx="457200" cy="228600"/>
              <a:chOff x="1728" y="2976"/>
              <a:chExt cx="432" cy="192"/>
            </a:xfrm>
          </p:grpSpPr>
          <p:sp>
            <p:nvSpPr>
              <p:cNvPr id="1036" name="AutoShape 305">
                <a:extLst>
                  <a:ext uri="{FF2B5EF4-FFF2-40B4-BE49-F238E27FC236}">
                    <a16:creationId xmlns:a16="http://schemas.microsoft.com/office/drawing/2014/main" id="{0A9F7C90-B00C-4992-804F-E1D903E071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3072"/>
                <a:ext cx="432" cy="96"/>
              </a:xfrm>
              <a:prstGeom prst="cube">
                <a:avLst>
                  <a:gd name="adj" fmla="val 24995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7" name="AutoShape 306">
                <a:extLst>
                  <a:ext uri="{FF2B5EF4-FFF2-40B4-BE49-F238E27FC236}">
                    <a16:creationId xmlns:a16="http://schemas.microsoft.com/office/drawing/2014/main" id="{AE121EA2-6DEC-4DEE-8FB9-A8D4F65FC3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2976"/>
                <a:ext cx="432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6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76" name="Line 534">
            <a:extLst>
              <a:ext uri="{FF2B5EF4-FFF2-40B4-BE49-F238E27FC236}">
                <a16:creationId xmlns:a16="http://schemas.microsoft.com/office/drawing/2014/main" id="{C4D27485-41A8-45E1-8150-335101592B7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65649" y="3139210"/>
            <a:ext cx="801314" cy="660404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342900"/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27" name="Group 1726">
            <a:extLst>
              <a:ext uri="{FF2B5EF4-FFF2-40B4-BE49-F238E27FC236}">
                <a16:creationId xmlns:a16="http://schemas.microsoft.com/office/drawing/2014/main" id="{9080F521-0F45-4C4F-B36B-35ADA634140C}"/>
              </a:ext>
            </a:extLst>
          </p:cNvPr>
          <p:cNvGrpSpPr/>
          <p:nvPr/>
        </p:nvGrpSpPr>
        <p:grpSpPr>
          <a:xfrm>
            <a:off x="7676720" y="3495751"/>
            <a:ext cx="1396722" cy="1276308"/>
            <a:chOff x="7676720" y="3495751"/>
            <a:chExt cx="1396722" cy="1276308"/>
          </a:xfrm>
        </p:grpSpPr>
        <p:grpSp>
          <p:nvGrpSpPr>
            <p:cNvPr id="1723" name="Group 1722">
              <a:extLst>
                <a:ext uri="{FF2B5EF4-FFF2-40B4-BE49-F238E27FC236}">
                  <a16:creationId xmlns:a16="http://schemas.microsoft.com/office/drawing/2014/main" id="{8E4057B6-3339-49F8-A284-B1941E0371DC}"/>
                </a:ext>
              </a:extLst>
            </p:cNvPr>
            <p:cNvGrpSpPr/>
            <p:nvPr/>
          </p:nvGrpSpPr>
          <p:grpSpPr>
            <a:xfrm>
              <a:off x="8281685" y="3495751"/>
              <a:ext cx="791757" cy="1276308"/>
              <a:chOff x="7628239" y="3552921"/>
              <a:chExt cx="1055360" cy="1276425"/>
            </a:xfrm>
          </p:grpSpPr>
          <p:grpSp>
            <p:nvGrpSpPr>
              <p:cNvPr id="1721" name="Group 1720">
                <a:extLst>
                  <a:ext uri="{FF2B5EF4-FFF2-40B4-BE49-F238E27FC236}">
                    <a16:creationId xmlns:a16="http://schemas.microsoft.com/office/drawing/2014/main" id="{512D5FCE-7412-40D3-929C-6923E212058C}"/>
                  </a:ext>
                </a:extLst>
              </p:cNvPr>
              <p:cNvGrpSpPr/>
              <p:nvPr/>
            </p:nvGrpSpPr>
            <p:grpSpPr>
              <a:xfrm>
                <a:off x="7628239" y="3552921"/>
                <a:ext cx="716717" cy="864236"/>
                <a:chOff x="7628239" y="3552921"/>
                <a:chExt cx="1182687" cy="925514"/>
              </a:xfrm>
            </p:grpSpPr>
            <p:sp>
              <p:nvSpPr>
                <p:cNvPr id="1073" name="Freeform 318">
                  <a:extLst>
                    <a:ext uri="{FF2B5EF4-FFF2-40B4-BE49-F238E27FC236}">
                      <a16:creationId xmlns:a16="http://schemas.microsoft.com/office/drawing/2014/main" id="{5F25C904-E4A7-442F-8082-083DA91674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28239" y="3552921"/>
                  <a:ext cx="1182687" cy="925513"/>
                </a:xfrm>
                <a:custGeom>
                  <a:avLst/>
                  <a:gdLst>
                    <a:gd name="T0" fmla="*/ 0 w 217"/>
                    <a:gd name="T1" fmla="*/ 4885 h 287"/>
                    <a:gd name="T2" fmla="*/ 0 w 217"/>
                    <a:gd name="T3" fmla="*/ 4737 h 287"/>
                    <a:gd name="T4" fmla="*/ 4720 w 217"/>
                    <a:gd name="T5" fmla="*/ 4428 h 287"/>
                    <a:gd name="T6" fmla="*/ 4720 w 217"/>
                    <a:gd name="T7" fmla="*/ 0 h 287"/>
                    <a:gd name="T8" fmla="*/ 13797 w 217"/>
                    <a:gd name="T9" fmla="*/ 0 h 287"/>
                    <a:gd name="T10" fmla="*/ 13797 w 217"/>
                    <a:gd name="T11" fmla="*/ 4428 h 287"/>
                    <a:gd name="T12" fmla="*/ 18233 w 217"/>
                    <a:gd name="T13" fmla="*/ 4737 h 287"/>
                    <a:gd name="T14" fmla="*/ 18233 w 217"/>
                    <a:gd name="T15" fmla="*/ 4885 h 287"/>
                    <a:gd name="T16" fmla="*/ 0 w 217"/>
                    <a:gd name="T17" fmla="*/ 4885 h 28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17"/>
                    <a:gd name="T28" fmla="*/ 0 h 287"/>
                    <a:gd name="T29" fmla="*/ 217 w 217"/>
                    <a:gd name="T30" fmla="*/ 287 h 28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17" h="287">
                      <a:moveTo>
                        <a:pt x="0" y="287"/>
                      </a:moveTo>
                      <a:lnTo>
                        <a:pt x="0" y="278"/>
                      </a:lnTo>
                      <a:lnTo>
                        <a:pt x="56" y="260"/>
                      </a:lnTo>
                      <a:lnTo>
                        <a:pt x="56" y="0"/>
                      </a:lnTo>
                      <a:lnTo>
                        <a:pt x="164" y="0"/>
                      </a:lnTo>
                      <a:lnTo>
                        <a:pt x="164" y="260"/>
                      </a:lnTo>
                      <a:lnTo>
                        <a:pt x="217" y="278"/>
                      </a:lnTo>
                      <a:lnTo>
                        <a:pt x="217" y="287"/>
                      </a:lnTo>
                      <a:lnTo>
                        <a:pt x="0" y="2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74" name="Line 319">
                  <a:extLst>
                    <a:ext uri="{FF2B5EF4-FFF2-40B4-BE49-F238E27FC236}">
                      <a16:creationId xmlns:a16="http://schemas.microsoft.com/office/drawing/2014/main" id="{D81DD2F0-BC9F-4D66-B032-98636C9AF2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934261" y="4391122"/>
                  <a:ext cx="5400" cy="873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75" name="Line 320">
                  <a:extLst>
                    <a:ext uri="{FF2B5EF4-FFF2-40B4-BE49-F238E27FC236}">
                      <a16:creationId xmlns:a16="http://schemas.microsoft.com/office/drawing/2014/main" id="{66B10742-D5AE-49E4-BDB7-0190FEB8C9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21105" y="4391122"/>
                  <a:ext cx="5400" cy="873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76" name="Line 321">
                  <a:extLst>
                    <a:ext uri="{FF2B5EF4-FFF2-40B4-BE49-F238E27FC236}">
                      <a16:creationId xmlns:a16="http://schemas.microsoft.com/office/drawing/2014/main" id="{953900B0-FBE4-45EA-BD3C-791496BE2C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25075" y="3843434"/>
                  <a:ext cx="194414" cy="31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77" name="Line 322">
                  <a:extLst>
                    <a:ext uri="{FF2B5EF4-FFF2-40B4-BE49-F238E27FC236}">
                      <a16:creationId xmlns:a16="http://schemas.microsoft.com/office/drawing/2014/main" id="{EB50B9AD-A57A-4677-ABE8-2544BAA90C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90873" y="3743421"/>
                  <a:ext cx="262819" cy="31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78" name="Rectangle 323">
                  <a:extLst>
                    <a:ext uri="{FF2B5EF4-FFF2-40B4-BE49-F238E27FC236}">
                      <a16:creationId xmlns:a16="http://schemas.microsoft.com/office/drawing/2014/main" id="{563FDBE3-F9CF-44DF-88EB-3014F2DC0B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04467" y="3594196"/>
                  <a:ext cx="441032" cy="538163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79" name="Rectangle 324">
                  <a:extLst>
                    <a:ext uri="{FF2B5EF4-FFF2-40B4-BE49-F238E27FC236}">
                      <a16:creationId xmlns:a16="http://schemas.microsoft.com/office/drawing/2014/main" id="{51C0DE67-C2CF-4219-BDDB-E92ECF817E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73679" y="3830734"/>
                  <a:ext cx="91807" cy="19050"/>
                </a:xfrm>
                <a:prstGeom prst="rect">
                  <a:avLst/>
                </a:prstGeom>
                <a:solidFill>
                  <a:srgbClr val="00000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0" name="Freeform 325">
                  <a:extLst>
                    <a:ext uri="{FF2B5EF4-FFF2-40B4-BE49-F238E27FC236}">
                      <a16:creationId xmlns:a16="http://schemas.microsoft.com/office/drawing/2014/main" id="{D2854B70-2BCF-4328-AE80-336A0EF5308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977465" y="4168872"/>
                  <a:ext cx="489636" cy="254000"/>
                </a:xfrm>
                <a:custGeom>
                  <a:avLst/>
                  <a:gdLst>
                    <a:gd name="T0" fmla="*/ 574 w 90"/>
                    <a:gd name="T1" fmla="*/ 804 h 79"/>
                    <a:gd name="T2" fmla="*/ 0 w 90"/>
                    <a:gd name="T3" fmla="*/ 0 h 79"/>
                    <a:gd name="T4" fmla="*/ 1079 w 90"/>
                    <a:gd name="T5" fmla="*/ 804 h 79"/>
                    <a:gd name="T6" fmla="*/ 1735 w 90"/>
                    <a:gd name="T7" fmla="*/ 0 h 79"/>
                    <a:gd name="T8" fmla="*/ 1079 w 90"/>
                    <a:gd name="T9" fmla="*/ 804 h 79"/>
                    <a:gd name="T10" fmla="*/ 2841 w 90"/>
                    <a:gd name="T11" fmla="*/ 804 h 79"/>
                    <a:gd name="T12" fmla="*/ 2348 w 90"/>
                    <a:gd name="T13" fmla="*/ 0 h 79"/>
                    <a:gd name="T14" fmla="*/ 3509 w 90"/>
                    <a:gd name="T15" fmla="*/ 804 h 79"/>
                    <a:gd name="T16" fmla="*/ 4001 w 90"/>
                    <a:gd name="T17" fmla="*/ 0 h 79"/>
                    <a:gd name="T18" fmla="*/ 3509 w 90"/>
                    <a:gd name="T19" fmla="*/ 804 h 79"/>
                    <a:gd name="T20" fmla="*/ 5244 w 90"/>
                    <a:gd name="T21" fmla="*/ 804 h 79"/>
                    <a:gd name="T22" fmla="*/ 4585 w 90"/>
                    <a:gd name="T23" fmla="*/ 0 h 79"/>
                    <a:gd name="T24" fmla="*/ 5772 w 90"/>
                    <a:gd name="T25" fmla="*/ 804 h 79"/>
                    <a:gd name="T26" fmla="*/ 6347 w 90"/>
                    <a:gd name="T27" fmla="*/ 0 h 79"/>
                    <a:gd name="T28" fmla="*/ 5772 w 90"/>
                    <a:gd name="T29" fmla="*/ 804 h 79"/>
                    <a:gd name="T30" fmla="*/ 7507 w 90"/>
                    <a:gd name="T31" fmla="*/ 804 h 79"/>
                    <a:gd name="T32" fmla="*/ 6851 w 90"/>
                    <a:gd name="T33" fmla="*/ 0 h 79"/>
                    <a:gd name="T34" fmla="*/ 6851 w 90"/>
                    <a:gd name="T35" fmla="*/ 1329 h 79"/>
                    <a:gd name="T36" fmla="*/ 7507 w 90"/>
                    <a:gd name="T37" fmla="*/ 907 h 79"/>
                    <a:gd name="T38" fmla="*/ 6851 w 90"/>
                    <a:gd name="T39" fmla="*/ 1329 h 79"/>
                    <a:gd name="T40" fmla="*/ 6347 w 90"/>
                    <a:gd name="T41" fmla="*/ 1329 h 79"/>
                    <a:gd name="T42" fmla="*/ 5772 w 90"/>
                    <a:gd name="T43" fmla="*/ 907 h 79"/>
                    <a:gd name="T44" fmla="*/ 4585 w 90"/>
                    <a:gd name="T45" fmla="*/ 1329 h 79"/>
                    <a:gd name="T46" fmla="*/ 5244 w 90"/>
                    <a:gd name="T47" fmla="*/ 907 h 79"/>
                    <a:gd name="T48" fmla="*/ 4585 w 90"/>
                    <a:gd name="T49" fmla="*/ 1329 h 79"/>
                    <a:gd name="T50" fmla="*/ 4001 w 90"/>
                    <a:gd name="T51" fmla="*/ 1329 h 79"/>
                    <a:gd name="T52" fmla="*/ 3509 w 90"/>
                    <a:gd name="T53" fmla="*/ 907 h 79"/>
                    <a:gd name="T54" fmla="*/ 2348 w 90"/>
                    <a:gd name="T55" fmla="*/ 1329 h 79"/>
                    <a:gd name="T56" fmla="*/ 2841 w 90"/>
                    <a:gd name="T57" fmla="*/ 907 h 79"/>
                    <a:gd name="T58" fmla="*/ 2348 w 90"/>
                    <a:gd name="T59" fmla="*/ 1329 h 79"/>
                    <a:gd name="T60" fmla="*/ 1735 w 90"/>
                    <a:gd name="T61" fmla="*/ 1329 h 79"/>
                    <a:gd name="T62" fmla="*/ 1079 w 90"/>
                    <a:gd name="T63" fmla="*/ 907 h 79"/>
                    <a:gd name="T64" fmla="*/ 0 w 90"/>
                    <a:gd name="T65" fmla="*/ 1329 h 79"/>
                    <a:gd name="T66" fmla="*/ 574 w 90"/>
                    <a:gd name="T67" fmla="*/ 907 h 79"/>
                    <a:gd name="T68" fmla="*/ 0 w 90"/>
                    <a:gd name="T69" fmla="*/ 1329 h 7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0"/>
                    <a:gd name="T106" fmla="*/ 0 h 79"/>
                    <a:gd name="T107" fmla="*/ 90 w 90"/>
                    <a:gd name="T108" fmla="*/ 79 h 7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0" h="79">
                      <a:moveTo>
                        <a:pt x="0" y="48"/>
                      </a:moveTo>
                      <a:lnTo>
                        <a:pt x="7" y="48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48"/>
                      </a:lnTo>
                      <a:close/>
                      <a:moveTo>
                        <a:pt x="13" y="48"/>
                      </a:moveTo>
                      <a:lnTo>
                        <a:pt x="21" y="48"/>
                      </a:lnTo>
                      <a:lnTo>
                        <a:pt x="21" y="0"/>
                      </a:lnTo>
                      <a:lnTo>
                        <a:pt x="13" y="0"/>
                      </a:lnTo>
                      <a:lnTo>
                        <a:pt x="13" y="48"/>
                      </a:lnTo>
                      <a:close/>
                      <a:moveTo>
                        <a:pt x="28" y="48"/>
                      </a:moveTo>
                      <a:lnTo>
                        <a:pt x="34" y="48"/>
                      </a:lnTo>
                      <a:lnTo>
                        <a:pt x="34" y="0"/>
                      </a:lnTo>
                      <a:lnTo>
                        <a:pt x="28" y="0"/>
                      </a:lnTo>
                      <a:lnTo>
                        <a:pt x="28" y="48"/>
                      </a:lnTo>
                      <a:close/>
                      <a:moveTo>
                        <a:pt x="42" y="48"/>
                      </a:moveTo>
                      <a:lnTo>
                        <a:pt x="48" y="48"/>
                      </a:lnTo>
                      <a:lnTo>
                        <a:pt x="48" y="0"/>
                      </a:lnTo>
                      <a:lnTo>
                        <a:pt x="42" y="0"/>
                      </a:lnTo>
                      <a:lnTo>
                        <a:pt x="42" y="48"/>
                      </a:lnTo>
                      <a:close/>
                      <a:moveTo>
                        <a:pt x="55" y="48"/>
                      </a:moveTo>
                      <a:lnTo>
                        <a:pt x="63" y="48"/>
                      </a:lnTo>
                      <a:lnTo>
                        <a:pt x="63" y="0"/>
                      </a:lnTo>
                      <a:lnTo>
                        <a:pt x="55" y="0"/>
                      </a:lnTo>
                      <a:lnTo>
                        <a:pt x="55" y="48"/>
                      </a:lnTo>
                      <a:close/>
                      <a:moveTo>
                        <a:pt x="69" y="48"/>
                      </a:moveTo>
                      <a:lnTo>
                        <a:pt x="76" y="48"/>
                      </a:lnTo>
                      <a:lnTo>
                        <a:pt x="76" y="0"/>
                      </a:lnTo>
                      <a:lnTo>
                        <a:pt x="69" y="0"/>
                      </a:lnTo>
                      <a:lnTo>
                        <a:pt x="69" y="48"/>
                      </a:lnTo>
                      <a:close/>
                      <a:moveTo>
                        <a:pt x="82" y="48"/>
                      </a:moveTo>
                      <a:lnTo>
                        <a:pt x="90" y="48"/>
                      </a:lnTo>
                      <a:lnTo>
                        <a:pt x="90" y="0"/>
                      </a:lnTo>
                      <a:lnTo>
                        <a:pt x="82" y="0"/>
                      </a:lnTo>
                      <a:lnTo>
                        <a:pt x="82" y="48"/>
                      </a:lnTo>
                      <a:close/>
                      <a:moveTo>
                        <a:pt x="82" y="79"/>
                      </a:moveTo>
                      <a:lnTo>
                        <a:pt x="90" y="79"/>
                      </a:lnTo>
                      <a:lnTo>
                        <a:pt x="90" y="54"/>
                      </a:lnTo>
                      <a:lnTo>
                        <a:pt x="82" y="54"/>
                      </a:lnTo>
                      <a:lnTo>
                        <a:pt x="82" y="79"/>
                      </a:lnTo>
                      <a:close/>
                      <a:moveTo>
                        <a:pt x="69" y="79"/>
                      </a:moveTo>
                      <a:lnTo>
                        <a:pt x="76" y="79"/>
                      </a:lnTo>
                      <a:lnTo>
                        <a:pt x="76" y="54"/>
                      </a:lnTo>
                      <a:lnTo>
                        <a:pt x="69" y="54"/>
                      </a:lnTo>
                      <a:lnTo>
                        <a:pt x="69" y="79"/>
                      </a:lnTo>
                      <a:close/>
                      <a:moveTo>
                        <a:pt x="55" y="79"/>
                      </a:moveTo>
                      <a:lnTo>
                        <a:pt x="63" y="79"/>
                      </a:lnTo>
                      <a:lnTo>
                        <a:pt x="63" y="54"/>
                      </a:lnTo>
                      <a:lnTo>
                        <a:pt x="55" y="54"/>
                      </a:lnTo>
                      <a:lnTo>
                        <a:pt x="55" y="79"/>
                      </a:lnTo>
                      <a:close/>
                      <a:moveTo>
                        <a:pt x="42" y="79"/>
                      </a:moveTo>
                      <a:lnTo>
                        <a:pt x="48" y="79"/>
                      </a:lnTo>
                      <a:lnTo>
                        <a:pt x="48" y="54"/>
                      </a:lnTo>
                      <a:lnTo>
                        <a:pt x="42" y="54"/>
                      </a:lnTo>
                      <a:lnTo>
                        <a:pt x="42" y="79"/>
                      </a:lnTo>
                      <a:close/>
                      <a:moveTo>
                        <a:pt x="28" y="79"/>
                      </a:moveTo>
                      <a:lnTo>
                        <a:pt x="34" y="79"/>
                      </a:lnTo>
                      <a:lnTo>
                        <a:pt x="34" y="54"/>
                      </a:lnTo>
                      <a:lnTo>
                        <a:pt x="28" y="54"/>
                      </a:lnTo>
                      <a:lnTo>
                        <a:pt x="28" y="79"/>
                      </a:lnTo>
                      <a:close/>
                      <a:moveTo>
                        <a:pt x="13" y="79"/>
                      </a:moveTo>
                      <a:lnTo>
                        <a:pt x="21" y="79"/>
                      </a:lnTo>
                      <a:lnTo>
                        <a:pt x="21" y="54"/>
                      </a:lnTo>
                      <a:lnTo>
                        <a:pt x="13" y="54"/>
                      </a:lnTo>
                      <a:lnTo>
                        <a:pt x="13" y="79"/>
                      </a:lnTo>
                      <a:close/>
                      <a:moveTo>
                        <a:pt x="0" y="79"/>
                      </a:moveTo>
                      <a:lnTo>
                        <a:pt x="7" y="79"/>
                      </a:lnTo>
                      <a:lnTo>
                        <a:pt x="7" y="54"/>
                      </a:lnTo>
                      <a:lnTo>
                        <a:pt x="0" y="54"/>
                      </a:lnTo>
                      <a:lnTo>
                        <a:pt x="0" y="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1" name="Rectangle 326">
                  <a:extLst>
                    <a:ext uri="{FF2B5EF4-FFF2-40B4-BE49-F238E27FC236}">
                      <a16:creationId xmlns:a16="http://schemas.microsoft.com/office/drawing/2014/main" id="{F675A60A-83F2-42DF-8827-2C6623B0EA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36869" y="3608484"/>
                  <a:ext cx="376228" cy="7937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2" name="Freeform 327">
                  <a:extLst>
                    <a:ext uri="{FF2B5EF4-FFF2-40B4-BE49-F238E27FC236}">
                      <a16:creationId xmlns:a16="http://schemas.microsoft.com/office/drawing/2014/main" id="{B58AABC6-6B19-4F66-B546-C33DD96E53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36869" y="3608484"/>
                  <a:ext cx="376228" cy="22225"/>
                </a:xfrm>
                <a:custGeom>
                  <a:avLst/>
                  <a:gdLst>
                    <a:gd name="T0" fmla="*/ 0 w 69"/>
                    <a:gd name="T1" fmla="*/ 0 h 7"/>
                    <a:gd name="T2" fmla="*/ 506 w 69"/>
                    <a:gd name="T3" fmla="*/ 112 h 7"/>
                    <a:gd name="T4" fmla="*/ 5219 w 69"/>
                    <a:gd name="T5" fmla="*/ 112 h 7"/>
                    <a:gd name="T6" fmla="*/ 5807 w 69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9"/>
                    <a:gd name="T13" fmla="*/ 0 h 7"/>
                    <a:gd name="T14" fmla="*/ 69 w 69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9" h="7">
                      <a:moveTo>
                        <a:pt x="0" y="0"/>
                      </a:moveTo>
                      <a:lnTo>
                        <a:pt x="6" y="7"/>
                      </a:lnTo>
                      <a:lnTo>
                        <a:pt x="62" y="7"/>
                      </a:lnTo>
                      <a:lnTo>
                        <a:pt x="69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3" name="Rectangle 328">
                  <a:extLst>
                    <a:ext uri="{FF2B5EF4-FFF2-40B4-BE49-F238E27FC236}">
                      <a16:creationId xmlns:a16="http://schemas.microsoft.com/office/drawing/2014/main" id="{22A536C4-C32C-43B8-9016-70B69B6E1A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36869" y="3703734"/>
                  <a:ext cx="376228" cy="80963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4" name="Rectangle 329">
                  <a:extLst>
                    <a:ext uri="{FF2B5EF4-FFF2-40B4-BE49-F238E27FC236}">
                      <a16:creationId xmlns:a16="http://schemas.microsoft.com/office/drawing/2014/main" id="{40BFEE48-B00B-4535-A9CE-538A094127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36867" y="3803746"/>
                  <a:ext cx="376229" cy="74614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5" name="Rectangle 330">
                  <a:extLst>
                    <a:ext uri="{FF2B5EF4-FFF2-40B4-BE49-F238E27FC236}">
                      <a16:creationId xmlns:a16="http://schemas.microsoft.com/office/drawing/2014/main" id="{6FE52962-D860-4B29-9C59-F238C19617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36869" y="3897409"/>
                  <a:ext cx="376228" cy="80963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6" name="Rectangle 331">
                  <a:extLst>
                    <a:ext uri="{FF2B5EF4-FFF2-40B4-BE49-F238E27FC236}">
                      <a16:creationId xmlns:a16="http://schemas.microsoft.com/office/drawing/2014/main" id="{3A4E9D00-2A3C-4BD0-A08A-2D94155FAA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36869" y="3997421"/>
                  <a:ext cx="376228" cy="74613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7" name="Line 332">
                  <a:extLst>
                    <a:ext uri="{FF2B5EF4-FFF2-40B4-BE49-F238E27FC236}">
                      <a16:creationId xmlns:a16="http://schemas.microsoft.com/office/drawing/2014/main" id="{0F45479A-6BFA-4C47-A0BF-CE7051FC89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036869" y="3630709"/>
                  <a:ext cx="32402" cy="5715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8" name="Line 333">
                  <a:extLst>
                    <a:ext uri="{FF2B5EF4-FFF2-40B4-BE49-F238E27FC236}">
                      <a16:creationId xmlns:a16="http://schemas.microsoft.com/office/drawing/2014/main" id="{0BF69B13-7435-4FDA-9D19-78E6B34223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75294" y="3630709"/>
                  <a:ext cx="37803" cy="5715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9" name="Line 334">
                  <a:extLst>
                    <a:ext uri="{FF2B5EF4-FFF2-40B4-BE49-F238E27FC236}">
                      <a16:creationId xmlns:a16="http://schemas.microsoft.com/office/drawing/2014/main" id="{F9C241F0-2FDC-4B2E-B61A-8BDC855397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47670" y="3965671"/>
                  <a:ext cx="250218" cy="317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0" name="Line 335">
                  <a:extLst>
                    <a:ext uri="{FF2B5EF4-FFF2-40B4-BE49-F238E27FC236}">
                      <a16:creationId xmlns:a16="http://schemas.microsoft.com/office/drawing/2014/main" id="{77E559AB-3D98-40CE-B2DF-D50A990C5F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47670" y="3952971"/>
                  <a:ext cx="250218" cy="317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1" name="Line 336">
                  <a:extLst>
                    <a:ext uri="{FF2B5EF4-FFF2-40B4-BE49-F238E27FC236}">
                      <a16:creationId xmlns:a16="http://schemas.microsoft.com/office/drawing/2014/main" id="{FF957AB0-0673-492F-980C-BCDAA7324C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47670" y="3940271"/>
                  <a:ext cx="250218" cy="317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2" name="Line 337">
                  <a:extLst>
                    <a:ext uri="{FF2B5EF4-FFF2-40B4-BE49-F238E27FC236}">
                      <a16:creationId xmlns:a16="http://schemas.microsoft.com/office/drawing/2014/main" id="{B7A63E31-7FD3-4171-847C-038C1840CE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47670" y="3922809"/>
                  <a:ext cx="250218" cy="317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3" name="Line 338">
                  <a:extLst>
                    <a:ext uri="{FF2B5EF4-FFF2-40B4-BE49-F238E27FC236}">
                      <a16:creationId xmlns:a16="http://schemas.microsoft.com/office/drawing/2014/main" id="{2B489501-B3F0-4FC5-90D3-52D2EA2F45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47670" y="3910109"/>
                  <a:ext cx="250218" cy="317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4" name="Rectangle 339">
                  <a:extLst>
                    <a:ext uri="{FF2B5EF4-FFF2-40B4-BE49-F238E27FC236}">
                      <a16:creationId xmlns:a16="http://schemas.microsoft.com/office/drawing/2014/main" id="{C2D09123-4192-4F0A-8CFA-70EB148C29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27683" y="3724371"/>
                  <a:ext cx="102608" cy="3810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5" name="Rectangle 340">
                  <a:extLst>
                    <a:ext uri="{FF2B5EF4-FFF2-40B4-BE49-F238E27FC236}">
                      <a16:creationId xmlns:a16="http://schemas.microsoft.com/office/drawing/2014/main" id="{6E2D825E-4ADA-4B84-B8DB-2D0DD18B96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0291" y="3856134"/>
                  <a:ext cx="55804" cy="952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6" name="Rectangle 341">
                  <a:extLst>
                    <a:ext uri="{FF2B5EF4-FFF2-40B4-BE49-F238E27FC236}">
                      <a16:creationId xmlns:a16="http://schemas.microsoft.com/office/drawing/2014/main" id="{1D852655-2EB1-4C08-A35F-AB7CCADBCF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0291" y="3910109"/>
                  <a:ext cx="55804" cy="635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7" name="Rectangle 342">
                  <a:extLst>
                    <a:ext uri="{FF2B5EF4-FFF2-40B4-BE49-F238E27FC236}">
                      <a16:creationId xmlns:a16="http://schemas.microsoft.com/office/drawing/2014/main" id="{3F61CC43-6313-4D6E-8467-0F56EC1F4C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0291" y="3929159"/>
                  <a:ext cx="55804" cy="11113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98" name="Rectangle 343">
                <a:extLst>
                  <a:ext uri="{FF2B5EF4-FFF2-40B4-BE49-F238E27FC236}">
                    <a16:creationId xmlns:a16="http://schemas.microsoft.com/office/drawing/2014/main" id="{6363440C-D85C-4BF6-ACB3-5C8991F48F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56962" y="4459980"/>
                <a:ext cx="1026637" cy="369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4572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External  Servers</a:t>
                </a:r>
              </a:p>
            </p:txBody>
          </p:sp>
        </p:grpSp>
        <p:sp>
          <p:nvSpPr>
            <p:cNvPr id="1105" name="Rectangle 309">
              <a:extLst>
                <a:ext uri="{FF2B5EF4-FFF2-40B4-BE49-F238E27FC236}">
                  <a16:creationId xmlns:a16="http://schemas.microsoft.com/office/drawing/2014/main" id="{2A51A081-8E9E-4548-AC0E-31A553367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3865" y="4042227"/>
              <a:ext cx="269081" cy="91678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8557" tIns="34278" rIns="68557" bIns="34278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7" name="Rectangle 310">
              <a:extLst>
                <a:ext uri="{FF2B5EF4-FFF2-40B4-BE49-F238E27FC236}">
                  <a16:creationId xmlns:a16="http://schemas.microsoft.com/office/drawing/2014/main" id="{64BE3CB4-B408-4F66-B28B-777E340DB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2946" y="4042227"/>
              <a:ext cx="159544" cy="91678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8557" tIns="34278" rIns="68557" bIns="34278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8" name="Freeform 311">
              <a:extLst>
                <a:ext uri="{FF2B5EF4-FFF2-40B4-BE49-F238E27FC236}">
                  <a16:creationId xmlns:a16="http://schemas.microsoft.com/office/drawing/2014/main" id="{C577A7CA-7FDB-4B9B-8357-3432BA0BFB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76720" y="4045799"/>
              <a:ext cx="428625" cy="60722"/>
            </a:xfrm>
            <a:custGeom>
              <a:avLst/>
              <a:gdLst>
                <a:gd name="T0" fmla="*/ 0 w 360"/>
                <a:gd name="T1" fmla="*/ 2147483647 h 51"/>
                <a:gd name="T2" fmla="*/ 2147483647 w 360"/>
                <a:gd name="T3" fmla="*/ 2147483647 h 51"/>
                <a:gd name="T4" fmla="*/ 2147483647 w 360"/>
                <a:gd name="T5" fmla="*/ 0 h 51"/>
                <a:gd name="T6" fmla="*/ 0 w 360"/>
                <a:gd name="T7" fmla="*/ 0 h 51"/>
                <a:gd name="T8" fmla="*/ 0 w 360"/>
                <a:gd name="T9" fmla="*/ 2147483647 h 51"/>
                <a:gd name="T10" fmla="*/ 2147483647 w 360"/>
                <a:gd name="T11" fmla="*/ 2147483647 h 51"/>
                <a:gd name="T12" fmla="*/ 2147483647 w 360"/>
                <a:gd name="T13" fmla="*/ 2147483647 h 51"/>
                <a:gd name="T14" fmla="*/ 2147483647 w 360"/>
                <a:gd name="T15" fmla="*/ 0 h 51"/>
                <a:gd name="T16" fmla="*/ 2147483647 w 360"/>
                <a:gd name="T17" fmla="*/ 0 h 51"/>
                <a:gd name="T18" fmla="*/ 2147483647 w 360"/>
                <a:gd name="T19" fmla="*/ 2147483647 h 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0"/>
                <a:gd name="T31" fmla="*/ 0 h 51"/>
                <a:gd name="T32" fmla="*/ 360 w 360"/>
                <a:gd name="T33" fmla="*/ 51 h 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0" h="51">
                  <a:moveTo>
                    <a:pt x="0" y="51"/>
                  </a:moveTo>
                  <a:lnTo>
                    <a:pt x="214" y="51"/>
                  </a:lnTo>
                  <a:lnTo>
                    <a:pt x="214" y="0"/>
                  </a:lnTo>
                  <a:lnTo>
                    <a:pt x="0" y="0"/>
                  </a:lnTo>
                  <a:lnTo>
                    <a:pt x="0" y="51"/>
                  </a:lnTo>
                  <a:close/>
                  <a:moveTo>
                    <a:pt x="238" y="51"/>
                  </a:moveTo>
                  <a:lnTo>
                    <a:pt x="360" y="51"/>
                  </a:lnTo>
                  <a:lnTo>
                    <a:pt x="360" y="0"/>
                  </a:lnTo>
                  <a:lnTo>
                    <a:pt x="238" y="0"/>
                  </a:lnTo>
                  <a:lnTo>
                    <a:pt x="238" y="51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68557" tIns="34278" rIns="68557" bIns="34278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0" name="Freeform 312">
              <a:extLst>
                <a:ext uri="{FF2B5EF4-FFF2-40B4-BE49-F238E27FC236}">
                  <a16:creationId xmlns:a16="http://schemas.microsoft.com/office/drawing/2014/main" id="{94B43A5C-5857-4AE7-A311-226DE9EC9E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8152" y="4044607"/>
              <a:ext cx="409575" cy="8334"/>
            </a:xfrm>
            <a:custGeom>
              <a:avLst/>
              <a:gdLst>
                <a:gd name="T0" fmla="*/ 2147483647 w 344"/>
                <a:gd name="T1" fmla="*/ 2147483647 h 7"/>
                <a:gd name="T2" fmla="*/ 2147483647 w 344"/>
                <a:gd name="T3" fmla="*/ 2147483647 h 7"/>
                <a:gd name="T4" fmla="*/ 2147483647 w 344"/>
                <a:gd name="T5" fmla="*/ 0 h 7"/>
                <a:gd name="T6" fmla="*/ 2147483647 w 344"/>
                <a:gd name="T7" fmla="*/ 0 h 7"/>
                <a:gd name="T8" fmla="*/ 2147483647 w 344"/>
                <a:gd name="T9" fmla="*/ 2147483647 h 7"/>
                <a:gd name="T10" fmla="*/ 2147483647 w 344"/>
                <a:gd name="T11" fmla="*/ 2147483647 h 7"/>
                <a:gd name="T12" fmla="*/ 2147483647 w 344"/>
                <a:gd name="T13" fmla="*/ 2147483647 h 7"/>
                <a:gd name="T14" fmla="*/ 2147483647 w 344"/>
                <a:gd name="T15" fmla="*/ 2147483647 h 7"/>
                <a:gd name="T16" fmla="*/ 2147483647 w 344"/>
                <a:gd name="T17" fmla="*/ 2147483647 h 7"/>
                <a:gd name="T18" fmla="*/ 2147483647 w 344"/>
                <a:gd name="T19" fmla="*/ 2147483647 h 7"/>
                <a:gd name="T20" fmla="*/ 2147483647 w 344"/>
                <a:gd name="T21" fmla="*/ 2147483647 h 7"/>
                <a:gd name="T22" fmla="*/ 2147483647 w 344"/>
                <a:gd name="T23" fmla="*/ 2147483647 h 7"/>
                <a:gd name="T24" fmla="*/ 2147483647 w 344"/>
                <a:gd name="T25" fmla="*/ 2147483647 h 7"/>
                <a:gd name="T26" fmla="*/ 2147483647 w 344"/>
                <a:gd name="T27" fmla="*/ 2147483647 h 7"/>
                <a:gd name="T28" fmla="*/ 2147483647 w 344"/>
                <a:gd name="T29" fmla="*/ 2147483647 h 7"/>
                <a:gd name="T30" fmla="*/ 0 w 344"/>
                <a:gd name="T31" fmla="*/ 2147483647 h 7"/>
                <a:gd name="T32" fmla="*/ 2147483647 w 344"/>
                <a:gd name="T33" fmla="*/ 2147483647 h 7"/>
                <a:gd name="T34" fmla="*/ 2147483647 w 344"/>
                <a:gd name="T35" fmla="*/ 2147483647 h 7"/>
                <a:gd name="T36" fmla="*/ 0 w 344"/>
                <a:gd name="T37" fmla="*/ 2147483647 h 7"/>
                <a:gd name="T38" fmla="*/ 0 w 344"/>
                <a:gd name="T39" fmla="*/ 2147483647 h 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44"/>
                <a:gd name="T61" fmla="*/ 0 h 7"/>
                <a:gd name="T62" fmla="*/ 344 w 344"/>
                <a:gd name="T63" fmla="*/ 7 h 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44" h="7">
                  <a:moveTo>
                    <a:pt x="332" y="7"/>
                  </a:moveTo>
                  <a:lnTo>
                    <a:pt x="344" y="7"/>
                  </a:lnTo>
                  <a:lnTo>
                    <a:pt x="344" y="0"/>
                  </a:lnTo>
                  <a:lnTo>
                    <a:pt x="332" y="0"/>
                  </a:lnTo>
                  <a:lnTo>
                    <a:pt x="332" y="7"/>
                  </a:lnTo>
                  <a:close/>
                  <a:moveTo>
                    <a:pt x="34" y="5"/>
                  </a:moveTo>
                  <a:lnTo>
                    <a:pt x="46" y="5"/>
                  </a:lnTo>
                  <a:lnTo>
                    <a:pt x="46" y="3"/>
                  </a:lnTo>
                  <a:lnTo>
                    <a:pt x="34" y="3"/>
                  </a:lnTo>
                  <a:lnTo>
                    <a:pt x="34" y="5"/>
                  </a:lnTo>
                  <a:close/>
                  <a:moveTo>
                    <a:pt x="17" y="5"/>
                  </a:moveTo>
                  <a:lnTo>
                    <a:pt x="29" y="5"/>
                  </a:lnTo>
                  <a:lnTo>
                    <a:pt x="29" y="3"/>
                  </a:lnTo>
                  <a:lnTo>
                    <a:pt x="17" y="3"/>
                  </a:lnTo>
                  <a:lnTo>
                    <a:pt x="17" y="5"/>
                  </a:lnTo>
                  <a:close/>
                  <a:moveTo>
                    <a:pt x="0" y="5"/>
                  </a:moveTo>
                  <a:lnTo>
                    <a:pt x="12" y="5"/>
                  </a:lnTo>
                  <a:lnTo>
                    <a:pt x="12" y="3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68557" tIns="34278" rIns="68557" bIns="34278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2" name="Rectangle 313">
              <a:extLst>
                <a:ext uri="{FF2B5EF4-FFF2-40B4-BE49-F238E27FC236}">
                  <a16:creationId xmlns:a16="http://schemas.microsoft.com/office/drawing/2014/main" id="{ED194BBD-9777-472A-9D49-C57E89CD2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8659" y="4042227"/>
              <a:ext cx="28575" cy="9167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8557" tIns="34278" rIns="68557" bIns="34278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9" name="Rectangle 314">
              <a:extLst>
                <a:ext uri="{FF2B5EF4-FFF2-40B4-BE49-F238E27FC236}">
                  <a16:creationId xmlns:a16="http://schemas.microsoft.com/office/drawing/2014/main" id="{DA0A4DC8-4662-41CA-8A2B-104B3E48C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9109" y="4167242"/>
              <a:ext cx="340519" cy="1131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68557" tIns="34278" rIns="68557" bIns="34278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2" name="Rectangle 315">
              <a:extLst>
                <a:ext uri="{FF2B5EF4-FFF2-40B4-BE49-F238E27FC236}">
                  <a16:creationId xmlns:a16="http://schemas.microsoft.com/office/drawing/2014/main" id="{3002AF92-6BD1-4A45-BF01-D90FA7A62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3871" y="4160099"/>
              <a:ext cx="259686" cy="10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342900" eaLnBrk="0" hangingPunct="0"/>
              <a:r>
                <a:rPr lang="en-US" sz="675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  <a:endParaRPr lang="en-US" b="1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1725" name="Freeform: Shape 1724">
              <a:extLst>
                <a:ext uri="{FF2B5EF4-FFF2-40B4-BE49-F238E27FC236}">
                  <a16:creationId xmlns:a16="http://schemas.microsoft.com/office/drawing/2014/main" id="{E79ADA31-7CC3-4DEE-9E6A-1FCFD9600592}"/>
                </a:ext>
              </a:extLst>
            </p:cNvPr>
            <p:cNvSpPr/>
            <p:nvPr/>
          </p:nvSpPr>
          <p:spPr>
            <a:xfrm>
              <a:off x="8013851" y="4076630"/>
              <a:ext cx="402055" cy="100094"/>
            </a:xfrm>
            <a:custGeom>
              <a:avLst/>
              <a:gdLst>
                <a:gd name="connsiteX0" fmla="*/ 449943 w 449943"/>
                <a:gd name="connsiteY0" fmla="*/ 89658 h 89658"/>
                <a:gd name="connsiteX1" fmla="*/ 174172 w 449943"/>
                <a:gd name="connsiteY1" fmla="*/ 2573 h 89658"/>
                <a:gd name="connsiteX2" fmla="*/ 0 w 449943"/>
                <a:gd name="connsiteY2" fmla="*/ 31601 h 8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9943" h="89658">
                  <a:moveTo>
                    <a:pt x="449943" y="89658"/>
                  </a:moveTo>
                  <a:cubicBezTo>
                    <a:pt x="349552" y="50953"/>
                    <a:pt x="249162" y="12249"/>
                    <a:pt x="174172" y="2573"/>
                  </a:cubicBezTo>
                  <a:cubicBezTo>
                    <a:pt x="99182" y="-7103"/>
                    <a:pt x="49591" y="12249"/>
                    <a:pt x="0" y="3160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9" name="Group 385">
            <a:extLst>
              <a:ext uri="{FF2B5EF4-FFF2-40B4-BE49-F238E27FC236}">
                <a16:creationId xmlns:a16="http://schemas.microsoft.com/office/drawing/2014/main" id="{520F4206-2C74-4F01-B320-5DBB51F9452E}"/>
              </a:ext>
            </a:extLst>
          </p:cNvPr>
          <p:cNvGrpSpPr>
            <a:grpSpLocks/>
          </p:cNvGrpSpPr>
          <p:nvPr/>
        </p:nvGrpSpPr>
        <p:grpSpPr bwMode="auto">
          <a:xfrm>
            <a:off x="6599432" y="3448634"/>
            <a:ext cx="514350" cy="395139"/>
            <a:chOff x="672" y="2112"/>
            <a:chExt cx="432" cy="295"/>
          </a:xfrm>
        </p:grpSpPr>
        <p:grpSp>
          <p:nvGrpSpPr>
            <p:cNvPr id="1232" name="Group 386">
              <a:extLst>
                <a:ext uri="{FF2B5EF4-FFF2-40B4-BE49-F238E27FC236}">
                  <a16:creationId xmlns:a16="http://schemas.microsoft.com/office/drawing/2014/main" id="{0A71C187-E8F0-4DA4-9769-DE6FC7FA21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2160"/>
              <a:ext cx="360" cy="124"/>
              <a:chOff x="2298" y="1938"/>
              <a:chExt cx="360" cy="154"/>
            </a:xfrm>
          </p:grpSpPr>
          <p:sp>
            <p:nvSpPr>
              <p:cNvPr id="1265" name="Rectangle 387">
                <a:extLst>
                  <a:ext uri="{FF2B5EF4-FFF2-40B4-BE49-F238E27FC236}">
                    <a16:creationId xmlns:a16="http://schemas.microsoft.com/office/drawing/2014/main" id="{C5E8C3FF-8CA3-4A1D-95D3-CC781F0EB9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1938"/>
                <a:ext cx="91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66" name="Rectangle 388">
                <a:extLst>
                  <a:ext uri="{FF2B5EF4-FFF2-40B4-BE49-F238E27FC236}">
                    <a16:creationId xmlns:a16="http://schemas.microsoft.com/office/drawing/2014/main" id="{ABAFB0CD-A52A-476A-89AA-6247FEAE07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1948"/>
                <a:ext cx="91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84" name="Rectangle 389">
                <a:extLst>
                  <a:ext uri="{FF2B5EF4-FFF2-40B4-BE49-F238E27FC236}">
                    <a16:creationId xmlns:a16="http://schemas.microsoft.com/office/drawing/2014/main" id="{D73ACA9B-E100-4ED0-80FF-0E0F8B6E30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086"/>
                <a:ext cx="91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85" name="Rectangle 390">
                <a:extLst>
                  <a:ext uri="{FF2B5EF4-FFF2-40B4-BE49-F238E27FC236}">
                    <a16:creationId xmlns:a16="http://schemas.microsoft.com/office/drawing/2014/main" id="{E74AD1D9-346E-48EF-A0E1-B7D67C36F8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9" y="1938"/>
                <a:ext cx="89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98" name="Rectangle 391">
                <a:extLst>
                  <a:ext uri="{FF2B5EF4-FFF2-40B4-BE49-F238E27FC236}">
                    <a16:creationId xmlns:a16="http://schemas.microsoft.com/office/drawing/2014/main" id="{EE443797-EDB2-4905-AEBE-4100922BBB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9" y="2086"/>
                <a:ext cx="89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99" name="Rectangle 392">
                <a:extLst>
                  <a:ext uri="{FF2B5EF4-FFF2-40B4-BE49-F238E27FC236}">
                    <a16:creationId xmlns:a16="http://schemas.microsoft.com/office/drawing/2014/main" id="{696358B2-B870-4A2C-8F07-DA8828C41D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" y="1938"/>
                <a:ext cx="91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28" name="Rectangle 393">
                <a:extLst>
                  <a:ext uri="{FF2B5EF4-FFF2-40B4-BE49-F238E27FC236}">
                    <a16:creationId xmlns:a16="http://schemas.microsoft.com/office/drawing/2014/main" id="{873DCD4E-F37C-497D-B12F-7A0C799A0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" y="2086"/>
                <a:ext cx="91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29" name="Rectangle 394">
                <a:extLst>
                  <a:ext uri="{FF2B5EF4-FFF2-40B4-BE49-F238E27FC236}">
                    <a16:creationId xmlns:a16="http://schemas.microsoft.com/office/drawing/2014/main" id="{DFD9D64F-D407-4EEA-AF4C-7B394A8B07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9" y="1938"/>
                <a:ext cx="89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0" name="Rectangle 395">
                <a:extLst>
                  <a:ext uri="{FF2B5EF4-FFF2-40B4-BE49-F238E27FC236}">
                    <a16:creationId xmlns:a16="http://schemas.microsoft.com/office/drawing/2014/main" id="{06F69C85-CE20-4770-ADD0-B1D0FD2B9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9" y="2086"/>
                <a:ext cx="89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1" name="Rectangle 396">
                <a:extLst>
                  <a:ext uri="{FF2B5EF4-FFF2-40B4-BE49-F238E27FC236}">
                    <a16:creationId xmlns:a16="http://schemas.microsoft.com/office/drawing/2014/main" id="{8F0F08A7-C441-401D-8122-4A1ED5B2C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5" y="1952"/>
                <a:ext cx="9" cy="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2" name="Rectangle 397">
                <a:extLst>
                  <a:ext uri="{FF2B5EF4-FFF2-40B4-BE49-F238E27FC236}">
                    <a16:creationId xmlns:a16="http://schemas.microsoft.com/office/drawing/2014/main" id="{520B07F8-6652-4ADE-842E-162F39915A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9" y="1948"/>
                <a:ext cx="89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3" name="Rectangle 398">
                <a:extLst>
                  <a:ext uri="{FF2B5EF4-FFF2-40B4-BE49-F238E27FC236}">
                    <a16:creationId xmlns:a16="http://schemas.microsoft.com/office/drawing/2014/main" id="{CE6495E9-8FD2-4013-A65A-A934855389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" y="1948"/>
                <a:ext cx="91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4" name="Rectangle 399">
                <a:extLst>
                  <a:ext uri="{FF2B5EF4-FFF2-40B4-BE49-F238E27FC236}">
                    <a16:creationId xmlns:a16="http://schemas.microsoft.com/office/drawing/2014/main" id="{CB3912B6-A27E-4A7E-8530-79DE05FEDF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9" y="1948"/>
                <a:ext cx="89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240" name="Rectangle 400">
              <a:extLst>
                <a:ext uri="{FF2B5EF4-FFF2-40B4-BE49-F238E27FC236}">
                  <a16:creationId xmlns:a16="http://schemas.microsoft.com/office/drawing/2014/main" id="{32A51E43-9F04-4455-8BFC-47DAE5748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" y="2208"/>
              <a:ext cx="48" cy="48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342900"/>
              <a:endParaRPr lang="en-US">
                <a:solidFill>
                  <a:srgbClr val="FF33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4" name="Text Box 401">
              <a:extLst>
                <a:ext uri="{FF2B5EF4-FFF2-40B4-BE49-F238E27FC236}">
                  <a16:creationId xmlns:a16="http://schemas.microsoft.com/office/drawing/2014/main" id="{9F728C50-AF47-4CDD-9A44-9C0FF8C067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112"/>
              <a:ext cx="384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342900"/>
              <a:r>
                <a:rPr lang="en-US" sz="1050" dirty="0">
                  <a:solidFill>
                    <a:srgbClr val="FF3300"/>
                  </a:solidFill>
                  <a:latin typeface="Arial Black" pitchFamily="34" charset="0"/>
                  <a:cs typeface="Arial" charset="0"/>
                </a:rPr>
                <a:t>::::::</a:t>
              </a:r>
            </a:p>
          </p:txBody>
        </p:sp>
        <p:sp>
          <p:nvSpPr>
            <p:cNvPr id="1251" name="Rectangle 402">
              <a:extLst>
                <a:ext uri="{FF2B5EF4-FFF2-40B4-BE49-F238E27FC236}">
                  <a16:creationId xmlns:a16="http://schemas.microsoft.com/office/drawing/2014/main" id="{389EE462-5917-4C03-963B-CDCC32761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305"/>
              <a:ext cx="276" cy="9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6" name="Rectangle 403">
              <a:extLst>
                <a:ext uri="{FF2B5EF4-FFF2-40B4-BE49-F238E27FC236}">
                  <a16:creationId xmlns:a16="http://schemas.microsoft.com/office/drawing/2014/main" id="{5905D1D5-CC9C-4633-A68A-10CC24BB3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304"/>
              <a:ext cx="386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342900" eaLnBrk="0" hangingPunct="0"/>
              <a:r>
                <a:rPr lang="en-US" sz="900" b="1" dirty="0">
                  <a:solidFill>
                    <a:srgbClr val="FF3300"/>
                  </a:solidFill>
                  <a:latin typeface="Calibri"/>
                  <a:cs typeface="Arial" charset="0"/>
                </a:rPr>
                <a:t>Firewall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9A9F597-A671-4E2C-BBCC-DFED39DC607C}"/>
              </a:ext>
            </a:extLst>
          </p:cNvPr>
          <p:cNvGrpSpPr/>
          <p:nvPr/>
        </p:nvGrpSpPr>
        <p:grpSpPr>
          <a:xfrm>
            <a:off x="4235182" y="3210086"/>
            <a:ext cx="571104" cy="996932"/>
            <a:chOff x="4250692" y="3209838"/>
            <a:chExt cx="571104" cy="996932"/>
          </a:xfrm>
        </p:grpSpPr>
        <p:sp>
          <p:nvSpPr>
            <p:cNvPr id="330" name="Freeform 406">
              <a:extLst>
                <a:ext uri="{FF2B5EF4-FFF2-40B4-BE49-F238E27FC236}">
                  <a16:creationId xmlns:a16="http://schemas.microsoft.com/office/drawing/2014/main" id="{E441B590-CBCD-42BC-AE01-EF8D3BA7C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692" y="3209838"/>
              <a:ext cx="537103" cy="673344"/>
            </a:xfrm>
            <a:custGeom>
              <a:avLst/>
              <a:gdLst>
                <a:gd name="T0" fmla="*/ 0 w 217"/>
                <a:gd name="T1" fmla="*/ 3676 h 287"/>
                <a:gd name="T2" fmla="*/ 0 w 217"/>
                <a:gd name="T3" fmla="*/ 3563 h 287"/>
                <a:gd name="T4" fmla="*/ 876 w 217"/>
                <a:gd name="T5" fmla="*/ 3332 h 287"/>
                <a:gd name="T6" fmla="*/ 876 w 217"/>
                <a:gd name="T7" fmla="*/ 0 h 287"/>
                <a:gd name="T8" fmla="*/ 2572 w 217"/>
                <a:gd name="T9" fmla="*/ 0 h 287"/>
                <a:gd name="T10" fmla="*/ 2572 w 217"/>
                <a:gd name="T11" fmla="*/ 3332 h 287"/>
                <a:gd name="T12" fmla="*/ 3408 w 217"/>
                <a:gd name="T13" fmla="*/ 3563 h 287"/>
                <a:gd name="T14" fmla="*/ 3408 w 217"/>
                <a:gd name="T15" fmla="*/ 3676 h 287"/>
                <a:gd name="T16" fmla="*/ 0 w 217"/>
                <a:gd name="T17" fmla="*/ 3676 h 2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7"/>
                <a:gd name="T28" fmla="*/ 0 h 287"/>
                <a:gd name="T29" fmla="*/ 217 w 217"/>
                <a:gd name="T30" fmla="*/ 287 h 2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7" h="287">
                  <a:moveTo>
                    <a:pt x="0" y="287"/>
                  </a:moveTo>
                  <a:lnTo>
                    <a:pt x="0" y="278"/>
                  </a:lnTo>
                  <a:lnTo>
                    <a:pt x="56" y="260"/>
                  </a:lnTo>
                  <a:lnTo>
                    <a:pt x="56" y="0"/>
                  </a:lnTo>
                  <a:lnTo>
                    <a:pt x="164" y="0"/>
                  </a:lnTo>
                  <a:lnTo>
                    <a:pt x="164" y="260"/>
                  </a:lnTo>
                  <a:lnTo>
                    <a:pt x="217" y="278"/>
                  </a:lnTo>
                  <a:lnTo>
                    <a:pt x="217" y="287"/>
                  </a:lnTo>
                  <a:lnTo>
                    <a:pt x="0" y="2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1" name="Line 407">
              <a:extLst>
                <a:ext uri="{FF2B5EF4-FFF2-40B4-BE49-F238E27FC236}">
                  <a16:creationId xmlns:a16="http://schemas.microsoft.com/office/drawing/2014/main" id="{9110E828-F8BC-466D-BA03-798E2A8743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9941" y="3819939"/>
              <a:ext cx="2487" cy="632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2" name="Line 408">
              <a:extLst>
                <a:ext uri="{FF2B5EF4-FFF2-40B4-BE49-F238E27FC236}">
                  <a16:creationId xmlns:a16="http://schemas.microsoft.com/office/drawing/2014/main" id="{4C882175-3B67-4342-938A-2BF2238FDA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006" y="3819939"/>
              <a:ext cx="2487" cy="632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3" name="Line 409">
              <a:extLst>
                <a:ext uri="{FF2B5EF4-FFF2-40B4-BE49-F238E27FC236}">
                  <a16:creationId xmlns:a16="http://schemas.microsoft.com/office/drawing/2014/main" id="{370A1C1A-9BC8-4E4A-B4A9-34CFA6AD58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5728" y="3421885"/>
              <a:ext cx="88275" cy="12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4" name="Line 410">
              <a:extLst>
                <a:ext uri="{FF2B5EF4-FFF2-40B4-BE49-F238E27FC236}">
                  <a16:creationId xmlns:a16="http://schemas.microsoft.com/office/drawing/2014/main" id="{D9D4D2CA-6B9F-4D39-90E8-63DB6F2B28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0809" y="3348723"/>
              <a:ext cx="119356" cy="2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5" name="Rectangle 411">
              <a:extLst>
                <a:ext uri="{FF2B5EF4-FFF2-40B4-BE49-F238E27FC236}">
                  <a16:creationId xmlns:a16="http://schemas.microsoft.com/office/drawing/2014/main" id="{E691087A-4E63-40A5-9581-6640D063D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1024" y="3239599"/>
              <a:ext cx="200170" cy="39185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6" name="Rectangle 412">
              <a:extLst>
                <a:ext uri="{FF2B5EF4-FFF2-40B4-BE49-F238E27FC236}">
                  <a16:creationId xmlns:a16="http://schemas.microsoft.com/office/drawing/2014/main" id="{0A4C7A26-4BC6-4E10-BCAA-9C452793D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8107" y="3411966"/>
              <a:ext cx="42272" cy="13641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7" name="Freeform 413">
              <a:extLst>
                <a:ext uri="{FF2B5EF4-FFF2-40B4-BE49-F238E27FC236}">
                  <a16:creationId xmlns:a16="http://schemas.microsoft.com/office/drawing/2014/main" id="{6C107487-BBA8-4D0A-A653-6D2083D0CD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9834" y="3658734"/>
              <a:ext cx="221306" cy="184767"/>
            </a:xfrm>
            <a:custGeom>
              <a:avLst/>
              <a:gdLst>
                <a:gd name="T0" fmla="*/ 109 w 90"/>
                <a:gd name="T1" fmla="*/ 611 h 79"/>
                <a:gd name="T2" fmla="*/ 0 w 90"/>
                <a:gd name="T3" fmla="*/ 0 h 79"/>
                <a:gd name="T4" fmla="*/ 200 w 90"/>
                <a:gd name="T5" fmla="*/ 611 h 79"/>
                <a:gd name="T6" fmla="*/ 324 w 90"/>
                <a:gd name="T7" fmla="*/ 0 h 79"/>
                <a:gd name="T8" fmla="*/ 200 w 90"/>
                <a:gd name="T9" fmla="*/ 611 h 79"/>
                <a:gd name="T10" fmla="*/ 520 w 90"/>
                <a:gd name="T11" fmla="*/ 611 h 79"/>
                <a:gd name="T12" fmla="*/ 427 w 90"/>
                <a:gd name="T13" fmla="*/ 0 h 79"/>
                <a:gd name="T14" fmla="*/ 641 w 90"/>
                <a:gd name="T15" fmla="*/ 611 h 79"/>
                <a:gd name="T16" fmla="*/ 736 w 90"/>
                <a:gd name="T17" fmla="*/ 0 h 79"/>
                <a:gd name="T18" fmla="*/ 641 w 90"/>
                <a:gd name="T19" fmla="*/ 611 h 79"/>
                <a:gd name="T20" fmla="*/ 967 w 90"/>
                <a:gd name="T21" fmla="*/ 611 h 79"/>
                <a:gd name="T22" fmla="*/ 845 w 90"/>
                <a:gd name="T23" fmla="*/ 0 h 79"/>
                <a:gd name="T24" fmla="*/ 1052 w 90"/>
                <a:gd name="T25" fmla="*/ 611 h 79"/>
                <a:gd name="T26" fmla="*/ 1161 w 90"/>
                <a:gd name="T27" fmla="*/ 0 h 79"/>
                <a:gd name="T28" fmla="*/ 1052 w 90"/>
                <a:gd name="T29" fmla="*/ 611 h 79"/>
                <a:gd name="T30" fmla="*/ 1377 w 90"/>
                <a:gd name="T31" fmla="*/ 611 h 79"/>
                <a:gd name="T32" fmla="*/ 1252 w 90"/>
                <a:gd name="T33" fmla="*/ 0 h 79"/>
                <a:gd name="T34" fmla="*/ 1252 w 90"/>
                <a:gd name="T35" fmla="*/ 1000 h 79"/>
                <a:gd name="T36" fmla="*/ 1377 w 90"/>
                <a:gd name="T37" fmla="*/ 683 h 79"/>
                <a:gd name="T38" fmla="*/ 1252 w 90"/>
                <a:gd name="T39" fmla="*/ 1000 h 79"/>
                <a:gd name="T40" fmla="*/ 1161 w 90"/>
                <a:gd name="T41" fmla="*/ 1000 h 79"/>
                <a:gd name="T42" fmla="*/ 1052 w 90"/>
                <a:gd name="T43" fmla="*/ 683 h 79"/>
                <a:gd name="T44" fmla="*/ 845 w 90"/>
                <a:gd name="T45" fmla="*/ 1000 h 79"/>
                <a:gd name="T46" fmla="*/ 967 w 90"/>
                <a:gd name="T47" fmla="*/ 683 h 79"/>
                <a:gd name="T48" fmla="*/ 845 w 90"/>
                <a:gd name="T49" fmla="*/ 1000 h 79"/>
                <a:gd name="T50" fmla="*/ 736 w 90"/>
                <a:gd name="T51" fmla="*/ 1000 h 79"/>
                <a:gd name="T52" fmla="*/ 641 w 90"/>
                <a:gd name="T53" fmla="*/ 683 h 79"/>
                <a:gd name="T54" fmla="*/ 427 w 90"/>
                <a:gd name="T55" fmla="*/ 1000 h 79"/>
                <a:gd name="T56" fmla="*/ 520 w 90"/>
                <a:gd name="T57" fmla="*/ 683 h 79"/>
                <a:gd name="T58" fmla="*/ 427 w 90"/>
                <a:gd name="T59" fmla="*/ 1000 h 79"/>
                <a:gd name="T60" fmla="*/ 324 w 90"/>
                <a:gd name="T61" fmla="*/ 1000 h 79"/>
                <a:gd name="T62" fmla="*/ 200 w 90"/>
                <a:gd name="T63" fmla="*/ 683 h 79"/>
                <a:gd name="T64" fmla="*/ 0 w 90"/>
                <a:gd name="T65" fmla="*/ 1000 h 79"/>
                <a:gd name="T66" fmla="*/ 109 w 90"/>
                <a:gd name="T67" fmla="*/ 683 h 79"/>
                <a:gd name="T68" fmla="*/ 0 w 90"/>
                <a:gd name="T69" fmla="*/ 100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0"/>
                <a:gd name="T106" fmla="*/ 0 h 79"/>
                <a:gd name="T107" fmla="*/ 90 w 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0" h="79">
                  <a:moveTo>
                    <a:pt x="0" y="48"/>
                  </a:moveTo>
                  <a:lnTo>
                    <a:pt x="7" y="48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8"/>
                  </a:lnTo>
                  <a:close/>
                  <a:moveTo>
                    <a:pt x="13" y="48"/>
                  </a:moveTo>
                  <a:lnTo>
                    <a:pt x="21" y="48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13" y="48"/>
                  </a:lnTo>
                  <a:close/>
                  <a:moveTo>
                    <a:pt x="28" y="48"/>
                  </a:moveTo>
                  <a:lnTo>
                    <a:pt x="34" y="48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8" y="48"/>
                  </a:lnTo>
                  <a:close/>
                  <a:moveTo>
                    <a:pt x="42" y="48"/>
                  </a:moveTo>
                  <a:lnTo>
                    <a:pt x="48" y="48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2" y="48"/>
                  </a:lnTo>
                  <a:close/>
                  <a:moveTo>
                    <a:pt x="55" y="48"/>
                  </a:moveTo>
                  <a:lnTo>
                    <a:pt x="63" y="48"/>
                  </a:lnTo>
                  <a:lnTo>
                    <a:pt x="63" y="0"/>
                  </a:lnTo>
                  <a:lnTo>
                    <a:pt x="55" y="0"/>
                  </a:lnTo>
                  <a:lnTo>
                    <a:pt x="55" y="48"/>
                  </a:lnTo>
                  <a:close/>
                  <a:moveTo>
                    <a:pt x="69" y="48"/>
                  </a:moveTo>
                  <a:lnTo>
                    <a:pt x="76" y="48"/>
                  </a:lnTo>
                  <a:lnTo>
                    <a:pt x="76" y="0"/>
                  </a:lnTo>
                  <a:lnTo>
                    <a:pt x="69" y="0"/>
                  </a:lnTo>
                  <a:lnTo>
                    <a:pt x="69" y="48"/>
                  </a:lnTo>
                  <a:close/>
                  <a:moveTo>
                    <a:pt x="82" y="48"/>
                  </a:moveTo>
                  <a:lnTo>
                    <a:pt x="90" y="48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82" y="48"/>
                  </a:lnTo>
                  <a:close/>
                  <a:moveTo>
                    <a:pt x="82" y="79"/>
                  </a:moveTo>
                  <a:lnTo>
                    <a:pt x="90" y="79"/>
                  </a:lnTo>
                  <a:lnTo>
                    <a:pt x="90" y="54"/>
                  </a:lnTo>
                  <a:lnTo>
                    <a:pt x="82" y="54"/>
                  </a:lnTo>
                  <a:lnTo>
                    <a:pt x="82" y="79"/>
                  </a:lnTo>
                  <a:close/>
                  <a:moveTo>
                    <a:pt x="69" y="79"/>
                  </a:moveTo>
                  <a:lnTo>
                    <a:pt x="76" y="79"/>
                  </a:lnTo>
                  <a:lnTo>
                    <a:pt x="76" y="54"/>
                  </a:lnTo>
                  <a:lnTo>
                    <a:pt x="69" y="54"/>
                  </a:lnTo>
                  <a:lnTo>
                    <a:pt x="69" y="79"/>
                  </a:lnTo>
                  <a:close/>
                  <a:moveTo>
                    <a:pt x="55" y="79"/>
                  </a:moveTo>
                  <a:lnTo>
                    <a:pt x="63" y="79"/>
                  </a:lnTo>
                  <a:lnTo>
                    <a:pt x="63" y="54"/>
                  </a:lnTo>
                  <a:lnTo>
                    <a:pt x="55" y="54"/>
                  </a:lnTo>
                  <a:lnTo>
                    <a:pt x="55" y="79"/>
                  </a:lnTo>
                  <a:close/>
                  <a:moveTo>
                    <a:pt x="42" y="79"/>
                  </a:moveTo>
                  <a:lnTo>
                    <a:pt x="48" y="79"/>
                  </a:lnTo>
                  <a:lnTo>
                    <a:pt x="48" y="54"/>
                  </a:lnTo>
                  <a:lnTo>
                    <a:pt x="42" y="54"/>
                  </a:lnTo>
                  <a:lnTo>
                    <a:pt x="42" y="79"/>
                  </a:lnTo>
                  <a:close/>
                  <a:moveTo>
                    <a:pt x="28" y="79"/>
                  </a:moveTo>
                  <a:lnTo>
                    <a:pt x="34" y="79"/>
                  </a:lnTo>
                  <a:lnTo>
                    <a:pt x="34" y="54"/>
                  </a:lnTo>
                  <a:lnTo>
                    <a:pt x="28" y="54"/>
                  </a:lnTo>
                  <a:lnTo>
                    <a:pt x="28" y="79"/>
                  </a:lnTo>
                  <a:close/>
                  <a:moveTo>
                    <a:pt x="13" y="79"/>
                  </a:moveTo>
                  <a:lnTo>
                    <a:pt x="21" y="79"/>
                  </a:lnTo>
                  <a:lnTo>
                    <a:pt x="21" y="54"/>
                  </a:lnTo>
                  <a:lnTo>
                    <a:pt x="13" y="54"/>
                  </a:lnTo>
                  <a:lnTo>
                    <a:pt x="13" y="79"/>
                  </a:lnTo>
                  <a:close/>
                  <a:moveTo>
                    <a:pt x="0" y="79"/>
                  </a:moveTo>
                  <a:lnTo>
                    <a:pt x="7" y="79"/>
                  </a:lnTo>
                  <a:lnTo>
                    <a:pt x="7" y="54"/>
                  </a:lnTo>
                  <a:lnTo>
                    <a:pt x="0" y="54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" name="Rectangle 414">
              <a:extLst>
                <a:ext uri="{FF2B5EF4-FFF2-40B4-BE49-F238E27FC236}">
                  <a16:creationId xmlns:a16="http://schemas.microsoft.com/office/drawing/2014/main" id="{38401844-FCFC-4738-B500-B27188C8F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5942" y="3250759"/>
              <a:ext cx="171575" cy="5704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9" name="Freeform 415">
              <a:extLst>
                <a:ext uri="{FF2B5EF4-FFF2-40B4-BE49-F238E27FC236}">
                  <a16:creationId xmlns:a16="http://schemas.microsoft.com/office/drawing/2014/main" id="{7BCA63CE-E744-4ED6-ACCB-03E3ED0E2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5942" y="3250759"/>
              <a:ext cx="171575" cy="16121"/>
            </a:xfrm>
            <a:custGeom>
              <a:avLst/>
              <a:gdLst>
                <a:gd name="T0" fmla="*/ 0 w 69"/>
                <a:gd name="T1" fmla="*/ 0 h 7"/>
                <a:gd name="T2" fmla="*/ 96 w 69"/>
                <a:gd name="T3" fmla="*/ 84 h 7"/>
                <a:gd name="T4" fmla="*/ 992 w 69"/>
                <a:gd name="T5" fmla="*/ 84 h 7"/>
                <a:gd name="T6" fmla="*/ 1104 w 69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7"/>
                <a:gd name="T14" fmla="*/ 69 w 69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7">
                  <a:moveTo>
                    <a:pt x="0" y="0"/>
                  </a:moveTo>
                  <a:lnTo>
                    <a:pt x="6" y="7"/>
                  </a:lnTo>
                  <a:lnTo>
                    <a:pt x="62" y="7"/>
                  </a:lnTo>
                  <a:lnTo>
                    <a:pt x="6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0" name="Rectangle 416">
              <a:extLst>
                <a:ext uri="{FF2B5EF4-FFF2-40B4-BE49-F238E27FC236}">
                  <a16:creationId xmlns:a16="http://schemas.microsoft.com/office/drawing/2014/main" id="{0B54C338-01BF-440B-B656-BE2DC68AB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5942" y="3320202"/>
              <a:ext cx="171575" cy="5828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1" name="Rectangle 417">
              <a:extLst>
                <a:ext uri="{FF2B5EF4-FFF2-40B4-BE49-F238E27FC236}">
                  <a16:creationId xmlns:a16="http://schemas.microsoft.com/office/drawing/2014/main" id="{AB181623-B8D7-4684-8707-7DB428FE5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5942" y="3392125"/>
              <a:ext cx="171575" cy="5456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2" name="Rectangle 418">
              <a:extLst>
                <a:ext uri="{FF2B5EF4-FFF2-40B4-BE49-F238E27FC236}">
                  <a16:creationId xmlns:a16="http://schemas.microsoft.com/office/drawing/2014/main" id="{2A977F2F-F6A5-4EE7-A526-45FBDB43B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5942" y="3460326"/>
              <a:ext cx="171575" cy="5952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3" name="Rectangle 419">
              <a:extLst>
                <a:ext uri="{FF2B5EF4-FFF2-40B4-BE49-F238E27FC236}">
                  <a16:creationId xmlns:a16="http://schemas.microsoft.com/office/drawing/2014/main" id="{66FAF415-B3DD-4747-8530-03284008D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5942" y="3533490"/>
              <a:ext cx="171575" cy="5456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4" name="Line 420">
              <a:extLst>
                <a:ext uri="{FF2B5EF4-FFF2-40B4-BE49-F238E27FC236}">
                  <a16:creationId xmlns:a16="http://schemas.microsoft.com/office/drawing/2014/main" id="{FC4DC7BF-C852-4CA7-B0C1-6C377D93F2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35942" y="3266880"/>
              <a:ext cx="14920" cy="4092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5" name="Line 421">
              <a:extLst>
                <a:ext uri="{FF2B5EF4-FFF2-40B4-BE49-F238E27FC236}">
                  <a16:creationId xmlns:a16="http://schemas.microsoft.com/office/drawing/2014/main" id="{FC6AB00F-7EEC-4C09-A697-8DA30FE088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0112" y="3266880"/>
              <a:ext cx="17407" cy="4092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6" name="Line 422">
              <a:extLst>
                <a:ext uri="{FF2B5EF4-FFF2-40B4-BE49-F238E27FC236}">
                  <a16:creationId xmlns:a16="http://schemas.microsoft.com/office/drawing/2014/main" id="{585332EB-223A-49C7-952E-FE0EAE61C4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0916" y="3509928"/>
              <a:ext cx="113139" cy="24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7" name="Line 423">
              <a:extLst>
                <a:ext uri="{FF2B5EF4-FFF2-40B4-BE49-F238E27FC236}">
                  <a16:creationId xmlns:a16="http://schemas.microsoft.com/office/drawing/2014/main" id="{864BCC97-94A5-4478-8DA4-B6E452FAEA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0916" y="3501248"/>
              <a:ext cx="113139" cy="24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8" name="Line 424">
              <a:extLst>
                <a:ext uri="{FF2B5EF4-FFF2-40B4-BE49-F238E27FC236}">
                  <a16:creationId xmlns:a16="http://schemas.microsoft.com/office/drawing/2014/main" id="{5E02F73B-531E-45AF-9CC7-B05B8298AD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0916" y="3491328"/>
              <a:ext cx="113139" cy="24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9" name="Line 425">
              <a:extLst>
                <a:ext uri="{FF2B5EF4-FFF2-40B4-BE49-F238E27FC236}">
                  <a16:creationId xmlns:a16="http://schemas.microsoft.com/office/drawing/2014/main" id="{43EE82F0-DD20-42E8-B4C6-6B2F00DB82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0916" y="3478928"/>
              <a:ext cx="113139" cy="24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0" name="Line 426">
              <a:extLst>
                <a:ext uri="{FF2B5EF4-FFF2-40B4-BE49-F238E27FC236}">
                  <a16:creationId xmlns:a16="http://schemas.microsoft.com/office/drawing/2014/main" id="{F5BD601A-B09D-4809-B879-02DDD931FF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0916" y="3470248"/>
              <a:ext cx="113139" cy="24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1" name="Rectangle 427">
              <a:extLst>
                <a:ext uri="{FF2B5EF4-FFF2-40B4-BE49-F238E27FC236}">
                  <a16:creationId xmlns:a16="http://schemas.microsoft.com/office/drawing/2014/main" id="{8245696F-F97E-4BE3-AF32-9C42AACA9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2974" y="3335082"/>
              <a:ext cx="46001" cy="2728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2" name="Rectangle 428">
              <a:extLst>
                <a:ext uri="{FF2B5EF4-FFF2-40B4-BE49-F238E27FC236}">
                  <a16:creationId xmlns:a16="http://schemas.microsoft.com/office/drawing/2014/main" id="{49740F4A-EA1A-426E-BACB-24F018445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8975" y="3430566"/>
              <a:ext cx="26109" cy="744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3" name="Rectangle 429">
              <a:extLst>
                <a:ext uri="{FF2B5EF4-FFF2-40B4-BE49-F238E27FC236}">
                  <a16:creationId xmlns:a16="http://schemas.microsoft.com/office/drawing/2014/main" id="{C4999F0D-E603-4962-B629-E5513F831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8975" y="3470248"/>
              <a:ext cx="26109" cy="372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4" name="Rectangle 430">
              <a:extLst>
                <a:ext uri="{FF2B5EF4-FFF2-40B4-BE49-F238E27FC236}">
                  <a16:creationId xmlns:a16="http://schemas.microsoft.com/office/drawing/2014/main" id="{E5D8EF05-5997-486A-BF7B-10FD62121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8975" y="3483887"/>
              <a:ext cx="26109" cy="744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5" name="Rectangle 431">
              <a:extLst>
                <a:ext uri="{FF2B5EF4-FFF2-40B4-BE49-F238E27FC236}">
                  <a16:creationId xmlns:a16="http://schemas.microsoft.com/office/drawing/2014/main" id="{6E8A0AE1-296B-43EF-9711-625482225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7752" y="3908803"/>
              <a:ext cx="544044" cy="297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457200" rtl="0" eaLnBrk="0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Web</a:t>
              </a:r>
            </a:p>
            <a:p>
              <a:pPr marL="0" marR="0" lvl="0" indent="0" algn="ctr" defTabSz="457200" rtl="0" eaLnBrk="0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Servers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562F8EE4-D963-4BC3-8310-DFCF3F18AF54}"/>
              </a:ext>
            </a:extLst>
          </p:cNvPr>
          <p:cNvGrpSpPr/>
          <p:nvPr/>
        </p:nvGrpSpPr>
        <p:grpSpPr>
          <a:xfrm>
            <a:off x="3521250" y="2665169"/>
            <a:ext cx="1137749" cy="826407"/>
            <a:chOff x="2057400" y="5835107"/>
            <a:chExt cx="806514" cy="517437"/>
          </a:xfrm>
        </p:grpSpPr>
        <p:sp>
          <p:nvSpPr>
            <p:cNvPr id="358" name="Freeform 405">
              <a:extLst>
                <a:ext uri="{FF2B5EF4-FFF2-40B4-BE49-F238E27FC236}">
                  <a16:creationId xmlns:a16="http://schemas.microsoft.com/office/drawing/2014/main" id="{CBBB9892-4C36-4FDB-971A-539D7DE96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8919" y="5835107"/>
              <a:ext cx="594995" cy="207642"/>
            </a:xfrm>
            <a:custGeom>
              <a:avLst/>
              <a:gdLst>
                <a:gd name="T0" fmla="*/ 67 w 224"/>
                <a:gd name="T1" fmla="*/ 576 h 576"/>
                <a:gd name="T2" fmla="*/ 67 w 224"/>
                <a:gd name="T3" fmla="*/ 528 h 576"/>
                <a:gd name="T4" fmla="*/ 467 w 224"/>
                <a:gd name="T5" fmla="*/ 384 h 576"/>
                <a:gd name="T6" fmla="*/ 467 w 224"/>
                <a:gd name="T7" fmla="*/ 192 h 576"/>
                <a:gd name="T8" fmla="*/ 866 w 224"/>
                <a:gd name="T9" fmla="*/ 48 h 576"/>
                <a:gd name="T10" fmla="*/ 866 w 224"/>
                <a:gd name="T11" fmla="*/ 0 h 5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4"/>
                <a:gd name="T19" fmla="*/ 0 h 576"/>
                <a:gd name="T20" fmla="*/ 224 w 224"/>
                <a:gd name="T21" fmla="*/ 576 h 5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4" h="576">
                  <a:moveTo>
                    <a:pt x="16" y="576"/>
                  </a:moveTo>
                  <a:cubicBezTo>
                    <a:pt x="8" y="568"/>
                    <a:pt x="0" y="560"/>
                    <a:pt x="16" y="528"/>
                  </a:cubicBezTo>
                  <a:cubicBezTo>
                    <a:pt x="32" y="496"/>
                    <a:pt x="96" y="440"/>
                    <a:pt x="112" y="384"/>
                  </a:cubicBezTo>
                  <a:cubicBezTo>
                    <a:pt x="128" y="328"/>
                    <a:pt x="96" y="248"/>
                    <a:pt x="112" y="192"/>
                  </a:cubicBezTo>
                  <a:cubicBezTo>
                    <a:pt x="128" y="136"/>
                    <a:pt x="192" y="80"/>
                    <a:pt x="208" y="48"/>
                  </a:cubicBezTo>
                  <a:cubicBezTo>
                    <a:pt x="224" y="16"/>
                    <a:pt x="208" y="16"/>
                    <a:pt x="20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9" name="Freeform 406">
              <a:extLst>
                <a:ext uri="{FF2B5EF4-FFF2-40B4-BE49-F238E27FC236}">
                  <a16:creationId xmlns:a16="http://schemas.microsoft.com/office/drawing/2014/main" id="{238AA98F-F6EA-4EF8-BF7D-205EE9C95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400" y="5930944"/>
              <a:ext cx="380735" cy="421600"/>
            </a:xfrm>
            <a:custGeom>
              <a:avLst/>
              <a:gdLst>
                <a:gd name="T0" fmla="*/ 0 w 217"/>
                <a:gd name="T1" fmla="*/ 3676 h 287"/>
                <a:gd name="T2" fmla="*/ 0 w 217"/>
                <a:gd name="T3" fmla="*/ 3563 h 287"/>
                <a:gd name="T4" fmla="*/ 876 w 217"/>
                <a:gd name="T5" fmla="*/ 3332 h 287"/>
                <a:gd name="T6" fmla="*/ 876 w 217"/>
                <a:gd name="T7" fmla="*/ 0 h 287"/>
                <a:gd name="T8" fmla="*/ 2572 w 217"/>
                <a:gd name="T9" fmla="*/ 0 h 287"/>
                <a:gd name="T10" fmla="*/ 2572 w 217"/>
                <a:gd name="T11" fmla="*/ 3332 h 287"/>
                <a:gd name="T12" fmla="*/ 3408 w 217"/>
                <a:gd name="T13" fmla="*/ 3563 h 287"/>
                <a:gd name="T14" fmla="*/ 3408 w 217"/>
                <a:gd name="T15" fmla="*/ 3676 h 287"/>
                <a:gd name="T16" fmla="*/ 0 w 217"/>
                <a:gd name="T17" fmla="*/ 3676 h 2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7"/>
                <a:gd name="T28" fmla="*/ 0 h 287"/>
                <a:gd name="T29" fmla="*/ 217 w 217"/>
                <a:gd name="T30" fmla="*/ 287 h 2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7" h="287">
                  <a:moveTo>
                    <a:pt x="0" y="287"/>
                  </a:moveTo>
                  <a:lnTo>
                    <a:pt x="0" y="278"/>
                  </a:lnTo>
                  <a:lnTo>
                    <a:pt x="56" y="260"/>
                  </a:lnTo>
                  <a:lnTo>
                    <a:pt x="56" y="0"/>
                  </a:lnTo>
                  <a:lnTo>
                    <a:pt x="164" y="0"/>
                  </a:lnTo>
                  <a:lnTo>
                    <a:pt x="164" y="260"/>
                  </a:lnTo>
                  <a:lnTo>
                    <a:pt x="217" y="278"/>
                  </a:lnTo>
                  <a:lnTo>
                    <a:pt x="217" y="287"/>
                  </a:lnTo>
                  <a:lnTo>
                    <a:pt x="0" y="2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0" name="Line 407">
              <a:extLst>
                <a:ext uri="{FF2B5EF4-FFF2-40B4-BE49-F238E27FC236}">
                  <a16:creationId xmlns:a16="http://schemas.microsoft.com/office/drawing/2014/main" id="{EB4EEAC5-F0C2-4AE4-96CA-16D95413F4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6109" y="6312946"/>
              <a:ext cx="1763" cy="395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1" name="Line 408">
              <a:extLst>
                <a:ext uri="{FF2B5EF4-FFF2-40B4-BE49-F238E27FC236}">
                  <a16:creationId xmlns:a16="http://schemas.microsoft.com/office/drawing/2014/main" id="{E0DA1E6A-CC4E-46D4-A71E-D4D498DFBC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4714" y="6312946"/>
              <a:ext cx="1763" cy="395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2" name="Line 409">
              <a:extLst>
                <a:ext uri="{FF2B5EF4-FFF2-40B4-BE49-F238E27FC236}">
                  <a16:creationId xmlns:a16="http://schemas.microsoft.com/office/drawing/2014/main" id="{F5D1B402-21A6-4B7D-90E4-D63D3BAC90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6921" y="6063713"/>
              <a:ext cx="62575" cy="7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3" name="Line 410">
              <a:extLst>
                <a:ext uri="{FF2B5EF4-FFF2-40B4-BE49-F238E27FC236}">
                  <a16:creationId xmlns:a16="http://schemas.microsoft.com/office/drawing/2014/main" id="{4EE726E4-C963-4FC3-9F18-FDFD20C472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6345" y="6017904"/>
              <a:ext cx="84608" cy="15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4" name="Rectangle 411">
              <a:extLst>
                <a:ext uri="{FF2B5EF4-FFF2-40B4-BE49-F238E27FC236}">
                  <a16:creationId xmlns:a16="http://schemas.microsoft.com/office/drawing/2014/main" id="{A3928F4E-7326-4C2C-9B9D-4D341BD07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8143" y="5949578"/>
              <a:ext cx="141894" cy="24535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5" name="Rectangle 412">
              <a:extLst>
                <a:ext uri="{FF2B5EF4-FFF2-40B4-BE49-F238E27FC236}">
                  <a16:creationId xmlns:a16="http://schemas.microsoft.com/office/drawing/2014/main" id="{052063CD-46B0-4D97-B4E7-EED871B4F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785" y="6057502"/>
              <a:ext cx="29965" cy="8541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6" name="Freeform 413">
              <a:extLst>
                <a:ext uri="{FF2B5EF4-FFF2-40B4-BE49-F238E27FC236}">
                  <a16:creationId xmlns:a16="http://schemas.microsoft.com/office/drawing/2014/main" id="{6DF51052-F988-44AC-8D00-A09E7A47E3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0211" y="6212011"/>
              <a:ext cx="156877" cy="115688"/>
            </a:xfrm>
            <a:custGeom>
              <a:avLst/>
              <a:gdLst>
                <a:gd name="T0" fmla="*/ 109 w 90"/>
                <a:gd name="T1" fmla="*/ 611 h 79"/>
                <a:gd name="T2" fmla="*/ 0 w 90"/>
                <a:gd name="T3" fmla="*/ 0 h 79"/>
                <a:gd name="T4" fmla="*/ 200 w 90"/>
                <a:gd name="T5" fmla="*/ 611 h 79"/>
                <a:gd name="T6" fmla="*/ 324 w 90"/>
                <a:gd name="T7" fmla="*/ 0 h 79"/>
                <a:gd name="T8" fmla="*/ 200 w 90"/>
                <a:gd name="T9" fmla="*/ 611 h 79"/>
                <a:gd name="T10" fmla="*/ 520 w 90"/>
                <a:gd name="T11" fmla="*/ 611 h 79"/>
                <a:gd name="T12" fmla="*/ 427 w 90"/>
                <a:gd name="T13" fmla="*/ 0 h 79"/>
                <a:gd name="T14" fmla="*/ 641 w 90"/>
                <a:gd name="T15" fmla="*/ 611 h 79"/>
                <a:gd name="T16" fmla="*/ 736 w 90"/>
                <a:gd name="T17" fmla="*/ 0 h 79"/>
                <a:gd name="T18" fmla="*/ 641 w 90"/>
                <a:gd name="T19" fmla="*/ 611 h 79"/>
                <a:gd name="T20" fmla="*/ 967 w 90"/>
                <a:gd name="T21" fmla="*/ 611 h 79"/>
                <a:gd name="T22" fmla="*/ 845 w 90"/>
                <a:gd name="T23" fmla="*/ 0 h 79"/>
                <a:gd name="T24" fmla="*/ 1052 w 90"/>
                <a:gd name="T25" fmla="*/ 611 h 79"/>
                <a:gd name="T26" fmla="*/ 1161 w 90"/>
                <a:gd name="T27" fmla="*/ 0 h 79"/>
                <a:gd name="T28" fmla="*/ 1052 w 90"/>
                <a:gd name="T29" fmla="*/ 611 h 79"/>
                <a:gd name="T30" fmla="*/ 1377 w 90"/>
                <a:gd name="T31" fmla="*/ 611 h 79"/>
                <a:gd name="T32" fmla="*/ 1252 w 90"/>
                <a:gd name="T33" fmla="*/ 0 h 79"/>
                <a:gd name="T34" fmla="*/ 1252 w 90"/>
                <a:gd name="T35" fmla="*/ 1000 h 79"/>
                <a:gd name="T36" fmla="*/ 1377 w 90"/>
                <a:gd name="T37" fmla="*/ 683 h 79"/>
                <a:gd name="T38" fmla="*/ 1252 w 90"/>
                <a:gd name="T39" fmla="*/ 1000 h 79"/>
                <a:gd name="T40" fmla="*/ 1161 w 90"/>
                <a:gd name="T41" fmla="*/ 1000 h 79"/>
                <a:gd name="T42" fmla="*/ 1052 w 90"/>
                <a:gd name="T43" fmla="*/ 683 h 79"/>
                <a:gd name="T44" fmla="*/ 845 w 90"/>
                <a:gd name="T45" fmla="*/ 1000 h 79"/>
                <a:gd name="T46" fmla="*/ 967 w 90"/>
                <a:gd name="T47" fmla="*/ 683 h 79"/>
                <a:gd name="T48" fmla="*/ 845 w 90"/>
                <a:gd name="T49" fmla="*/ 1000 h 79"/>
                <a:gd name="T50" fmla="*/ 736 w 90"/>
                <a:gd name="T51" fmla="*/ 1000 h 79"/>
                <a:gd name="T52" fmla="*/ 641 w 90"/>
                <a:gd name="T53" fmla="*/ 683 h 79"/>
                <a:gd name="T54" fmla="*/ 427 w 90"/>
                <a:gd name="T55" fmla="*/ 1000 h 79"/>
                <a:gd name="T56" fmla="*/ 520 w 90"/>
                <a:gd name="T57" fmla="*/ 683 h 79"/>
                <a:gd name="T58" fmla="*/ 427 w 90"/>
                <a:gd name="T59" fmla="*/ 1000 h 79"/>
                <a:gd name="T60" fmla="*/ 324 w 90"/>
                <a:gd name="T61" fmla="*/ 1000 h 79"/>
                <a:gd name="T62" fmla="*/ 200 w 90"/>
                <a:gd name="T63" fmla="*/ 683 h 79"/>
                <a:gd name="T64" fmla="*/ 0 w 90"/>
                <a:gd name="T65" fmla="*/ 1000 h 79"/>
                <a:gd name="T66" fmla="*/ 109 w 90"/>
                <a:gd name="T67" fmla="*/ 683 h 79"/>
                <a:gd name="T68" fmla="*/ 0 w 90"/>
                <a:gd name="T69" fmla="*/ 100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0"/>
                <a:gd name="T106" fmla="*/ 0 h 79"/>
                <a:gd name="T107" fmla="*/ 90 w 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0" h="79">
                  <a:moveTo>
                    <a:pt x="0" y="48"/>
                  </a:moveTo>
                  <a:lnTo>
                    <a:pt x="7" y="48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8"/>
                  </a:lnTo>
                  <a:close/>
                  <a:moveTo>
                    <a:pt x="13" y="48"/>
                  </a:moveTo>
                  <a:lnTo>
                    <a:pt x="21" y="48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13" y="48"/>
                  </a:lnTo>
                  <a:close/>
                  <a:moveTo>
                    <a:pt x="28" y="48"/>
                  </a:moveTo>
                  <a:lnTo>
                    <a:pt x="34" y="48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8" y="48"/>
                  </a:lnTo>
                  <a:close/>
                  <a:moveTo>
                    <a:pt x="42" y="48"/>
                  </a:moveTo>
                  <a:lnTo>
                    <a:pt x="48" y="48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2" y="48"/>
                  </a:lnTo>
                  <a:close/>
                  <a:moveTo>
                    <a:pt x="55" y="48"/>
                  </a:moveTo>
                  <a:lnTo>
                    <a:pt x="63" y="48"/>
                  </a:lnTo>
                  <a:lnTo>
                    <a:pt x="63" y="0"/>
                  </a:lnTo>
                  <a:lnTo>
                    <a:pt x="55" y="0"/>
                  </a:lnTo>
                  <a:lnTo>
                    <a:pt x="55" y="48"/>
                  </a:lnTo>
                  <a:close/>
                  <a:moveTo>
                    <a:pt x="69" y="48"/>
                  </a:moveTo>
                  <a:lnTo>
                    <a:pt x="76" y="48"/>
                  </a:lnTo>
                  <a:lnTo>
                    <a:pt x="76" y="0"/>
                  </a:lnTo>
                  <a:lnTo>
                    <a:pt x="69" y="0"/>
                  </a:lnTo>
                  <a:lnTo>
                    <a:pt x="69" y="48"/>
                  </a:lnTo>
                  <a:close/>
                  <a:moveTo>
                    <a:pt x="82" y="48"/>
                  </a:moveTo>
                  <a:lnTo>
                    <a:pt x="90" y="48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82" y="48"/>
                  </a:lnTo>
                  <a:close/>
                  <a:moveTo>
                    <a:pt x="82" y="79"/>
                  </a:moveTo>
                  <a:lnTo>
                    <a:pt x="90" y="79"/>
                  </a:lnTo>
                  <a:lnTo>
                    <a:pt x="90" y="54"/>
                  </a:lnTo>
                  <a:lnTo>
                    <a:pt x="82" y="54"/>
                  </a:lnTo>
                  <a:lnTo>
                    <a:pt x="82" y="79"/>
                  </a:lnTo>
                  <a:close/>
                  <a:moveTo>
                    <a:pt x="69" y="79"/>
                  </a:moveTo>
                  <a:lnTo>
                    <a:pt x="76" y="79"/>
                  </a:lnTo>
                  <a:lnTo>
                    <a:pt x="76" y="54"/>
                  </a:lnTo>
                  <a:lnTo>
                    <a:pt x="69" y="54"/>
                  </a:lnTo>
                  <a:lnTo>
                    <a:pt x="69" y="79"/>
                  </a:lnTo>
                  <a:close/>
                  <a:moveTo>
                    <a:pt x="55" y="79"/>
                  </a:moveTo>
                  <a:lnTo>
                    <a:pt x="63" y="79"/>
                  </a:lnTo>
                  <a:lnTo>
                    <a:pt x="63" y="54"/>
                  </a:lnTo>
                  <a:lnTo>
                    <a:pt x="55" y="54"/>
                  </a:lnTo>
                  <a:lnTo>
                    <a:pt x="55" y="79"/>
                  </a:lnTo>
                  <a:close/>
                  <a:moveTo>
                    <a:pt x="42" y="79"/>
                  </a:moveTo>
                  <a:lnTo>
                    <a:pt x="48" y="79"/>
                  </a:lnTo>
                  <a:lnTo>
                    <a:pt x="48" y="54"/>
                  </a:lnTo>
                  <a:lnTo>
                    <a:pt x="42" y="54"/>
                  </a:lnTo>
                  <a:lnTo>
                    <a:pt x="42" y="79"/>
                  </a:lnTo>
                  <a:close/>
                  <a:moveTo>
                    <a:pt x="28" y="79"/>
                  </a:moveTo>
                  <a:lnTo>
                    <a:pt x="34" y="79"/>
                  </a:lnTo>
                  <a:lnTo>
                    <a:pt x="34" y="54"/>
                  </a:lnTo>
                  <a:lnTo>
                    <a:pt x="28" y="54"/>
                  </a:lnTo>
                  <a:lnTo>
                    <a:pt x="28" y="79"/>
                  </a:lnTo>
                  <a:close/>
                  <a:moveTo>
                    <a:pt x="13" y="79"/>
                  </a:moveTo>
                  <a:lnTo>
                    <a:pt x="21" y="79"/>
                  </a:lnTo>
                  <a:lnTo>
                    <a:pt x="21" y="54"/>
                  </a:lnTo>
                  <a:lnTo>
                    <a:pt x="13" y="54"/>
                  </a:lnTo>
                  <a:lnTo>
                    <a:pt x="13" y="79"/>
                  </a:lnTo>
                  <a:close/>
                  <a:moveTo>
                    <a:pt x="0" y="79"/>
                  </a:moveTo>
                  <a:lnTo>
                    <a:pt x="7" y="79"/>
                  </a:lnTo>
                  <a:lnTo>
                    <a:pt x="7" y="54"/>
                  </a:lnTo>
                  <a:lnTo>
                    <a:pt x="0" y="54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7" name="Rectangle 414">
              <a:extLst>
                <a:ext uri="{FF2B5EF4-FFF2-40B4-BE49-F238E27FC236}">
                  <a16:creationId xmlns:a16="http://schemas.microsoft.com/office/drawing/2014/main" id="{474BBEB9-2BBB-4E82-8B33-24CBB98F9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718" y="5956566"/>
              <a:ext cx="121624" cy="3571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8" name="Freeform 415">
              <a:extLst>
                <a:ext uri="{FF2B5EF4-FFF2-40B4-BE49-F238E27FC236}">
                  <a16:creationId xmlns:a16="http://schemas.microsoft.com/office/drawing/2014/main" id="{7D097C45-8B96-4B34-87D3-B313933F6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718" y="5956566"/>
              <a:ext cx="121624" cy="10094"/>
            </a:xfrm>
            <a:custGeom>
              <a:avLst/>
              <a:gdLst>
                <a:gd name="T0" fmla="*/ 0 w 69"/>
                <a:gd name="T1" fmla="*/ 0 h 7"/>
                <a:gd name="T2" fmla="*/ 96 w 69"/>
                <a:gd name="T3" fmla="*/ 84 h 7"/>
                <a:gd name="T4" fmla="*/ 992 w 69"/>
                <a:gd name="T5" fmla="*/ 84 h 7"/>
                <a:gd name="T6" fmla="*/ 1104 w 69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7"/>
                <a:gd name="T14" fmla="*/ 69 w 69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7">
                  <a:moveTo>
                    <a:pt x="0" y="0"/>
                  </a:moveTo>
                  <a:lnTo>
                    <a:pt x="6" y="7"/>
                  </a:lnTo>
                  <a:lnTo>
                    <a:pt x="62" y="7"/>
                  </a:lnTo>
                  <a:lnTo>
                    <a:pt x="6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9" name="Rectangle 416">
              <a:extLst>
                <a:ext uri="{FF2B5EF4-FFF2-40B4-BE49-F238E27FC236}">
                  <a16:creationId xmlns:a16="http://schemas.microsoft.com/office/drawing/2014/main" id="{E5DFC3C6-E5EC-426D-865D-5FD53DA95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718" y="6000046"/>
              <a:ext cx="121624" cy="3649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0" name="Rectangle 417">
              <a:extLst>
                <a:ext uri="{FF2B5EF4-FFF2-40B4-BE49-F238E27FC236}">
                  <a16:creationId xmlns:a16="http://schemas.microsoft.com/office/drawing/2014/main" id="{4D10651B-64E9-4390-A646-CCE9392BF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718" y="6045079"/>
              <a:ext cx="121624" cy="3416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1" name="Rectangle 418">
              <a:extLst>
                <a:ext uri="{FF2B5EF4-FFF2-40B4-BE49-F238E27FC236}">
                  <a16:creationId xmlns:a16="http://schemas.microsoft.com/office/drawing/2014/main" id="{5484C19E-E4C3-44D0-ADD4-7C72A91D1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718" y="6087782"/>
              <a:ext cx="121624" cy="3726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2" name="Rectangle 419">
              <a:extLst>
                <a:ext uri="{FF2B5EF4-FFF2-40B4-BE49-F238E27FC236}">
                  <a16:creationId xmlns:a16="http://schemas.microsoft.com/office/drawing/2014/main" id="{32A5FCD2-C13F-499A-9816-CF5CB04B8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718" y="6133592"/>
              <a:ext cx="121624" cy="3416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3" name="Line 420">
              <a:extLst>
                <a:ext uri="{FF2B5EF4-FFF2-40B4-BE49-F238E27FC236}">
                  <a16:creationId xmlns:a16="http://schemas.microsoft.com/office/drawing/2014/main" id="{486EEE38-A67D-41D9-BA79-C50A41C9F8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8718" y="5966660"/>
              <a:ext cx="10576" cy="256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4" name="Line 421">
              <a:extLst>
                <a:ext uri="{FF2B5EF4-FFF2-40B4-BE49-F238E27FC236}">
                  <a16:creationId xmlns:a16="http://schemas.microsoft.com/office/drawing/2014/main" id="{4937B7E5-7231-438B-B901-37F20DE884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8004" y="5966660"/>
              <a:ext cx="12339" cy="256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5" name="Line 422">
              <a:extLst>
                <a:ext uri="{FF2B5EF4-FFF2-40B4-BE49-F238E27FC236}">
                  <a16:creationId xmlns:a16="http://schemas.microsoft.com/office/drawing/2014/main" id="{79B54A85-64CB-4A10-896F-06610C6344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2244" y="6118839"/>
              <a:ext cx="80201" cy="155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6" name="Line 423">
              <a:extLst>
                <a:ext uri="{FF2B5EF4-FFF2-40B4-BE49-F238E27FC236}">
                  <a16:creationId xmlns:a16="http://schemas.microsoft.com/office/drawing/2014/main" id="{50AB010F-5DE2-4123-AC04-67E3329A31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2244" y="6113404"/>
              <a:ext cx="80201" cy="155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7" name="Line 424">
              <a:extLst>
                <a:ext uri="{FF2B5EF4-FFF2-40B4-BE49-F238E27FC236}">
                  <a16:creationId xmlns:a16="http://schemas.microsoft.com/office/drawing/2014/main" id="{8679558A-7094-4E9A-A029-8D4420BC32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2244" y="6107193"/>
              <a:ext cx="80201" cy="155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8" name="Line 425">
              <a:extLst>
                <a:ext uri="{FF2B5EF4-FFF2-40B4-BE49-F238E27FC236}">
                  <a16:creationId xmlns:a16="http://schemas.microsoft.com/office/drawing/2014/main" id="{62ABC806-7A81-4AA3-8E97-7D08AFCA2E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2244" y="6099429"/>
              <a:ext cx="80201" cy="155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9" name="Line 426">
              <a:extLst>
                <a:ext uri="{FF2B5EF4-FFF2-40B4-BE49-F238E27FC236}">
                  <a16:creationId xmlns:a16="http://schemas.microsoft.com/office/drawing/2014/main" id="{003EC5E1-E823-4B57-A4FF-533CCB32D4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2244" y="6093994"/>
              <a:ext cx="80201" cy="155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0" name="Rectangle 427">
              <a:extLst>
                <a:ext uri="{FF2B5EF4-FFF2-40B4-BE49-F238E27FC236}">
                  <a16:creationId xmlns:a16="http://schemas.microsoft.com/office/drawing/2014/main" id="{FE7C7B3B-6FE7-4003-8FFE-A4EDDA163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0412" y="6009363"/>
              <a:ext cx="32609" cy="1708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1" name="Rectangle 428">
              <a:extLst>
                <a:ext uri="{FF2B5EF4-FFF2-40B4-BE49-F238E27FC236}">
                  <a16:creationId xmlns:a16="http://schemas.microsoft.com/office/drawing/2014/main" id="{5210ADDF-9968-4DFA-AB64-7E19B2BE0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3021" y="6069148"/>
              <a:ext cx="18508" cy="465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2" name="Rectangle 429">
              <a:extLst>
                <a:ext uri="{FF2B5EF4-FFF2-40B4-BE49-F238E27FC236}">
                  <a16:creationId xmlns:a16="http://schemas.microsoft.com/office/drawing/2014/main" id="{5BE30DBA-6274-4457-B17F-A18FB58AA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3021" y="6093994"/>
              <a:ext cx="18508" cy="232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3" name="Rectangle 430">
              <a:extLst>
                <a:ext uri="{FF2B5EF4-FFF2-40B4-BE49-F238E27FC236}">
                  <a16:creationId xmlns:a16="http://schemas.microsoft.com/office/drawing/2014/main" id="{DFC9E8D0-0264-45D3-8BCE-A0C3B43CB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3021" y="6102534"/>
              <a:ext cx="18508" cy="465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84" name="Rectangle 431">
            <a:extLst>
              <a:ext uri="{FF2B5EF4-FFF2-40B4-BE49-F238E27FC236}">
                <a16:creationId xmlns:a16="http://schemas.microsoft.com/office/drawing/2014/main" id="{2C881A0B-FCC2-4CA6-9801-D52C9A57D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924" y="3515465"/>
            <a:ext cx="544044" cy="29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App</a:t>
            </a:r>
          </a:p>
          <a:p>
            <a:pPr marL="0" marR="0" lvl="0" indent="0" algn="ctr" defTabSz="457200" rtl="0" eaLnBrk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Servers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F4E741-D939-49A3-8932-11E6FF251E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1632" y="676875"/>
            <a:ext cx="557811" cy="15494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B1DCEBE-0A3E-4F05-B896-C9A99C0AAA39}"/>
              </a:ext>
            </a:extLst>
          </p:cNvPr>
          <p:cNvGrpSpPr/>
          <p:nvPr/>
        </p:nvGrpSpPr>
        <p:grpSpPr>
          <a:xfrm>
            <a:off x="4636060" y="2599607"/>
            <a:ext cx="1190381" cy="1309444"/>
            <a:chOff x="4636060" y="2599607"/>
            <a:chExt cx="1190381" cy="1309444"/>
          </a:xfrm>
        </p:grpSpPr>
        <p:sp>
          <p:nvSpPr>
            <p:cNvPr id="389" name="Freeform 152">
              <a:extLst>
                <a:ext uri="{FF2B5EF4-FFF2-40B4-BE49-F238E27FC236}">
                  <a16:creationId xmlns:a16="http://schemas.microsoft.com/office/drawing/2014/main" id="{F10CC978-454E-457F-A90C-53E8D6C8F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6290" y="3412371"/>
              <a:ext cx="240151" cy="92333"/>
            </a:xfrm>
            <a:custGeom>
              <a:avLst/>
              <a:gdLst>
                <a:gd name="T0" fmla="*/ 2147483647 w 576"/>
                <a:gd name="T1" fmla="*/ 0 h 336"/>
                <a:gd name="T2" fmla="*/ 2147483647 w 576"/>
                <a:gd name="T3" fmla="*/ 2147483647 h 336"/>
                <a:gd name="T4" fmla="*/ 2147483647 w 576"/>
                <a:gd name="T5" fmla="*/ 2147483647 h 336"/>
                <a:gd name="T6" fmla="*/ 0 w 576"/>
                <a:gd name="T7" fmla="*/ 2147483647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336"/>
                <a:gd name="T14" fmla="*/ 576 w 576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336">
                  <a:moveTo>
                    <a:pt x="576" y="0"/>
                  </a:moveTo>
                  <a:cubicBezTo>
                    <a:pt x="472" y="0"/>
                    <a:pt x="368" y="0"/>
                    <a:pt x="288" y="48"/>
                  </a:cubicBezTo>
                  <a:cubicBezTo>
                    <a:pt x="208" y="96"/>
                    <a:pt x="144" y="240"/>
                    <a:pt x="96" y="288"/>
                  </a:cubicBezTo>
                  <a:cubicBezTo>
                    <a:pt x="48" y="336"/>
                    <a:pt x="24" y="336"/>
                    <a:pt x="0" y="33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91409" tIns="45704" rIns="91409" bIns="45704"/>
            <a:lstStyle/>
            <a:p>
              <a:pPr>
                <a:buNone/>
              </a:pPr>
              <a:endParaRPr lang="en-US"/>
            </a:p>
          </p:txBody>
        </p:sp>
        <p:grpSp>
          <p:nvGrpSpPr>
            <p:cNvPr id="386" name="Group 378">
              <a:extLst>
                <a:ext uri="{FF2B5EF4-FFF2-40B4-BE49-F238E27FC236}">
                  <a16:creationId xmlns:a16="http://schemas.microsoft.com/office/drawing/2014/main" id="{F71915DF-5E68-4F44-B138-5BE3750D90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8975" y="3180482"/>
              <a:ext cx="948029" cy="728569"/>
              <a:chOff x="912" y="2880"/>
              <a:chExt cx="797" cy="504"/>
            </a:xfrm>
          </p:grpSpPr>
          <p:sp>
            <p:nvSpPr>
              <p:cNvPr id="387" name="Freeform 379">
                <a:extLst>
                  <a:ext uri="{FF2B5EF4-FFF2-40B4-BE49-F238E27FC236}">
                    <a16:creationId xmlns:a16="http://schemas.microsoft.com/office/drawing/2014/main" id="{F2CCA9A8-B913-40B5-A73E-00F93D2A1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" y="2880"/>
                <a:ext cx="787" cy="504"/>
              </a:xfrm>
              <a:custGeom>
                <a:avLst/>
                <a:gdLst>
                  <a:gd name="T0" fmla="*/ 123 w 721"/>
                  <a:gd name="T1" fmla="*/ 105 h 463"/>
                  <a:gd name="T2" fmla="*/ 166 w 721"/>
                  <a:gd name="T3" fmla="*/ 119 h 463"/>
                  <a:gd name="T4" fmla="*/ 221 w 721"/>
                  <a:gd name="T5" fmla="*/ 128 h 463"/>
                  <a:gd name="T6" fmla="*/ 281 w 721"/>
                  <a:gd name="T7" fmla="*/ 128 h 463"/>
                  <a:gd name="T8" fmla="*/ 337 w 721"/>
                  <a:gd name="T9" fmla="*/ 120 h 463"/>
                  <a:gd name="T10" fmla="*/ 385 w 721"/>
                  <a:gd name="T11" fmla="*/ 120 h 463"/>
                  <a:gd name="T12" fmla="*/ 440 w 721"/>
                  <a:gd name="T13" fmla="*/ 128 h 463"/>
                  <a:gd name="T14" fmla="*/ 500 w 721"/>
                  <a:gd name="T15" fmla="*/ 128 h 463"/>
                  <a:gd name="T16" fmla="*/ 555 w 721"/>
                  <a:gd name="T17" fmla="*/ 119 h 463"/>
                  <a:gd name="T18" fmla="*/ 598 w 721"/>
                  <a:gd name="T19" fmla="*/ 105 h 463"/>
                  <a:gd name="T20" fmla="*/ 637 w 721"/>
                  <a:gd name="T21" fmla="*/ 97 h 463"/>
                  <a:gd name="T22" fmla="*/ 680 w 721"/>
                  <a:gd name="T23" fmla="*/ 91 h 463"/>
                  <a:gd name="T24" fmla="*/ 709 w 721"/>
                  <a:gd name="T25" fmla="*/ 80 h 463"/>
                  <a:gd name="T26" fmla="*/ 721 w 721"/>
                  <a:gd name="T27" fmla="*/ 65 h 463"/>
                  <a:gd name="T28" fmla="*/ 709 w 721"/>
                  <a:gd name="T29" fmla="*/ 49 h 463"/>
                  <a:gd name="T30" fmla="*/ 680 w 721"/>
                  <a:gd name="T31" fmla="*/ 37 h 463"/>
                  <a:gd name="T32" fmla="*/ 637 w 721"/>
                  <a:gd name="T33" fmla="*/ 32 h 463"/>
                  <a:gd name="T34" fmla="*/ 598 w 721"/>
                  <a:gd name="T35" fmla="*/ 24 h 463"/>
                  <a:gd name="T36" fmla="*/ 555 w 721"/>
                  <a:gd name="T37" fmla="*/ 9 h 463"/>
                  <a:gd name="T38" fmla="*/ 500 w 721"/>
                  <a:gd name="T39" fmla="*/ 1 h 463"/>
                  <a:gd name="T40" fmla="*/ 440 w 721"/>
                  <a:gd name="T41" fmla="*/ 1 h 463"/>
                  <a:gd name="T42" fmla="*/ 385 w 721"/>
                  <a:gd name="T43" fmla="*/ 8 h 463"/>
                  <a:gd name="T44" fmla="*/ 337 w 721"/>
                  <a:gd name="T45" fmla="*/ 8 h 463"/>
                  <a:gd name="T46" fmla="*/ 281 w 721"/>
                  <a:gd name="T47" fmla="*/ 1 h 463"/>
                  <a:gd name="T48" fmla="*/ 221 w 721"/>
                  <a:gd name="T49" fmla="*/ 1 h 463"/>
                  <a:gd name="T50" fmla="*/ 166 w 721"/>
                  <a:gd name="T51" fmla="*/ 9 h 463"/>
                  <a:gd name="T52" fmla="*/ 123 w 721"/>
                  <a:gd name="T53" fmla="*/ 24 h 463"/>
                  <a:gd name="T54" fmla="*/ 84 w 721"/>
                  <a:gd name="T55" fmla="*/ 32 h 463"/>
                  <a:gd name="T56" fmla="*/ 41 w 721"/>
                  <a:gd name="T57" fmla="*/ 37 h 463"/>
                  <a:gd name="T58" fmla="*/ 12 w 721"/>
                  <a:gd name="T59" fmla="*/ 49 h 463"/>
                  <a:gd name="T60" fmla="*/ 0 w 721"/>
                  <a:gd name="T61" fmla="*/ 65 h 463"/>
                  <a:gd name="T62" fmla="*/ 12 w 721"/>
                  <a:gd name="T63" fmla="*/ 80 h 463"/>
                  <a:gd name="T64" fmla="*/ 41 w 721"/>
                  <a:gd name="T65" fmla="*/ 91 h 463"/>
                  <a:gd name="T66" fmla="*/ 84 w 721"/>
                  <a:gd name="T67" fmla="*/ 97 h 46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21"/>
                  <a:gd name="T103" fmla="*/ 0 h 463"/>
                  <a:gd name="T104" fmla="*/ 721 w 721"/>
                  <a:gd name="T105" fmla="*/ 463 h 46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21" h="463">
                    <a:moveTo>
                      <a:pt x="106" y="344"/>
                    </a:moveTo>
                    <a:lnTo>
                      <a:pt x="123" y="377"/>
                    </a:lnTo>
                    <a:lnTo>
                      <a:pt x="142" y="405"/>
                    </a:lnTo>
                    <a:lnTo>
                      <a:pt x="166" y="430"/>
                    </a:lnTo>
                    <a:lnTo>
                      <a:pt x="192" y="447"/>
                    </a:lnTo>
                    <a:lnTo>
                      <a:pt x="221" y="459"/>
                    </a:lnTo>
                    <a:lnTo>
                      <a:pt x="250" y="463"/>
                    </a:lnTo>
                    <a:lnTo>
                      <a:pt x="281" y="461"/>
                    </a:lnTo>
                    <a:lnTo>
                      <a:pt x="310" y="451"/>
                    </a:lnTo>
                    <a:lnTo>
                      <a:pt x="337" y="434"/>
                    </a:lnTo>
                    <a:lnTo>
                      <a:pt x="361" y="412"/>
                    </a:lnTo>
                    <a:lnTo>
                      <a:pt x="385" y="434"/>
                    </a:lnTo>
                    <a:lnTo>
                      <a:pt x="411" y="451"/>
                    </a:lnTo>
                    <a:lnTo>
                      <a:pt x="440" y="461"/>
                    </a:lnTo>
                    <a:lnTo>
                      <a:pt x="471" y="463"/>
                    </a:lnTo>
                    <a:lnTo>
                      <a:pt x="500" y="459"/>
                    </a:lnTo>
                    <a:lnTo>
                      <a:pt x="529" y="447"/>
                    </a:lnTo>
                    <a:lnTo>
                      <a:pt x="555" y="430"/>
                    </a:lnTo>
                    <a:lnTo>
                      <a:pt x="579" y="405"/>
                    </a:lnTo>
                    <a:lnTo>
                      <a:pt x="598" y="377"/>
                    </a:lnTo>
                    <a:lnTo>
                      <a:pt x="615" y="344"/>
                    </a:lnTo>
                    <a:lnTo>
                      <a:pt x="637" y="348"/>
                    </a:lnTo>
                    <a:lnTo>
                      <a:pt x="658" y="344"/>
                    </a:lnTo>
                    <a:lnTo>
                      <a:pt x="680" y="331"/>
                    </a:lnTo>
                    <a:lnTo>
                      <a:pt x="697" y="313"/>
                    </a:lnTo>
                    <a:lnTo>
                      <a:pt x="709" y="288"/>
                    </a:lnTo>
                    <a:lnTo>
                      <a:pt x="719" y="261"/>
                    </a:lnTo>
                    <a:lnTo>
                      <a:pt x="721" y="233"/>
                    </a:lnTo>
                    <a:lnTo>
                      <a:pt x="719" y="202"/>
                    </a:lnTo>
                    <a:lnTo>
                      <a:pt x="709" y="175"/>
                    </a:lnTo>
                    <a:lnTo>
                      <a:pt x="697" y="150"/>
                    </a:lnTo>
                    <a:lnTo>
                      <a:pt x="680" y="132"/>
                    </a:lnTo>
                    <a:lnTo>
                      <a:pt x="658" y="120"/>
                    </a:lnTo>
                    <a:lnTo>
                      <a:pt x="637" y="115"/>
                    </a:lnTo>
                    <a:lnTo>
                      <a:pt x="615" y="120"/>
                    </a:lnTo>
                    <a:lnTo>
                      <a:pt x="598" y="87"/>
                    </a:lnTo>
                    <a:lnTo>
                      <a:pt x="579" y="58"/>
                    </a:lnTo>
                    <a:lnTo>
                      <a:pt x="555" y="33"/>
                    </a:lnTo>
                    <a:lnTo>
                      <a:pt x="529" y="17"/>
                    </a:lnTo>
                    <a:lnTo>
                      <a:pt x="500" y="4"/>
                    </a:lnTo>
                    <a:lnTo>
                      <a:pt x="471" y="0"/>
                    </a:lnTo>
                    <a:lnTo>
                      <a:pt x="440" y="2"/>
                    </a:lnTo>
                    <a:lnTo>
                      <a:pt x="411" y="13"/>
                    </a:lnTo>
                    <a:lnTo>
                      <a:pt x="385" y="29"/>
                    </a:lnTo>
                    <a:lnTo>
                      <a:pt x="361" y="52"/>
                    </a:lnTo>
                    <a:lnTo>
                      <a:pt x="337" y="29"/>
                    </a:lnTo>
                    <a:lnTo>
                      <a:pt x="310" y="13"/>
                    </a:lnTo>
                    <a:lnTo>
                      <a:pt x="281" y="2"/>
                    </a:lnTo>
                    <a:lnTo>
                      <a:pt x="250" y="0"/>
                    </a:lnTo>
                    <a:lnTo>
                      <a:pt x="221" y="4"/>
                    </a:lnTo>
                    <a:lnTo>
                      <a:pt x="192" y="17"/>
                    </a:lnTo>
                    <a:lnTo>
                      <a:pt x="166" y="33"/>
                    </a:lnTo>
                    <a:lnTo>
                      <a:pt x="142" y="58"/>
                    </a:lnTo>
                    <a:lnTo>
                      <a:pt x="123" y="87"/>
                    </a:lnTo>
                    <a:lnTo>
                      <a:pt x="106" y="120"/>
                    </a:lnTo>
                    <a:lnTo>
                      <a:pt x="84" y="115"/>
                    </a:lnTo>
                    <a:lnTo>
                      <a:pt x="63" y="120"/>
                    </a:lnTo>
                    <a:lnTo>
                      <a:pt x="41" y="132"/>
                    </a:lnTo>
                    <a:lnTo>
                      <a:pt x="24" y="150"/>
                    </a:lnTo>
                    <a:lnTo>
                      <a:pt x="12" y="175"/>
                    </a:lnTo>
                    <a:lnTo>
                      <a:pt x="3" y="202"/>
                    </a:lnTo>
                    <a:lnTo>
                      <a:pt x="0" y="233"/>
                    </a:lnTo>
                    <a:lnTo>
                      <a:pt x="3" y="261"/>
                    </a:lnTo>
                    <a:lnTo>
                      <a:pt x="12" y="288"/>
                    </a:lnTo>
                    <a:lnTo>
                      <a:pt x="24" y="313"/>
                    </a:lnTo>
                    <a:lnTo>
                      <a:pt x="41" y="331"/>
                    </a:lnTo>
                    <a:lnTo>
                      <a:pt x="63" y="344"/>
                    </a:lnTo>
                    <a:lnTo>
                      <a:pt x="84" y="348"/>
                    </a:lnTo>
                    <a:lnTo>
                      <a:pt x="106" y="344"/>
                    </a:lnTo>
                    <a:close/>
                  </a:path>
                </a:pathLst>
              </a:custGeom>
              <a:solidFill>
                <a:schemeClr val="bg1"/>
              </a:solidFill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 sz="11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8" name="Rectangle 380">
                <a:extLst>
                  <a:ext uri="{FF2B5EF4-FFF2-40B4-BE49-F238E27FC236}">
                    <a16:creationId xmlns:a16="http://schemas.microsoft.com/office/drawing/2014/main" id="{4C120314-25FC-4D2D-B5DB-1CFF72397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" y="2980"/>
                <a:ext cx="791" cy="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defTabSz="342900" eaLnBrk="0" hangingPunct="0"/>
                <a:r>
                  <a:rPr lang="en-US" sz="11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Hardened</a:t>
                </a:r>
              </a:p>
              <a:p>
                <a:pPr algn="ctr" defTabSz="342900" eaLnBrk="0" hangingPunct="0"/>
                <a:r>
                  <a:rPr lang="en-US" sz="11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Server</a:t>
                </a:r>
              </a:p>
              <a:p>
                <a:pPr algn="ctr" defTabSz="342900" eaLnBrk="0" hangingPunct="0"/>
                <a:r>
                  <a:rPr lang="en-US" sz="11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Farm</a:t>
                </a:r>
                <a:endParaRPr lang="en-US" sz="1100" b="1" dirty="0">
                  <a:solidFill>
                    <a:srgbClr val="FF0000"/>
                  </a:solidFill>
                  <a:latin typeface="Calibri"/>
                  <a:cs typeface="Arial" charset="0"/>
                </a:endParaRPr>
              </a:p>
            </p:txBody>
          </p:sp>
        </p:grpSp>
        <p:sp>
          <p:nvSpPr>
            <p:cNvPr id="390" name="Freeform 152">
              <a:extLst>
                <a:ext uri="{FF2B5EF4-FFF2-40B4-BE49-F238E27FC236}">
                  <a16:creationId xmlns:a16="http://schemas.microsoft.com/office/drawing/2014/main" id="{B444DC4F-B2B3-4E6C-A2E0-DD9933571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060" y="3557931"/>
              <a:ext cx="127678" cy="67517"/>
            </a:xfrm>
            <a:custGeom>
              <a:avLst/>
              <a:gdLst>
                <a:gd name="T0" fmla="*/ 2147483647 w 576"/>
                <a:gd name="T1" fmla="*/ 0 h 336"/>
                <a:gd name="T2" fmla="*/ 2147483647 w 576"/>
                <a:gd name="T3" fmla="*/ 2147483647 h 336"/>
                <a:gd name="T4" fmla="*/ 2147483647 w 576"/>
                <a:gd name="T5" fmla="*/ 2147483647 h 336"/>
                <a:gd name="T6" fmla="*/ 0 w 576"/>
                <a:gd name="T7" fmla="*/ 2147483647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336"/>
                <a:gd name="T14" fmla="*/ 576 w 576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336">
                  <a:moveTo>
                    <a:pt x="576" y="0"/>
                  </a:moveTo>
                  <a:cubicBezTo>
                    <a:pt x="472" y="0"/>
                    <a:pt x="368" y="0"/>
                    <a:pt x="288" y="48"/>
                  </a:cubicBezTo>
                  <a:cubicBezTo>
                    <a:pt x="208" y="96"/>
                    <a:pt x="144" y="240"/>
                    <a:pt x="96" y="288"/>
                  </a:cubicBezTo>
                  <a:cubicBezTo>
                    <a:pt x="48" y="336"/>
                    <a:pt x="24" y="336"/>
                    <a:pt x="0" y="33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91409" tIns="45704" rIns="91409" bIns="45704"/>
            <a:lstStyle/>
            <a:p>
              <a:pPr>
                <a:buNone/>
              </a:pPr>
              <a:endParaRPr lang="en-US"/>
            </a:p>
          </p:txBody>
        </p:sp>
        <p:grpSp>
          <p:nvGrpSpPr>
            <p:cNvPr id="391" name="Group 385">
              <a:extLst>
                <a:ext uri="{FF2B5EF4-FFF2-40B4-BE49-F238E27FC236}">
                  <a16:creationId xmlns:a16="http://schemas.microsoft.com/office/drawing/2014/main" id="{CF602B31-3236-4531-8A3B-AF1B2F377C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92706" y="2599607"/>
              <a:ext cx="514350" cy="385763"/>
              <a:chOff x="672" y="2112"/>
              <a:chExt cx="432" cy="288"/>
            </a:xfrm>
          </p:grpSpPr>
          <p:grpSp>
            <p:nvGrpSpPr>
              <p:cNvPr id="392" name="Group 386">
                <a:extLst>
                  <a:ext uri="{FF2B5EF4-FFF2-40B4-BE49-F238E27FC236}">
                    <a16:creationId xmlns:a16="http://schemas.microsoft.com/office/drawing/2014/main" id="{0BC0BC0F-0A02-49E0-B14A-A4F5D1C043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2160"/>
                <a:ext cx="360" cy="124"/>
                <a:chOff x="2298" y="1938"/>
                <a:chExt cx="360" cy="154"/>
              </a:xfrm>
            </p:grpSpPr>
            <p:sp>
              <p:nvSpPr>
                <p:cNvPr id="397" name="Rectangle 387">
                  <a:extLst>
                    <a:ext uri="{FF2B5EF4-FFF2-40B4-BE49-F238E27FC236}">
                      <a16:creationId xmlns:a16="http://schemas.microsoft.com/office/drawing/2014/main" id="{ADD9907F-75CC-4961-89C8-B1A6E95F9A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98" y="1938"/>
                  <a:ext cx="91" cy="148"/>
                </a:xfrm>
                <a:prstGeom prst="rect">
                  <a:avLst/>
                </a:prstGeom>
                <a:solidFill>
                  <a:srgbClr val="FFFFFF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8" name="Rectangle 388">
                  <a:extLst>
                    <a:ext uri="{FF2B5EF4-FFF2-40B4-BE49-F238E27FC236}">
                      <a16:creationId xmlns:a16="http://schemas.microsoft.com/office/drawing/2014/main" id="{FABF1804-0122-4A4A-B81B-EABDAC5EB1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98" y="1948"/>
                  <a:ext cx="91" cy="13"/>
                </a:xfrm>
                <a:prstGeom prst="rect">
                  <a:avLst/>
                </a:prstGeom>
                <a:solidFill>
                  <a:srgbClr val="C0C0C0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9" name="Rectangle 389">
                  <a:extLst>
                    <a:ext uri="{FF2B5EF4-FFF2-40B4-BE49-F238E27FC236}">
                      <a16:creationId xmlns:a16="http://schemas.microsoft.com/office/drawing/2014/main" id="{D94435D2-5206-45F0-AC61-0F05CDED25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98" y="2086"/>
                  <a:ext cx="91" cy="6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0" name="Rectangle 390">
                  <a:extLst>
                    <a:ext uri="{FF2B5EF4-FFF2-40B4-BE49-F238E27FC236}">
                      <a16:creationId xmlns:a16="http://schemas.microsoft.com/office/drawing/2014/main" id="{84C85DB8-942B-46D9-B2EB-634829DD78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9" y="1938"/>
                  <a:ext cx="89" cy="148"/>
                </a:xfrm>
                <a:prstGeom prst="rect">
                  <a:avLst/>
                </a:prstGeom>
                <a:solidFill>
                  <a:srgbClr val="FFFFFF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1" name="Rectangle 391">
                  <a:extLst>
                    <a:ext uri="{FF2B5EF4-FFF2-40B4-BE49-F238E27FC236}">
                      <a16:creationId xmlns:a16="http://schemas.microsoft.com/office/drawing/2014/main" id="{754D692A-D2F6-4724-B604-BE87934B63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9" y="2086"/>
                  <a:ext cx="89" cy="6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2" name="Rectangle 392">
                  <a:extLst>
                    <a:ext uri="{FF2B5EF4-FFF2-40B4-BE49-F238E27FC236}">
                      <a16:creationId xmlns:a16="http://schemas.microsoft.com/office/drawing/2014/main" id="{25B99E3E-6AFA-4B5F-9982-E9713C8B33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78" y="1938"/>
                  <a:ext cx="91" cy="148"/>
                </a:xfrm>
                <a:prstGeom prst="rect">
                  <a:avLst/>
                </a:prstGeom>
                <a:solidFill>
                  <a:srgbClr val="FFFFFF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3" name="Rectangle 393">
                  <a:extLst>
                    <a:ext uri="{FF2B5EF4-FFF2-40B4-BE49-F238E27FC236}">
                      <a16:creationId xmlns:a16="http://schemas.microsoft.com/office/drawing/2014/main" id="{0133054A-6CB9-47A6-A860-0B0936A74A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78" y="2086"/>
                  <a:ext cx="91" cy="6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4" name="Rectangle 394">
                  <a:extLst>
                    <a:ext uri="{FF2B5EF4-FFF2-40B4-BE49-F238E27FC236}">
                      <a16:creationId xmlns:a16="http://schemas.microsoft.com/office/drawing/2014/main" id="{B48C8F6A-C91A-4A56-BAFF-ADF681E780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9" y="1938"/>
                  <a:ext cx="89" cy="148"/>
                </a:xfrm>
                <a:prstGeom prst="rect">
                  <a:avLst/>
                </a:prstGeom>
                <a:solidFill>
                  <a:srgbClr val="FFFFFF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5" name="Rectangle 395">
                  <a:extLst>
                    <a:ext uri="{FF2B5EF4-FFF2-40B4-BE49-F238E27FC236}">
                      <a16:creationId xmlns:a16="http://schemas.microsoft.com/office/drawing/2014/main" id="{EAA0528A-6798-4D28-B9C0-741FD220C6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9" y="2086"/>
                  <a:ext cx="89" cy="6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6" name="Rectangle 396">
                  <a:extLst>
                    <a:ext uri="{FF2B5EF4-FFF2-40B4-BE49-F238E27FC236}">
                      <a16:creationId xmlns:a16="http://schemas.microsoft.com/office/drawing/2014/main" id="{6022E278-6F8E-4C37-B354-1C4FBE544F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05" y="1952"/>
                  <a:ext cx="9" cy="6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7" name="Rectangle 397">
                  <a:extLst>
                    <a:ext uri="{FF2B5EF4-FFF2-40B4-BE49-F238E27FC236}">
                      <a16:creationId xmlns:a16="http://schemas.microsoft.com/office/drawing/2014/main" id="{3A54365C-5CE1-4F82-B86D-CA71DA2184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9" y="1948"/>
                  <a:ext cx="89" cy="13"/>
                </a:xfrm>
                <a:prstGeom prst="rect">
                  <a:avLst/>
                </a:prstGeom>
                <a:solidFill>
                  <a:srgbClr val="C0C0C0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8" name="Rectangle 398">
                  <a:extLst>
                    <a:ext uri="{FF2B5EF4-FFF2-40B4-BE49-F238E27FC236}">
                      <a16:creationId xmlns:a16="http://schemas.microsoft.com/office/drawing/2014/main" id="{27D5B34D-444A-498C-B146-B945A91B48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78" y="1948"/>
                  <a:ext cx="91" cy="13"/>
                </a:xfrm>
                <a:prstGeom prst="rect">
                  <a:avLst/>
                </a:prstGeom>
                <a:solidFill>
                  <a:srgbClr val="C0C0C0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9" name="Rectangle 399">
                  <a:extLst>
                    <a:ext uri="{FF2B5EF4-FFF2-40B4-BE49-F238E27FC236}">
                      <a16:creationId xmlns:a16="http://schemas.microsoft.com/office/drawing/2014/main" id="{60A760F1-51ED-484A-AE3C-5AC025C589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9" y="1948"/>
                  <a:ext cx="89" cy="13"/>
                </a:xfrm>
                <a:prstGeom prst="rect">
                  <a:avLst/>
                </a:prstGeom>
                <a:solidFill>
                  <a:srgbClr val="C0C0C0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93" name="Rectangle 400">
                <a:extLst>
                  <a:ext uri="{FF2B5EF4-FFF2-40B4-BE49-F238E27FC236}">
                    <a16:creationId xmlns:a16="http://schemas.microsoft.com/office/drawing/2014/main" id="{C5146200-77EB-45D6-9484-D38C576C9F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" y="2208"/>
                <a:ext cx="48" cy="48"/>
              </a:xfrm>
              <a:prstGeom prst="rect">
                <a:avLst/>
              </a:prstGeom>
              <a:noFill/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342900"/>
                <a:endParaRPr lang="en-US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94" name="Text Box 401">
                <a:extLst>
                  <a:ext uri="{FF2B5EF4-FFF2-40B4-BE49-F238E27FC236}">
                    <a16:creationId xmlns:a16="http://schemas.microsoft.com/office/drawing/2014/main" id="{356C578C-BF68-4829-89DF-6069A076CA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" y="2112"/>
                <a:ext cx="384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342900"/>
                <a:r>
                  <a:rPr lang="en-US" sz="1050" dirty="0">
                    <a:solidFill>
                      <a:srgbClr val="FF3300"/>
                    </a:solidFill>
                    <a:latin typeface="Arial Black" pitchFamily="34" charset="0"/>
                    <a:cs typeface="Arial" charset="0"/>
                  </a:rPr>
                  <a:t>::::::</a:t>
                </a:r>
              </a:p>
            </p:txBody>
          </p:sp>
          <p:sp>
            <p:nvSpPr>
              <p:cNvPr id="395" name="Rectangle 402">
                <a:extLst>
                  <a:ext uri="{FF2B5EF4-FFF2-40B4-BE49-F238E27FC236}">
                    <a16:creationId xmlns:a16="http://schemas.microsoft.com/office/drawing/2014/main" id="{47AEEF88-5D71-4FBB-886F-3235833F7A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2305"/>
                <a:ext cx="276" cy="9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6" name="Rectangle 403">
                <a:extLst>
                  <a:ext uri="{FF2B5EF4-FFF2-40B4-BE49-F238E27FC236}">
                    <a16:creationId xmlns:a16="http://schemas.microsoft.com/office/drawing/2014/main" id="{0EABB2B6-EDC7-46DB-8AAB-5146E31C69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2276"/>
                <a:ext cx="386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342900" eaLnBrk="0" hangingPunct="0"/>
                <a:r>
                  <a:rPr lang="en-US" sz="900" b="1" dirty="0">
                    <a:solidFill>
                      <a:srgbClr val="FF3300"/>
                    </a:solidFill>
                    <a:latin typeface="Calibri"/>
                    <a:cs typeface="Arial" charset="0"/>
                  </a:rPr>
                  <a:t>Firewall  </a:t>
                </a:r>
              </a:p>
            </p:txBody>
          </p:sp>
        </p:grpSp>
        <p:sp>
          <p:nvSpPr>
            <p:cNvPr id="410" name="Freeform 405">
              <a:extLst>
                <a:ext uri="{FF2B5EF4-FFF2-40B4-BE49-F238E27FC236}">
                  <a16:creationId xmlns:a16="http://schemas.microsoft.com/office/drawing/2014/main" id="{DA5D86AD-4343-498C-9FDE-CC19D8D23D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182034" y="2829993"/>
              <a:ext cx="47026" cy="418218"/>
            </a:xfrm>
            <a:custGeom>
              <a:avLst/>
              <a:gdLst>
                <a:gd name="T0" fmla="*/ 67 w 224"/>
                <a:gd name="T1" fmla="*/ 576 h 576"/>
                <a:gd name="T2" fmla="*/ 67 w 224"/>
                <a:gd name="T3" fmla="*/ 528 h 576"/>
                <a:gd name="T4" fmla="*/ 467 w 224"/>
                <a:gd name="T5" fmla="*/ 384 h 576"/>
                <a:gd name="T6" fmla="*/ 467 w 224"/>
                <a:gd name="T7" fmla="*/ 192 h 576"/>
                <a:gd name="T8" fmla="*/ 866 w 224"/>
                <a:gd name="T9" fmla="*/ 48 h 576"/>
                <a:gd name="T10" fmla="*/ 866 w 224"/>
                <a:gd name="T11" fmla="*/ 0 h 5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4"/>
                <a:gd name="T19" fmla="*/ 0 h 576"/>
                <a:gd name="T20" fmla="*/ 224 w 224"/>
                <a:gd name="T21" fmla="*/ 576 h 5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4" h="576">
                  <a:moveTo>
                    <a:pt x="16" y="576"/>
                  </a:moveTo>
                  <a:cubicBezTo>
                    <a:pt x="8" y="568"/>
                    <a:pt x="0" y="560"/>
                    <a:pt x="16" y="528"/>
                  </a:cubicBezTo>
                  <a:cubicBezTo>
                    <a:pt x="32" y="496"/>
                    <a:pt x="96" y="440"/>
                    <a:pt x="112" y="384"/>
                  </a:cubicBezTo>
                  <a:cubicBezTo>
                    <a:pt x="128" y="328"/>
                    <a:pt x="96" y="248"/>
                    <a:pt x="112" y="192"/>
                  </a:cubicBezTo>
                  <a:cubicBezTo>
                    <a:pt x="128" y="136"/>
                    <a:pt x="192" y="80"/>
                    <a:pt x="208" y="48"/>
                  </a:cubicBezTo>
                  <a:cubicBezTo>
                    <a:pt x="224" y="16"/>
                    <a:pt x="208" y="16"/>
                    <a:pt x="20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2" name="Freeform 152">
            <a:extLst>
              <a:ext uri="{FF2B5EF4-FFF2-40B4-BE49-F238E27FC236}">
                <a16:creationId xmlns:a16="http://schemas.microsoft.com/office/drawing/2014/main" id="{3AD0C11D-4B24-4213-ADD5-2F3B87712F6D}"/>
              </a:ext>
            </a:extLst>
          </p:cNvPr>
          <p:cNvSpPr>
            <a:spLocks/>
          </p:cNvSpPr>
          <p:nvPr/>
        </p:nvSpPr>
        <p:spPr bwMode="auto">
          <a:xfrm>
            <a:off x="5648270" y="3670443"/>
            <a:ext cx="961493" cy="45719"/>
          </a:xfrm>
          <a:custGeom>
            <a:avLst/>
            <a:gdLst>
              <a:gd name="T0" fmla="*/ 2147483647 w 576"/>
              <a:gd name="T1" fmla="*/ 0 h 336"/>
              <a:gd name="T2" fmla="*/ 2147483647 w 576"/>
              <a:gd name="T3" fmla="*/ 2147483647 h 336"/>
              <a:gd name="T4" fmla="*/ 2147483647 w 576"/>
              <a:gd name="T5" fmla="*/ 2147483647 h 336"/>
              <a:gd name="T6" fmla="*/ 0 w 576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336"/>
              <a:gd name="T14" fmla="*/ 576 w 576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336">
                <a:moveTo>
                  <a:pt x="576" y="0"/>
                </a:moveTo>
                <a:cubicBezTo>
                  <a:pt x="472" y="0"/>
                  <a:pt x="368" y="0"/>
                  <a:pt x="288" y="48"/>
                </a:cubicBezTo>
                <a:cubicBezTo>
                  <a:pt x="208" y="96"/>
                  <a:pt x="144" y="240"/>
                  <a:pt x="96" y="288"/>
                </a:cubicBezTo>
                <a:cubicBezTo>
                  <a:pt x="48" y="336"/>
                  <a:pt x="24" y="336"/>
                  <a:pt x="0" y="33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91409" tIns="45704" rIns="91409" bIns="45704"/>
          <a:lstStyle/>
          <a:p>
            <a:pPr>
              <a:buNone/>
            </a:pPr>
            <a:endParaRPr lang="en-US"/>
          </a:p>
        </p:txBody>
      </p:sp>
      <p:sp>
        <p:nvSpPr>
          <p:cNvPr id="413" name="Rectangle: Rounded Corners 412">
            <a:extLst>
              <a:ext uri="{FF2B5EF4-FFF2-40B4-BE49-F238E27FC236}">
                <a16:creationId xmlns:a16="http://schemas.microsoft.com/office/drawing/2014/main" id="{7AF7A0C8-B7B8-48F4-99DD-C58AB2E62CB3}"/>
              </a:ext>
            </a:extLst>
          </p:cNvPr>
          <p:cNvSpPr/>
          <p:nvPr/>
        </p:nvSpPr>
        <p:spPr>
          <a:xfrm>
            <a:off x="4187952" y="2636075"/>
            <a:ext cx="3008376" cy="199385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laptop">
            <a:extLst>
              <a:ext uri="{FF2B5EF4-FFF2-40B4-BE49-F238E27FC236}">
                <a16:creationId xmlns:a16="http://schemas.microsoft.com/office/drawing/2014/main" id="{456D7A58-71D0-42EC-8932-1E34F4FCA7E3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42500" y="3182786"/>
            <a:ext cx="457200" cy="425054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lIns="68557" tIns="34278" rIns="68557" bIns="34278"/>
          <a:lstStyle/>
          <a:p>
            <a:pPr defTabSz="342900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23" name="Picture 422">
            <a:extLst>
              <a:ext uri="{FF2B5EF4-FFF2-40B4-BE49-F238E27FC236}">
                <a16:creationId xmlns:a16="http://schemas.microsoft.com/office/drawing/2014/main" id="{953750FC-5DB8-4110-A9C3-7D3054BABF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6331" y="3279572"/>
            <a:ext cx="291243" cy="80901"/>
          </a:xfrm>
          <a:prstGeom prst="rect">
            <a:avLst/>
          </a:prstGeom>
        </p:spPr>
      </p:pic>
      <p:grpSp>
        <p:nvGrpSpPr>
          <p:cNvPr id="424" name="Group 423">
            <a:extLst>
              <a:ext uri="{FF2B5EF4-FFF2-40B4-BE49-F238E27FC236}">
                <a16:creationId xmlns:a16="http://schemas.microsoft.com/office/drawing/2014/main" id="{D7BC9072-7801-4B01-B8DE-CE6DA05F3EB4}"/>
              </a:ext>
            </a:extLst>
          </p:cNvPr>
          <p:cNvGrpSpPr/>
          <p:nvPr/>
        </p:nvGrpSpPr>
        <p:grpSpPr>
          <a:xfrm>
            <a:off x="3300984" y="3959162"/>
            <a:ext cx="845590" cy="333923"/>
            <a:chOff x="8334994" y="2599805"/>
            <a:chExt cx="845590" cy="333923"/>
          </a:xfrm>
        </p:grpSpPr>
        <p:sp>
          <p:nvSpPr>
            <p:cNvPr id="425" name="AutoShape 547" descr="25%">
              <a:extLst>
                <a:ext uri="{FF2B5EF4-FFF2-40B4-BE49-F238E27FC236}">
                  <a16:creationId xmlns:a16="http://schemas.microsoft.com/office/drawing/2014/main" id="{D162B790-106C-400E-9F52-BEC8E5BF4AB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8468487" y="2599805"/>
              <a:ext cx="609601" cy="130757"/>
            </a:xfrm>
            <a:prstGeom prst="roundRect">
              <a:avLst>
                <a:gd name="adj" fmla="val 16667"/>
              </a:avLst>
            </a:prstGeom>
            <a:pattFill prst="pct25">
              <a:fgClr>
                <a:srgbClr val="FF3300"/>
              </a:fgClr>
              <a:bgClr>
                <a:schemeClr val="bg1"/>
              </a:bgClr>
            </a:pattFill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>
                <a:buNone/>
              </a:pPr>
              <a:endParaRPr lang="en-US" sz="11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6" name="Text Box 548">
              <a:extLst>
                <a:ext uri="{FF2B5EF4-FFF2-40B4-BE49-F238E27FC236}">
                  <a16:creationId xmlns:a16="http://schemas.microsoft.com/office/drawing/2014/main" id="{67DFFF3E-B5A0-4A98-9F67-6682971B61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4994" y="2727838"/>
              <a:ext cx="845590" cy="205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buNone/>
              </a:pPr>
              <a:r>
                <a:rPr lang="en-US" sz="900" dirty="0">
                  <a:solidFill>
                    <a:srgbClr val="FF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Token Admin</a:t>
              </a:r>
            </a:p>
          </p:txBody>
        </p:sp>
        <p:grpSp>
          <p:nvGrpSpPr>
            <p:cNvPr id="427" name="Group 549">
              <a:extLst>
                <a:ext uri="{FF2B5EF4-FFF2-40B4-BE49-F238E27FC236}">
                  <a16:creationId xmlns:a16="http://schemas.microsoft.com/office/drawing/2014/main" id="{D0FEBFAB-C35C-4088-A335-77F17CAF2C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44687" y="2665184"/>
              <a:ext cx="304800" cy="65379"/>
              <a:chOff x="2016" y="-144"/>
              <a:chExt cx="288" cy="96"/>
            </a:xfrm>
          </p:grpSpPr>
          <p:sp>
            <p:nvSpPr>
              <p:cNvPr id="445" name="Rectangle 550">
                <a:extLst>
                  <a:ext uri="{FF2B5EF4-FFF2-40B4-BE49-F238E27FC236}">
                    <a16:creationId xmlns:a16="http://schemas.microsoft.com/office/drawing/2014/main" id="{52EBF763-6000-4FB1-980B-FD755B7EBE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-144"/>
                <a:ext cx="48" cy="96"/>
              </a:xfrm>
              <a:prstGeom prst="rect">
                <a:avLst/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46" name="Rectangle 551">
                <a:extLst>
                  <a:ext uri="{FF2B5EF4-FFF2-40B4-BE49-F238E27FC236}">
                    <a16:creationId xmlns:a16="http://schemas.microsoft.com/office/drawing/2014/main" id="{42FC76B0-F9FA-459A-B70D-DFAA52D58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-144"/>
                <a:ext cx="48" cy="96"/>
              </a:xfrm>
              <a:prstGeom prst="rect">
                <a:avLst/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47" name="Line 552">
                <a:extLst>
                  <a:ext uri="{FF2B5EF4-FFF2-40B4-BE49-F238E27FC236}">
                    <a16:creationId xmlns:a16="http://schemas.microsoft.com/office/drawing/2014/main" id="{C0806A6F-4104-4BA8-8059-71614A7DFA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48" name="Line 553">
                <a:extLst>
                  <a:ext uri="{FF2B5EF4-FFF2-40B4-BE49-F238E27FC236}">
                    <a16:creationId xmlns:a16="http://schemas.microsoft.com/office/drawing/2014/main" id="{04AB97AB-3DB3-4BAD-8A34-D5499E80B0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49" name="Line 554">
                <a:extLst>
                  <a:ext uri="{FF2B5EF4-FFF2-40B4-BE49-F238E27FC236}">
                    <a16:creationId xmlns:a16="http://schemas.microsoft.com/office/drawing/2014/main" id="{89E707BE-DF01-4332-87E6-2DF8174543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0" name="Line 555">
                <a:extLst>
                  <a:ext uri="{FF2B5EF4-FFF2-40B4-BE49-F238E27FC236}">
                    <a16:creationId xmlns:a16="http://schemas.microsoft.com/office/drawing/2014/main" id="{62CB0665-E26E-4040-9EDF-6EC8A87DB1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1" name="Line 556">
                <a:extLst>
                  <a:ext uri="{FF2B5EF4-FFF2-40B4-BE49-F238E27FC236}">
                    <a16:creationId xmlns:a16="http://schemas.microsoft.com/office/drawing/2014/main" id="{07FC48A6-AEB6-4719-9951-771BC6C107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64" y="-144"/>
                <a:ext cx="0" cy="48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2" name="Line 557">
                <a:extLst>
                  <a:ext uri="{FF2B5EF4-FFF2-40B4-BE49-F238E27FC236}">
                    <a16:creationId xmlns:a16="http://schemas.microsoft.com/office/drawing/2014/main" id="{214C73A3-684F-4450-B378-382FD02AB0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3" name="Rectangle 558">
                <a:extLst>
                  <a:ext uri="{FF2B5EF4-FFF2-40B4-BE49-F238E27FC236}">
                    <a16:creationId xmlns:a16="http://schemas.microsoft.com/office/drawing/2014/main" id="{99CFD706-2CE9-4079-A9B6-8D02C5103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-144"/>
                <a:ext cx="48" cy="96"/>
              </a:xfrm>
              <a:prstGeom prst="rect">
                <a:avLst/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4" name="Rectangle 559">
                <a:extLst>
                  <a:ext uri="{FF2B5EF4-FFF2-40B4-BE49-F238E27FC236}">
                    <a16:creationId xmlns:a16="http://schemas.microsoft.com/office/drawing/2014/main" id="{F5200773-818D-4364-8973-05779AFAB5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-144"/>
                <a:ext cx="48" cy="96"/>
              </a:xfrm>
              <a:prstGeom prst="rect">
                <a:avLst/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5" name="Line 560">
                <a:extLst>
                  <a:ext uri="{FF2B5EF4-FFF2-40B4-BE49-F238E27FC236}">
                    <a16:creationId xmlns:a16="http://schemas.microsoft.com/office/drawing/2014/main" id="{F2ED183E-555A-4294-AD60-4DEF9F7A57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6" name="Line 561">
                <a:extLst>
                  <a:ext uri="{FF2B5EF4-FFF2-40B4-BE49-F238E27FC236}">
                    <a16:creationId xmlns:a16="http://schemas.microsoft.com/office/drawing/2014/main" id="{5E5A6294-140A-4E85-BC3E-723C92BB70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7" name="Line 562">
                <a:extLst>
                  <a:ext uri="{FF2B5EF4-FFF2-40B4-BE49-F238E27FC236}">
                    <a16:creationId xmlns:a16="http://schemas.microsoft.com/office/drawing/2014/main" id="{DB657B01-8C78-494A-B017-6B8CCA1F63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8" name="Line 563">
                <a:extLst>
                  <a:ext uri="{FF2B5EF4-FFF2-40B4-BE49-F238E27FC236}">
                    <a16:creationId xmlns:a16="http://schemas.microsoft.com/office/drawing/2014/main" id="{7167C22D-7D5E-4835-B129-DAF9436E24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9" name="Line 564">
                <a:extLst>
                  <a:ext uri="{FF2B5EF4-FFF2-40B4-BE49-F238E27FC236}">
                    <a16:creationId xmlns:a16="http://schemas.microsoft.com/office/drawing/2014/main" id="{0DDE26B4-298C-45E5-85E1-03471D9A1A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60" name="Line 565">
                <a:extLst>
                  <a:ext uri="{FF2B5EF4-FFF2-40B4-BE49-F238E27FC236}">
                    <a16:creationId xmlns:a16="http://schemas.microsoft.com/office/drawing/2014/main" id="{A106141A-A64A-4FE3-B70D-1413CF08EC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</p:grpSp>
        <p:grpSp>
          <p:nvGrpSpPr>
            <p:cNvPr id="428" name="Group 566">
              <a:extLst>
                <a:ext uri="{FF2B5EF4-FFF2-40B4-BE49-F238E27FC236}">
                  <a16:creationId xmlns:a16="http://schemas.microsoft.com/office/drawing/2014/main" id="{D4F3E374-81FF-45F7-8F0A-3C5534AE66E6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8925687" y="2599805"/>
              <a:ext cx="152400" cy="130757"/>
              <a:chOff x="2016" y="-144"/>
              <a:chExt cx="288" cy="96"/>
            </a:xfrm>
          </p:grpSpPr>
          <p:sp>
            <p:nvSpPr>
              <p:cNvPr id="429" name="Rectangle 567">
                <a:extLst>
                  <a:ext uri="{FF2B5EF4-FFF2-40B4-BE49-F238E27FC236}">
                    <a16:creationId xmlns:a16="http://schemas.microsoft.com/office/drawing/2014/main" id="{7EC26E1E-F04A-46F4-923C-84961AA55F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-144"/>
                <a:ext cx="48" cy="96"/>
              </a:xfrm>
              <a:prstGeom prst="rect">
                <a:avLst/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0" name="Rectangle 568">
                <a:extLst>
                  <a:ext uri="{FF2B5EF4-FFF2-40B4-BE49-F238E27FC236}">
                    <a16:creationId xmlns:a16="http://schemas.microsoft.com/office/drawing/2014/main" id="{3E096E10-00D1-4476-8862-03C1FE45FA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-144"/>
                <a:ext cx="48" cy="96"/>
              </a:xfrm>
              <a:prstGeom prst="rect">
                <a:avLst/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1" name="Line 569">
                <a:extLst>
                  <a:ext uri="{FF2B5EF4-FFF2-40B4-BE49-F238E27FC236}">
                    <a16:creationId xmlns:a16="http://schemas.microsoft.com/office/drawing/2014/main" id="{8AC74FDE-E526-457F-9906-6F58649D4B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2" name="Line 570">
                <a:extLst>
                  <a:ext uri="{FF2B5EF4-FFF2-40B4-BE49-F238E27FC236}">
                    <a16:creationId xmlns:a16="http://schemas.microsoft.com/office/drawing/2014/main" id="{53B58E3E-BCCF-49E5-90D6-5127060D22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3" name="Line 571">
                <a:extLst>
                  <a:ext uri="{FF2B5EF4-FFF2-40B4-BE49-F238E27FC236}">
                    <a16:creationId xmlns:a16="http://schemas.microsoft.com/office/drawing/2014/main" id="{6460809A-4A06-4C83-8FD6-778843DA2C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4" name="Line 572">
                <a:extLst>
                  <a:ext uri="{FF2B5EF4-FFF2-40B4-BE49-F238E27FC236}">
                    <a16:creationId xmlns:a16="http://schemas.microsoft.com/office/drawing/2014/main" id="{ED03C96B-9197-4A5D-9DA7-17B657D6B6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5" name="Line 573">
                <a:extLst>
                  <a:ext uri="{FF2B5EF4-FFF2-40B4-BE49-F238E27FC236}">
                    <a16:creationId xmlns:a16="http://schemas.microsoft.com/office/drawing/2014/main" id="{CA43AEF5-6845-4E07-A0A1-09A65FE74D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64" y="-144"/>
                <a:ext cx="0" cy="48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6" name="Line 574">
                <a:extLst>
                  <a:ext uri="{FF2B5EF4-FFF2-40B4-BE49-F238E27FC236}">
                    <a16:creationId xmlns:a16="http://schemas.microsoft.com/office/drawing/2014/main" id="{E8E28C2D-7419-47FE-A6DF-509F75456C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7" name="Rectangle 575">
                <a:extLst>
                  <a:ext uri="{FF2B5EF4-FFF2-40B4-BE49-F238E27FC236}">
                    <a16:creationId xmlns:a16="http://schemas.microsoft.com/office/drawing/2014/main" id="{2C3A986E-9E36-45C4-9FCC-DD51A06F75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-144"/>
                <a:ext cx="48" cy="96"/>
              </a:xfrm>
              <a:prstGeom prst="rect">
                <a:avLst/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8" name="Rectangle 576">
                <a:extLst>
                  <a:ext uri="{FF2B5EF4-FFF2-40B4-BE49-F238E27FC236}">
                    <a16:creationId xmlns:a16="http://schemas.microsoft.com/office/drawing/2014/main" id="{88893554-E37E-4109-9B06-DF028567BF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-144"/>
                <a:ext cx="48" cy="96"/>
              </a:xfrm>
              <a:prstGeom prst="rect">
                <a:avLst/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9" name="Line 577">
                <a:extLst>
                  <a:ext uri="{FF2B5EF4-FFF2-40B4-BE49-F238E27FC236}">
                    <a16:creationId xmlns:a16="http://schemas.microsoft.com/office/drawing/2014/main" id="{D1EC1A61-1942-4B7B-8831-C871BEFE11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40" name="Line 578">
                <a:extLst>
                  <a:ext uri="{FF2B5EF4-FFF2-40B4-BE49-F238E27FC236}">
                    <a16:creationId xmlns:a16="http://schemas.microsoft.com/office/drawing/2014/main" id="{2121A648-6F87-464F-B038-696BEECE8D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41" name="Line 579">
                <a:extLst>
                  <a:ext uri="{FF2B5EF4-FFF2-40B4-BE49-F238E27FC236}">
                    <a16:creationId xmlns:a16="http://schemas.microsoft.com/office/drawing/2014/main" id="{2DF8E0DF-81A0-4B17-AFFF-CC08D70727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42" name="Line 580">
                <a:extLst>
                  <a:ext uri="{FF2B5EF4-FFF2-40B4-BE49-F238E27FC236}">
                    <a16:creationId xmlns:a16="http://schemas.microsoft.com/office/drawing/2014/main" id="{B136BB86-88DC-4621-B107-F69191FAC9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43" name="Line 581">
                <a:extLst>
                  <a:ext uri="{FF2B5EF4-FFF2-40B4-BE49-F238E27FC236}">
                    <a16:creationId xmlns:a16="http://schemas.microsoft.com/office/drawing/2014/main" id="{4A33C08B-4738-4A32-ACB6-F3F291A1A2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44" name="Line 582">
                <a:extLst>
                  <a:ext uri="{FF2B5EF4-FFF2-40B4-BE49-F238E27FC236}">
                    <a16:creationId xmlns:a16="http://schemas.microsoft.com/office/drawing/2014/main" id="{CD874F59-4BE2-4D38-9458-9E69D36915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</p:grp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C4D5716-8E30-4C73-AD5F-33A7DA023AF9}"/>
              </a:ext>
            </a:extLst>
          </p:cNvPr>
          <p:cNvSpPr/>
          <p:nvPr/>
        </p:nvSpPr>
        <p:spPr>
          <a:xfrm>
            <a:off x="1006847" y="3299538"/>
            <a:ext cx="1366350" cy="241221"/>
          </a:xfrm>
          <a:custGeom>
            <a:avLst/>
            <a:gdLst>
              <a:gd name="connsiteX0" fmla="*/ 0 w 1152939"/>
              <a:gd name="connsiteY0" fmla="*/ 79513 h 159306"/>
              <a:gd name="connsiteX1" fmla="*/ 397565 w 1152939"/>
              <a:gd name="connsiteY1" fmla="*/ 39756 h 159306"/>
              <a:gd name="connsiteX2" fmla="*/ 318052 w 1152939"/>
              <a:gd name="connsiteY2" fmla="*/ 159026 h 159306"/>
              <a:gd name="connsiteX3" fmla="*/ 1152939 w 1152939"/>
              <a:gd name="connsiteY3" fmla="*/ 0 h 15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939" h="159306">
                <a:moveTo>
                  <a:pt x="0" y="79513"/>
                </a:moveTo>
                <a:cubicBezTo>
                  <a:pt x="172278" y="53008"/>
                  <a:pt x="344556" y="26504"/>
                  <a:pt x="397565" y="39756"/>
                </a:cubicBezTo>
                <a:cubicBezTo>
                  <a:pt x="450574" y="53008"/>
                  <a:pt x="192156" y="165652"/>
                  <a:pt x="318052" y="159026"/>
                </a:cubicBezTo>
                <a:cubicBezTo>
                  <a:pt x="443948" y="152400"/>
                  <a:pt x="798443" y="76200"/>
                  <a:pt x="1152939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B164B1C-F160-487A-A36F-5DE51E21CC85}"/>
              </a:ext>
            </a:extLst>
          </p:cNvPr>
          <p:cNvSpPr/>
          <p:nvPr/>
        </p:nvSpPr>
        <p:spPr>
          <a:xfrm>
            <a:off x="2604729" y="2499573"/>
            <a:ext cx="1867880" cy="820876"/>
          </a:xfrm>
          <a:custGeom>
            <a:avLst/>
            <a:gdLst>
              <a:gd name="connsiteX0" fmla="*/ 11848 w 1701500"/>
              <a:gd name="connsiteY0" fmla="*/ 830037 h 830037"/>
              <a:gd name="connsiteX1" fmla="*/ 61543 w 1701500"/>
              <a:gd name="connsiteY1" fmla="*/ 790280 h 830037"/>
              <a:gd name="connsiteX2" fmla="*/ 488926 w 1701500"/>
              <a:gd name="connsiteY2" fmla="*/ 651132 h 830037"/>
              <a:gd name="connsiteX3" fmla="*/ 667830 w 1701500"/>
              <a:gd name="connsiteY3" fmla="*/ 94541 h 830037"/>
              <a:gd name="connsiteX4" fmla="*/ 1701500 w 1701500"/>
              <a:gd name="connsiteY4" fmla="*/ 5089 h 83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500" h="830037">
                <a:moveTo>
                  <a:pt x="11848" y="830037"/>
                </a:moveTo>
                <a:cubicBezTo>
                  <a:pt x="-3061" y="825067"/>
                  <a:pt x="-17970" y="820097"/>
                  <a:pt x="61543" y="790280"/>
                </a:cubicBezTo>
                <a:cubicBezTo>
                  <a:pt x="141056" y="760463"/>
                  <a:pt x="387878" y="767088"/>
                  <a:pt x="488926" y="651132"/>
                </a:cubicBezTo>
                <a:cubicBezTo>
                  <a:pt x="589974" y="535176"/>
                  <a:pt x="465734" y="202215"/>
                  <a:pt x="667830" y="94541"/>
                </a:cubicBezTo>
                <a:cubicBezTo>
                  <a:pt x="869926" y="-13133"/>
                  <a:pt x="1285713" y="-4022"/>
                  <a:pt x="1701500" y="508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9361E2C4-115A-4955-8A47-8147F51CC1BF}"/>
              </a:ext>
            </a:extLst>
          </p:cNvPr>
          <p:cNvCxnSpPr>
            <a:cxnSpLocks/>
            <a:stCxn id="425" idx="1"/>
            <a:endCxn id="423" idx="2"/>
          </p:cNvCxnSpPr>
          <p:nvPr/>
        </p:nvCxnSpPr>
        <p:spPr>
          <a:xfrm rot="10800000">
            <a:off x="2511953" y="3360474"/>
            <a:ext cx="922524" cy="664067"/>
          </a:xfrm>
          <a:prstGeom prst="bentConnector2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2" name="Group 101">
            <a:extLst>
              <a:ext uri="{FF2B5EF4-FFF2-40B4-BE49-F238E27FC236}">
                <a16:creationId xmlns:a16="http://schemas.microsoft.com/office/drawing/2014/main" id="{598884F0-08BF-497F-AFF9-20E686E991C2}"/>
              </a:ext>
            </a:extLst>
          </p:cNvPr>
          <p:cNvGrpSpPr>
            <a:grpSpLocks/>
          </p:cNvGrpSpPr>
          <p:nvPr/>
        </p:nvGrpSpPr>
        <p:grpSpPr bwMode="auto">
          <a:xfrm>
            <a:off x="3977557" y="465401"/>
            <a:ext cx="576262" cy="490538"/>
            <a:chOff x="3336" y="856"/>
            <a:chExt cx="363" cy="309"/>
          </a:xfrm>
        </p:grpSpPr>
        <p:sp>
          <p:nvSpPr>
            <p:cNvPr id="463" name="Freeform 102">
              <a:extLst>
                <a:ext uri="{FF2B5EF4-FFF2-40B4-BE49-F238E27FC236}">
                  <a16:creationId xmlns:a16="http://schemas.microsoft.com/office/drawing/2014/main" id="{2E3A8542-C48C-401F-8C82-FCCD063CC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" y="856"/>
              <a:ext cx="361" cy="309"/>
            </a:xfrm>
            <a:custGeom>
              <a:avLst/>
              <a:gdLst>
                <a:gd name="T0" fmla="*/ 77 w 361"/>
                <a:gd name="T1" fmla="*/ 202 h 309"/>
                <a:gd name="T2" fmla="*/ 0 w 361"/>
                <a:gd name="T3" fmla="*/ 202 h 309"/>
                <a:gd name="T4" fmla="*/ 0 w 361"/>
                <a:gd name="T5" fmla="*/ 309 h 309"/>
                <a:gd name="T6" fmla="*/ 361 w 361"/>
                <a:gd name="T7" fmla="*/ 309 h 309"/>
                <a:gd name="T8" fmla="*/ 361 w 361"/>
                <a:gd name="T9" fmla="*/ 202 h 309"/>
                <a:gd name="T10" fmla="*/ 281 w 361"/>
                <a:gd name="T11" fmla="*/ 202 h 309"/>
                <a:gd name="T12" fmla="*/ 281 w 361"/>
                <a:gd name="T13" fmla="*/ 188 h 309"/>
                <a:gd name="T14" fmla="*/ 315 w 361"/>
                <a:gd name="T15" fmla="*/ 188 h 309"/>
                <a:gd name="T16" fmla="*/ 315 w 361"/>
                <a:gd name="T17" fmla="*/ 0 h 309"/>
                <a:gd name="T18" fmla="*/ 44 w 361"/>
                <a:gd name="T19" fmla="*/ 0 h 309"/>
                <a:gd name="T20" fmla="*/ 44 w 361"/>
                <a:gd name="T21" fmla="*/ 188 h 309"/>
                <a:gd name="T22" fmla="*/ 77 w 361"/>
                <a:gd name="T23" fmla="*/ 188 h 309"/>
                <a:gd name="T24" fmla="*/ 77 w 361"/>
                <a:gd name="T25" fmla="*/ 202 h 3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1"/>
                <a:gd name="T40" fmla="*/ 0 h 309"/>
                <a:gd name="T41" fmla="*/ 361 w 361"/>
                <a:gd name="T42" fmla="*/ 309 h 3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1" h="309">
                  <a:moveTo>
                    <a:pt x="77" y="202"/>
                  </a:moveTo>
                  <a:lnTo>
                    <a:pt x="0" y="202"/>
                  </a:lnTo>
                  <a:lnTo>
                    <a:pt x="0" y="309"/>
                  </a:lnTo>
                  <a:lnTo>
                    <a:pt x="361" y="309"/>
                  </a:lnTo>
                  <a:lnTo>
                    <a:pt x="361" y="202"/>
                  </a:lnTo>
                  <a:lnTo>
                    <a:pt x="281" y="202"/>
                  </a:lnTo>
                  <a:lnTo>
                    <a:pt x="281" y="188"/>
                  </a:lnTo>
                  <a:lnTo>
                    <a:pt x="315" y="188"/>
                  </a:lnTo>
                  <a:lnTo>
                    <a:pt x="315" y="0"/>
                  </a:lnTo>
                  <a:lnTo>
                    <a:pt x="44" y="0"/>
                  </a:lnTo>
                  <a:lnTo>
                    <a:pt x="44" y="188"/>
                  </a:lnTo>
                  <a:lnTo>
                    <a:pt x="77" y="188"/>
                  </a:lnTo>
                  <a:lnTo>
                    <a:pt x="77" y="202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464" name="Freeform 103">
              <a:extLst>
                <a:ext uri="{FF2B5EF4-FFF2-40B4-BE49-F238E27FC236}">
                  <a16:creationId xmlns:a16="http://schemas.microsoft.com/office/drawing/2014/main" id="{19CC2F2E-820E-4620-B5EF-4BA1271795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3" y="1044"/>
              <a:ext cx="204" cy="14"/>
            </a:xfrm>
            <a:custGeom>
              <a:avLst/>
              <a:gdLst>
                <a:gd name="T0" fmla="*/ 0 w 204"/>
                <a:gd name="T1" fmla="*/ 14 h 14"/>
                <a:gd name="T2" fmla="*/ 204 w 204"/>
                <a:gd name="T3" fmla="*/ 14 h 14"/>
                <a:gd name="T4" fmla="*/ 0 w 204"/>
                <a:gd name="T5" fmla="*/ 0 h 14"/>
                <a:gd name="T6" fmla="*/ 204 w 204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4"/>
                <a:gd name="T13" fmla="*/ 0 h 14"/>
                <a:gd name="T14" fmla="*/ 204 w 204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4" h="14">
                  <a:moveTo>
                    <a:pt x="0" y="14"/>
                  </a:moveTo>
                  <a:lnTo>
                    <a:pt x="204" y="14"/>
                  </a:lnTo>
                  <a:moveTo>
                    <a:pt x="0" y="0"/>
                  </a:moveTo>
                  <a:lnTo>
                    <a:pt x="204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465" name="Freeform 104">
              <a:extLst>
                <a:ext uri="{FF2B5EF4-FFF2-40B4-BE49-F238E27FC236}">
                  <a16:creationId xmlns:a16="http://schemas.microsoft.com/office/drawing/2014/main" id="{E5CFB529-F9E9-4EC1-8623-C6FAFC5C71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1068"/>
              <a:ext cx="147" cy="87"/>
            </a:xfrm>
            <a:custGeom>
              <a:avLst/>
              <a:gdLst>
                <a:gd name="T0" fmla="*/ 0 w 147"/>
                <a:gd name="T1" fmla="*/ 87 h 87"/>
                <a:gd name="T2" fmla="*/ 118 w 147"/>
                <a:gd name="T3" fmla="*/ 87 h 87"/>
                <a:gd name="T4" fmla="*/ 118 w 147"/>
                <a:gd name="T5" fmla="*/ 0 h 87"/>
                <a:gd name="T6" fmla="*/ 0 w 147"/>
                <a:gd name="T7" fmla="*/ 0 h 87"/>
                <a:gd name="T8" fmla="*/ 0 w 147"/>
                <a:gd name="T9" fmla="*/ 87 h 87"/>
                <a:gd name="T10" fmla="*/ 130 w 147"/>
                <a:gd name="T11" fmla="*/ 15 h 87"/>
                <a:gd name="T12" fmla="*/ 147 w 147"/>
                <a:gd name="T13" fmla="*/ 15 h 87"/>
                <a:gd name="T14" fmla="*/ 147 w 147"/>
                <a:gd name="T15" fmla="*/ 0 h 87"/>
                <a:gd name="T16" fmla="*/ 130 w 147"/>
                <a:gd name="T17" fmla="*/ 0 h 87"/>
                <a:gd name="T18" fmla="*/ 130 w 147"/>
                <a:gd name="T19" fmla="*/ 15 h 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7"/>
                <a:gd name="T31" fmla="*/ 0 h 87"/>
                <a:gd name="T32" fmla="*/ 147 w 147"/>
                <a:gd name="T33" fmla="*/ 87 h 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7" h="87">
                  <a:moveTo>
                    <a:pt x="0" y="87"/>
                  </a:moveTo>
                  <a:lnTo>
                    <a:pt x="118" y="87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0" y="87"/>
                  </a:lnTo>
                  <a:close/>
                  <a:moveTo>
                    <a:pt x="130" y="15"/>
                  </a:moveTo>
                  <a:lnTo>
                    <a:pt x="147" y="15"/>
                  </a:lnTo>
                  <a:lnTo>
                    <a:pt x="147" y="0"/>
                  </a:lnTo>
                  <a:lnTo>
                    <a:pt x="130" y="0"/>
                  </a:lnTo>
                  <a:lnTo>
                    <a:pt x="130" y="15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466" name="Freeform 105">
              <a:extLst>
                <a:ext uri="{FF2B5EF4-FFF2-40B4-BE49-F238E27FC236}">
                  <a16:creationId xmlns:a16="http://schemas.microsoft.com/office/drawing/2014/main" id="{43EF7864-9E2E-4C7E-BE0F-2DC4F1D641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1097"/>
              <a:ext cx="118" cy="29"/>
            </a:xfrm>
            <a:custGeom>
              <a:avLst/>
              <a:gdLst>
                <a:gd name="T0" fmla="*/ 0 w 118"/>
                <a:gd name="T1" fmla="*/ 0 h 29"/>
                <a:gd name="T2" fmla="*/ 118 w 118"/>
                <a:gd name="T3" fmla="*/ 0 h 29"/>
                <a:gd name="T4" fmla="*/ 0 w 118"/>
                <a:gd name="T5" fmla="*/ 29 h 29"/>
                <a:gd name="T6" fmla="*/ 118 w 118"/>
                <a:gd name="T7" fmla="*/ 29 h 29"/>
                <a:gd name="T8" fmla="*/ 5 w 118"/>
                <a:gd name="T9" fmla="*/ 14 h 29"/>
                <a:gd name="T10" fmla="*/ 113 w 118"/>
                <a:gd name="T11" fmla="*/ 14 h 29"/>
                <a:gd name="T12" fmla="*/ 67 w 118"/>
                <a:gd name="T13" fmla="*/ 25 h 29"/>
                <a:gd name="T14" fmla="*/ 101 w 118"/>
                <a:gd name="T15" fmla="*/ 25 h 29"/>
                <a:gd name="T16" fmla="*/ 101 w 118"/>
                <a:gd name="T17" fmla="*/ 6 h 29"/>
                <a:gd name="T18" fmla="*/ 67 w 118"/>
                <a:gd name="T19" fmla="*/ 6 h 29"/>
                <a:gd name="T20" fmla="*/ 67 w 118"/>
                <a:gd name="T21" fmla="*/ 25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8"/>
                <a:gd name="T34" fmla="*/ 0 h 29"/>
                <a:gd name="T35" fmla="*/ 118 w 118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8" h="29">
                  <a:moveTo>
                    <a:pt x="0" y="0"/>
                  </a:moveTo>
                  <a:lnTo>
                    <a:pt x="118" y="0"/>
                  </a:lnTo>
                  <a:moveTo>
                    <a:pt x="0" y="29"/>
                  </a:moveTo>
                  <a:lnTo>
                    <a:pt x="118" y="29"/>
                  </a:lnTo>
                  <a:moveTo>
                    <a:pt x="5" y="14"/>
                  </a:moveTo>
                  <a:lnTo>
                    <a:pt x="113" y="14"/>
                  </a:lnTo>
                  <a:moveTo>
                    <a:pt x="67" y="25"/>
                  </a:moveTo>
                  <a:lnTo>
                    <a:pt x="101" y="25"/>
                  </a:lnTo>
                  <a:lnTo>
                    <a:pt x="101" y="6"/>
                  </a:lnTo>
                  <a:lnTo>
                    <a:pt x="67" y="6"/>
                  </a:lnTo>
                  <a:lnTo>
                    <a:pt x="67" y="2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467" name="Freeform 106">
              <a:extLst>
                <a:ext uri="{FF2B5EF4-FFF2-40B4-BE49-F238E27FC236}">
                  <a16:creationId xmlns:a16="http://schemas.microsoft.com/office/drawing/2014/main" id="{A7B8809B-99A0-430D-AF1D-E00D2B8919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0" y="864"/>
              <a:ext cx="339" cy="206"/>
            </a:xfrm>
            <a:custGeom>
              <a:avLst/>
              <a:gdLst>
                <a:gd name="T0" fmla="*/ 283 w 339"/>
                <a:gd name="T1" fmla="*/ 148 h 206"/>
                <a:gd name="T2" fmla="*/ 295 w 339"/>
                <a:gd name="T3" fmla="*/ 148 h 206"/>
                <a:gd name="T4" fmla="*/ 295 w 339"/>
                <a:gd name="T5" fmla="*/ 144 h 206"/>
                <a:gd name="T6" fmla="*/ 283 w 339"/>
                <a:gd name="T7" fmla="*/ 144 h 206"/>
                <a:gd name="T8" fmla="*/ 283 w 339"/>
                <a:gd name="T9" fmla="*/ 148 h 206"/>
                <a:gd name="T10" fmla="*/ 77 w 339"/>
                <a:gd name="T11" fmla="*/ 121 h 206"/>
                <a:gd name="T12" fmla="*/ 77 w 339"/>
                <a:gd name="T13" fmla="*/ 14 h 206"/>
                <a:gd name="T14" fmla="*/ 262 w 339"/>
                <a:gd name="T15" fmla="*/ 14 h 206"/>
                <a:gd name="T16" fmla="*/ 262 w 339"/>
                <a:gd name="T17" fmla="*/ 121 h 206"/>
                <a:gd name="T18" fmla="*/ 77 w 339"/>
                <a:gd name="T19" fmla="*/ 121 h 206"/>
                <a:gd name="T20" fmla="*/ 67 w 339"/>
                <a:gd name="T21" fmla="*/ 130 h 206"/>
                <a:gd name="T22" fmla="*/ 271 w 339"/>
                <a:gd name="T23" fmla="*/ 130 h 206"/>
                <a:gd name="T24" fmla="*/ 271 w 339"/>
                <a:gd name="T25" fmla="*/ 6 h 206"/>
                <a:gd name="T26" fmla="*/ 279 w 339"/>
                <a:gd name="T27" fmla="*/ 6 h 206"/>
                <a:gd name="T28" fmla="*/ 279 w 339"/>
                <a:gd name="T29" fmla="*/ 0 h 206"/>
                <a:gd name="T30" fmla="*/ 60 w 339"/>
                <a:gd name="T31" fmla="*/ 0 h 206"/>
                <a:gd name="T32" fmla="*/ 60 w 339"/>
                <a:gd name="T33" fmla="*/ 136 h 206"/>
                <a:gd name="T34" fmla="*/ 67 w 339"/>
                <a:gd name="T35" fmla="*/ 136 h 206"/>
                <a:gd name="T36" fmla="*/ 67 w 339"/>
                <a:gd name="T37" fmla="*/ 130 h 206"/>
                <a:gd name="T38" fmla="*/ 0 w 339"/>
                <a:gd name="T39" fmla="*/ 199 h 206"/>
                <a:gd name="T40" fmla="*/ 34 w 339"/>
                <a:gd name="T41" fmla="*/ 199 h 206"/>
                <a:gd name="T42" fmla="*/ 34 w 339"/>
                <a:gd name="T43" fmla="*/ 189 h 206"/>
                <a:gd name="T44" fmla="*/ 0 w 339"/>
                <a:gd name="T45" fmla="*/ 189 h 206"/>
                <a:gd name="T46" fmla="*/ 0 w 339"/>
                <a:gd name="T47" fmla="*/ 199 h 206"/>
                <a:gd name="T48" fmla="*/ 197 w 339"/>
                <a:gd name="T49" fmla="*/ 206 h 206"/>
                <a:gd name="T50" fmla="*/ 271 w 339"/>
                <a:gd name="T51" fmla="*/ 206 h 206"/>
                <a:gd name="T52" fmla="*/ 271 w 339"/>
                <a:gd name="T53" fmla="*/ 202 h 206"/>
                <a:gd name="T54" fmla="*/ 197 w 339"/>
                <a:gd name="T55" fmla="*/ 202 h 206"/>
                <a:gd name="T56" fmla="*/ 197 w 339"/>
                <a:gd name="T57" fmla="*/ 206 h 206"/>
                <a:gd name="T58" fmla="*/ 327 w 339"/>
                <a:gd name="T59" fmla="*/ 193 h 206"/>
                <a:gd name="T60" fmla="*/ 339 w 339"/>
                <a:gd name="T61" fmla="*/ 193 h 206"/>
                <a:gd name="T62" fmla="*/ 339 w 339"/>
                <a:gd name="T63" fmla="*/ 189 h 206"/>
                <a:gd name="T64" fmla="*/ 327 w 339"/>
                <a:gd name="T65" fmla="*/ 189 h 206"/>
                <a:gd name="T66" fmla="*/ 327 w 339"/>
                <a:gd name="T67" fmla="*/ 193 h 206"/>
                <a:gd name="T68" fmla="*/ 327 w 339"/>
                <a:gd name="T69" fmla="*/ 204 h 206"/>
                <a:gd name="T70" fmla="*/ 339 w 339"/>
                <a:gd name="T71" fmla="*/ 204 h 206"/>
                <a:gd name="T72" fmla="*/ 339 w 339"/>
                <a:gd name="T73" fmla="*/ 199 h 206"/>
                <a:gd name="T74" fmla="*/ 327 w 339"/>
                <a:gd name="T75" fmla="*/ 199 h 206"/>
                <a:gd name="T76" fmla="*/ 327 w 339"/>
                <a:gd name="T77" fmla="*/ 204 h 2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9"/>
                <a:gd name="T118" fmla="*/ 0 h 206"/>
                <a:gd name="T119" fmla="*/ 339 w 339"/>
                <a:gd name="T120" fmla="*/ 206 h 2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9" h="206">
                  <a:moveTo>
                    <a:pt x="283" y="148"/>
                  </a:moveTo>
                  <a:lnTo>
                    <a:pt x="295" y="148"/>
                  </a:lnTo>
                  <a:lnTo>
                    <a:pt x="295" y="144"/>
                  </a:lnTo>
                  <a:lnTo>
                    <a:pt x="283" y="144"/>
                  </a:lnTo>
                  <a:lnTo>
                    <a:pt x="283" y="148"/>
                  </a:lnTo>
                  <a:close/>
                  <a:moveTo>
                    <a:pt x="77" y="121"/>
                  </a:moveTo>
                  <a:lnTo>
                    <a:pt x="77" y="14"/>
                  </a:lnTo>
                  <a:lnTo>
                    <a:pt x="262" y="14"/>
                  </a:lnTo>
                  <a:lnTo>
                    <a:pt x="262" y="121"/>
                  </a:lnTo>
                  <a:lnTo>
                    <a:pt x="77" y="121"/>
                  </a:lnTo>
                  <a:close/>
                  <a:moveTo>
                    <a:pt x="67" y="130"/>
                  </a:moveTo>
                  <a:lnTo>
                    <a:pt x="271" y="130"/>
                  </a:lnTo>
                  <a:lnTo>
                    <a:pt x="271" y="6"/>
                  </a:lnTo>
                  <a:lnTo>
                    <a:pt x="279" y="6"/>
                  </a:lnTo>
                  <a:lnTo>
                    <a:pt x="279" y="0"/>
                  </a:lnTo>
                  <a:lnTo>
                    <a:pt x="60" y="0"/>
                  </a:lnTo>
                  <a:lnTo>
                    <a:pt x="60" y="136"/>
                  </a:lnTo>
                  <a:lnTo>
                    <a:pt x="67" y="136"/>
                  </a:lnTo>
                  <a:lnTo>
                    <a:pt x="67" y="130"/>
                  </a:lnTo>
                  <a:close/>
                  <a:moveTo>
                    <a:pt x="0" y="199"/>
                  </a:moveTo>
                  <a:lnTo>
                    <a:pt x="34" y="199"/>
                  </a:lnTo>
                  <a:lnTo>
                    <a:pt x="34" y="189"/>
                  </a:lnTo>
                  <a:lnTo>
                    <a:pt x="0" y="189"/>
                  </a:lnTo>
                  <a:lnTo>
                    <a:pt x="0" y="199"/>
                  </a:lnTo>
                  <a:close/>
                  <a:moveTo>
                    <a:pt x="197" y="206"/>
                  </a:moveTo>
                  <a:lnTo>
                    <a:pt x="271" y="206"/>
                  </a:lnTo>
                  <a:lnTo>
                    <a:pt x="271" y="202"/>
                  </a:lnTo>
                  <a:lnTo>
                    <a:pt x="197" y="202"/>
                  </a:lnTo>
                  <a:lnTo>
                    <a:pt x="197" y="206"/>
                  </a:lnTo>
                  <a:close/>
                  <a:moveTo>
                    <a:pt x="327" y="193"/>
                  </a:moveTo>
                  <a:lnTo>
                    <a:pt x="339" y="193"/>
                  </a:lnTo>
                  <a:lnTo>
                    <a:pt x="339" y="189"/>
                  </a:lnTo>
                  <a:lnTo>
                    <a:pt x="327" y="189"/>
                  </a:lnTo>
                  <a:lnTo>
                    <a:pt x="327" y="193"/>
                  </a:lnTo>
                  <a:close/>
                  <a:moveTo>
                    <a:pt x="327" y="204"/>
                  </a:moveTo>
                  <a:lnTo>
                    <a:pt x="339" y="204"/>
                  </a:lnTo>
                  <a:lnTo>
                    <a:pt x="339" y="199"/>
                  </a:lnTo>
                  <a:lnTo>
                    <a:pt x="327" y="199"/>
                  </a:lnTo>
                  <a:lnTo>
                    <a:pt x="327" y="20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469" name="Freeform 107">
              <a:extLst>
                <a:ext uri="{FF2B5EF4-FFF2-40B4-BE49-F238E27FC236}">
                  <a16:creationId xmlns:a16="http://schemas.microsoft.com/office/drawing/2014/main" id="{D675FF50-E1CF-4C61-80EF-3BB180FFE0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0" y="1033"/>
              <a:ext cx="271" cy="11"/>
            </a:xfrm>
            <a:custGeom>
              <a:avLst/>
              <a:gdLst>
                <a:gd name="T0" fmla="*/ 0 w 271"/>
                <a:gd name="T1" fmla="*/ 0 h 11"/>
                <a:gd name="T2" fmla="*/ 271 w 271"/>
                <a:gd name="T3" fmla="*/ 0 h 11"/>
                <a:gd name="T4" fmla="*/ 67 w 271"/>
                <a:gd name="T5" fmla="*/ 11 h 11"/>
                <a:gd name="T6" fmla="*/ 67 w 271"/>
                <a:gd name="T7" fmla="*/ 0 h 11"/>
                <a:gd name="T8" fmla="*/ 136 w 271"/>
                <a:gd name="T9" fmla="*/ 11 h 11"/>
                <a:gd name="T10" fmla="*/ 136 w 27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1"/>
                <a:gd name="T19" fmla="*/ 0 h 11"/>
                <a:gd name="T20" fmla="*/ 271 w 271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1" h="11">
                  <a:moveTo>
                    <a:pt x="0" y="0"/>
                  </a:moveTo>
                  <a:lnTo>
                    <a:pt x="271" y="0"/>
                  </a:lnTo>
                  <a:moveTo>
                    <a:pt x="67" y="11"/>
                  </a:moveTo>
                  <a:lnTo>
                    <a:pt x="67" y="0"/>
                  </a:lnTo>
                  <a:moveTo>
                    <a:pt x="136" y="11"/>
                  </a:moveTo>
                  <a:lnTo>
                    <a:pt x="136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</p:grpSp>
      <p:sp>
        <p:nvSpPr>
          <p:cNvPr id="473" name="Rectangle 619">
            <a:extLst>
              <a:ext uri="{FF2B5EF4-FFF2-40B4-BE49-F238E27FC236}">
                <a16:creationId xmlns:a16="http://schemas.microsoft.com/office/drawing/2014/main" id="{5B2811B7-3258-4F72-B16A-82A35CF76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2708" y="1908869"/>
            <a:ext cx="1033937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342900" eaLnBrk="0" hangingPunct="0"/>
            <a:r>
              <a:rPr lang="en-US" sz="675" dirty="0">
                <a:solidFill>
                  <a:prstClr val="black"/>
                </a:solidFill>
                <a:latin typeface="Arial" charset="0"/>
                <a:cs typeface="Arial" charset="0"/>
              </a:rPr>
              <a:t>Online Services and</a:t>
            </a:r>
          </a:p>
          <a:p>
            <a:pPr algn="ctr" defTabSz="342900" eaLnBrk="0" hangingPunct="0"/>
            <a:r>
              <a:rPr lang="en-US" sz="675" dirty="0">
                <a:solidFill>
                  <a:prstClr val="black"/>
                </a:solidFill>
                <a:latin typeface="Arial" charset="0"/>
                <a:cs typeface="Arial" charset="0"/>
              </a:rPr>
              <a:t>Outsourcing Arrangements</a:t>
            </a:r>
          </a:p>
        </p:txBody>
      </p:sp>
      <p:sp>
        <p:nvSpPr>
          <p:cNvPr id="475" name="Freeform 529">
            <a:extLst>
              <a:ext uri="{FF2B5EF4-FFF2-40B4-BE49-F238E27FC236}">
                <a16:creationId xmlns:a16="http://schemas.microsoft.com/office/drawing/2014/main" id="{5DA329A8-E307-42B8-824A-B5FA1FF2857A}"/>
              </a:ext>
            </a:extLst>
          </p:cNvPr>
          <p:cNvSpPr>
            <a:spLocks/>
          </p:cNvSpPr>
          <p:nvPr/>
        </p:nvSpPr>
        <p:spPr bwMode="auto">
          <a:xfrm>
            <a:off x="7099001" y="218163"/>
            <a:ext cx="1885950" cy="4514850"/>
          </a:xfrm>
          <a:custGeom>
            <a:avLst/>
            <a:gdLst>
              <a:gd name="T0" fmla="*/ 905 w 1052"/>
              <a:gd name="T1" fmla="*/ 569310 h 698"/>
              <a:gd name="T2" fmla="*/ 1202 w 1052"/>
              <a:gd name="T3" fmla="*/ 645149 h 698"/>
              <a:gd name="T4" fmla="*/ 1564 w 1052"/>
              <a:gd name="T5" fmla="*/ 691574 h 698"/>
              <a:gd name="T6" fmla="*/ 1959 w 1052"/>
              <a:gd name="T7" fmla="*/ 705756 h 698"/>
              <a:gd name="T8" fmla="*/ 2355 w 1052"/>
              <a:gd name="T9" fmla="*/ 682450 h 698"/>
              <a:gd name="T10" fmla="*/ 2704 w 1052"/>
              <a:gd name="T11" fmla="*/ 627944 h 698"/>
              <a:gd name="T12" fmla="*/ 3052 w 1052"/>
              <a:gd name="T13" fmla="*/ 682450 h 698"/>
              <a:gd name="T14" fmla="*/ 3438 w 1052"/>
              <a:gd name="T15" fmla="*/ 705756 h 698"/>
              <a:gd name="T16" fmla="*/ 3843 w 1052"/>
              <a:gd name="T17" fmla="*/ 691574 h 698"/>
              <a:gd name="T18" fmla="*/ 4205 w 1052"/>
              <a:gd name="T19" fmla="*/ 645149 h 698"/>
              <a:gd name="T20" fmla="*/ 4493 w 1052"/>
              <a:gd name="T21" fmla="*/ 569310 h 698"/>
              <a:gd name="T22" fmla="*/ 4744 w 1052"/>
              <a:gd name="T23" fmla="*/ 529849 h 698"/>
              <a:gd name="T24" fmla="*/ 5031 w 1052"/>
              <a:gd name="T25" fmla="*/ 512644 h 698"/>
              <a:gd name="T26" fmla="*/ 5264 w 1052"/>
              <a:gd name="T27" fmla="*/ 463140 h 698"/>
              <a:gd name="T28" fmla="*/ 5380 w 1052"/>
              <a:gd name="T29" fmla="*/ 393403 h 698"/>
              <a:gd name="T30" fmla="*/ 5380 w 1052"/>
              <a:gd name="T31" fmla="*/ 312354 h 698"/>
              <a:gd name="T32" fmla="*/ 5264 w 1052"/>
              <a:gd name="T33" fmla="*/ 239566 h 698"/>
              <a:gd name="T34" fmla="*/ 5031 w 1052"/>
              <a:gd name="T35" fmla="*/ 193106 h 698"/>
              <a:gd name="T36" fmla="*/ 4744 w 1052"/>
              <a:gd name="T37" fmla="*/ 175908 h 698"/>
              <a:gd name="T38" fmla="*/ 4493 w 1052"/>
              <a:gd name="T39" fmla="*/ 133390 h 698"/>
              <a:gd name="T40" fmla="*/ 4205 w 1052"/>
              <a:gd name="T41" fmla="*/ 58634 h 698"/>
              <a:gd name="T42" fmla="*/ 3843 w 1052"/>
              <a:gd name="T43" fmla="*/ 11131 h 698"/>
              <a:gd name="T44" fmla="*/ 3438 w 1052"/>
              <a:gd name="T45" fmla="*/ 0 h 698"/>
              <a:gd name="T46" fmla="*/ 3052 w 1052"/>
              <a:gd name="T47" fmla="*/ 21146 h 698"/>
              <a:gd name="T48" fmla="*/ 2704 w 1052"/>
              <a:gd name="T49" fmla="*/ 77812 h 698"/>
              <a:gd name="T50" fmla="*/ 2355 w 1052"/>
              <a:gd name="T51" fmla="*/ 21146 h 698"/>
              <a:gd name="T52" fmla="*/ 1959 w 1052"/>
              <a:gd name="T53" fmla="*/ 0 h 698"/>
              <a:gd name="T54" fmla="*/ 1564 w 1052"/>
              <a:gd name="T55" fmla="*/ 11131 h 698"/>
              <a:gd name="T56" fmla="*/ 1202 w 1052"/>
              <a:gd name="T57" fmla="*/ 58634 h 698"/>
              <a:gd name="T58" fmla="*/ 905 w 1052"/>
              <a:gd name="T59" fmla="*/ 133390 h 698"/>
              <a:gd name="T60" fmla="*/ 653 w 1052"/>
              <a:gd name="T61" fmla="*/ 175908 h 698"/>
              <a:gd name="T62" fmla="*/ 376 w 1052"/>
              <a:gd name="T63" fmla="*/ 193106 h 698"/>
              <a:gd name="T64" fmla="*/ 143 w 1052"/>
              <a:gd name="T65" fmla="*/ 239566 h 698"/>
              <a:gd name="T66" fmla="*/ 18 w 1052"/>
              <a:gd name="T67" fmla="*/ 312354 h 698"/>
              <a:gd name="T68" fmla="*/ 18 w 1052"/>
              <a:gd name="T69" fmla="*/ 393403 h 698"/>
              <a:gd name="T70" fmla="*/ 143 w 1052"/>
              <a:gd name="T71" fmla="*/ 463140 h 698"/>
              <a:gd name="T72" fmla="*/ 376 w 1052"/>
              <a:gd name="T73" fmla="*/ 512644 h 698"/>
              <a:gd name="T74" fmla="*/ 653 w 1052"/>
              <a:gd name="T75" fmla="*/ 529849 h 6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52"/>
              <a:gd name="T115" fmla="*/ 0 h 698"/>
              <a:gd name="T116" fmla="*/ 1052 w 1052"/>
              <a:gd name="T117" fmla="*/ 698 h 69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52" h="698">
                <a:moveTo>
                  <a:pt x="155" y="517"/>
                </a:moveTo>
                <a:lnTo>
                  <a:pt x="176" y="563"/>
                </a:lnTo>
                <a:lnTo>
                  <a:pt x="201" y="605"/>
                </a:lnTo>
                <a:lnTo>
                  <a:pt x="234" y="638"/>
                </a:lnTo>
                <a:lnTo>
                  <a:pt x="267" y="666"/>
                </a:lnTo>
                <a:lnTo>
                  <a:pt x="304" y="684"/>
                </a:lnTo>
                <a:lnTo>
                  <a:pt x="342" y="696"/>
                </a:lnTo>
                <a:lnTo>
                  <a:pt x="381" y="698"/>
                </a:lnTo>
                <a:lnTo>
                  <a:pt x="421" y="691"/>
                </a:lnTo>
                <a:lnTo>
                  <a:pt x="458" y="675"/>
                </a:lnTo>
                <a:lnTo>
                  <a:pt x="493" y="652"/>
                </a:lnTo>
                <a:lnTo>
                  <a:pt x="526" y="621"/>
                </a:lnTo>
                <a:lnTo>
                  <a:pt x="559" y="652"/>
                </a:lnTo>
                <a:lnTo>
                  <a:pt x="594" y="675"/>
                </a:lnTo>
                <a:lnTo>
                  <a:pt x="631" y="691"/>
                </a:lnTo>
                <a:lnTo>
                  <a:pt x="669" y="698"/>
                </a:lnTo>
                <a:lnTo>
                  <a:pt x="708" y="696"/>
                </a:lnTo>
                <a:lnTo>
                  <a:pt x="748" y="684"/>
                </a:lnTo>
                <a:lnTo>
                  <a:pt x="783" y="666"/>
                </a:lnTo>
                <a:lnTo>
                  <a:pt x="818" y="638"/>
                </a:lnTo>
                <a:lnTo>
                  <a:pt x="848" y="605"/>
                </a:lnTo>
                <a:lnTo>
                  <a:pt x="874" y="563"/>
                </a:lnTo>
                <a:lnTo>
                  <a:pt x="897" y="517"/>
                </a:lnTo>
                <a:lnTo>
                  <a:pt x="923" y="524"/>
                </a:lnTo>
                <a:lnTo>
                  <a:pt x="951" y="519"/>
                </a:lnTo>
                <a:lnTo>
                  <a:pt x="979" y="507"/>
                </a:lnTo>
                <a:lnTo>
                  <a:pt x="1003" y="486"/>
                </a:lnTo>
                <a:lnTo>
                  <a:pt x="1024" y="458"/>
                </a:lnTo>
                <a:lnTo>
                  <a:pt x="1038" y="426"/>
                </a:lnTo>
                <a:lnTo>
                  <a:pt x="1047" y="389"/>
                </a:lnTo>
                <a:lnTo>
                  <a:pt x="1052" y="349"/>
                </a:lnTo>
                <a:lnTo>
                  <a:pt x="1047" y="309"/>
                </a:lnTo>
                <a:lnTo>
                  <a:pt x="1038" y="272"/>
                </a:lnTo>
                <a:lnTo>
                  <a:pt x="1024" y="237"/>
                </a:lnTo>
                <a:lnTo>
                  <a:pt x="1003" y="209"/>
                </a:lnTo>
                <a:lnTo>
                  <a:pt x="979" y="191"/>
                </a:lnTo>
                <a:lnTo>
                  <a:pt x="951" y="177"/>
                </a:lnTo>
                <a:lnTo>
                  <a:pt x="923" y="174"/>
                </a:lnTo>
                <a:lnTo>
                  <a:pt x="897" y="179"/>
                </a:lnTo>
                <a:lnTo>
                  <a:pt x="874" y="132"/>
                </a:lnTo>
                <a:lnTo>
                  <a:pt x="848" y="93"/>
                </a:lnTo>
                <a:lnTo>
                  <a:pt x="818" y="58"/>
                </a:lnTo>
                <a:lnTo>
                  <a:pt x="783" y="30"/>
                </a:lnTo>
                <a:lnTo>
                  <a:pt x="748" y="11"/>
                </a:lnTo>
                <a:lnTo>
                  <a:pt x="708" y="2"/>
                </a:lnTo>
                <a:lnTo>
                  <a:pt x="669" y="0"/>
                </a:lnTo>
                <a:lnTo>
                  <a:pt x="631" y="7"/>
                </a:lnTo>
                <a:lnTo>
                  <a:pt x="594" y="21"/>
                </a:lnTo>
                <a:lnTo>
                  <a:pt x="559" y="44"/>
                </a:lnTo>
                <a:lnTo>
                  <a:pt x="526" y="77"/>
                </a:lnTo>
                <a:lnTo>
                  <a:pt x="493" y="44"/>
                </a:lnTo>
                <a:lnTo>
                  <a:pt x="458" y="21"/>
                </a:lnTo>
                <a:lnTo>
                  <a:pt x="421" y="7"/>
                </a:lnTo>
                <a:lnTo>
                  <a:pt x="381" y="0"/>
                </a:lnTo>
                <a:lnTo>
                  <a:pt x="342" y="2"/>
                </a:lnTo>
                <a:lnTo>
                  <a:pt x="304" y="11"/>
                </a:lnTo>
                <a:lnTo>
                  <a:pt x="267" y="30"/>
                </a:lnTo>
                <a:lnTo>
                  <a:pt x="234" y="58"/>
                </a:lnTo>
                <a:lnTo>
                  <a:pt x="201" y="93"/>
                </a:lnTo>
                <a:lnTo>
                  <a:pt x="176" y="132"/>
                </a:lnTo>
                <a:lnTo>
                  <a:pt x="155" y="179"/>
                </a:lnTo>
                <a:lnTo>
                  <a:pt x="127" y="174"/>
                </a:lnTo>
                <a:lnTo>
                  <a:pt x="99" y="177"/>
                </a:lnTo>
                <a:lnTo>
                  <a:pt x="73" y="191"/>
                </a:lnTo>
                <a:lnTo>
                  <a:pt x="47" y="209"/>
                </a:lnTo>
                <a:lnTo>
                  <a:pt x="28" y="237"/>
                </a:lnTo>
                <a:lnTo>
                  <a:pt x="12" y="272"/>
                </a:lnTo>
                <a:lnTo>
                  <a:pt x="3" y="309"/>
                </a:lnTo>
                <a:lnTo>
                  <a:pt x="0" y="349"/>
                </a:lnTo>
                <a:lnTo>
                  <a:pt x="3" y="389"/>
                </a:lnTo>
                <a:lnTo>
                  <a:pt x="12" y="426"/>
                </a:lnTo>
                <a:lnTo>
                  <a:pt x="28" y="458"/>
                </a:lnTo>
                <a:lnTo>
                  <a:pt x="47" y="486"/>
                </a:lnTo>
                <a:lnTo>
                  <a:pt x="73" y="507"/>
                </a:lnTo>
                <a:lnTo>
                  <a:pt x="99" y="519"/>
                </a:lnTo>
                <a:lnTo>
                  <a:pt x="127" y="524"/>
                </a:lnTo>
                <a:lnTo>
                  <a:pt x="155" y="51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3429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6" name="Rectangle 308">
            <a:extLst>
              <a:ext uri="{FF2B5EF4-FFF2-40B4-BE49-F238E27FC236}">
                <a16:creationId xmlns:a16="http://schemas.microsoft.com/office/drawing/2014/main" id="{B9C27ECB-FDD1-4F1C-9906-DC61D2859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9962" y="2218968"/>
            <a:ext cx="6520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342900" eaLnBrk="0" hangingPunct="0"/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Internet</a:t>
            </a:r>
          </a:p>
          <a:p>
            <a:pPr algn="ctr" defTabSz="342900" eaLnBrk="0" hangingPunct="0"/>
            <a:r>
              <a:rPr lang="en-US" sz="1400" b="1" i="1" dirty="0">
                <a:solidFill>
                  <a:srgbClr val="FF9900"/>
                </a:solidFill>
                <a:latin typeface="Arial" charset="0"/>
                <a:cs typeface="Arial" charset="0"/>
              </a:rPr>
              <a:t>Threats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05547D13-F0A9-4A8D-8039-DF1D4D5C47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4475" y="678240"/>
            <a:ext cx="263368" cy="258679"/>
          </a:xfrm>
          <a:prstGeom prst="rect">
            <a:avLst/>
          </a:prstGeom>
        </p:spPr>
      </p:pic>
      <p:pic>
        <p:nvPicPr>
          <p:cNvPr id="483" name="Picture 482" descr="A close up of a sign&#10;&#10;Description automatically generated">
            <a:extLst>
              <a:ext uri="{FF2B5EF4-FFF2-40B4-BE49-F238E27FC236}">
                <a16:creationId xmlns:a16="http://schemas.microsoft.com/office/drawing/2014/main" id="{E35997AE-5C59-4B89-AC13-48BA792D83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7829" y="1984564"/>
            <a:ext cx="263368" cy="258679"/>
          </a:xfrm>
          <a:prstGeom prst="rect">
            <a:avLst/>
          </a:prstGeom>
        </p:spPr>
      </p:pic>
      <p:pic>
        <p:nvPicPr>
          <p:cNvPr id="484" name="Picture 483" descr="A close up of a sign&#10;&#10;Description automatically generated">
            <a:extLst>
              <a:ext uri="{FF2B5EF4-FFF2-40B4-BE49-F238E27FC236}">
                <a16:creationId xmlns:a16="http://schemas.microsoft.com/office/drawing/2014/main" id="{776AE4F7-3D35-43F7-952A-FB82A48853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753" y="3249856"/>
            <a:ext cx="135273" cy="13286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DA9A075-5E15-4AF9-B14F-BEFA5A8F9628}"/>
              </a:ext>
            </a:extLst>
          </p:cNvPr>
          <p:cNvGrpSpPr/>
          <p:nvPr/>
        </p:nvGrpSpPr>
        <p:grpSpPr>
          <a:xfrm>
            <a:off x="4891547" y="3797635"/>
            <a:ext cx="642603" cy="617206"/>
            <a:chOff x="4841489" y="3817401"/>
            <a:chExt cx="642603" cy="617206"/>
          </a:xfrm>
        </p:grpSpPr>
        <p:cxnSp>
          <p:nvCxnSpPr>
            <p:cNvPr id="14" name="Connector: Curved 13">
              <a:extLst>
                <a:ext uri="{FF2B5EF4-FFF2-40B4-BE49-F238E27FC236}">
                  <a16:creationId xmlns:a16="http://schemas.microsoft.com/office/drawing/2014/main" id="{F5F5F2B0-3DBC-4E4C-8690-21811808C798}"/>
                </a:ext>
              </a:extLst>
            </p:cNvPr>
            <p:cNvCxnSpPr/>
            <p:nvPr/>
          </p:nvCxnSpPr>
          <p:spPr>
            <a:xfrm rot="5400000" flipH="1" flipV="1">
              <a:off x="5293862" y="3854377"/>
              <a:ext cx="227206" cy="153254"/>
            </a:xfrm>
            <a:prstGeom prst="curvedConnector3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5" name="Group 443">
              <a:extLst>
                <a:ext uri="{FF2B5EF4-FFF2-40B4-BE49-F238E27FC236}">
                  <a16:creationId xmlns:a16="http://schemas.microsoft.com/office/drawing/2014/main" id="{40D302FB-41BF-4FBA-A430-1B9B84B0AD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1489" y="3971454"/>
              <a:ext cx="583406" cy="463153"/>
              <a:chOff x="1852" y="1536"/>
              <a:chExt cx="490" cy="389"/>
            </a:xfrm>
          </p:grpSpPr>
          <p:sp>
            <p:nvSpPr>
              <p:cNvPr id="487" name="Freeform 445">
                <a:extLst>
                  <a:ext uri="{FF2B5EF4-FFF2-40B4-BE49-F238E27FC236}">
                    <a16:creationId xmlns:a16="http://schemas.microsoft.com/office/drawing/2014/main" id="{3B1D9556-E383-46E3-BCF2-4940D5BED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536"/>
                <a:ext cx="278" cy="387"/>
              </a:xfrm>
              <a:custGeom>
                <a:avLst/>
                <a:gdLst>
                  <a:gd name="T0" fmla="*/ 0 w 180"/>
                  <a:gd name="T1" fmla="*/ 2605 h 205"/>
                  <a:gd name="T2" fmla="*/ 0 w 180"/>
                  <a:gd name="T3" fmla="*/ 2501 h 205"/>
                  <a:gd name="T4" fmla="*/ 244 w 180"/>
                  <a:gd name="T5" fmla="*/ 2348 h 205"/>
                  <a:gd name="T6" fmla="*/ 244 w 180"/>
                  <a:gd name="T7" fmla="*/ 0 h 205"/>
                  <a:gd name="T8" fmla="*/ 763 w 180"/>
                  <a:gd name="T9" fmla="*/ 0 h 205"/>
                  <a:gd name="T10" fmla="*/ 763 w 180"/>
                  <a:gd name="T11" fmla="*/ 2348 h 205"/>
                  <a:gd name="T12" fmla="*/ 1024 w 180"/>
                  <a:gd name="T13" fmla="*/ 2501 h 205"/>
                  <a:gd name="T14" fmla="*/ 1024 w 180"/>
                  <a:gd name="T15" fmla="*/ 2605 h 205"/>
                  <a:gd name="T16" fmla="*/ 0 w 180"/>
                  <a:gd name="T17" fmla="*/ 2605 h 2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0"/>
                  <a:gd name="T28" fmla="*/ 0 h 205"/>
                  <a:gd name="T29" fmla="*/ 180 w 180"/>
                  <a:gd name="T30" fmla="*/ 205 h 20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0" h="205">
                    <a:moveTo>
                      <a:pt x="0" y="205"/>
                    </a:moveTo>
                    <a:lnTo>
                      <a:pt x="0" y="197"/>
                    </a:lnTo>
                    <a:lnTo>
                      <a:pt x="43" y="185"/>
                    </a:lnTo>
                    <a:lnTo>
                      <a:pt x="43" y="0"/>
                    </a:lnTo>
                    <a:lnTo>
                      <a:pt x="134" y="0"/>
                    </a:lnTo>
                    <a:lnTo>
                      <a:pt x="134" y="185"/>
                    </a:lnTo>
                    <a:lnTo>
                      <a:pt x="180" y="197"/>
                    </a:lnTo>
                    <a:lnTo>
                      <a:pt x="180" y="205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88" name="Freeform 446">
                <a:extLst>
                  <a:ext uri="{FF2B5EF4-FFF2-40B4-BE49-F238E27FC236}">
                    <a16:creationId xmlns:a16="http://schemas.microsoft.com/office/drawing/2014/main" id="{B37C06E2-76DD-443C-8F85-AA02DE80E0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23" y="1553"/>
                <a:ext cx="140" cy="372"/>
              </a:xfrm>
              <a:custGeom>
                <a:avLst/>
                <a:gdLst>
                  <a:gd name="T0" fmla="*/ 0 w 91"/>
                  <a:gd name="T1" fmla="*/ 2251 h 197"/>
                  <a:gd name="T2" fmla="*/ 0 w 91"/>
                  <a:gd name="T3" fmla="*/ 2504 h 197"/>
                  <a:gd name="T4" fmla="*/ 509 w 91"/>
                  <a:gd name="T5" fmla="*/ 2251 h 197"/>
                  <a:gd name="T6" fmla="*/ 509 w 91"/>
                  <a:gd name="T7" fmla="*/ 2504 h 197"/>
                  <a:gd name="T8" fmla="*/ 175 w 91"/>
                  <a:gd name="T9" fmla="*/ 699 h 197"/>
                  <a:gd name="T10" fmla="*/ 335 w 91"/>
                  <a:gd name="T11" fmla="*/ 699 h 197"/>
                  <a:gd name="T12" fmla="*/ 146 w 91"/>
                  <a:gd name="T13" fmla="*/ 417 h 197"/>
                  <a:gd name="T14" fmla="*/ 365 w 91"/>
                  <a:gd name="T15" fmla="*/ 417 h 197"/>
                  <a:gd name="T16" fmla="*/ 66 w 91"/>
                  <a:gd name="T17" fmla="*/ 0 h 197"/>
                  <a:gd name="T18" fmla="*/ 445 w 91"/>
                  <a:gd name="T19" fmla="*/ 0 h 197"/>
                  <a:gd name="T20" fmla="*/ 445 w 91"/>
                  <a:gd name="T21" fmla="*/ 1516 h 197"/>
                  <a:gd name="T22" fmla="*/ 66 w 91"/>
                  <a:gd name="T23" fmla="*/ 1516 h 197"/>
                  <a:gd name="T24" fmla="*/ 66 w 91"/>
                  <a:gd name="T25" fmla="*/ 0 h 1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1"/>
                  <a:gd name="T40" fmla="*/ 0 h 197"/>
                  <a:gd name="T41" fmla="*/ 91 w 91"/>
                  <a:gd name="T42" fmla="*/ 197 h 19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1" h="197">
                    <a:moveTo>
                      <a:pt x="0" y="177"/>
                    </a:moveTo>
                    <a:lnTo>
                      <a:pt x="0" y="197"/>
                    </a:lnTo>
                    <a:moveTo>
                      <a:pt x="91" y="177"/>
                    </a:moveTo>
                    <a:lnTo>
                      <a:pt x="91" y="197"/>
                    </a:lnTo>
                    <a:moveTo>
                      <a:pt x="31" y="55"/>
                    </a:moveTo>
                    <a:lnTo>
                      <a:pt x="60" y="55"/>
                    </a:lnTo>
                    <a:moveTo>
                      <a:pt x="26" y="33"/>
                    </a:moveTo>
                    <a:lnTo>
                      <a:pt x="65" y="33"/>
                    </a:lnTo>
                    <a:moveTo>
                      <a:pt x="12" y="0"/>
                    </a:moveTo>
                    <a:lnTo>
                      <a:pt x="79" y="0"/>
                    </a:lnTo>
                    <a:lnTo>
                      <a:pt x="79" y="119"/>
                    </a:lnTo>
                    <a:lnTo>
                      <a:pt x="12" y="119"/>
                    </a:lnTo>
                    <a:lnTo>
                      <a:pt x="12" y="0"/>
                    </a:lnTo>
                  </a:path>
                </a:pathLst>
              </a:custGeom>
              <a:noFill/>
              <a:ln w="11113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89" name="Rectangle 447">
                <a:extLst>
                  <a:ext uri="{FF2B5EF4-FFF2-40B4-BE49-F238E27FC236}">
                    <a16:creationId xmlns:a16="http://schemas.microsoft.com/office/drawing/2014/main" id="{F2CB4C64-1FB8-4509-90C7-DA0646BB52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9" y="1651"/>
                <a:ext cx="23" cy="8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90" name="Freeform 448">
                <a:extLst>
                  <a:ext uri="{FF2B5EF4-FFF2-40B4-BE49-F238E27FC236}">
                    <a16:creationId xmlns:a16="http://schemas.microsoft.com/office/drawing/2014/main" id="{16FACB0D-6021-4A20-B4F9-1A9C8272F5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37" y="1776"/>
                <a:ext cx="119" cy="106"/>
              </a:xfrm>
              <a:custGeom>
                <a:avLst/>
                <a:gdLst>
                  <a:gd name="T0" fmla="*/ 40 w 77"/>
                  <a:gd name="T1" fmla="*/ 449 h 56"/>
                  <a:gd name="T2" fmla="*/ 0 w 77"/>
                  <a:gd name="T3" fmla="*/ 0 h 56"/>
                  <a:gd name="T4" fmla="*/ 70 w 77"/>
                  <a:gd name="T5" fmla="*/ 449 h 56"/>
                  <a:gd name="T6" fmla="*/ 108 w 77"/>
                  <a:gd name="T7" fmla="*/ 0 h 56"/>
                  <a:gd name="T8" fmla="*/ 70 w 77"/>
                  <a:gd name="T9" fmla="*/ 449 h 56"/>
                  <a:gd name="T10" fmla="*/ 167 w 77"/>
                  <a:gd name="T11" fmla="*/ 449 h 56"/>
                  <a:gd name="T12" fmla="*/ 136 w 77"/>
                  <a:gd name="T13" fmla="*/ 0 h 56"/>
                  <a:gd name="T14" fmla="*/ 207 w 77"/>
                  <a:gd name="T15" fmla="*/ 449 h 56"/>
                  <a:gd name="T16" fmla="*/ 232 w 77"/>
                  <a:gd name="T17" fmla="*/ 0 h 56"/>
                  <a:gd name="T18" fmla="*/ 207 w 77"/>
                  <a:gd name="T19" fmla="*/ 449 h 56"/>
                  <a:gd name="T20" fmla="*/ 303 w 77"/>
                  <a:gd name="T21" fmla="*/ 449 h 56"/>
                  <a:gd name="T22" fmla="*/ 272 w 77"/>
                  <a:gd name="T23" fmla="*/ 0 h 56"/>
                  <a:gd name="T24" fmla="*/ 332 w 77"/>
                  <a:gd name="T25" fmla="*/ 449 h 56"/>
                  <a:gd name="T26" fmla="*/ 371 w 77"/>
                  <a:gd name="T27" fmla="*/ 0 h 56"/>
                  <a:gd name="T28" fmla="*/ 332 w 77"/>
                  <a:gd name="T29" fmla="*/ 449 h 56"/>
                  <a:gd name="T30" fmla="*/ 439 w 77"/>
                  <a:gd name="T31" fmla="*/ 449 h 56"/>
                  <a:gd name="T32" fmla="*/ 399 w 77"/>
                  <a:gd name="T33" fmla="*/ 0 h 56"/>
                  <a:gd name="T34" fmla="*/ 399 w 77"/>
                  <a:gd name="T35" fmla="*/ 719 h 56"/>
                  <a:gd name="T36" fmla="*/ 439 w 77"/>
                  <a:gd name="T37" fmla="*/ 502 h 56"/>
                  <a:gd name="T38" fmla="*/ 399 w 77"/>
                  <a:gd name="T39" fmla="*/ 719 h 56"/>
                  <a:gd name="T40" fmla="*/ 371 w 77"/>
                  <a:gd name="T41" fmla="*/ 719 h 56"/>
                  <a:gd name="T42" fmla="*/ 332 w 77"/>
                  <a:gd name="T43" fmla="*/ 502 h 56"/>
                  <a:gd name="T44" fmla="*/ 272 w 77"/>
                  <a:gd name="T45" fmla="*/ 719 h 56"/>
                  <a:gd name="T46" fmla="*/ 303 w 77"/>
                  <a:gd name="T47" fmla="*/ 502 h 56"/>
                  <a:gd name="T48" fmla="*/ 272 w 77"/>
                  <a:gd name="T49" fmla="*/ 719 h 56"/>
                  <a:gd name="T50" fmla="*/ 232 w 77"/>
                  <a:gd name="T51" fmla="*/ 719 h 56"/>
                  <a:gd name="T52" fmla="*/ 207 w 77"/>
                  <a:gd name="T53" fmla="*/ 502 h 56"/>
                  <a:gd name="T54" fmla="*/ 136 w 77"/>
                  <a:gd name="T55" fmla="*/ 719 h 56"/>
                  <a:gd name="T56" fmla="*/ 167 w 77"/>
                  <a:gd name="T57" fmla="*/ 502 h 56"/>
                  <a:gd name="T58" fmla="*/ 136 w 77"/>
                  <a:gd name="T59" fmla="*/ 719 h 56"/>
                  <a:gd name="T60" fmla="*/ 108 w 77"/>
                  <a:gd name="T61" fmla="*/ 719 h 56"/>
                  <a:gd name="T62" fmla="*/ 70 w 77"/>
                  <a:gd name="T63" fmla="*/ 502 h 56"/>
                  <a:gd name="T64" fmla="*/ 0 w 77"/>
                  <a:gd name="T65" fmla="*/ 719 h 56"/>
                  <a:gd name="T66" fmla="*/ 40 w 77"/>
                  <a:gd name="T67" fmla="*/ 502 h 56"/>
                  <a:gd name="T68" fmla="*/ 0 w 77"/>
                  <a:gd name="T69" fmla="*/ 719 h 5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7"/>
                  <a:gd name="T106" fmla="*/ 0 h 56"/>
                  <a:gd name="T107" fmla="*/ 77 w 77"/>
                  <a:gd name="T108" fmla="*/ 56 h 5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7" h="56">
                    <a:moveTo>
                      <a:pt x="0" y="35"/>
                    </a:moveTo>
                    <a:lnTo>
                      <a:pt x="7" y="35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35"/>
                    </a:lnTo>
                    <a:close/>
                    <a:moveTo>
                      <a:pt x="12" y="35"/>
                    </a:moveTo>
                    <a:lnTo>
                      <a:pt x="19" y="35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12" y="35"/>
                    </a:lnTo>
                    <a:close/>
                    <a:moveTo>
                      <a:pt x="24" y="35"/>
                    </a:moveTo>
                    <a:lnTo>
                      <a:pt x="29" y="35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4" y="35"/>
                    </a:lnTo>
                    <a:close/>
                    <a:moveTo>
                      <a:pt x="36" y="35"/>
                    </a:moveTo>
                    <a:lnTo>
                      <a:pt x="41" y="35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6" y="35"/>
                    </a:lnTo>
                    <a:close/>
                    <a:moveTo>
                      <a:pt x="48" y="35"/>
                    </a:moveTo>
                    <a:lnTo>
                      <a:pt x="53" y="35"/>
                    </a:lnTo>
                    <a:lnTo>
                      <a:pt x="53" y="0"/>
                    </a:lnTo>
                    <a:lnTo>
                      <a:pt x="48" y="0"/>
                    </a:lnTo>
                    <a:lnTo>
                      <a:pt x="48" y="35"/>
                    </a:lnTo>
                    <a:close/>
                    <a:moveTo>
                      <a:pt x="58" y="35"/>
                    </a:moveTo>
                    <a:lnTo>
                      <a:pt x="65" y="35"/>
                    </a:lnTo>
                    <a:lnTo>
                      <a:pt x="65" y="0"/>
                    </a:lnTo>
                    <a:lnTo>
                      <a:pt x="58" y="0"/>
                    </a:lnTo>
                    <a:lnTo>
                      <a:pt x="58" y="35"/>
                    </a:lnTo>
                    <a:close/>
                    <a:moveTo>
                      <a:pt x="70" y="35"/>
                    </a:moveTo>
                    <a:lnTo>
                      <a:pt x="77" y="35"/>
                    </a:lnTo>
                    <a:lnTo>
                      <a:pt x="77" y="0"/>
                    </a:lnTo>
                    <a:lnTo>
                      <a:pt x="70" y="0"/>
                    </a:lnTo>
                    <a:lnTo>
                      <a:pt x="70" y="35"/>
                    </a:lnTo>
                    <a:close/>
                    <a:moveTo>
                      <a:pt x="70" y="56"/>
                    </a:moveTo>
                    <a:lnTo>
                      <a:pt x="77" y="56"/>
                    </a:lnTo>
                    <a:lnTo>
                      <a:pt x="77" y="39"/>
                    </a:lnTo>
                    <a:lnTo>
                      <a:pt x="70" y="39"/>
                    </a:lnTo>
                    <a:lnTo>
                      <a:pt x="70" y="56"/>
                    </a:lnTo>
                    <a:close/>
                    <a:moveTo>
                      <a:pt x="58" y="56"/>
                    </a:moveTo>
                    <a:lnTo>
                      <a:pt x="65" y="56"/>
                    </a:lnTo>
                    <a:lnTo>
                      <a:pt x="65" y="39"/>
                    </a:lnTo>
                    <a:lnTo>
                      <a:pt x="58" y="39"/>
                    </a:lnTo>
                    <a:lnTo>
                      <a:pt x="58" y="56"/>
                    </a:lnTo>
                    <a:close/>
                    <a:moveTo>
                      <a:pt x="48" y="56"/>
                    </a:moveTo>
                    <a:lnTo>
                      <a:pt x="53" y="56"/>
                    </a:lnTo>
                    <a:lnTo>
                      <a:pt x="53" y="39"/>
                    </a:lnTo>
                    <a:lnTo>
                      <a:pt x="48" y="39"/>
                    </a:lnTo>
                    <a:lnTo>
                      <a:pt x="48" y="56"/>
                    </a:lnTo>
                    <a:close/>
                    <a:moveTo>
                      <a:pt x="36" y="56"/>
                    </a:moveTo>
                    <a:lnTo>
                      <a:pt x="41" y="56"/>
                    </a:lnTo>
                    <a:lnTo>
                      <a:pt x="41" y="39"/>
                    </a:lnTo>
                    <a:lnTo>
                      <a:pt x="36" y="39"/>
                    </a:lnTo>
                    <a:lnTo>
                      <a:pt x="36" y="56"/>
                    </a:lnTo>
                    <a:close/>
                    <a:moveTo>
                      <a:pt x="24" y="56"/>
                    </a:moveTo>
                    <a:lnTo>
                      <a:pt x="29" y="56"/>
                    </a:lnTo>
                    <a:lnTo>
                      <a:pt x="29" y="39"/>
                    </a:lnTo>
                    <a:lnTo>
                      <a:pt x="24" y="39"/>
                    </a:lnTo>
                    <a:lnTo>
                      <a:pt x="24" y="56"/>
                    </a:lnTo>
                    <a:close/>
                    <a:moveTo>
                      <a:pt x="12" y="56"/>
                    </a:moveTo>
                    <a:lnTo>
                      <a:pt x="19" y="56"/>
                    </a:lnTo>
                    <a:lnTo>
                      <a:pt x="19" y="39"/>
                    </a:lnTo>
                    <a:lnTo>
                      <a:pt x="12" y="39"/>
                    </a:lnTo>
                    <a:lnTo>
                      <a:pt x="12" y="56"/>
                    </a:lnTo>
                    <a:close/>
                    <a:moveTo>
                      <a:pt x="0" y="56"/>
                    </a:moveTo>
                    <a:lnTo>
                      <a:pt x="7" y="56"/>
                    </a:lnTo>
                    <a:lnTo>
                      <a:pt x="7" y="39"/>
                    </a:lnTo>
                    <a:lnTo>
                      <a:pt x="0" y="39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91" name="Rectangle 449">
                <a:extLst>
                  <a:ext uri="{FF2B5EF4-FFF2-40B4-BE49-F238E27FC236}">
                    <a16:creationId xmlns:a16="http://schemas.microsoft.com/office/drawing/2014/main" id="{E4A21C1D-F12B-4663-BC52-60CC5C890A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2" y="1584"/>
                <a:ext cx="25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342900" eaLnBrk="0" hangingPunct="0"/>
                <a:r>
                  <a:rPr lang="en-US" sz="900" b="1" dirty="0">
                    <a:solidFill>
                      <a:srgbClr val="FF3300"/>
                    </a:solidFill>
                    <a:latin typeface="Calibri"/>
                    <a:cs typeface="Arial" charset="0"/>
                  </a:rPr>
                  <a:t>Proxy</a:t>
                </a:r>
              </a:p>
              <a:p>
                <a:pPr defTabSz="342900" eaLnBrk="0" hangingPunct="0"/>
                <a:r>
                  <a:rPr lang="en-US" sz="900" b="1" dirty="0">
                    <a:solidFill>
                      <a:srgbClr val="FF3300"/>
                    </a:solidFill>
                    <a:latin typeface="Calibri"/>
                    <a:cs typeface="Arial" charset="0"/>
                  </a:rPr>
                  <a:t>Server</a:t>
                </a:r>
              </a:p>
            </p:txBody>
          </p:sp>
        </p:grpSp>
      </p:grpSp>
      <p:grpSp>
        <p:nvGrpSpPr>
          <p:cNvPr id="494" name="Group 385">
            <a:extLst>
              <a:ext uri="{FF2B5EF4-FFF2-40B4-BE49-F238E27FC236}">
                <a16:creationId xmlns:a16="http://schemas.microsoft.com/office/drawing/2014/main" id="{EAD4C267-943F-41B6-83B9-7B04D11788F7}"/>
              </a:ext>
            </a:extLst>
          </p:cNvPr>
          <p:cNvGrpSpPr>
            <a:grpSpLocks/>
          </p:cNvGrpSpPr>
          <p:nvPr/>
        </p:nvGrpSpPr>
        <p:grpSpPr bwMode="auto">
          <a:xfrm>
            <a:off x="6461469" y="818558"/>
            <a:ext cx="514350" cy="395139"/>
            <a:chOff x="672" y="2112"/>
            <a:chExt cx="432" cy="295"/>
          </a:xfrm>
        </p:grpSpPr>
        <p:grpSp>
          <p:nvGrpSpPr>
            <p:cNvPr id="495" name="Group 386">
              <a:extLst>
                <a:ext uri="{FF2B5EF4-FFF2-40B4-BE49-F238E27FC236}">
                  <a16:creationId xmlns:a16="http://schemas.microsoft.com/office/drawing/2014/main" id="{B517D676-0623-4FDC-B0AC-865C0FE7F4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2160"/>
              <a:ext cx="360" cy="124"/>
              <a:chOff x="2298" y="1938"/>
              <a:chExt cx="360" cy="154"/>
            </a:xfrm>
          </p:grpSpPr>
          <p:sp>
            <p:nvSpPr>
              <p:cNvPr id="500" name="Rectangle 387">
                <a:extLst>
                  <a:ext uri="{FF2B5EF4-FFF2-40B4-BE49-F238E27FC236}">
                    <a16:creationId xmlns:a16="http://schemas.microsoft.com/office/drawing/2014/main" id="{4AC2C13A-8732-4A9B-9644-EBD9021D3F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1938"/>
                <a:ext cx="91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1" name="Rectangle 388">
                <a:extLst>
                  <a:ext uri="{FF2B5EF4-FFF2-40B4-BE49-F238E27FC236}">
                    <a16:creationId xmlns:a16="http://schemas.microsoft.com/office/drawing/2014/main" id="{08F7D64F-78BA-4685-9882-2BA6674081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1948"/>
                <a:ext cx="91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2" name="Rectangle 389">
                <a:extLst>
                  <a:ext uri="{FF2B5EF4-FFF2-40B4-BE49-F238E27FC236}">
                    <a16:creationId xmlns:a16="http://schemas.microsoft.com/office/drawing/2014/main" id="{2B617795-ACD6-4E49-BDB6-EAE365FBE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086"/>
                <a:ext cx="91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3" name="Rectangle 390">
                <a:extLst>
                  <a:ext uri="{FF2B5EF4-FFF2-40B4-BE49-F238E27FC236}">
                    <a16:creationId xmlns:a16="http://schemas.microsoft.com/office/drawing/2014/main" id="{FFC80B80-7278-41DB-BC35-072767B9EE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9" y="1938"/>
                <a:ext cx="89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4" name="Rectangle 391">
                <a:extLst>
                  <a:ext uri="{FF2B5EF4-FFF2-40B4-BE49-F238E27FC236}">
                    <a16:creationId xmlns:a16="http://schemas.microsoft.com/office/drawing/2014/main" id="{A19B5441-0690-4667-9E43-3165F57223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9" y="2086"/>
                <a:ext cx="89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5" name="Rectangle 392">
                <a:extLst>
                  <a:ext uri="{FF2B5EF4-FFF2-40B4-BE49-F238E27FC236}">
                    <a16:creationId xmlns:a16="http://schemas.microsoft.com/office/drawing/2014/main" id="{07C8ED1E-FD90-42F5-9FDB-3C7D38572E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" y="1938"/>
                <a:ext cx="91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6" name="Rectangle 393">
                <a:extLst>
                  <a:ext uri="{FF2B5EF4-FFF2-40B4-BE49-F238E27FC236}">
                    <a16:creationId xmlns:a16="http://schemas.microsoft.com/office/drawing/2014/main" id="{67A941A1-6E4D-46A7-9D86-6673903AAD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" y="2086"/>
                <a:ext cx="91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7" name="Rectangle 394">
                <a:extLst>
                  <a:ext uri="{FF2B5EF4-FFF2-40B4-BE49-F238E27FC236}">
                    <a16:creationId xmlns:a16="http://schemas.microsoft.com/office/drawing/2014/main" id="{CDA245C8-A58D-49EB-BABD-3E025C03B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9" y="1938"/>
                <a:ext cx="89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8" name="Rectangle 395">
                <a:extLst>
                  <a:ext uri="{FF2B5EF4-FFF2-40B4-BE49-F238E27FC236}">
                    <a16:creationId xmlns:a16="http://schemas.microsoft.com/office/drawing/2014/main" id="{FB6B02D9-BD0E-4737-9D4E-0900CC7C6D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9" y="2086"/>
                <a:ext cx="89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9" name="Rectangle 396">
                <a:extLst>
                  <a:ext uri="{FF2B5EF4-FFF2-40B4-BE49-F238E27FC236}">
                    <a16:creationId xmlns:a16="http://schemas.microsoft.com/office/drawing/2014/main" id="{A83C46F4-FBBF-476E-8A72-019B9052CF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5" y="1952"/>
                <a:ext cx="9" cy="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0" name="Rectangle 397">
                <a:extLst>
                  <a:ext uri="{FF2B5EF4-FFF2-40B4-BE49-F238E27FC236}">
                    <a16:creationId xmlns:a16="http://schemas.microsoft.com/office/drawing/2014/main" id="{D83C06E9-559D-4F54-A07E-5517532EA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9" y="1948"/>
                <a:ext cx="89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1" name="Rectangle 398">
                <a:extLst>
                  <a:ext uri="{FF2B5EF4-FFF2-40B4-BE49-F238E27FC236}">
                    <a16:creationId xmlns:a16="http://schemas.microsoft.com/office/drawing/2014/main" id="{FD6A3114-1B88-4294-BD6A-4D05957251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" y="1948"/>
                <a:ext cx="91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2" name="Rectangle 399">
                <a:extLst>
                  <a:ext uri="{FF2B5EF4-FFF2-40B4-BE49-F238E27FC236}">
                    <a16:creationId xmlns:a16="http://schemas.microsoft.com/office/drawing/2014/main" id="{1A0A8255-1FB3-4C5E-9949-A35FEAEB42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9" y="1948"/>
                <a:ext cx="89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496" name="Rectangle 400">
              <a:extLst>
                <a:ext uri="{FF2B5EF4-FFF2-40B4-BE49-F238E27FC236}">
                  <a16:creationId xmlns:a16="http://schemas.microsoft.com/office/drawing/2014/main" id="{8ABB7155-8064-44A1-A212-76B4BF152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" y="2208"/>
              <a:ext cx="48" cy="48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342900"/>
              <a:endParaRPr lang="en-US">
                <a:solidFill>
                  <a:srgbClr val="FF33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7" name="Text Box 401">
              <a:extLst>
                <a:ext uri="{FF2B5EF4-FFF2-40B4-BE49-F238E27FC236}">
                  <a16:creationId xmlns:a16="http://schemas.microsoft.com/office/drawing/2014/main" id="{04F701EC-9635-4941-9C1A-C92FB9CC15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112"/>
              <a:ext cx="384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342900"/>
              <a:r>
                <a:rPr lang="en-US" sz="1050" dirty="0">
                  <a:solidFill>
                    <a:srgbClr val="FF3300"/>
                  </a:solidFill>
                  <a:latin typeface="Arial Black" pitchFamily="34" charset="0"/>
                  <a:cs typeface="Arial" charset="0"/>
                </a:rPr>
                <a:t>::::::</a:t>
              </a:r>
            </a:p>
          </p:txBody>
        </p:sp>
        <p:sp>
          <p:nvSpPr>
            <p:cNvPr id="498" name="Rectangle 402">
              <a:extLst>
                <a:ext uri="{FF2B5EF4-FFF2-40B4-BE49-F238E27FC236}">
                  <a16:creationId xmlns:a16="http://schemas.microsoft.com/office/drawing/2014/main" id="{9DF1B51C-2E97-47EE-8D90-E38EBF766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305"/>
              <a:ext cx="276" cy="9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9" name="Rectangle 403">
              <a:extLst>
                <a:ext uri="{FF2B5EF4-FFF2-40B4-BE49-F238E27FC236}">
                  <a16:creationId xmlns:a16="http://schemas.microsoft.com/office/drawing/2014/main" id="{0F4613C5-6372-4F1F-8786-B74A10A6A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304"/>
              <a:ext cx="386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342900" eaLnBrk="0" hangingPunct="0"/>
              <a:r>
                <a:rPr lang="en-US" sz="900" b="1" dirty="0">
                  <a:solidFill>
                    <a:srgbClr val="FF3300"/>
                  </a:solidFill>
                  <a:latin typeface="Calibri"/>
                  <a:cs typeface="Arial" charset="0"/>
                </a:rPr>
                <a:t>Firewall  </a:t>
              </a:r>
            </a:p>
          </p:txBody>
        </p:sp>
      </p:grpSp>
      <p:sp>
        <p:nvSpPr>
          <p:cNvPr id="518" name="Rectangle: Rounded Corners 517">
            <a:extLst>
              <a:ext uri="{FF2B5EF4-FFF2-40B4-BE49-F238E27FC236}">
                <a16:creationId xmlns:a16="http://schemas.microsoft.com/office/drawing/2014/main" id="{B9723360-A708-45F9-B52F-E95B7AB935B6}"/>
              </a:ext>
            </a:extLst>
          </p:cNvPr>
          <p:cNvSpPr/>
          <p:nvPr/>
        </p:nvSpPr>
        <p:spPr>
          <a:xfrm>
            <a:off x="4812586" y="178938"/>
            <a:ext cx="1401036" cy="13058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 anchorCtr="0">
            <a:noAutofit/>
          </a:bodyPr>
          <a:lstStyle/>
          <a:p>
            <a:pPr algn="ctr"/>
            <a:endParaRPr lang="en-US" sz="800" dirty="0">
              <a:solidFill>
                <a:srgbClr val="FF0000"/>
              </a:solidFill>
            </a:endParaRPr>
          </a:p>
        </p:txBody>
      </p:sp>
      <p:grpSp>
        <p:nvGrpSpPr>
          <p:cNvPr id="524" name="Group 33">
            <a:extLst>
              <a:ext uri="{FF2B5EF4-FFF2-40B4-BE49-F238E27FC236}">
                <a16:creationId xmlns:a16="http://schemas.microsoft.com/office/drawing/2014/main" id="{47BEA61D-CF7F-4A9E-80CD-CA40DBABB122}"/>
              </a:ext>
            </a:extLst>
          </p:cNvPr>
          <p:cNvGrpSpPr>
            <a:grpSpLocks/>
          </p:cNvGrpSpPr>
          <p:nvPr/>
        </p:nvGrpSpPr>
        <p:grpSpPr bwMode="auto">
          <a:xfrm>
            <a:off x="5370878" y="263471"/>
            <a:ext cx="228600" cy="400050"/>
            <a:chOff x="1152" y="1872"/>
            <a:chExt cx="144" cy="336"/>
          </a:xfrm>
        </p:grpSpPr>
        <p:sp>
          <p:nvSpPr>
            <p:cNvPr id="526" name="Line 34">
              <a:extLst>
                <a:ext uri="{FF2B5EF4-FFF2-40B4-BE49-F238E27FC236}">
                  <a16:creationId xmlns:a16="http://schemas.microsoft.com/office/drawing/2014/main" id="{E18D173F-51C1-4211-B577-5BD912D2BB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7" y="1996"/>
              <a:ext cx="56" cy="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7" name="Line 35">
              <a:extLst>
                <a:ext uri="{FF2B5EF4-FFF2-40B4-BE49-F238E27FC236}">
                  <a16:creationId xmlns:a16="http://schemas.microsoft.com/office/drawing/2014/main" id="{D97135E4-8FBF-48B9-A912-845D544194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8" y="1946"/>
              <a:ext cx="74" cy="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8" name="Rectangle 36">
              <a:extLst>
                <a:ext uri="{FF2B5EF4-FFF2-40B4-BE49-F238E27FC236}">
                  <a16:creationId xmlns:a16="http://schemas.microsoft.com/office/drawing/2014/main" id="{C56DF75D-4C8F-40DF-8CB9-6D2A2CF58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" y="1872"/>
              <a:ext cx="126" cy="269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9" name="Rectangle 37">
              <a:extLst>
                <a:ext uri="{FF2B5EF4-FFF2-40B4-BE49-F238E27FC236}">
                  <a16:creationId xmlns:a16="http://schemas.microsoft.com/office/drawing/2014/main" id="{55A3D0B6-E5AC-4206-ADED-8F55491D3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1" y="1990"/>
              <a:ext cx="26" cy="10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0" name="Rectangle 38">
              <a:extLst>
                <a:ext uri="{FF2B5EF4-FFF2-40B4-BE49-F238E27FC236}">
                  <a16:creationId xmlns:a16="http://schemas.microsoft.com/office/drawing/2014/main" id="{61D013FB-01CA-4471-9508-7F536A0BC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" y="1879"/>
              <a:ext cx="107" cy="40"/>
            </a:xfrm>
            <a:prstGeom prst="rect">
              <a:avLst/>
            </a:prstGeom>
            <a:noFill/>
            <a:ln w="31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1" name="Rectangle 39">
              <a:extLst>
                <a:ext uri="{FF2B5EF4-FFF2-40B4-BE49-F238E27FC236}">
                  <a16:creationId xmlns:a16="http://schemas.microsoft.com/office/drawing/2014/main" id="{E786C7A4-CAC6-4F50-924C-952CCC9B9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" y="1927"/>
              <a:ext cx="107" cy="40"/>
            </a:xfrm>
            <a:prstGeom prst="rect">
              <a:avLst/>
            </a:prstGeom>
            <a:noFill/>
            <a:ln w="31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2" name="Rectangle 40">
              <a:extLst>
                <a:ext uri="{FF2B5EF4-FFF2-40B4-BE49-F238E27FC236}">
                  <a16:creationId xmlns:a16="http://schemas.microsoft.com/office/drawing/2014/main" id="{DA7E638B-541D-475D-8FAA-E3EF46624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" y="2024"/>
              <a:ext cx="107" cy="40"/>
            </a:xfrm>
            <a:prstGeom prst="rect">
              <a:avLst/>
            </a:prstGeom>
            <a:noFill/>
            <a:ln w="31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3" name="Rectangle 41">
              <a:extLst>
                <a:ext uri="{FF2B5EF4-FFF2-40B4-BE49-F238E27FC236}">
                  <a16:creationId xmlns:a16="http://schemas.microsoft.com/office/drawing/2014/main" id="{1AEC066C-BE76-435E-B3ED-345D64295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2091"/>
              <a:ext cx="107" cy="37"/>
            </a:xfrm>
            <a:prstGeom prst="rect">
              <a:avLst/>
            </a:prstGeom>
            <a:noFill/>
            <a:ln w="31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4" name="Line 42">
              <a:extLst>
                <a:ext uri="{FF2B5EF4-FFF2-40B4-BE49-F238E27FC236}">
                  <a16:creationId xmlns:a16="http://schemas.microsoft.com/office/drawing/2014/main" id="{581BE5CC-2687-4A4D-B8D2-25E210A00A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72" y="1890"/>
              <a:ext cx="10" cy="29"/>
            </a:xfrm>
            <a:prstGeom prst="line">
              <a:avLst/>
            </a:prstGeom>
            <a:noFill/>
            <a:ln w="31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5" name="Line 43">
              <a:extLst>
                <a:ext uri="{FF2B5EF4-FFF2-40B4-BE49-F238E27FC236}">
                  <a16:creationId xmlns:a16="http://schemas.microsoft.com/office/drawing/2014/main" id="{1BF2E3B4-4A54-4EA6-BBA5-65AF4A7E0D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9" y="1890"/>
              <a:ext cx="10" cy="29"/>
            </a:xfrm>
            <a:prstGeom prst="line">
              <a:avLst/>
            </a:prstGeom>
            <a:noFill/>
            <a:ln w="31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6" name="Line 44">
              <a:extLst>
                <a:ext uri="{FF2B5EF4-FFF2-40B4-BE49-F238E27FC236}">
                  <a16:creationId xmlns:a16="http://schemas.microsoft.com/office/drawing/2014/main" id="{0F0651A1-6187-4B0F-87C5-4F9CEFCFD1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5" y="2058"/>
              <a:ext cx="72" cy="1"/>
            </a:xfrm>
            <a:prstGeom prst="line">
              <a:avLst/>
            </a:prstGeom>
            <a:noFill/>
            <a:ln w="31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7" name="Line 45">
              <a:extLst>
                <a:ext uri="{FF2B5EF4-FFF2-40B4-BE49-F238E27FC236}">
                  <a16:creationId xmlns:a16="http://schemas.microsoft.com/office/drawing/2014/main" id="{D42CD0E7-4ACA-4A1D-90C5-79B13F3599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5" y="2051"/>
              <a:ext cx="72" cy="2"/>
            </a:xfrm>
            <a:prstGeom prst="line">
              <a:avLst/>
            </a:prstGeom>
            <a:noFill/>
            <a:ln w="31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8" name="Line 46">
              <a:extLst>
                <a:ext uri="{FF2B5EF4-FFF2-40B4-BE49-F238E27FC236}">
                  <a16:creationId xmlns:a16="http://schemas.microsoft.com/office/drawing/2014/main" id="{D87852C9-DE1E-4A67-B293-B8526E3712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5" y="2045"/>
              <a:ext cx="72" cy="2"/>
            </a:xfrm>
            <a:prstGeom prst="line">
              <a:avLst/>
            </a:prstGeom>
            <a:noFill/>
            <a:ln w="31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9" name="Line 47">
              <a:extLst>
                <a:ext uri="{FF2B5EF4-FFF2-40B4-BE49-F238E27FC236}">
                  <a16:creationId xmlns:a16="http://schemas.microsoft.com/office/drawing/2014/main" id="{24211F74-D960-4984-8B7F-DA50B6A0B0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5" y="2036"/>
              <a:ext cx="72" cy="2"/>
            </a:xfrm>
            <a:prstGeom prst="line">
              <a:avLst/>
            </a:prstGeom>
            <a:noFill/>
            <a:ln w="31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0" name="Rectangle 48">
              <a:extLst>
                <a:ext uri="{FF2B5EF4-FFF2-40B4-BE49-F238E27FC236}">
                  <a16:creationId xmlns:a16="http://schemas.microsoft.com/office/drawing/2014/main" id="{E795F6C2-8C70-4088-8629-200C74316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" y="1937"/>
              <a:ext cx="29" cy="19"/>
            </a:xfrm>
            <a:prstGeom prst="rect">
              <a:avLst/>
            </a:prstGeom>
            <a:noFill/>
            <a:ln w="31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1" name="Rectangle 49">
              <a:extLst>
                <a:ext uri="{FF2B5EF4-FFF2-40B4-BE49-F238E27FC236}">
                  <a16:creationId xmlns:a16="http://schemas.microsoft.com/office/drawing/2014/main" id="{F0E4F818-9EA5-44D4-BE32-3B36F84E2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" y="2003"/>
              <a:ext cx="16" cy="5"/>
            </a:xfrm>
            <a:prstGeom prst="rect">
              <a:avLst/>
            </a:prstGeom>
            <a:noFill/>
            <a:ln w="31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2" name="Rectangle 50">
              <a:extLst>
                <a:ext uri="{FF2B5EF4-FFF2-40B4-BE49-F238E27FC236}">
                  <a16:creationId xmlns:a16="http://schemas.microsoft.com/office/drawing/2014/main" id="{84D3A116-9CC9-40C0-A3C7-96AB3693E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" y="2030"/>
              <a:ext cx="16" cy="3"/>
            </a:xfrm>
            <a:prstGeom prst="rect">
              <a:avLst/>
            </a:prstGeom>
            <a:noFill/>
            <a:ln w="31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3" name="Rectangle 51">
              <a:extLst>
                <a:ext uri="{FF2B5EF4-FFF2-40B4-BE49-F238E27FC236}">
                  <a16:creationId xmlns:a16="http://schemas.microsoft.com/office/drawing/2014/main" id="{F5C43DDB-EEA6-4A07-B981-EA35C536E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" y="2039"/>
              <a:ext cx="16" cy="6"/>
            </a:xfrm>
            <a:prstGeom prst="rect">
              <a:avLst/>
            </a:prstGeom>
            <a:noFill/>
            <a:ln w="31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4" name="Rectangle 52">
              <a:extLst>
                <a:ext uri="{FF2B5EF4-FFF2-40B4-BE49-F238E27FC236}">
                  <a16:creationId xmlns:a16="http://schemas.microsoft.com/office/drawing/2014/main" id="{48DD2F72-BDBF-42C2-A4B8-6B305FE61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872"/>
              <a:ext cx="144" cy="336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25" name="Rectangle 53">
            <a:extLst>
              <a:ext uri="{FF2B5EF4-FFF2-40B4-BE49-F238E27FC236}">
                <a16:creationId xmlns:a16="http://schemas.microsoft.com/office/drawing/2014/main" id="{1B1860A4-6A0A-433A-B9A1-6D531322A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426" y="715787"/>
            <a:ext cx="498872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342900" eaLnBrk="0" hangingPunct="0">
              <a:lnSpc>
                <a:spcPct val="60000"/>
              </a:lnSpc>
            </a:pPr>
            <a:r>
              <a:rPr lang="en-US" sz="900" b="1" dirty="0">
                <a:solidFill>
                  <a:srgbClr val="FF3300"/>
                </a:solidFill>
                <a:latin typeface="Calibri"/>
                <a:cs typeface="Arial" charset="0"/>
              </a:rPr>
              <a:t>Certificate</a:t>
            </a:r>
          </a:p>
          <a:p>
            <a:pPr algn="ctr" defTabSz="342900" eaLnBrk="0" hangingPunct="0">
              <a:lnSpc>
                <a:spcPct val="60000"/>
              </a:lnSpc>
            </a:pPr>
            <a:r>
              <a:rPr lang="en-US" sz="900" b="1" dirty="0">
                <a:solidFill>
                  <a:srgbClr val="FF3300"/>
                </a:solidFill>
                <a:latin typeface="Calibri"/>
                <a:cs typeface="Arial" charset="0"/>
              </a:rPr>
              <a:t>Authority</a:t>
            </a:r>
          </a:p>
        </p:txBody>
      </p:sp>
      <p:grpSp>
        <p:nvGrpSpPr>
          <p:cNvPr id="546" name="Group 32">
            <a:extLst>
              <a:ext uri="{FF2B5EF4-FFF2-40B4-BE49-F238E27FC236}">
                <a16:creationId xmlns:a16="http://schemas.microsoft.com/office/drawing/2014/main" id="{94057BD0-C97B-426F-8848-E84B0211EE85}"/>
              </a:ext>
            </a:extLst>
          </p:cNvPr>
          <p:cNvGrpSpPr>
            <a:grpSpLocks/>
          </p:cNvGrpSpPr>
          <p:nvPr/>
        </p:nvGrpSpPr>
        <p:grpSpPr bwMode="auto">
          <a:xfrm>
            <a:off x="4889053" y="280291"/>
            <a:ext cx="377031" cy="538721"/>
            <a:chOff x="1100" y="1872"/>
            <a:chExt cx="350" cy="621"/>
          </a:xfrm>
        </p:grpSpPr>
        <p:grpSp>
          <p:nvGrpSpPr>
            <p:cNvPr id="548" name="Group 33">
              <a:extLst>
                <a:ext uri="{FF2B5EF4-FFF2-40B4-BE49-F238E27FC236}">
                  <a16:creationId xmlns:a16="http://schemas.microsoft.com/office/drawing/2014/main" id="{E78CE2C8-B528-4EBC-A9DD-7A4A62485F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60" y="1872"/>
              <a:ext cx="193" cy="336"/>
              <a:chOff x="1152" y="1872"/>
              <a:chExt cx="144" cy="336"/>
            </a:xfrm>
          </p:grpSpPr>
          <p:sp>
            <p:nvSpPr>
              <p:cNvPr id="550" name="Line 34">
                <a:extLst>
                  <a:ext uri="{FF2B5EF4-FFF2-40B4-BE49-F238E27FC236}">
                    <a16:creationId xmlns:a16="http://schemas.microsoft.com/office/drawing/2014/main" id="{6195855C-CA83-40A4-A768-C801ED4E39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97" y="1996"/>
                <a:ext cx="56" cy="2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1" name="Line 35">
                <a:extLst>
                  <a:ext uri="{FF2B5EF4-FFF2-40B4-BE49-F238E27FC236}">
                    <a16:creationId xmlns:a16="http://schemas.microsoft.com/office/drawing/2014/main" id="{E1D0E7F6-ECD8-40F5-A485-FFB991F1E6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88" y="1946"/>
                <a:ext cx="74" cy="2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2" name="Rectangle 36">
                <a:extLst>
                  <a:ext uri="{FF2B5EF4-FFF2-40B4-BE49-F238E27FC236}">
                    <a16:creationId xmlns:a16="http://schemas.microsoft.com/office/drawing/2014/main" id="{F6F663E9-1C09-4CF8-9D01-3D61538FF1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3" y="1872"/>
                <a:ext cx="126" cy="269"/>
              </a:xfrm>
              <a:prstGeom prst="rect">
                <a:avLst/>
              </a:prstGeom>
              <a:noFill/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3" name="Rectangle 37">
                <a:extLst>
                  <a:ext uri="{FF2B5EF4-FFF2-40B4-BE49-F238E27FC236}">
                    <a16:creationId xmlns:a16="http://schemas.microsoft.com/office/drawing/2014/main" id="{A288DB15-FECB-45AC-B7AC-F67DE1A5D0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1" y="1990"/>
                <a:ext cx="26" cy="10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4" name="Rectangle 38">
                <a:extLst>
                  <a:ext uri="{FF2B5EF4-FFF2-40B4-BE49-F238E27FC236}">
                    <a16:creationId xmlns:a16="http://schemas.microsoft.com/office/drawing/2014/main" id="{1A79A9D5-1781-4AEB-BEBE-428E09BFC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2" y="1879"/>
                <a:ext cx="107" cy="40"/>
              </a:xfrm>
              <a:prstGeom prst="rect">
                <a:avLst/>
              </a:prstGeom>
              <a:noFill/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5" name="Rectangle 39">
                <a:extLst>
                  <a:ext uri="{FF2B5EF4-FFF2-40B4-BE49-F238E27FC236}">
                    <a16:creationId xmlns:a16="http://schemas.microsoft.com/office/drawing/2014/main" id="{1ED4114E-6A02-470E-AC1F-D77D20F42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2" y="1927"/>
                <a:ext cx="107" cy="40"/>
              </a:xfrm>
              <a:prstGeom prst="rect">
                <a:avLst/>
              </a:prstGeom>
              <a:noFill/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6" name="Rectangle 40">
                <a:extLst>
                  <a:ext uri="{FF2B5EF4-FFF2-40B4-BE49-F238E27FC236}">
                    <a16:creationId xmlns:a16="http://schemas.microsoft.com/office/drawing/2014/main" id="{F78C78C0-DE34-4134-857E-207198B9C0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2" y="2024"/>
                <a:ext cx="107" cy="40"/>
              </a:xfrm>
              <a:prstGeom prst="rect">
                <a:avLst/>
              </a:prstGeom>
              <a:noFill/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7" name="Rectangle 41">
                <a:extLst>
                  <a:ext uri="{FF2B5EF4-FFF2-40B4-BE49-F238E27FC236}">
                    <a16:creationId xmlns:a16="http://schemas.microsoft.com/office/drawing/2014/main" id="{D5433F7B-844A-40F9-8039-8427B445B4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091"/>
                <a:ext cx="107" cy="37"/>
              </a:xfrm>
              <a:prstGeom prst="rect">
                <a:avLst/>
              </a:prstGeom>
              <a:noFill/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8" name="Line 42">
                <a:extLst>
                  <a:ext uri="{FF2B5EF4-FFF2-40B4-BE49-F238E27FC236}">
                    <a16:creationId xmlns:a16="http://schemas.microsoft.com/office/drawing/2014/main" id="{5AE84484-6A41-4CFD-BC0D-2759A2FB34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72" y="1890"/>
                <a:ext cx="10" cy="29"/>
              </a:xfrm>
              <a:prstGeom prst="line">
                <a:avLst/>
              </a:pr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9" name="Line 43">
                <a:extLst>
                  <a:ext uri="{FF2B5EF4-FFF2-40B4-BE49-F238E27FC236}">
                    <a16:creationId xmlns:a16="http://schemas.microsoft.com/office/drawing/2014/main" id="{C0F6AA7E-9F55-486F-8848-0779527C57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69" y="1890"/>
                <a:ext cx="10" cy="29"/>
              </a:xfrm>
              <a:prstGeom prst="line">
                <a:avLst/>
              </a:pr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0" name="Line 44">
                <a:extLst>
                  <a:ext uri="{FF2B5EF4-FFF2-40B4-BE49-F238E27FC236}">
                    <a16:creationId xmlns:a16="http://schemas.microsoft.com/office/drawing/2014/main" id="{1F156E3D-1B8E-4F43-8A3B-E7BC0435B2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5" y="2058"/>
                <a:ext cx="72" cy="1"/>
              </a:xfrm>
              <a:prstGeom prst="line">
                <a:avLst/>
              </a:pr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1" name="Line 45">
                <a:extLst>
                  <a:ext uri="{FF2B5EF4-FFF2-40B4-BE49-F238E27FC236}">
                    <a16:creationId xmlns:a16="http://schemas.microsoft.com/office/drawing/2014/main" id="{02C961BF-36DE-48D2-AFB4-80FC74C303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5" y="2051"/>
                <a:ext cx="72" cy="2"/>
              </a:xfrm>
              <a:prstGeom prst="line">
                <a:avLst/>
              </a:pr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2" name="Line 46">
                <a:extLst>
                  <a:ext uri="{FF2B5EF4-FFF2-40B4-BE49-F238E27FC236}">
                    <a16:creationId xmlns:a16="http://schemas.microsoft.com/office/drawing/2014/main" id="{DAAD991A-0D0F-447C-8A8C-1E23C657FF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5" y="2045"/>
                <a:ext cx="72" cy="2"/>
              </a:xfrm>
              <a:prstGeom prst="line">
                <a:avLst/>
              </a:pr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3" name="Line 47">
                <a:extLst>
                  <a:ext uri="{FF2B5EF4-FFF2-40B4-BE49-F238E27FC236}">
                    <a16:creationId xmlns:a16="http://schemas.microsoft.com/office/drawing/2014/main" id="{4D859F12-FC41-488C-93B1-04900A5130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5" y="2036"/>
                <a:ext cx="72" cy="2"/>
              </a:xfrm>
              <a:prstGeom prst="line">
                <a:avLst/>
              </a:pr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4" name="Rectangle 48">
                <a:extLst>
                  <a:ext uri="{FF2B5EF4-FFF2-40B4-BE49-F238E27FC236}">
                    <a16:creationId xmlns:a16="http://schemas.microsoft.com/office/drawing/2014/main" id="{6ED14DC0-5377-4922-B709-5407136A49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7" y="1937"/>
                <a:ext cx="29" cy="19"/>
              </a:xfrm>
              <a:prstGeom prst="rect">
                <a:avLst/>
              </a:prstGeom>
              <a:noFill/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5" name="Rectangle 49">
                <a:extLst>
                  <a:ext uri="{FF2B5EF4-FFF2-40B4-BE49-F238E27FC236}">
                    <a16:creationId xmlns:a16="http://schemas.microsoft.com/office/drawing/2014/main" id="{2B3F2A0B-54E9-460B-A156-86E476D3B0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6" y="2003"/>
                <a:ext cx="16" cy="5"/>
              </a:xfrm>
              <a:prstGeom prst="rect">
                <a:avLst/>
              </a:prstGeom>
              <a:noFill/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6" name="Rectangle 50">
                <a:extLst>
                  <a:ext uri="{FF2B5EF4-FFF2-40B4-BE49-F238E27FC236}">
                    <a16:creationId xmlns:a16="http://schemas.microsoft.com/office/drawing/2014/main" id="{B5C6DC00-D2CD-4284-94C4-55E4E78AFE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6" y="2030"/>
                <a:ext cx="16" cy="3"/>
              </a:xfrm>
              <a:prstGeom prst="rect">
                <a:avLst/>
              </a:prstGeom>
              <a:noFill/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7" name="Rectangle 51">
                <a:extLst>
                  <a:ext uri="{FF2B5EF4-FFF2-40B4-BE49-F238E27FC236}">
                    <a16:creationId xmlns:a16="http://schemas.microsoft.com/office/drawing/2014/main" id="{9D6938A4-6654-47B2-BE87-169A76439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6" y="2039"/>
                <a:ext cx="16" cy="6"/>
              </a:xfrm>
              <a:prstGeom prst="rect">
                <a:avLst/>
              </a:prstGeom>
              <a:noFill/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8" name="Rectangle 52">
                <a:extLst>
                  <a:ext uri="{FF2B5EF4-FFF2-40B4-BE49-F238E27FC236}">
                    <a16:creationId xmlns:a16="http://schemas.microsoft.com/office/drawing/2014/main" id="{F3297E29-FFE9-4D7F-B48C-A8A72765B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872"/>
                <a:ext cx="144" cy="336"/>
              </a:xfrm>
              <a:prstGeom prst="rect">
                <a:avLst/>
              </a:prstGeom>
              <a:noFill/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49" name="Rectangle 53">
              <a:extLst>
                <a:ext uri="{FF2B5EF4-FFF2-40B4-BE49-F238E27FC236}">
                  <a16:creationId xmlns:a16="http://schemas.microsoft.com/office/drawing/2014/main" id="{68F59994-14AB-43A2-BBDB-8C88ADFC5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" y="2234"/>
              <a:ext cx="350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342900" eaLnBrk="0" hangingPunct="0">
                <a:lnSpc>
                  <a:spcPct val="80000"/>
                </a:lnSpc>
              </a:pPr>
              <a:r>
                <a:rPr lang="en-US" sz="900" b="1" dirty="0">
                  <a:solidFill>
                    <a:srgbClr val="FF3300"/>
                  </a:solidFill>
                  <a:latin typeface="Calibri"/>
                  <a:cs typeface="Arial" charset="0"/>
                </a:rPr>
                <a:t>Identity</a:t>
              </a:r>
            </a:p>
            <a:p>
              <a:pPr algn="ctr" defTabSz="342900" eaLnBrk="0" hangingPunct="0">
                <a:lnSpc>
                  <a:spcPct val="80000"/>
                </a:lnSpc>
              </a:pPr>
              <a:r>
                <a:rPr lang="en-US" sz="900" b="1" dirty="0">
                  <a:solidFill>
                    <a:srgbClr val="FF3300"/>
                  </a:solidFill>
                  <a:latin typeface="Calibri"/>
                  <a:cs typeface="Arial" charset="0"/>
                </a:rPr>
                <a:t>Mgmt</a:t>
              </a:r>
            </a:p>
          </p:txBody>
        </p:sp>
      </p:grpSp>
      <p:sp>
        <p:nvSpPr>
          <p:cNvPr id="665" name="laptop">
            <a:extLst>
              <a:ext uri="{FF2B5EF4-FFF2-40B4-BE49-F238E27FC236}">
                <a16:creationId xmlns:a16="http://schemas.microsoft.com/office/drawing/2014/main" id="{C9B2706C-A65E-4B7E-9253-53D19BFF6DC6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677960" y="2791673"/>
            <a:ext cx="970439" cy="6204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lIns="68557" tIns="34278" rIns="68557" bIns="34278"/>
          <a:lstStyle/>
          <a:p>
            <a:pPr defTabSz="342900"/>
            <a:r>
              <a:rPr lang="en-US" sz="1200" b="1" dirty="0">
                <a:solidFill>
                  <a:prstClr val="black"/>
                </a:solidFill>
                <a:latin typeface="Arial Narrow" pitchFamily="34" charset="0"/>
              </a:rPr>
              <a:t>Clients</a:t>
            </a:r>
          </a:p>
        </p:txBody>
      </p:sp>
      <p:grpSp>
        <p:nvGrpSpPr>
          <p:cNvPr id="1573" name="Group 1572">
            <a:extLst>
              <a:ext uri="{FF2B5EF4-FFF2-40B4-BE49-F238E27FC236}">
                <a16:creationId xmlns:a16="http://schemas.microsoft.com/office/drawing/2014/main" id="{C4F4E53C-4FE3-4F0A-A7ED-4D6719BC879D}"/>
              </a:ext>
            </a:extLst>
          </p:cNvPr>
          <p:cNvGrpSpPr/>
          <p:nvPr/>
        </p:nvGrpSpPr>
        <p:grpSpPr>
          <a:xfrm>
            <a:off x="3555194" y="3034383"/>
            <a:ext cx="5067182" cy="859729"/>
            <a:chOff x="3555194" y="3034383"/>
            <a:chExt cx="5067182" cy="859729"/>
          </a:xfrm>
        </p:grpSpPr>
        <p:grpSp>
          <p:nvGrpSpPr>
            <p:cNvPr id="1572" name="Group 1571">
              <a:extLst>
                <a:ext uri="{FF2B5EF4-FFF2-40B4-BE49-F238E27FC236}">
                  <a16:creationId xmlns:a16="http://schemas.microsoft.com/office/drawing/2014/main" id="{DA2C2D52-2C87-4570-90C8-0971529D3327}"/>
                </a:ext>
              </a:extLst>
            </p:cNvPr>
            <p:cNvGrpSpPr/>
            <p:nvPr/>
          </p:nvGrpSpPr>
          <p:grpSpPr>
            <a:xfrm>
              <a:off x="4267226" y="3546717"/>
              <a:ext cx="520124" cy="347395"/>
              <a:chOff x="819241" y="525171"/>
              <a:chExt cx="520124" cy="347395"/>
            </a:xfrm>
          </p:grpSpPr>
          <p:sp>
            <p:nvSpPr>
              <p:cNvPr id="1571" name="Rectangle 1570">
                <a:extLst>
                  <a:ext uri="{FF2B5EF4-FFF2-40B4-BE49-F238E27FC236}">
                    <a16:creationId xmlns:a16="http://schemas.microsoft.com/office/drawing/2014/main" id="{40D190BD-2928-4E0F-AEE1-3181D3A6B3A1}"/>
                  </a:ext>
                </a:extLst>
              </p:cNvPr>
              <p:cNvSpPr/>
              <p:nvPr/>
            </p:nvSpPr>
            <p:spPr>
              <a:xfrm>
                <a:off x="918750" y="525171"/>
                <a:ext cx="287977" cy="30000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ibbon: Tilted Up 23">
                <a:extLst>
                  <a:ext uri="{FF2B5EF4-FFF2-40B4-BE49-F238E27FC236}">
                    <a16:creationId xmlns:a16="http://schemas.microsoft.com/office/drawing/2014/main" id="{84D32141-A434-4E34-84BB-B5685524AD50}"/>
                  </a:ext>
                </a:extLst>
              </p:cNvPr>
              <p:cNvSpPr/>
              <p:nvPr/>
            </p:nvSpPr>
            <p:spPr>
              <a:xfrm>
                <a:off x="918750" y="532036"/>
                <a:ext cx="249976" cy="170372"/>
              </a:xfrm>
              <a:prstGeom prst="ribbon2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Star: 10 Points 24">
                <a:extLst>
                  <a:ext uri="{FF2B5EF4-FFF2-40B4-BE49-F238E27FC236}">
                    <a16:creationId xmlns:a16="http://schemas.microsoft.com/office/drawing/2014/main" id="{0DF6F165-D359-45E9-AED6-FEC6BA1A12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0111" y="542221"/>
                <a:ext cx="59928" cy="92299"/>
              </a:xfrm>
              <a:prstGeom prst="star10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12084DE-3359-4C88-81E7-873D79E21B5D}"/>
                  </a:ext>
                </a:extLst>
              </p:cNvPr>
              <p:cNvSpPr txBox="1"/>
              <p:nvPr/>
            </p:nvSpPr>
            <p:spPr>
              <a:xfrm>
                <a:off x="819241" y="664461"/>
                <a:ext cx="520124" cy="2081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700" b="1" dirty="0">
                    <a:solidFill>
                      <a:srgbClr val="FF0000"/>
                    </a:solidFill>
                  </a:rPr>
                  <a:t>CERTS</a:t>
                </a:r>
              </a:p>
            </p:txBody>
          </p:sp>
        </p:grpSp>
        <p:grpSp>
          <p:nvGrpSpPr>
            <p:cNvPr id="679" name="Group 678">
              <a:extLst>
                <a:ext uri="{FF2B5EF4-FFF2-40B4-BE49-F238E27FC236}">
                  <a16:creationId xmlns:a16="http://schemas.microsoft.com/office/drawing/2014/main" id="{4DD49FA8-A771-417B-9E9E-7EF85B4B60A6}"/>
                </a:ext>
              </a:extLst>
            </p:cNvPr>
            <p:cNvGrpSpPr/>
            <p:nvPr/>
          </p:nvGrpSpPr>
          <p:grpSpPr>
            <a:xfrm>
              <a:off x="3555194" y="3034383"/>
              <a:ext cx="520124" cy="347395"/>
              <a:chOff x="819241" y="525171"/>
              <a:chExt cx="520124" cy="347395"/>
            </a:xfrm>
          </p:grpSpPr>
          <p:sp>
            <p:nvSpPr>
              <p:cNvPr id="680" name="Rectangle 679">
                <a:extLst>
                  <a:ext uri="{FF2B5EF4-FFF2-40B4-BE49-F238E27FC236}">
                    <a16:creationId xmlns:a16="http://schemas.microsoft.com/office/drawing/2014/main" id="{407ABA56-EBE0-4F8C-9BA0-6393F7733C74}"/>
                  </a:ext>
                </a:extLst>
              </p:cNvPr>
              <p:cNvSpPr/>
              <p:nvPr/>
            </p:nvSpPr>
            <p:spPr>
              <a:xfrm>
                <a:off x="918750" y="525171"/>
                <a:ext cx="287977" cy="30000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ibbon: Tilted Up 680">
                <a:extLst>
                  <a:ext uri="{FF2B5EF4-FFF2-40B4-BE49-F238E27FC236}">
                    <a16:creationId xmlns:a16="http://schemas.microsoft.com/office/drawing/2014/main" id="{95F35BE0-DEF4-4F9B-9374-3504264BE7F4}"/>
                  </a:ext>
                </a:extLst>
              </p:cNvPr>
              <p:cNvSpPr/>
              <p:nvPr/>
            </p:nvSpPr>
            <p:spPr>
              <a:xfrm>
                <a:off x="918750" y="532036"/>
                <a:ext cx="249976" cy="170372"/>
              </a:xfrm>
              <a:prstGeom prst="ribbon2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Star: 10 Points 681">
                <a:extLst>
                  <a:ext uri="{FF2B5EF4-FFF2-40B4-BE49-F238E27FC236}">
                    <a16:creationId xmlns:a16="http://schemas.microsoft.com/office/drawing/2014/main" id="{C5B988B6-541E-454D-90BA-C09A5A5B2C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0111" y="542221"/>
                <a:ext cx="59928" cy="92299"/>
              </a:xfrm>
              <a:prstGeom prst="star10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3" name="TextBox 682">
                <a:extLst>
                  <a:ext uri="{FF2B5EF4-FFF2-40B4-BE49-F238E27FC236}">
                    <a16:creationId xmlns:a16="http://schemas.microsoft.com/office/drawing/2014/main" id="{9843872F-F3EF-4C42-ADD0-B89CE348BA76}"/>
                  </a:ext>
                </a:extLst>
              </p:cNvPr>
              <p:cNvSpPr txBox="1"/>
              <p:nvPr/>
            </p:nvSpPr>
            <p:spPr>
              <a:xfrm>
                <a:off x="819241" y="664461"/>
                <a:ext cx="520124" cy="2081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700" b="1" dirty="0">
                    <a:solidFill>
                      <a:srgbClr val="FF0000"/>
                    </a:solidFill>
                  </a:rPr>
                  <a:t>CERTS</a:t>
                </a:r>
              </a:p>
            </p:txBody>
          </p:sp>
        </p:grpSp>
        <p:grpSp>
          <p:nvGrpSpPr>
            <p:cNvPr id="689" name="Group 688">
              <a:extLst>
                <a:ext uri="{FF2B5EF4-FFF2-40B4-BE49-F238E27FC236}">
                  <a16:creationId xmlns:a16="http://schemas.microsoft.com/office/drawing/2014/main" id="{EDECCA4C-4646-4CD4-A577-48DA617103E1}"/>
                </a:ext>
              </a:extLst>
            </p:cNvPr>
            <p:cNvGrpSpPr/>
            <p:nvPr/>
          </p:nvGrpSpPr>
          <p:grpSpPr>
            <a:xfrm>
              <a:off x="8102252" y="3040688"/>
              <a:ext cx="520124" cy="377212"/>
              <a:chOff x="819241" y="525171"/>
              <a:chExt cx="520124" cy="377212"/>
            </a:xfrm>
          </p:grpSpPr>
          <p:sp>
            <p:nvSpPr>
              <p:cNvPr id="690" name="Rectangle 689">
                <a:extLst>
                  <a:ext uri="{FF2B5EF4-FFF2-40B4-BE49-F238E27FC236}">
                    <a16:creationId xmlns:a16="http://schemas.microsoft.com/office/drawing/2014/main" id="{7686726C-7351-46B8-A1E0-6F147214CBA8}"/>
                  </a:ext>
                </a:extLst>
              </p:cNvPr>
              <p:cNvSpPr/>
              <p:nvPr/>
            </p:nvSpPr>
            <p:spPr>
              <a:xfrm>
                <a:off x="918750" y="525171"/>
                <a:ext cx="287977" cy="30000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ibbon: Tilted Up 690">
                <a:extLst>
                  <a:ext uri="{FF2B5EF4-FFF2-40B4-BE49-F238E27FC236}">
                    <a16:creationId xmlns:a16="http://schemas.microsoft.com/office/drawing/2014/main" id="{F821255B-A133-4763-9ED6-655999D89C92}"/>
                  </a:ext>
                </a:extLst>
              </p:cNvPr>
              <p:cNvSpPr/>
              <p:nvPr/>
            </p:nvSpPr>
            <p:spPr>
              <a:xfrm>
                <a:off x="918750" y="532036"/>
                <a:ext cx="249976" cy="170372"/>
              </a:xfrm>
              <a:prstGeom prst="ribbon2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Star: 10 Points 691">
                <a:extLst>
                  <a:ext uri="{FF2B5EF4-FFF2-40B4-BE49-F238E27FC236}">
                    <a16:creationId xmlns:a16="http://schemas.microsoft.com/office/drawing/2014/main" id="{BEE97AFC-8CD5-4946-A8DE-D3E1793A62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0111" y="542221"/>
                <a:ext cx="59928" cy="92299"/>
              </a:xfrm>
              <a:prstGeom prst="star10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3" name="TextBox 692">
                <a:extLst>
                  <a:ext uri="{FF2B5EF4-FFF2-40B4-BE49-F238E27FC236}">
                    <a16:creationId xmlns:a16="http://schemas.microsoft.com/office/drawing/2014/main" id="{61493F27-A1B7-4868-90CD-4D63984ABF4A}"/>
                  </a:ext>
                </a:extLst>
              </p:cNvPr>
              <p:cNvSpPr txBox="1"/>
              <p:nvPr/>
            </p:nvSpPr>
            <p:spPr>
              <a:xfrm>
                <a:off x="819241" y="694278"/>
                <a:ext cx="520124" cy="2081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700" b="1" dirty="0">
                    <a:solidFill>
                      <a:srgbClr val="FF0000"/>
                    </a:solidFill>
                  </a:rPr>
                  <a:t>CERTS</a:t>
                </a:r>
              </a:p>
            </p:txBody>
          </p:sp>
        </p:grpSp>
      </p:grpSp>
      <p:sp>
        <p:nvSpPr>
          <p:cNvPr id="697" name="Freeform 54">
            <a:extLst>
              <a:ext uri="{FF2B5EF4-FFF2-40B4-BE49-F238E27FC236}">
                <a16:creationId xmlns:a16="http://schemas.microsoft.com/office/drawing/2014/main" id="{22BDF499-E76E-44C6-BBF7-A20645A09883}"/>
              </a:ext>
            </a:extLst>
          </p:cNvPr>
          <p:cNvSpPr>
            <a:spLocks/>
          </p:cNvSpPr>
          <p:nvPr/>
        </p:nvSpPr>
        <p:spPr bwMode="auto">
          <a:xfrm flipH="1">
            <a:off x="4733533" y="1243944"/>
            <a:ext cx="76869" cy="547864"/>
          </a:xfrm>
          <a:custGeom>
            <a:avLst/>
            <a:gdLst>
              <a:gd name="T0" fmla="*/ 0 w 11354"/>
              <a:gd name="T1" fmla="*/ 0 h 21113"/>
              <a:gd name="T2" fmla="*/ 0 w 11354"/>
              <a:gd name="T3" fmla="*/ 0 h 21113"/>
              <a:gd name="T4" fmla="*/ 0 w 11354"/>
              <a:gd name="T5" fmla="*/ 0 h 21113"/>
              <a:gd name="T6" fmla="*/ 0 w 11354"/>
              <a:gd name="T7" fmla="*/ 0 h 21113"/>
              <a:gd name="T8" fmla="*/ 0 w 11354"/>
              <a:gd name="T9" fmla="*/ 0 h 211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54"/>
              <a:gd name="T16" fmla="*/ 0 h 21113"/>
              <a:gd name="T17" fmla="*/ 11354 w 11354"/>
              <a:gd name="T18" fmla="*/ 21113 h 211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54" h="21113">
                <a:moveTo>
                  <a:pt x="0" y="1020"/>
                </a:moveTo>
                <a:cubicBezTo>
                  <a:pt x="3145" y="0"/>
                  <a:pt x="7416" y="1540"/>
                  <a:pt x="8708" y="2355"/>
                </a:cubicBezTo>
                <a:cubicBezTo>
                  <a:pt x="10000" y="3171"/>
                  <a:pt x="8301" y="4750"/>
                  <a:pt x="7753" y="5913"/>
                </a:cubicBezTo>
                <a:cubicBezTo>
                  <a:pt x="7205" y="7076"/>
                  <a:pt x="4818" y="6800"/>
                  <a:pt x="5418" y="9333"/>
                </a:cubicBezTo>
                <a:cubicBezTo>
                  <a:pt x="6018" y="11866"/>
                  <a:pt x="10145" y="20604"/>
                  <a:pt x="11354" y="21113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defTabSz="342900"/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98" name="Group 583">
            <a:extLst>
              <a:ext uri="{FF2B5EF4-FFF2-40B4-BE49-F238E27FC236}">
                <a16:creationId xmlns:a16="http://schemas.microsoft.com/office/drawing/2014/main" id="{A8341017-CB0F-498E-BCD1-965376EB39D9}"/>
              </a:ext>
            </a:extLst>
          </p:cNvPr>
          <p:cNvGrpSpPr>
            <a:grpSpLocks/>
          </p:cNvGrpSpPr>
          <p:nvPr/>
        </p:nvGrpSpPr>
        <p:grpSpPr bwMode="auto">
          <a:xfrm>
            <a:off x="2244850" y="3264742"/>
            <a:ext cx="514350" cy="363142"/>
            <a:chOff x="-1344" y="1920"/>
            <a:chExt cx="432" cy="305"/>
          </a:xfrm>
        </p:grpSpPr>
        <p:sp>
          <p:nvSpPr>
            <p:cNvPr id="699" name="Text Box 584">
              <a:extLst>
                <a:ext uri="{FF2B5EF4-FFF2-40B4-BE49-F238E27FC236}">
                  <a16:creationId xmlns:a16="http://schemas.microsoft.com/office/drawing/2014/main" id="{8265AB84-4B33-4B70-B2F3-D6E523F2F4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344" y="2031"/>
              <a:ext cx="43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342900">
                <a:spcBef>
                  <a:spcPct val="50000"/>
                </a:spcBef>
              </a:pPr>
              <a:r>
                <a:rPr lang="en-US" sz="900" b="1" dirty="0">
                  <a:solidFill>
                    <a:srgbClr val="FF3300"/>
                  </a:solidFill>
                  <a:latin typeface="Calibri"/>
                  <a:cs typeface="Arial" charset="0"/>
                </a:rPr>
                <a:t>VPN</a:t>
              </a:r>
            </a:p>
          </p:txBody>
        </p:sp>
        <p:grpSp>
          <p:nvGrpSpPr>
            <p:cNvPr id="700" name="Group 585">
              <a:extLst>
                <a:ext uri="{FF2B5EF4-FFF2-40B4-BE49-F238E27FC236}">
                  <a16:creationId xmlns:a16="http://schemas.microsoft.com/office/drawing/2014/main" id="{D253C3BA-D104-4218-A337-80FFC35CF3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248" y="1920"/>
              <a:ext cx="240" cy="95"/>
              <a:chOff x="4752" y="-96"/>
              <a:chExt cx="240" cy="95"/>
            </a:xfrm>
          </p:grpSpPr>
          <p:sp>
            <p:nvSpPr>
              <p:cNvPr id="701" name="AutoShape 586" descr="20%">
                <a:extLst>
                  <a:ext uri="{FF2B5EF4-FFF2-40B4-BE49-F238E27FC236}">
                    <a16:creationId xmlns:a16="http://schemas.microsoft.com/office/drawing/2014/main" id="{2EC4E7B0-E3F2-4806-9883-C6A7E25D7706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4752" y="-96"/>
                <a:ext cx="227" cy="95"/>
              </a:xfrm>
              <a:prstGeom prst="rect">
                <a:avLst/>
              </a:prstGeom>
              <a:pattFill prst="pct20">
                <a:fgClr>
                  <a:srgbClr val="FF3300"/>
                </a:fgClr>
                <a:bgClr>
                  <a:schemeClr val="bg1"/>
                </a:bgClr>
              </a:pattFill>
              <a:ln w="9525" algn="ctr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2" name="Rectangle 587" descr="20%">
                <a:extLst>
                  <a:ext uri="{FF2B5EF4-FFF2-40B4-BE49-F238E27FC236}">
                    <a16:creationId xmlns:a16="http://schemas.microsoft.com/office/drawing/2014/main" id="{77A1706D-E0F2-41B0-BF62-37C5009FDA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0" y="-84"/>
                <a:ext cx="211" cy="64"/>
              </a:xfrm>
              <a:prstGeom prst="rect">
                <a:avLst/>
              </a:prstGeom>
              <a:pattFill prst="pct20">
                <a:fgClr>
                  <a:srgbClr val="FF3300"/>
                </a:fgClr>
                <a:bgClr>
                  <a:srgbClr val="FFFFFF"/>
                </a:bgClr>
              </a:patt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3" name="Rectangle 588" descr="20%">
                <a:extLst>
                  <a:ext uri="{FF2B5EF4-FFF2-40B4-BE49-F238E27FC236}">
                    <a16:creationId xmlns:a16="http://schemas.microsoft.com/office/drawing/2014/main" id="{5D995D1A-5539-46A2-866B-21BADDB38E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1" y="-96"/>
                <a:ext cx="211" cy="64"/>
              </a:xfrm>
              <a:prstGeom prst="rect">
                <a:avLst/>
              </a:prstGeom>
              <a:pattFill prst="pct20">
                <a:fgClr>
                  <a:srgbClr val="FF3300"/>
                </a:fgClr>
                <a:bgClr>
                  <a:srgbClr val="FFFFFF"/>
                </a:bgClr>
              </a:pattFill>
              <a:ln w="3175" cap="rnd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4" name="Rectangle 589" descr="20%">
                <a:extLst>
                  <a:ext uri="{FF2B5EF4-FFF2-40B4-BE49-F238E27FC236}">
                    <a16:creationId xmlns:a16="http://schemas.microsoft.com/office/drawing/2014/main" id="{CC692FEC-C21E-41C9-93E6-F0F84F55D8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0" y="-20"/>
                <a:ext cx="211" cy="8"/>
              </a:xfrm>
              <a:prstGeom prst="rect">
                <a:avLst/>
              </a:prstGeom>
              <a:pattFill prst="pct20">
                <a:fgClr>
                  <a:srgbClr val="FF3300"/>
                </a:fgClr>
                <a:bgClr>
                  <a:srgbClr val="FFFFFF"/>
                </a:bgClr>
              </a:patt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5" name="Rectangle 590" descr="20%">
                <a:extLst>
                  <a:ext uri="{FF2B5EF4-FFF2-40B4-BE49-F238E27FC236}">
                    <a16:creationId xmlns:a16="http://schemas.microsoft.com/office/drawing/2014/main" id="{65C8BAD2-F3E0-405C-91FD-E20F1CA6EE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0" y="-20"/>
                <a:ext cx="211" cy="8"/>
              </a:xfrm>
              <a:prstGeom prst="rect">
                <a:avLst/>
              </a:prstGeom>
              <a:pattFill prst="pct20">
                <a:fgClr>
                  <a:srgbClr val="FF3300"/>
                </a:fgClr>
                <a:bgClr>
                  <a:srgbClr val="FFFFFF"/>
                </a:bgClr>
              </a:pattFill>
              <a:ln w="3175" cap="rnd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6" name="Freeform 591" descr="20%">
                <a:extLst>
                  <a:ext uri="{FF2B5EF4-FFF2-40B4-BE49-F238E27FC236}">
                    <a16:creationId xmlns:a16="http://schemas.microsoft.com/office/drawing/2014/main" id="{436347CD-C63B-451F-9E34-3CAAFFE118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66" y="-75"/>
                <a:ext cx="199" cy="48"/>
              </a:xfrm>
              <a:custGeom>
                <a:avLst/>
                <a:gdLst>
                  <a:gd name="T0" fmla="*/ 0 w 199"/>
                  <a:gd name="T1" fmla="*/ 45 h 48"/>
                  <a:gd name="T2" fmla="*/ 23 w 199"/>
                  <a:gd name="T3" fmla="*/ 45 h 48"/>
                  <a:gd name="T4" fmla="*/ 106 w 199"/>
                  <a:gd name="T5" fmla="*/ 45 h 48"/>
                  <a:gd name="T6" fmla="*/ 129 w 199"/>
                  <a:gd name="T7" fmla="*/ 45 h 48"/>
                  <a:gd name="T8" fmla="*/ 135 w 199"/>
                  <a:gd name="T9" fmla="*/ 0 h 48"/>
                  <a:gd name="T10" fmla="*/ 161 w 199"/>
                  <a:gd name="T11" fmla="*/ 0 h 48"/>
                  <a:gd name="T12" fmla="*/ 135 w 199"/>
                  <a:gd name="T13" fmla="*/ 45 h 48"/>
                  <a:gd name="T14" fmla="*/ 161 w 199"/>
                  <a:gd name="T15" fmla="*/ 45 h 48"/>
                  <a:gd name="T16" fmla="*/ 144 w 199"/>
                  <a:gd name="T17" fmla="*/ 37 h 48"/>
                  <a:gd name="T18" fmla="*/ 152 w 199"/>
                  <a:gd name="T19" fmla="*/ 37 h 48"/>
                  <a:gd name="T20" fmla="*/ 135 w 199"/>
                  <a:gd name="T21" fmla="*/ 21 h 48"/>
                  <a:gd name="T22" fmla="*/ 161 w 199"/>
                  <a:gd name="T23" fmla="*/ 21 h 48"/>
                  <a:gd name="T24" fmla="*/ 197 w 199"/>
                  <a:gd name="T25" fmla="*/ 34 h 48"/>
                  <a:gd name="T26" fmla="*/ 197 w 199"/>
                  <a:gd name="T27" fmla="*/ 48 h 48"/>
                  <a:gd name="T28" fmla="*/ 167 w 199"/>
                  <a:gd name="T29" fmla="*/ 45 h 48"/>
                  <a:gd name="T30" fmla="*/ 193 w 199"/>
                  <a:gd name="T31" fmla="*/ 45 h 48"/>
                  <a:gd name="T32" fmla="*/ 167 w 199"/>
                  <a:gd name="T33" fmla="*/ 37 h 48"/>
                  <a:gd name="T34" fmla="*/ 193 w 199"/>
                  <a:gd name="T35" fmla="*/ 37 h 48"/>
                  <a:gd name="T36" fmla="*/ 167 w 199"/>
                  <a:gd name="T37" fmla="*/ 29 h 48"/>
                  <a:gd name="T38" fmla="*/ 193 w 199"/>
                  <a:gd name="T39" fmla="*/ 29 h 48"/>
                  <a:gd name="T40" fmla="*/ 167 w 199"/>
                  <a:gd name="T41" fmla="*/ 21 h 48"/>
                  <a:gd name="T42" fmla="*/ 193 w 199"/>
                  <a:gd name="T43" fmla="*/ 21 h 48"/>
                  <a:gd name="T44" fmla="*/ 197 w 199"/>
                  <a:gd name="T45" fmla="*/ 18 h 48"/>
                  <a:gd name="T46" fmla="*/ 197 w 199"/>
                  <a:gd name="T47" fmla="*/ 32 h 48"/>
                  <a:gd name="T48" fmla="*/ 167 w 199"/>
                  <a:gd name="T49" fmla="*/ 13 h 48"/>
                  <a:gd name="T50" fmla="*/ 199 w 199"/>
                  <a:gd name="T51" fmla="*/ 13 h 48"/>
                  <a:gd name="T52" fmla="*/ 135 w 199"/>
                  <a:gd name="T53" fmla="*/ 13 h 48"/>
                  <a:gd name="T54" fmla="*/ 161 w 199"/>
                  <a:gd name="T55" fmla="*/ 13 h 48"/>
                  <a:gd name="T56" fmla="*/ 0 w 199"/>
                  <a:gd name="T57" fmla="*/ 0 h 48"/>
                  <a:gd name="T58" fmla="*/ 6 w 199"/>
                  <a:gd name="T59" fmla="*/ 0 h 48"/>
                  <a:gd name="T60" fmla="*/ 15 w 199"/>
                  <a:gd name="T61" fmla="*/ 0 h 48"/>
                  <a:gd name="T62" fmla="*/ 47 w 199"/>
                  <a:gd name="T63" fmla="*/ 0 h 48"/>
                  <a:gd name="T64" fmla="*/ 56 w 199"/>
                  <a:gd name="T65" fmla="*/ 0 h 48"/>
                  <a:gd name="T66" fmla="*/ 88 w 199"/>
                  <a:gd name="T67" fmla="*/ 0 h 48"/>
                  <a:gd name="T68" fmla="*/ 97 w 199"/>
                  <a:gd name="T69" fmla="*/ 0 h 48"/>
                  <a:gd name="T70" fmla="*/ 129 w 199"/>
                  <a:gd name="T71" fmla="*/ 0 h 48"/>
                  <a:gd name="T72" fmla="*/ 0 w 199"/>
                  <a:gd name="T73" fmla="*/ 13 h 48"/>
                  <a:gd name="T74" fmla="*/ 129 w 199"/>
                  <a:gd name="T75" fmla="*/ 13 h 48"/>
                  <a:gd name="T76" fmla="*/ 0 w 199"/>
                  <a:gd name="T77" fmla="*/ 21 h 48"/>
                  <a:gd name="T78" fmla="*/ 129 w 199"/>
                  <a:gd name="T79" fmla="*/ 21 h 48"/>
                  <a:gd name="T80" fmla="*/ 0 w 199"/>
                  <a:gd name="T81" fmla="*/ 29 h 48"/>
                  <a:gd name="T82" fmla="*/ 129 w 199"/>
                  <a:gd name="T83" fmla="*/ 29 h 48"/>
                  <a:gd name="T84" fmla="*/ 0 w 199"/>
                  <a:gd name="T85" fmla="*/ 37 h 48"/>
                  <a:gd name="T86" fmla="*/ 129 w 199"/>
                  <a:gd name="T87" fmla="*/ 37 h 48"/>
                  <a:gd name="T88" fmla="*/ 35 w 199"/>
                  <a:gd name="T89" fmla="*/ 45 h 48"/>
                  <a:gd name="T90" fmla="*/ 94 w 199"/>
                  <a:gd name="T91" fmla="*/ 45 h 4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99"/>
                  <a:gd name="T139" fmla="*/ 0 h 48"/>
                  <a:gd name="T140" fmla="*/ 199 w 199"/>
                  <a:gd name="T141" fmla="*/ 48 h 4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99" h="48">
                    <a:moveTo>
                      <a:pt x="0" y="45"/>
                    </a:moveTo>
                    <a:lnTo>
                      <a:pt x="23" y="45"/>
                    </a:lnTo>
                    <a:moveTo>
                      <a:pt x="106" y="45"/>
                    </a:moveTo>
                    <a:lnTo>
                      <a:pt x="129" y="45"/>
                    </a:lnTo>
                    <a:moveTo>
                      <a:pt x="135" y="0"/>
                    </a:moveTo>
                    <a:lnTo>
                      <a:pt x="161" y="0"/>
                    </a:lnTo>
                    <a:moveTo>
                      <a:pt x="135" y="45"/>
                    </a:moveTo>
                    <a:lnTo>
                      <a:pt x="161" y="45"/>
                    </a:lnTo>
                    <a:moveTo>
                      <a:pt x="144" y="37"/>
                    </a:moveTo>
                    <a:lnTo>
                      <a:pt x="152" y="37"/>
                    </a:lnTo>
                    <a:moveTo>
                      <a:pt x="135" y="21"/>
                    </a:moveTo>
                    <a:lnTo>
                      <a:pt x="161" y="21"/>
                    </a:lnTo>
                    <a:moveTo>
                      <a:pt x="197" y="34"/>
                    </a:moveTo>
                    <a:lnTo>
                      <a:pt x="197" y="48"/>
                    </a:lnTo>
                    <a:moveTo>
                      <a:pt x="167" y="45"/>
                    </a:moveTo>
                    <a:lnTo>
                      <a:pt x="193" y="45"/>
                    </a:lnTo>
                    <a:moveTo>
                      <a:pt x="167" y="37"/>
                    </a:moveTo>
                    <a:lnTo>
                      <a:pt x="193" y="37"/>
                    </a:lnTo>
                    <a:moveTo>
                      <a:pt x="167" y="29"/>
                    </a:moveTo>
                    <a:lnTo>
                      <a:pt x="193" y="29"/>
                    </a:lnTo>
                    <a:moveTo>
                      <a:pt x="167" y="21"/>
                    </a:moveTo>
                    <a:lnTo>
                      <a:pt x="193" y="21"/>
                    </a:lnTo>
                    <a:moveTo>
                      <a:pt x="197" y="18"/>
                    </a:moveTo>
                    <a:lnTo>
                      <a:pt x="197" y="32"/>
                    </a:lnTo>
                    <a:moveTo>
                      <a:pt x="167" y="13"/>
                    </a:moveTo>
                    <a:lnTo>
                      <a:pt x="199" y="13"/>
                    </a:lnTo>
                    <a:moveTo>
                      <a:pt x="135" y="13"/>
                    </a:moveTo>
                    <a:lnTo>
                      <a:pt x="161" y="13"/>
                    </a:lnTo>
                    <a:moveTo>
                      <a:pt x="0" y="0"/>
                    </a:moveTo>
                    <a:lnTo>
                      <a:pt x="6" y="0"/>
                    </a:lnTo>
                    <a:moveTo>
                      <a:pt x="15" y="0"/>
                    </a:moveTo>
                    <a:lnTo>
                      <a:pt x="47" y="0"/>
                    </a:lnTo>
                    <a:moveTo>
                      <a:pt x="56" y="0"/>
                    </a:moveTo>
                    <a:lnTo>
                      <a:pt x="88" y="0"/>
                    </a:lnTo>
                    <a:moveTo>
                      <a:pt x="97" y="0"/>
                    </a:moveTo>
                    <a:lnTo>
                      <a:pt x="129" y="0"/>
                    </a:lnTo>
                    <a:moveTo>
                      <a:pt x="0" y="13"/>
                    </a:moveTo>
                    <a:lnTo>
                      <a:pt x="129" y="13"/>
                    </a:lnTo>
                    <a:moveTo>
                      <a:pt x="0" y="21"/>
                    </a:moveTo>
                    <a:lnTo>
                      <a:pt x="129" y="21"/>
                    </a:lnTo>
                    <a:moveTo>
                      <a:pt x="0" y="29"/>
                    </a:moveTo>
                    <a:lnTo>
                      <a:pt x="129" y="29"/>
                    </a:lnTo>
                    <a:moveTo>
                      <a:pt x="0" y="37"/>
                    </a:moveTo>
                    <a:lnTo>
                      <a:pt x="129" y="37"/>
                    </a:lnTo>
                    <a:moveTo>
                      <a:pt x="35" y="45"/>
                    </a:moveTo>
                    <a:lnTo>
                      <a:pt x="94" y="45"/>
                    </a:lnTo>
                  </a:path>
                </a:pathLst>
              </a:custGeom>
              <a:pattFill prst="pct20">
                <a:fgClr>
                  <a:srgbClr val="FF3300"/>
                </a:fgClr>
                <a:bgClr>
                  <a:srgbClr val="FFFFFF"/>
                </a:bgClr>
              </a:pattFill>
              <a:ln w="14288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7" name="Freeform 592" descr="20%">
                <a:extLst>
                  <a:ext uri="{FF2B5EF4-FFF2-40B4-BE49-F238E27FC236}">
                    <a16:creationId xmlns:a16="http://schemas.microsoft.com/office/drawing/2014/main" id="{6F14E062-2B50-4BFC-96CB-929ABE2C71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0" y="-84"/>
                <a:ext cx="211" cy="72"/>
              </a:xfrm>
              <a:custGeom>
                <a:avLst/>
                <a:gdLst>
                  <a:gd name="T0" fmla="*/ 0 w 211"/>
                  <a:gd name="T1" fmla="*/ 0 h 72"/>
                  <a:gd name="T2" fmla="*/ 0 w 211"/>
                  <a:gd name="T3" fmla="*/ 72 h 72"/>
                  <a:gd name="T4" fmla="*/ 211 w 211"/>
                  <a:gd name="T5" fmla="*/ 72 h 72"/>
                  <a:gd name="T6" fmla="*/ 0 60000 65536"/>
                  <a:gd name="T7" fmla="*/ 0 60000 65536"/>
                  <a:gd name="T8" fmla="*/ 0 60000 65536"/>
                  <a:gd name="T9" fmla="*/ 0 w 211"/>
                  <a:gd name="T10" fmla="*/ 0 h 72"/>
                  <a:gd name="T11" fmla="*/ 211 w 211"/>
                  <a:gd name="T12" fmla="*/ 72 h 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" h="72">
                    <a:moveTo>
                      <a:pt x="0" y="0"/>
                    </a:moveTo>
                    <a:lnTo>
                      <a:pt x="0" y="72"/>
                    </a:lnTo>
                    <a:lnTo>
                      <a:pt x="211" y="72"/>
                    </a:lnTo>
                  </a:path>
                </a:pathLst>
              </a:custGeom>
              <a:pattFill prst="pct20">
                <a:fgClr>
                  <a:srgbClr val="FF3300"/>
                </a:fgClr>
                <a:bgClr>
                  <a:srgbClr val="FFFFFF"/>
                </a:bgClr>
              </a:pattFill>
              <a:ln w="3175" cap="rnd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576" name="Group 1575">
            <a:extLst>
              <a:ext uri="{FF2B5EF4-FFF2-40B4-BE49-F238E27FC236}">
                <a16:creationId xmlns:a16="http://schemas.microsoft.com/office/drawing/2014/main" id="{8B132C48-20AC-4919-AB04-8BEFCEE2BAA3}"/>
              </a:ext>
            </a:extLst>
          </p:cNvPr>
          <p:cNvGrpSpPr/>
          <p:nvPr/>
        </p:nvGrpSpPr>
        <p:grpSpPr>
          <a:xfrm>
            <a:off x="1235711" y="3290130"/>
            <a:ext cx="535724" cy="294556"/>
            <a:chOff x="1274361" y="3945616"/>
            <a:chExt cx="535724" cy="294556"/>
          </a:xfrm>
        </p:grpSpPr>
        <p:sp>
          <p:nvSpPr>
            <p:cNvPr id="708" name="Freeform 307">
              <a:extLst>
                <a:ext uri="{FF2B5EF4-FFF2-40B4-BE49-F238E27FC236}">
                  <a16:creationId xmlns:a16="http://schemas.microsoft.com/office/drawing/2014/main" id="{1F47122F-B452-4583-894A-E5C22D486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4909" y="3945616"/>
              <a:ext cx="440758" cy="294556"/>
            </a:xfrm>
            <a:custGeom>
              <a:avLst/>
              <a:gdLst>
                <a:gd name="T0" fmla="*/ 2147483647 w 721"/>
                <a:gd name="T1" fmla="*/ 2147483647 h 463"/>
                <a:gd name="T2" fmla="*/ 2147483647 w 721"/>
                <a:gd name="T3" fmla="*/ 2147483647 h 463"/>
                <a:gd name="T4" fmla="*/ 2147483647 w 721"/>
                <a:gd name="T5" fmla="*/ 2147483647 h 463"/>
                <a:gd name="T6" fmla="*/ 2147483647 w 721"/>
                <a:gd name="T7" fmla="*/ 2147483647 h 463"/>
                <a:gd name="T8" fmla="*/ 2147483647 w 721"/>
                <a:gd name="T9" fmla="*/ 2147483647 h 463"/>
                <a:gd name="T10" fmla="*/ 2147483647 w 721"/>
                <a:gd name="T11" fmla="*/ 2147483647 h 463"/>
                <a:gd name="T12" fmla="*/ 2147483647 w 721"/>
                <a:gd name="T13" fmla="*/ 2147483647 h 463"/>
                <a:gd name="T14" fmla="*/ 2147483647 w 721"/>
                <a:gd name="T15" fmla="*/ 2147483647 h 463"/>
                <a:gd name="T16" fmla="*/ 2147483647 w 721"/>
                <a:gd name="T17" fmla="*/ 2147483647 h 463"/>
                <a:gd name="T18" fmla="*/ 2147483647 w 721"/>
                <a:gd name="T19" fmla="*/ 2147483647 h 463"/>
                <a:gd name="T20" fmla="*/ 2147483647 w 721"/>
                <a:gd name="T21" fmla="*/ 2147483647 h 463"/>
                <a:gd name="T22" fmla="*/ 2147483647 w 721"/>
                <a:gd name="T23" fmla="*/ 2147483647 h 463"/>
                <a:gd name="T24" fmla="*/ 2147483647 w 721"/>
                <a:gd name="T25" fmla="*/ 2147483647 h 463"/>
                <a:gd name="T26" fmla="*/ 2147483647 w 721"/>
                <a:gd name="T27" fmla="*/ 2147483647 h 463"/>
                <a:gd name="T28" fmla="*/ 2147483647 w 721"/>
                <a:gd name="T29" fmla="*/ 2147483647 h 463"/>
                <a:gd name="T30" fmla="*/ 2147483647 w 721"/>
                <a:gd name="T31" fmla="*/ 2147483647 h 463"/>
                <a:gd name="T32" fmla="*/ 2147483647 w 721"/>
                <a:gd name="T33" fmla="*/ 2147483647 h 463"/>
                <a:gd name="T34" fmla="*/ 2147483647 w 721"/>
                <a:gd name="T35" fmla="*/ 2147483647 h 463"/>
                <a:gd name="T36" fmla="*/ 2147483647 w 721"/>
                <a:gd name="T37" fmla="*/ 2147483647 h 463"/>
                <a:gd name="T38" fmla="*/ 2147483647 w 721"/>
                <a:gd name="T39" fmla="*/ 2147483647 h 463"/>
                <a:gd name="T40" fmla="*/ 2147483647 w 721"/>
                <a:gd name="T41" fmla="*/ 2147483647 h 463"/>
                <a:gd name="T42" fmla="*/ 2147483647 w 721"/>
                <a:gd name="T43" fmla="*/ 2147483647 h 463"/>
                <a:gd name="T44" fmla="*/ 2147483647 w 721"/>
                <a:gd name="T45" fmla="*/ 2147483647 h 463"/>
                <a:gd name="T46" fmla="*/ 2147483647 w 721"/>
                <a:gd name="T47" fmla="*/ 2147483647 h 463"/>
                <a:gd name="T48" fmla="*/ 2147483647 w 721"/>
                <a:gd name="T49" fmla="*/ 2147483647 h 463"/>
                <a:gd name="T50" fmla="*/ 2147483647 w 721"/>
                <a:gd name="T51" fmla="*/ 2147483647 h 463"/>
                <a:gd name="T52" fmla="*/ 2147483647 w 721"/>
                <a:gd name="T53" fmla="*/ 2147483647 h 463"/>
                <a:gd name="T54" fmla="*/ 2147483647 w 721"/>
                <a:gd name="T55" fmla="*/ 2147483647 h 463"/>
                <a:gd name="T56" fmla="*/ 2147483647 w 721"/>
                <a:gd name="T57" fmla="*/ 2147483647 h 463"/>
                <a:gd name="T58" fmla="*/ 2147483647 w 721"/>
                <a:gd name="T59" fmla="*/ 2147483647 h 463"/>
                <a:gd name="T60" fmla="*/ 0 w 721"/>
                <a:gd name="T61" fmla="*/ 2147483647 h 463"/>
                <a:gd name="T62" fmla="*/ 2147483647 w 721"/>
                <a:gd name="T63" fmla="*/ 2147483647 h 463"/>
                <a:gd name="T64" fmla="*/ 2147483647 w 721"/>
                <a:gd name="T65" fmla="*/ 2147483647 h 463"/>
                <a:gd name="T66" fmla="*/ 2147483647 w 721"/>
                <a:gd name="T67" fmla="*/ 2147483647 h 4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1"/>
                <a:gd name="T103" fmla="*/ 0 h 463"/>
                <a:gd name="T104" fmla="*/ 721 w 721"/>
                <a:gd name="T105" fmla="*/ 463 h 4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1" h="463">
                  <a:moveTo>
                    <a:pt x="106" y="343"/>
                  </a:moveTo>
                  <a:lnTo>
                    <a:pt x="123" y="376"/>
                  </a:lnTo>
                  <a:lnTo>
                    <a:pt x="142" y="405"/>
                  </a:lnTo>
                  <a:lnTo>
                    <a:pt x="166" y="430"/>
                  </a:lnTo>
                  <a:lnTo>
                    <a:pt x="192" y="446"/>
                  </a:lnTo>
                  <a:lnTo>
                    <a:pt x="221" y="458"/>
                  </a:lnTo>
                  <a:lnTo>
                    <a:pt x="250" y="463"/>
                  </a:lnTo>
                  <a:lnTo>
                    <a:pt x="281" y="458"/>
                  </a:lnTo>
                  <a:lnTo>
                    <a:pt x="310" y="450"/>
                  </a:lnTo>
                  <a:lnTo>
                    <a:pt x="336" y="434"/>
                  </a:lnTo>
                  <a:lnTo>
                    <a:pt x="361" y="411"/>
                  </a:lnTo>
                  <a:lnTo>
                    <a:pt x="385" y="434"/>
                  </a:lnTo>
                  <a:lnTo>
                    <a:pt x="411" y="450"/>
                  </a:lnTo>
                  <a:lnTo>
                    <a:pt x="440" y="458"/>
                  </a:lnTo>
                  <a:lnTo>
                    <a:pt x="471" y="463"/>
                  </a:lnTo>
                  <a:lnTo>
                    <a:pt x="500" y="458"/>
                  </a:lnTo>
                  <a:lnTo>
                    <a:pt x="529" y="446"/>
                  </a:lnTo>
                  <a:lnTo>
                    <a:pt x="555" y="430"/>
                  </a:lnTo>
                  <a:lnTo>
                    <a:pt x="577" y="405"/>
                  </a:lnTo>
                  <a:lnTo>
                    <a:pt x="598" y="376"/>
                  </a:lnTo>
                  <a:lnTo>
                    <a:pt x="615" y="343"/>
                  </a:lnTo>
                  <a:lnTo>
                    <a:pt x="637" y="347"/>
                  </a:lnTo>
                  <a:lnTo>
                    <a:pt x="658" y="343"/>
                  </a:lnTo>
                  <a:lnTo>
                    <a:pt x="678" y="331"/>
                  </a:lnTo>
                  <a:lnTo>
                    <a:pt x="697" y="312"/>
                  </a:lnTo>
                  <a:lnTo>
                    <a:pt x="709" y="288"/>
                  </a:lnTo>
                  <a:lnTo>
                    <a:pt x="718" y="261"/>
                  </a:lnTo>
                  <a:lnTo>
                    <a:pt x="721" y="230"/>
                  </a:lnTo>
                  <a:lnTo>
                    <a:pt x="718" y="201"/>
                  </a:lnTo>
                  <a:lnTo>
                    <a:pt x="709" y="173"/>
                  </a:lnTo>
                  <a:lnTo>
                    <a:pt x="697" y="150"/>
                  </a:lnTo>
                  <a:lnTo>
                    <a:pt x="678" y="131"/>
                  </a:lnTo>
                  <a:lnTo>
                    <a:pt x="658" y="119"/>
                  </a:lnTo>
                  <a:lnTo>
                    <a:pt x="637" y="115"/>
                  </a:lnTo>
                  <a:lnTo>
                    <a:pt x="615" y="119"/>
                  </a:lnTo>
                  <a:lnTo>
                    <a:pt x="598" y="86"/>
                  </a:lnTo>
                  <a:lnTo>
                    <a:pt x="577" y="57"/>
                  </a:lnTo>
                  <a:lnTo>
                    <a:pt x="555" y="33"/>
                  </a:lnTo>
                  <a:lnTo>
                    <a:pt x="529" y="14"/>
                  </a:lnTo>
                  <a:lnTo>
                    <a:pt x="500" y="4"/>
                  </a:lnTo>
                  <a:lnTo>
                    <a:pt x="471" y="0"/>
                  </a:lnTo>
                  <a:lnTo>
                    <a:pt x="440" y="2"/>
                  </a:lnTo>
                  <a:lnTo>
                    <a:pt x="411" y="12"/>
                  </a:lnTo>
                  <a:lnTo>
                    <a:pt x="385" y="29"/>
                  </a:lnTo>
                  <a:lnTo>
                    <a:pt x="361" y="49"/>
                  </a:lnTo>
                  <a:lnTo>
                    <a:pt x="336" y="29"/>
                  </a:lnTo>
                  <a:lnTo>
                    <a:pt x="310" y="12"/>
                  </a:lnTo>
                  <a:lnTo>
                    <a:pt x="281" y="2"/>
                  </a:lnTo>
                  <a:lnTo>
                    <a:pt x="250" y="0"/>
                  </a:lnTo>
                  <a:lnTo>
                    <a:pt x="221" y="4"/>
                  </a:lnTo>
                  <a:lnTo>
                    <a:pt x="192" y="14"/>
                  </a:lnTo>
                  <a:lnTo>
                    <a:pt x="166" y="33"/>
                  </a:lnTo>
                  <a:lnTo>
                    <a:pt x="142" y="57"/>
                  </a:lnTo>
                  <a:lnTo>
                    <a:pt x="123" y="86"/>
                  </a:lnTo>
                  <a:lnTo>
                    <a:pt x="106" y="119"/>
                  </a:lnTo>
                  <a:lnTo>
                    <a:pt x="84" y="115"/>
                  </a:lnTo>
                  <a:lnTo>
                    <a:pt x="63" y="119"/>
                  </a:lnTo>
                  <a:lnTo>
                    <a:pt x="41" y="131"/>
                  </a:lnTo>
                  <a:lnTo>
                    <a:pt x="24" y="150"/>
                  </a:lnTo>
                  <a:lnTo>
                    <a:pt x="12" y="173"/>
                  </a:lnTo>
                  <a:lnTo>
                    <a:pt x="3" y="201"/>
                  </a:lnTo>
                  <a:lnTo>
                    <a:pt x="0" y="230"/>
                  </a:lnTo>
                  <a:lnTo>
                    <a:pt x="3" y="261"/>
                  </a:lnTo>
                  <a:lnTo>
                    <a:pt x="12" y="288"/>
                  </a:lnTo>
                  <a:lnTo>
                    <a:pt x="24" y="312"/>
                  </a:lnTo>
                  <a:lnTo>
                    <a:pt x="41" y="331"/>
                  </a:lnTo>
                  <a:lnTo>
                    <a:pt x="63" y="343"/>
                  </a:lnTo>
                  <a:lnTo>
                    <a:pt x="84" y="347"/>
                  </a:lnTo>
                  <a:lnTo>
                    <a:pt x="106" y="343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 lIns="68557" tIns="34278" rIns="68557" bIns="34278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5" name="TextBox 1574">
              <a:extLst>
                <a:ext uri="{FF2B5EF4-FFF2-40B4-BE49-F238E27FC236}">
                  <a16:creationId xmlns:a16="http://schemas.microsoft.com/office/drawing/2014/main" id="{2BCC3567-D5EF-4057-83F3-2FDBB5CF1439}"/>
                </a:ext>
              </a:extLst>
            </p:cNvPr>
            <p:cNvSpPr txBox="1"/>
            <p:nvPr/>
          </p:nvSpPr>
          <p:spPr>
            <a:xfrm>
              <a:off x="1274361" y="4001676"/>
              <a:ext cx="53572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Internet</a:t>
              </a:r>
            </a:p>
          </p:txBody>
        </p:sp>
      </p:grpSp>
      <p:sp>
        <p:nvSpPr>
          <p:cNvPr id="1577" name="Rectangle 1576">
            <a:extLst>
              <a:ext uri="{FF2B5EF4-FFF2-40B4-BE49-F238E27FC236}">
                <a16:creationId xmlns:a16="http://schemas.microsoft.com/office/drawing/2014/main" id="{E5018A56-0EFF-4FDD-890A-DC74BF3B7E4C}"/>
              </a:ext>
            </a:extLst>
          </p:cNvPr>
          <p:cNvSpPr/>
          <p:nvPr/>
        </p:nvSpPr>
        <p:spPr>
          <a:xfrm>
            <a:off x="6013706" y="1693882"/>
            <a:ext cx="486138" cy="26039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2" name="Text Box 584">
            <a:extLst>
              <a:ext uri="{FF2B5EF4-FFF2-40B4-BE49-F238E27FC236}">
                <a16:creationId xmlns:a16="http://schemas.microsoft.com/office/drawing/2014/main" id="{5A1B965F-509E-4089-8116-2978F65D2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6912" y="1790970"/>
            <a:ext cx="514350" cy="23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US" sz="900" b="1" dirty="0">
                <a:solidFill>
                  <a:srgbClr val="FF3300"/>
                </a:solidFill>
                <a:latin typeface="Calibri"/>
                <a:cs typeface="Arial" charset="0"/>
              </a:rPr>
              <a:t>VPN</a:t>
            </a:r>
          </a:p>
        </p:txBody>
      </p:sp>
      <p:grpSp>
        <p:nvGrpSpPr>
          <p:cNvPr id="713" name="Group 585">
            <a:extLst>
              <a:ext uri="{FF2B5EF4-FFF2-40B4-BE49-F238E27FC236}">
                <a16:creationId xmlns:a16="http://schemas.microsoft.com/office/drawing/2014/main" id="{D326BFC1-8897-4935-912E-5696E7CF6EA2}"/>
              </a:ext>
            </a:extLst>
          </p:cNvPr>
          <p:cNvGrpSpPr>
            <a:grpSpLocks/>
          </p:cNvGrpSpPr>
          <p:nvPr/>
        </p:nvGrpSpPr>
        <p:grpSpPr bwMode="auto">
          <a:xfrm>
            <a:off x="6121212" y="1728383"/>
            <a:ext cx="285750" cy="113110"/>
            <a:chOff x="4752" y="-96"/>
            <a:chExt cx="240" cy="95"/>
          </a:xfrm>
        </p:grpSpPr>
        <p:sp>
          <p:nvSpPr>
            <p:cNvPr id="714" name="AutoShape 586" descr="20%">
              <a:extLst>
                <a:ext uri="{FF2B5EF4-FFF2-40B4-BE49-F238E27FC236}">
                  <a16:creationId xmlns:a16="http://schemas.microsoft.com/office/drawing/2014/main" id="{288D6792-F728-4B0B-814F-68E2510FC1F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752" y="-96"/>
              <a:ext cx="227" cy="95"/>
            </a:xfrm>
            <a:prstGeom prst="rect">
              <a:avLst/>
            </a:prstGeom>
            <a:pattFill prst="pct20">
              <a:fgClr>
                <a:srgbClr val="FF3300"/>
              </a:fgClr>
              <a:bgClr>
                <a:schemeClr val="bg1"/>
              </a:bgClr>
            </a:patt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5" name="Rectangle 587" descr="20%">
              <a:extLst>
                <a:ext uri="{FF2B5EF4-FFF2-40B4-BE49-F238E27FC236}">
                  <a16:creationId xmlns:a16="http://schemas.microsoft.com/office/drawing/2014/main" id="{A0B08C8A-C643-414F-8A5D-1CC6B8841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0" y="-84"/>
              <a:ext cx="211" cy="64"/>
            </a:xfrm>
            <a:prstGeom prst="rect">
              <a:avLst/>
            </a:prstGeom>
            <a:pattFill prst="pct20">
              <a:fgClr>
                <a:srgbClr val="FF3300"/>
              </a:fgClr>
              <a:bgClr>
                <a:srgbClr val="FFFFFF"/>
              </a:bgClr>
            </a:patt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6" name="Rectangle 588" descr="20%">
              <a:extLst>
                <a:ext uri="{FF2B5EF4-FFF2-40B4-BE49-F238E27FC236}">
                  <a16:creationId xmlns:a16="http://schemas.microsoft.com/office/drawing/2014/main" id="{345ADEE9-5267-49D7-BD2F-B2CA6D9EC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" y="-96"/>
              <a:ext cx="211" cy="64"/>
            </a:xfrm>
            <a:prstGeom prst="rect">
              <a:avLst/>
            </a:prstGeom>
            <a:pattFill prst="pct20">
              <a:fgClr>
                <a:srgbClr val="FF3300"/>
              </a:fgClr>
              <a:bgClr>
                <a:srgbClr val="FFFFFF"/>
              </a:bgClr>
            </a:pattFill>
            <a:ln w="3175" cap="rnd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7" name="Rectangle 589" descr="20%">
              <a:extLst>
                <a:ext uri="{FF2B5EF4-FFF2-40B4-BE49-F238E27FC236}">
                  <a16:creationId xmlns:a16="http://schemas.microsoft.com/office/drawing/2014/main" id="{C93A8E48-B9D6-4D5B-B197-051313BA2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0" y="-20"/>
              <a:ext cx="211" cy="8"/>
            </a:xfrm>
            <a:prstGeom prst="rect">
              <a:avLst/>
            </a:prstGeom>
            <a:pattFill prst="pct20">
              <a:fgClr>
                <a:srgbClr val="FF3300"/>
              </a:fgClr>
              <a:bgClr>
                <a:srgbClr val="FFFFFF"/>
              </a:bgClr>
            </a:patt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8" name="Rectangle 590" descr="20%">
              <a:extLst>
                <a:ext uri="{FF2B5EF4-FFF2-40B4-BE49-F238E27FC236}">
                  <a16:creationId xmlns:a16="http://schemas.microsoft.com/office/drawing/2014/main" id="{B1B19C26-A666-48D3-9592-F89EACB19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0" y="-20"/>
              <a:ext cx="211" cy="8"/>
            </a:xfrm>
            <a:prstGeom prst="rect">
              <a:avLst/>
            </a:prstGeom>
            <a:pattFill prst="pct20">
              <a:fgClr>
                <a:srgbClr val="FF3300"/>
              </a:fgClr>
              <a:bgClr>
                <a:srgbClr val="FFFFFF"/>
              </a:bgClr>
            </a:pattFill>
            <a:ln w="3175" cap="rnd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9" name="Freeform 591" descr="20%">
              <a:extLst>
                <a:ext uri="{FF2B5EF4-FFF2-40B4-BE49-F238E27FC236}">
                  <a16:creationId xmlns:a16="http://schemas.microsoft.com/office/drawing/2014/main" id="{EBDFE793-418C-424A-8CC1-AB8C34C065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6" y="-75"/>
              <a:ext cx="199" cy="48"/>
            </a:xfrm>
            <a:custGeom>
              <a:avLst/>
              <a:gdLst>
                <a:gd name="T0" fmla="*/ 0 w 199"/>
                <a:gd name="T1" fmla="*/ 45 h 48"/>
                <a:gd name="T2" fmla="*/ 23 w 199"/>
                <a:gd name="T3" fmla="*/ 45 h 48"/>
                <a:gd name="T4" fmla="*/ 106 w 199"/>
                <a:gd name="T5" fmla="*/ 45 h 48"/>
                <a:gd name="T6" fmla="*/ 129 w 199"/>
                <a:gd name="T7" fmla="*/ 45 h 48"/>
                <a:gd name="T8" fmla="*/ 135 w 199"/>
                <a:gd name="T9" fmla="*/ 0 h 48"/>
                <a:gd name="T10" fmla="*/ 161 w 199"/>
                <a:gd name="T11" fmla="*/ 0 h 48"/>
                <a:gd name="T12" fmla="*/ 135 w 199"/>
                <a:gd name="T13" fmla="*/ 45 h 48"/>
                <a:gd name="T14" fmla="*/ 161 w 199"/>
                <a:gd name="T15" fmla="*/ 45 h 48"/>
                <a:gd name="T16" fmla="*/ 144 w 199"/>
                <a:gd name="T17" fmla="*/ 37 h 48"/>
                <a:gd name="T18" fmla="*/ 152 w 199"/>
                <a:gd name="T19" fmla="*/ 37 h 48"/>
                <a:gd name="T20" fmla="*/ 135 w 199"/>
                <a:gd name="T21" fmla="*/ 21 h 48"/>
                <a:gd name="T22" fmla="*/ 161 w 199"/>
                <a:gd name="T23" fmla="*/ 21 h 48"/>
                <a:gd name="T24" fmla="*/ 197 w 199"/>
                <a:gd name="T25" fmla="*/ 34 h 48"/>
                <a:gd name="T26" fmla="*/ 197 w 199"/>
                <a:gd name="T27" fmla="*/ 48 h 48"/>
                <a:gd name="T28" fmla="*/ 167 w 199"/>
                <a:gd name="T29" fmla="*/ 45 h 48"/>
                <a:gd name="T30" fmla="*/ 193 w 199"/>
                <a:gd name="T31" fmla="*/ 45 h 48"/>
                <a:gd name="T32" fmla="*/ 167 w 199"/>
                <a:gd name="T33" fmla="*/ 37 h 48"/>
                <a:gd name="T34" fmla="*/ 193 w 199"/>
                <a:gd name="T35" fmla="*/ 37 h 48"/>
                <a:gd name="T36" fmla="*/ 167 w 199"/>
                <a:gd name="T37" fmla="*/ 29 h 48"/>
                <a:gd name="T38" fmla="*/ 193 w 199"/>
                <a:gd name="T39" fmla="*/ 29 h 48"/>
                <a:gd name="T40" fmla="*/ 167 w 199"/>
                <a:gd name="T41" fmla="*/ 21 h 48"/>
                <a:gd name="T42" fmla="*/ 193 w 199"/>
                <a:gd name="T43" fmla="*/ 21 h 48"/>
                <a:gd name="T44" fmla="*/ 197 w 199"/>
                <a:gd name="T45" fmla="*/ 18 h 48"/>
                <a:gd name="T46" fmla="*/ 197 w 199"/>
                <a:gd name="T47" fmla="*/ 32 h 48"/>
                <a:gd name="T48" fmla="*/ 167 w 199"/>
                <a:gd name="T49" fmla="*/ 13 h 48"/>
                <a:gd name="T50" fmla="*/ 199 w 199"/>
                <a:gd name="T51" fmla="*/ 13 h 48"/>
                <a:gd name="T52" fmla="*/ 135 w 199"/>
                <a:gd name="T53" fmla="*/ 13 h 48"/>
                <a:gd name="T54" fmla="*/ 161 w 199"/>
                <a:gd name="T55" fmla="*/ 13 h 48"/>
                <a:gd name="T56" fmla="*/ 0 w 199"/>
                <a:gd name="T57" fmla="*/ 0 h 48"/>
                <a:gd name="T58" fmla="*/ 6 w 199"/>
                <a:gd name="T59" fmla="*/ 0 h 48"/>
                <a:gd name="T60" fmla="*/ 15 w 199"/>
                <a:gd name="T61" fmla="*/ 0 h 48"/>
                <a:gd name="T62" fmla="*/ 47 w 199"/>
                <a:gd name="T63" fmla="*/ 0 h 48"/>
                <a:gd name="T64" fmla="*/ 56 w 199"/>
                <a:gd name="T65" fmla="*/ 0 h 48"/>
                <a:gd name="T66" fmla="*/ 88 w 199"/>
                <a:gd name="T67" fmla="*/ 0 h 48"/>
                <a:gd name="T68" fmla="*/ 97 w 199"/>
                <a:gd name="T69" fmla="*/ 0 h 48"/>
                <a:gd name="T70" fmla="*/ 129 w 199"/>
                <a:gd name="T71" fmla="*/ 0 h 48"/>
                <a:gd name="T72" fmla="*/ 0 w 199"/>
                <a:gd name="T73" fmla="*/ 13 h 48"/>
                <a:gd name="T74" fmla="*/ 129 w 199"/>
                <a:gd name="T75" fmla="*/ 13 h 48"/>
                <a:gd name="T76" fmla="*/ 0 w 199"/>
                <a:gd name="T77" fmla="*/ 21 h 48"/>
                <a:gd name="T78" fmla="*/ 129 w 199"/>
                <a:gd name="T79" fmla="*/ 21 h 48"/>
                <a:gd name="T80" fmla="*/ 0 w 199"/>
                <a:gd name="T81" fmla="*/ 29 h 48"/>
                <a:gd name="T82" fmla="*/ 129 w 199"/>
                <a:gd name="T83" fmla="*/ 29 h 48"/>
                <a:gd name="T84" fmla="*/ 0 w 199"/>
                <a:gd name="T85" fmla="*/ 37 h 48"/>
                <a:gd name="T86" fmla="*/ 129 w 199"/>
                <a:gd name="T87" fmla="*/ 37 h 48"/>
                <a:gd name="T88" fmla="*/ 35 w 199"/>
                <a:gd name="T89" fmla="*/ 45 h 48"/>
                <a:gd name="T90" fmla="*/ 94 w 199"/>
                <a:gd name="T91" fmla="*/ 45 h 4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99"/>
                <a:gd name="T139" fmla="*/ 0 h 48"/>
                <a:gd name="T140" fmla="*/ 199 w 199"/>
                <a:gd name="T141" fmla="*/ 48 h 4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99" h="48">
                  <a:moveTo>
                    <a:pt x="0" y="45"/>
                  </a:moveTo>
                  <a:lnTo>
                    <a:pt x="23" y="45"/>
                  </a:lnTo>
                  <a:moveTo>
                    <a:pt x="106" y="45"/>
                  </a:moveTo>
                  <a:lnTo>
                    <a:pt x="129" y="45"/>
                  </a:lnTo>
                  <a:moveTo>
                    <a:pt x="135" y="0"/>
                  </a:moveTo>
                  <a:lnTo>
                    <a:pt x="161" y="0"/>
                  </a:lnTo>
                  <a:moveTo>
                    <a:pt x="135" y="45"/>
                  </a:moveTo>
                  <a:lnTo>
                    <a:pt x="161" y="45"/>
                  </a:lnTo>
                  <a:moveTo>
                    <a:pt x="144" y="37"/>
                  </a:moveTo>
                  <a:lnTo>
                    <a:pt x="152" y="37"/>
                  </a:lnTo>
                  <a:moveTo>
                    <a:pt x="135" y="21"/>
                  </a:moveTo>
                  <a:lnTo>
                    <a:pt x="161" y="21"/>
                  </a:lnTo>
                  <a:moveTo>
                    <a:pt x="197" y="34"/>
                  </a:moveTo>
                  <a:lnTo>
                    <a:pt x="197" y="48"/>
                  </a:lnTo>
                  <a:moveTo>
                    <a:pt x="167" y="45"/>
                  </a:moveTo>
                  <a:lnTo>
                    <a:pt x="193" y="45"/>
                  </a:lnTo>
                  <a:moveTo>
                    <a:pt x="167" y="37"/>
                  </a:moveTo>
                  <a:lnTo>
                    <a:pt x="193" y="37"/>
                  </a:lnTo>
                  <a:moveTo>
                    <a:pt x="167" y="29"/>
                  </a:moveTo>
                  <a:lnTo>
                    <a:pt x="193" y="29"/>
                  </a:lnTo>
                  <a:moveTo>
                    <a:pt x="167" y="21"/>
                  </a:moveTo>
                  <a:lnTo>
                    <a:pt x="193" y="21"/>
                  </a:lnTo>
                  <a:moveTo>
                    <a:pt x="197" y="18"/>
                  </a:moveTo>
                  <a:lnTo>
                    <a:pt x="197" y="32"/>
                  </a:lnTo>
                  <a:moveTo>
                    <a:pt x="167" y="13"/>
                  </a:moveTo>
                  <a:lnTo>
                    <a:pt x="199" y="13"/>
                  </a:lnTo>
                  <a:moveTo>
                    <a:pt x="135" y="13"/>
                  </a:moveTo>
                  <a:lnTo>
                    <a:pt x="161" y="13"/>
                  </a:lnTo>
                  <a:moveTo>
                    <a:pt x="0" y="0"/>
                  </a:moveTo>
                  <a:lnTo>
                    <a:pt x="6" y="0"/>
                  </a:lnTo>
                  <a:moveTo>
                    <a:pt x="15" y="0"/>
                  </a:moveTo>
                  <a:lnTo>
                    <a:pt x="47" y="0"/>
                  </a:lnTo>
                  <a:moveTo>
                    <a:pt x="56" y="0"/>
                  </a:moveTo>
                  <a:lnTo>
                    <a:pt x="88" y="0"/>
                  </a:lnTo>
                  <a:moveTo>
                    <a:pt x="97" y="0"/>
                  </a:moveTo>
                  <a:lnTo>
                    <a:pt x="129" y="0"/>
                  </a:lnTo>
                  <a:moveTo>
                    <a:pt x="0" y="13"/>
                  </a:moveTo>
                  <a:lnTo>
                    <a:pt x="129" y="13"/>
                  </a:lnTo>
                  <a:moveTo>
                    <a:pt x="0" y="21"/>
                  </a:moveTo>
                  <a:lnTo>
                    <a:pt x="129" y="21"/>
                  </a:lnTo>
                  <a:moveTo>
                    <a:pt x="0" y="29"/>
                  </a:moveTo>
                  <a:lnTo>
                    <a:pt x="129" y="29"/>
                  </a:lnTo>
                  <a:moveTo>
                    <a:pt x="0" y="37"/>
                  </a:moveTo>
                  <a:lnTo>
                    <a:pt x="129" y="37"/>
                  </a:lnTo>
                  <a:moveTo>
                    <a:pt x="35" y="45"/>
                  </a:moveTo>
                  <a:lnTo>
                    <a:pt x="94" y="45"/>
                  </a:lnTo>
                </a:path>
              </a:pathLst>
            </a:custGeom>
            <a:pattFill prst="pct20">
              <a:fgClr>
                <a:srgbClr val="FF3300"/>
              </a:fgClr>
              <a:bgClr>
                <a:srgbClr val="FFFFFF"/>
              </a:bgClr>
            </a:pattFill>
            <a:ln w="14288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0" name="Freeform 592" descr="20%">
              <a:extLst>
                <a:ext uri="{FF2B5EF4-FFF2-40B4-BE49-F238E27FC236}">
                  <a16:creationId xmlns:a16="http://schemas.microsoft.com/office/drawing/2014/main" id="{A50306C1-B61C-4C8E-80D0-73582D980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0" y="-84"/>
              <a:ext cx="211" cy="72"/>
            </a:xfrm>
            <a:custGeom>
              <a:avLst/>
              <a:gdLst>
                <a:gd name="T0" fmla="*/ 0 w 211"/>
                <a:gd name="T1" fmla="*/ 0 h 72"/>
                <a:gd name="T2" fmla="*/ 0 w 211"/>
                <a:gd name="T3" fmla="*/ 72 h 72"/>
                <a:gd name="T4" fmla="*/ 211 w 211"/>
                <a:gd name="T5" fmla="*/ 72 h 72"/>
                <a:gd name="T6" fmla="*/ 0 60000 65536"/>
                <a:gd name="T7" fmla="*/ 0 60000 65536"/>
                <a:gd name="T8" fmla="*/ 0 60000 65536"/>
                <a:gd name="T9" fmla="*/ 0 w 211"/>
                <a:gd name="T10" fmla="*/ 0 h 72"/>
                <a:gd name="T11" fmla="*/ 211 w 211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" h="72">
                  <a:moveTo>
                    <a:pt x="0" y="0"/>
                  </a:moveTo>
                  <a:lnTo>
                    <a:pt x="0" y="72"/>
                  </a:lnTo>
                  <a:lnTo>
                    <a:pt x="211" y="72"/>
                  </a:lnTo>
                </a:path>
              </a:pathLst>
            </a:custGeom>
            <a:pattFill prst="pct20">
              <a:fgClr>
                <a:srgbClr val="FF3300"/>
              </a:fgClr>
              <a:bgClr>
                <a:srgbClr val="FFFFFF"/>
              </a:bgClr>
            </a:pattFill>
            <a:ln w="3175" cap="rnd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81" name="Group 451">
            <a:extLst>
              <a:ext uri="{FF2B5EF4-FFF2-40B4-BE49-F238E27FC236}">
                <a16:creationId xmlns:a16="http://schemas.microsoft.com/office/drawing/2014/main" id="{5F3FF49F-B64A-4BC7-B0A6-2EA95DFB9606}"/>
              </a:ext>
            </a:extLst>
          </p:cNvPr>
          <p:cNvGrpSpPr>
            <a:grpSpLocks/>
          </p:cNvGrpSpPr>
          <p:nvPr/>
        </p:nvGrpSpPr>
        <p:grpSpPr bwMode="auto">
          <a:xfrm>
            <a:off x="5993414" y="3670443"/>
            <a:ext cx="428625" cy="538163"/>
            <a:chOff x="1920" y="2304"/>
            <a:chExt cx="360" cy="452"/>
          </a:xfrm>
        </p:grpSpPr>
        <p:sp>
          <p:nvSpPr>
            <p:cNvPr id="589" name="Freeform 452">
              <a:extLst>
                <a:ext uri="{FF2B5EF4-FFF2-40B4-BE49-F238E27FC236}">
                  <a16:creationId xmlns:a16="http://schemas.microsoft.com/office/drawing/2014/main" id="{81C39E33-E0A8-446D-8424-28747553F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2304"/>
              <a:ext cx="76" cy="240"/>
            </a:xfrm>
            <a:custGeom>
              <a:avLst/>
              <a:gdLst>
                <a:gd name="T0" fmla="*/ 73 w 76"/>
                <a:gd name="T1" fmla="*/ 0 h 240"/>
                <a:gd name="T2" fmla="*/ 65 w 76"/>
                <a:gd name="T3" fmla="*/ 56 h 240"/>
                <a:gd name="T4" fmla="*/ 9 w 76"/>
                <a:gd name="T5" fmla="*/ 96 h 240"/>
                <a:gd name="T6" fmla="*/ 9 w 76"/>
                <a:gd name="T7" fmla="*/ 144 h 240"/>
                <a:gd name="T8" fmla="*/ 57 w 76"/>
                <a:gd name="T9" fmla="*/ 192 h 240"/>
                <a:gd name="T10" fmla="*/ 9 w 76"/>
                <a:gd name="T11" fmla="*/ 24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"/>
                <a:gd name="T19" fmla="*/ 0 h 240"/>
                <a:gd name="T20" fmla="*/ 76 w 7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" h="240">
                  <a:moveTo>
                    <a:pt x="73" y="0"/>
                  </a:moveTo>
                  <a:cubicBezTo>
                    <a:pt x="72" y="11"/>
                    <a:pt x="76" y="40"/>
                    <a:pt x="65" y="56"/>
                  </a:cubicBezTo>
                  <a:cubicBezTo>
                    <a:pt x="54" y="72"/>
                    <a:pt x="18" y="81"/>
                    <a:pt x="9" y="96"/>
                  </a:cubicBezTo>
                  <a:cubicBezTo>
                    <a:pt x="0" y="111"/>
                    <a:pt x="1" y="128"/>
                    <a:pt x="9" y="144"/>
                  </a:cubicBezTo>
                  <a:cubicBezTo>
                    <a:pt x="17" y="160"/>
                    <a:pt x="57" y="176"/>
                    <a:pt x="57" y="192"/>
                  </a:cubicBezTo>
                  <a:cubicBezTo>
                    <a:pt x="57" y="208"/>
                    <a:pt x="33" y="224"/>
                    <a:pt x="9" y="240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0" name="Rectangle 453">
              <a:extLst>
                <a:ext uri="{FF2B5EF4-FFF2-40B4-BE49-F238E27FC236}">
                  <a16:creationId xmlns:a16="http://schemas.microsoft.com/office/drawing/2014/main" id="{754414E4-CFBF-4598-B970-036755CDF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544"/>
              <a:ext cx="360" cy="7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1" name="Rectangle 454">
              <a:extLst>
                <a:ext uri="{FF2B5EF4-FFF2-40B4-BE49-F238E27FC236}">
                  <a16:creationId xmlns:a16="http://schemas.microsoft.com/office/drawing/2014/main" id="{A8A24CCD-9E62-41A7-A0A3-28C5C812C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9" y="2547"/>
              <a:ext cx="43" cy="21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2" name="Freeform 455">
              <a:extLst>
                <a:ext uri="{FF2B5EF4-FFF2-40B4-BE49-F238E27FC236}">
                  <a16:creationId xmlns:a16="http://schemas.microsoft.com/office/drawing/2014/main" id="{7831AFE0-4658-4E69-9297-E17AD4B990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1" y="2590"/>
              <a:ext cx="288" cy="13"/>
            </a:xfrm>
            <a:custGeom>
              <a:avLst/>
              <a:gdLst>
                <a:gd name="T0" fmla="*/ 0 w 288"/>
                <a:gd name="T1" fmla="*/ 7 h 13"/>
                <a:gd name="T2" fmla="*/ 5 w 288"/>
                <a:gd name="T3" fmla="*/ 0 h 13"/>
                <a:gd name="T4" fmla="*/ 15 w 288"/>
                <a:gd name="T5" fmla="*/ 0 h 13"/>
                <a:gd name="T6" fmla="*/ 17 w 288"/>
                <a:gd name="T7" fmla="*/ 7 h 13"/>
                <a:gd name="T8" fmla="*/ 15 w 288"/>
                <a:gd name="T9" fmla="*/ 13 h 13"/>
                <a:gd name="T10" fmla="*/ 5 w 288"/>
                <a:gd name="T11" fmla="*/ 13 h 13"/>
                <a:gd name="T12" fmla="*/ 0 w 288"/>
                <a:gd name="T13" fmla="*/ 7 h 13"/>
                <a:gd name="T14" fmla="*/ 70 w 288"/>
                <a:gd name="T15" fmla="*/ 7 h 13"/>
                <a:gd name="T16" fmla="*/ 72 w 288"/>
                <a:gd name="T17" fmla="*/ 0 h 13"/>
                <a:gd name="T18" fmla="*/ 82 w 288"/>
                <a:gd name="T19" fmla="*/ 0 h 13"/>
                <a:gd name="T20" fmla="*/ 87 w 288"/>
                <a:gd name="T21" fmla="*/ 7 h 13"/>
                <a:gd name="T22" fmla="*/ 82 w 288"/>
                <a:gd name="T23" fmla="*/ 13 h 13"/>
                <a:gd name="T24" fmla="*/ 72 w 288"/>
                <a:gd name="T25" fmla="*/ 13 h 13"/>
                <a:gd name="T26" fmla="*/ 70 w 288"/>
                <a:gd name="T27" fmla="*/ 7 h 13"/>
                <a:gd name="T28" fmla="*/ 91 w 288"/>
                <a:gd name="T29" fmla="*/ 7 h 13"/>
                <a:gd name="T30" fmla="*/ 96 w 288"/>
                <a:gd name="T31" fmla="*/ 0 h 13"/>
                <a:gd name="T32" fmla="*/ 103 w 288"/>
                <a:gd name="T33" fmla="*/ 0 h 13"/>
                <a:gd name="T34" fmla="*/ 108 w 288"/>
                <a:gd name="T35" fmla="*/ 7 h 13"/>
                <a:gd name="T36" fmla="*/ 103 w 288"/>
                <a:gd name="T37" fmla="*/ 13 h 13"/>
                <a:gd name="T38" fmla="*/ 96 w 288"/>
                <a:gd name="T39" fmla="*/ 13 h 13"/>
                <a:gd name="T40" fmla="*/ 91 w 288"/>
                <a:gd name="T41" fmla="*/ 7 h 13"/>
                <a:gd name="T42" fmla="*/ 113 w 288"/>
                <a:gd name="T43" fmla="*/ 7 h 13"/>
                <a:gd name="T44" fmla="*/ 118 w 288"/>
                <a:gd name="T45" fmla="*/ 0 h 13"/>
                <a:gd name="T46" fmla="*/ 128 w 288"/>
                <a:gd name="T47" fmla="*/ 0 h 13"/>
                <a:gd name="T48" fmla="*/ 130 w 288"/>
                <a:gd name="T49" fmla="*/ 7 h 13"/>
                <a:gd name="T50" fmla="*/ 128 w 288"/>
                <a:gd name="T51" fmla="*/ 13 h 13"/>
                <a:gd name="T52" fmla="*/ 118 w 288"/>
                <a:gd name="T53" fmla="*/ 13 h 13"/>
                <a:gd name="T54" fmla="*/ 113 w 288"/>
                <a:gd name="T55" fmla="*/ 7 h 13"/>
                <a:gd name="T56" fmla="*/ 137 w 288"/>
                <a:gd name="T57" fmla="*/ 7 h 13"/>
                <a:gd name="T58" fmla="*/ 140 w 288"/>
                <a:gd name="T59" fmla="*/ 0 h 13"/>
                <a:gd name="T60" fmla="*/ 149 w 288"/>
                <a:gd name="T61" fmla="*/ 0 h 13"/>
                <a:gd name="T62" fmla="*/ 154 w 288"/>
                <a:gd name="T63" fmla="*/ 7 h 13"/>
                <a:gd name="T64" fmla="*/ 149 w 288"/>
                <a:gd name="T65" fmla="*/ 13 h 13"/>
                <a:gd name="T66" fmla="*/ 140 w 288"/>
                <a:gd name="T67" fmla="*/ 13 h 13"/>
                <a:gd name="T68" fmla="*/ 137 w 288"/>
                <a:gd name="T69" fmla="*/ 7 h 13"/>
                <a:gd name="T70" fmla="*/ 159 w 288"/>
                <a:gd name="T71" fmla="*/ 7 h 13"/>
                <a:gd name="T72" fmla="*/ 164 w 288"/>
                <a:gd name="T73" fmla="*/ 0 h 13"/>
                <a:gd name="T74" fmla="*/ 171 w 288"/>
                <a:gd name="T75" fmla="*/ 0 h 13"/>
                <a:gd name="T76" fmla="*/ 176 w 288"/>
                <a:gd name="T77" fmla="*/ 7 h 13"/>
                <a:gd name="T78" fmla="*/ 171 w 288"/>
                <a:gd name="T79" fmla="*/ 13 h 13"/>
                <a:gd name="T80" fmla="*/ 164 w 288"/>
                <a:gd name="T81" fmla="*/ 13 h 13"/>
                <a:gd name="T82" fmla="*/ 159 w 288"/>
                <a:gd name="T83" fmla="*/ 7 h 13"/>
                <a:gd name="T84" fmla="*/ 180 w 288"/>
                <a:gd name="T85" fmla="*/ 7 h 13"/>
                <a:gd name="T86" fmla="*/ 185 w 288"/>
                <a:gd name="T87" fmla="*/ 0 h 13"/>
                <a:gd name="T88" fmla="*/ 195 w 288"/>
                <a:gd name="T89" fmla="*/ 0 h 13"/>
                <a:gd name="T90" fmla="*/ 197 w 288"/>
                <a:gd name="T91" fmla="*/ 7 h 13"/>
                <a:gd name="T92" fmla="*/ 195 w 288"/>
                <a:gd name="T93" fmla="*/ 13 h 13"/>
                <a:gd name="T94" fmla="*/ 185 w 288"/>
                <a:gd name="T95" fmla="*/ 13 h 13"/>
                <a:gd name="T96" fmla="*/ 180 w 288"/>
                <a:gd name="T97" fmla="*/ 7 h 13"/>
                <a:gd name="T98" fmla="*/ 250 w 288"/>
                <a:gd name="T99" fmla="*/ 7 h 13"/>
                <a:gd name="T100" fmla="*/ 252 w 288"/>
                <a:gd name="T101" fmla="*/ 0 h 13"/>
                <a:gd name="T102" fmla="*/ 262 w 288"/>
                <a:gd name="T103" fmla="*/ 0 h 13"/>
                <a:gd name="T104" fmla="*/ 267 w 288"/>
                <a:gd name="T105" fmla="*/ 7 h 13"/>
                <a:gd name="T106" fmla="*/ 262 w 288"/>
                <a:gd name="T107" fmla="*/ 13 h 13"/>
                <a:gd name="T108" fmla="*/ 252 w 288"/>
                <a:gd name="T109" fmla="*/ 13 h 13"/>
                <a:gd name="T110" fmla="*/ 250 w 288"/>
                <a:gd name="T111" fmla="*/ 7 h 13"/>
                <a:gd name="T112" fmla="*/ 272 w 288"/>
                <a:gd name="T113" fmla="*/ 7 h 13"/>
                <a:gd name="T114" fmla="*/ 276 w 288"/>
                <a:gd name="T115" fmla="*/ 0 h 13"/>
                <a:gd name="T116" fmla="*/ 284 w 288"/>
                <a:gd name="T117" fmla="*/ 0 h 13"/>
                <a:gd name="T118" fmla="*/ 288 w 288"/>
                <a:gd name="T119" fmla="*/ 7 h 13"/>
                <a:gd name="T120" fmla="*/ 284 w 288"/>
                <a:gd name="T121" fmla="*/ 13 h 13"/>
                <a:gd name="T122" fmla="*/ 276 w 288"/>
                <a:gd name="T123" fmla="*/ 13 h 13"/>
                <a:gd name="T124" fmla="*/ 272 w 288"/>
                <a:gd name="T125" fmla="*/ 7 h 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8"/>
                <a:gd name="T190" fmla="*/ 0 h 13"/>
                <a:gd name="T191" fmla="*/ 288 w 288"/>
                <a:gd name="T192" fmla="*/ 13 h 1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8" h="13">
                  <a:moveTo>
                    <a:pt x="0" y="7"/>
                  </a:moveTo>
                  <a:lnTo>
                    <a:pt x="5" y="0"/>
                  </a:lnTo>
                  <a:lnTo>
                    <a:pt x="15" y="0"/>
                  </a:lnTo>
                  <a:lnTo>
                    <a:pt x="17" y="7"/>
                  </a:lnTo>
                  <a:lnTo>
                    <a:pt x="15" y="13"/>
                  </a:lnTo>
                  <a:lnTo>
                    <a:pt x="5" y="13"/>
                  </a:lnTo>
                  <a:lnTo>
                    <a:pt x="0" y="7"/>
                  </a:lnTo>
                  <a:close/>
                  <a:moveTo>
                    <a:pt x="70" y="7"/>
                  </a:moveTo>
                  <a:lnTo>
                    <a:pt x="72" y="0"/>
                  </a:lnTo>
                  <a:lnTo>
                    <a:pt x="82" y="0"/>
                  </a:lnTo>
                  <a:lnTo>
                    <a:pt x="87" y="7"/>
                  </a:lnTo>
                  <a:lnTo>
                    <a:pt x="82" y="13"/>
                  </a:lnTo>
                  <a:lnTo>
                    <a:pt x="72" y="13"/>
                  </a:lnTo>
                  <a:lnTo>
                    <a:pt x="70" y="7"/>
                  </a:lnTo>
                  <a:close/>
                  <a:moveTo>
                    <a:pt x="91" y="7"/>
                  </a:moveTo>
                  <a:lnTo>
                    <a:pt x="96" y="0"/>
                  </a:lnTo>
                  <a:lnTo>
                    <a:pt x="103" y="0"/>
                  </a:lnTo>
                  <a:lnTo>
                    <a:pt x="108" y="7"/>
                  </a:lnTo>
                  <a:lnTo>
                    <a:pt x="103" y="13"/>
                  </a:lnTo>
                  <a:lnTo>
                    <a:pt x="96" y="13"/>
                  </a:lnTo>
                  <a:lnTo>
                    <a:pt x="91" y="7"/>
                  </a:lnTo>
                  <a:close/>
                  <a:moveTo>
                    <a:pt x="113" y="7"/>
                  </a:moveTo>
                  <a:lnTo>
                    <a:pt x="118" y="0"/>
                  </a:lnTo>
                  <a:lnTo>
                    <a:pt x="128" y="0"/>
                  </a:lnTo>
                  <a:lnTo>
                    <a:pt x="130" y="7"/>
                  </a:lnTo>
                  <a:lnTo>
                    <a:pt x="128" y="13"/>
                  </a:lnTo>
                  <a:lnTo>
                    <a:pt x="118" y="13"/>
                  </a:lnTo>
                  <a:lnTo>
                    <a:pt x="113" y="7"/>
                  </a:lnTo>
                  <a:close/>
                  <a:moveTo>
                    <a:pt x="137" y="7"/>
                  </a:moveTo>
                  <a:lnTo>
                    <a:pt x="140" y="0"/>
                  </a:lnTo>
                  <a:lnTo>
                    <a:pt x="149" y="0"/>
                  </a:lnTo>
                  <a:lnTo>
                    <a:pt x="154" y="7"/>
                  </a:lnTo>
                  <a:lnTo>
                    <a:pt x="149" y="13"/>
                  </a:lnTo>
                  <a:lnTo>
                    <a:pt x="140" y="13"/>
                  </a:lnTo>
                  <a:lnTo>
                    <a:pt x="137" y="7"/>
                  </a:lnTo>
                  <a:close/>
                  <a:moveTo>
                    <a:pt x="159" y="7"/>
                  </a:moveTo>
                  <a:lnTo>
                    <a:pt x="164" y="0"/>
                  </a:lnTo>
                  <a:lnTo>
                    <a:pt x="171" y="0"/>
                  </a:lnTo>
                  <a:lnTo>
                    <a:pt x="176" y="7"/>
                  </a:lnTo>
                  <a:lnTo>
                    <a:pt x="171" y="13"/>
                  </a:lnTo>
                  <a:lnTo>
                    <a:pt x="164" y="13"/>
                  </a:lnTo>
                  <a:lnTo>
                    <a:pt x="159" y="7"/>
                  </a:lnTo>
                  <a:close/>
                  <a:moveTo>
                    <a:pt x="180" y="7"/>
                  </a:moveTo>
                  <a:lnTo>
                    <a:pt x="185" y="0"/>
                  </a:lnTo>
                  <a:lnTo>
                    <a:pt x="195" y="0"/>
                  </a:lnTo>
                  <a:lnTo>
                    <a:pt x="197" y="7"/>
                  </a:lnTo>
                  <a:lnTo>
                    <a:pt x="195" y="13"/>
                  </a:lnTo>
                  <a:lnTo>
                    <a:pt x="185" y="13"/>
                  </a:lnTo>
                  <a:lnTo>
                    <a:pt x="180" y="7"/>
                  </a:lnTo>
                  <a:close/>
                  <a:moveTo>
                    <a:pt x="250" y="7"/>
                  </a:moveTo>
                  <a:lnTo>
                    <a:pt x="252" y="0"/>
                  </a:lnTo>
                  <a:lnTo>
                    <a:pt x="262" y="0"/>
                  </a:lnTo>
                  <a:lnTo>
                    <a:pt x="267" y="7"/>
                  </a:lnTo>
                  <a:lnTo>
                    <a:pt x="262" y="13"/>
                  </a:lnTo>
                  <a:lnTo>
                    <a:pt x="252" y="13"/>
                  </a:lnTo>
                  <a:lnTo>
                    <a:pt x="250" y="7"/>
                  </a:lnTo>
                  <a:close/>
                  <a:moveTo>
                    <a:pt x="272" y="7"/>
                  </a:moveTo>
                  <a:lnTo>
                    <a:pt x="276" y="0"/>
                  </a:lnTo>
                  <a:lnTo>
                    <a:pt x="284" y="0"/>
                  </a:lnTo>
                  <a:lnTo>
                    <a:pt x="288" y="7"/>
                  </a:lnTo>
                  <a:lnTo>
                    <a:pt x="284" y="13"/>
                  </a:lnTo>
                  <a:lnTo>
                    <a:pt x="276" y="13"/>
                  </a:lnTo>
                  <a:lnTo>
                    <a:pt x="272" y="7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3" name="Freeform 456">
              <a:extLst>
                <a:ext uri="{FF2B5EF4-FFF2-40B4-BE49-F238E27FC236}">
                  <a16:creationId xmlns:a16="http://schemas.microsoft.com/office/drawing/2014/main" id="{F7BD9194-B2D9-420B-8ACE-ADB7E303DC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0" y="2592"/>
              <a:ext cx="315" cy="39"/>
            </a:xfrm>
            <a:custGeom>
              <a:avLst/>
              <a:gdLst>
                <a:gd name="T0" fmla="*/ 0 w 315"/>
                <a:gd name="T1" fmla="*/ 39 h 39"/>
                <a:gd name="T2" fmla="*/ 0 w 315"/>
                <a:gd name="T3" fmla="*/ 0 h 39"/>
                <a:gd name="T4" fmla="*/ 43 w 315"/>
                <a:gd name="T5" fmla="*/ 0 h 39"/>
                <a:gd name="T6" fmla="*/ 43 w 315"/>
                <a:gd name="T7" fmla="*/ 39 h 39"/>
                <a:gd name="T8" fmla="*/ 67 w 315"/>
                <a:gd name="T9" fmla="*/ 39 h 39"/>
                <a:gd name="T10" fmla="*/ 67 w 315"/>
                <a:gd name="T11" fmla="*/ 0 h 39"/>
                <a:gd name="T12" fmla="*/ 224 w 315"/>
                <a:gd name="T13" fmla="*/ 0 h 39"/>
                <a:gd name="T14" fmla="*/ 224 w 315"/>
                <a:gd name="T15" fmla="*/ 39 h 39"/>
                <a:gd name="T16" fmla="*/ 248 w 315"/>
                <a:gd name="T17" fmla="*/ 39 h 39"/>
                <a:gd name="T18" fmla="*/ 248 w 315"/>
                <a:gd name="T19" fmla="*/ 0 h 39"/>
                <a:gd name="T20" fmla="*/ 315 w 315"/>
                <a:gd name="T21" fmla="*/ 0 h 39"/>
                <a:gd name="T22" fmla="*/ 315 w 315"/>
                <a:gd name="T23" fmla="*/ 39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5"/>
                <a:gd name="T37" fmla="*/ 0 h 39"/>
                <a:gd name="T38" fmla="*/ 315 w 315"/>
                <a:gd name="T39" fmla="*/ 39 h 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5" h="39">
                  <a:moveTo>
                    <a:pt x="0" y="39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39"/>
                  </a:lnTo>
                  <a:moveTo>
                    <a:pt x="67" y="39"/>
                  </a:moveTo>
                  <a:lnTo>
                    <a:pt x="67" y="0"/>
                  </a:lnTo>
                  <a:lnTo>
                    <a:pt x="224" y="0"/>
                  </a:lnTo>
                  <a:lnTo>
                    <a:pt x="224" y="39"/>
                  </a:lnTo>
                  <a:moveTo>
                    <a:pt x="248" y="39"/>
                  </a:moveTo>
                  <a:lnTo>
                    <a:pt x="248" y="0"/>
                  </a:lnTo>
                  <a:lnTo>
                    <a:pt x="315" y="0"/>
                  </a:lnTo>
                  <a:lnTo>
                    <a:pt x="315" y="39"/>
                  </a:lnTo>
                </a:path>
              </a:pathLst>
            </a:custGeom>
            <a:noFill/>
            <a:ln w="31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4" name="Rectangle 457">
              <a:extLst>
                <a:ext uri="{FF2B5EF4-FFF2-40B4-BE49-F238E27FC236}">
                  <a16:creationId xmlns:a16="http://schemas.microsoft.com/office/drawing/2014/main" id="{FA5FE273-83FD-48CB-83F1-8463BF9D6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640"/>
              <a:ext cx="12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342900" eaLnBrk="0" hangingPunct="0"/>
              <a:r>
                <a:rPr lang="en-US" sz="900" b="1" dirty="0">
                  <a:solidFill>
                    <a:srgbClr val="FF3300"/>
                  </a:solidFill>
                  <a:latin typeface="Calibri"/>
                  <a:cs typeface="Arial" charset="0"/>
                </a:rPr>
                <a:t>IPS</a:t>
              </a:r>
            </a:p>
          </p:txBody>
        </p:sp>
      </p:grpSp>
      <p:pic>
        <p:nvPicPr>
          <p:cNvPr id="595" name="Picture 594">
            <a:extLst>
              <a:ext uri="{FF2B5EF4-FFF2-40B4-BE49-F238E27FC236}">
                <a16:creationId xmlns:a16="http://schemas.microsoft.com/office/drawing/2014/main" id="{714A827A-7488-4235-A987-96F7273E97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58122" y="905530"/>
            <a:ext cx="456593" cy="337883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597" name="Group 56">
            <a:extLst>
              <a:ext uri="{FF2B5EF4-FFF2-40B4-BE49-F238E27FC236}">
                <a16:creationId xmlns:a16="http://schemas.microsoft.com/office/drawing/2014/main" id="{6D23719C-F299-41D5-A87D-3990469AE16A}"/>
              </a:ext>
            </a:extLst>
          </p:cNvPr>
          <p:cNvGrpSpPr>
            <a:grpSpLocks/>
          </p:cNvGrpSpPr>
          <p:nvPr/>
        </p:nvGrpSpPr>
        <p:grpSpPr bwMode="auto">
          <a:xfrm>
            <a:off x="5714839" y="282655"/>
            <a:ext cx="450057" cy="509588"/>
            <a:chOff x="578" y="2784"/>
            <a:chExt cx="378" cy="428"/>
          </a:xfrm>
        </p:grpSpPr>
        <p:sp>
          <p:nvSpPr>
            <p:cNvPr id="599" name="Freeform 57">
              <a:extLst>
                <a:ext uri="{FF2B5EF4-FFF2-40B4-BE49-F238E27FC236}">
                  <a16:creationId xmlns:a16="http://schemas.microsoft.com/office/drawing/2014/main" id="{92127416-6EE1-49B9-A3CB-490BEC44B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" y="2784"/>
              <a:ext cx="180" cy="205"/>
            </a:xfrm>
            <a:custGeom>
              <a:avLst/>
              <a:gdLst>
                <a:gd name="T0" fmla="*/ 0 w 180"/>
                <a:gd name="T1" fmla="*/ 205 h 205"/>
                <a:gd name="T2" fmla="*/ 0 w 180"/>
                <a:gd name="T3" fmla="*/ 197 h 205"/>
                <a:gd name="T4" fmla="*/ 43 w 180"/>
                <a:gd name="T5" fmla="*/ 185 h 205"/>
                <a:gd name="T6" fmla="*/ 43 w 180"/>
                <a:gd name="T7" fmla="*/ 0 h 205"/>
                <a:gd name="T8" fmla="*/ 134 w 180"/>
                <a:gd name="T9" fmla="*/ 0 h 205"/>
                <a:gd name="T10" fmla="*/ 134 w 180"/>
                <a:gd name="T11" fmla="*/ 185 h 205"/>
                <a:gd name="T12" fmla="*/ 180 w 180"/>
                <a:gd name="T13" fmla="*/ 197 h 205"/>
                <a:gd name="T14" fmla="*/ 180 w 180"/>
                <a:gd name="T15" fmla="*/ 205 h 205"/>
                <a:gd name="T16" fmla="*/ 0 w 180"/>
                <a:gd name="T17" fmla="*/ 205 h 2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0"/>
                <a:gd name="T28" fmla="*/ 0 h 205"/>
                <a:gd name="T29" fmla="*/ 180 w 180"/>
                <a:gd name="T30" fmla="*/ 205 h 2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0" h="205">
                  <a:moveTo>
                    <a:pt x="0" y="205"/>
                  </a:moveTo>
                  <a:lnTo>
                    <a:pt x="0" y="197"/>
                  </a:lnTo>
                  <a:lnTo>
                    <a:pt x="43" y="185"/>
                  </a:lnTo>
                  <a:lnTo>
                    <a:pt x="43" y="0"/>
                  </a:lnTo>
                  <a:lnTo>
                    <a:pt x="134" y="0"/>
                  </a:lnTo>
                  <a:lnTo>
                    <a:pt x="134" y="185"/>
                  </a:lnTo>
                  <a:lnTo>
                    <a:pt x="180" y="197"/>
                  </a:lnTo>
                  <a:lnTo>
                    <a:pt x="180" y="205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0" name="Freeform 58">
              <a:extLst>
                <a:ext uri="{FF2B5EF4-FFF2-40B4-BE49-F238E27FC236}">
                  <a16:creationId xmlns:a16="http://schemas.microsoft.com/office/drawing/2014/main" id="{5AB1DF4A-2B93-4860-A43E-71EB13E1CA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2" y="2792"/>
              <a:ext cx="91" cy="197"/>
            </a:xfrm>
            <a:custGeom>
              <a:avLst/>
              <a:gdLst>
                <a:gd name="T0" fmla="*/ 0 w 91"/>
                <a:gd name="T1" fmla="*/ 177 h 197"/>
                <a:gd name="T2" fmla="*/ 0 w 91"/>
                <a:gd name="T3" fmla="*/ 197 h 197"/>
                <a:gd name="T4" fmla="*/ 91 w 91"/>
                <a:gd name="T5" fmla="*/ 177 h 197"/>
                <a:gd name="T6" fmla="*/ 91 w 91"/>
                <a:gd name="T7" fmla="*/ 197 h 197"/>
                <a:gd name="T8" fmla="*/ 31 w 91"/>
                <a:gd name="T9" fmla="*/ 55 h 197"/>
                <a:gd name="T10" fmla="*/ 60 w 91"/>
                <a:gd name="T11" fmla="*/ 55 h 197"/>
                <a:gd name="T12" fmla="*/ 26 w 91"/>
                <a:gd name="T13" fmla="*/ 33 h 197"/>
                <a:gd name="T14" fmla="*/ 65 w 91"/>
                <a:gd name="T15" fmla="*/ 33 h 197"/>
                <a:gd name="T16" fmla="*/ 12 w 91"/>
                <a:gd name="T17" fmla="*/ 0 h 197"/>
                <a:gd name="T18" fmla="*/ 79 w 91"/>
                <a:gd name="T19" fmla="*/ 0 h 197"/>
                <a:gd name="T20" fmla="*/ 79 w 91"/>
                <a:gd name="T21" fmla="*/ 119 h 197"/>
                <a:gd name="T22" fmla="*/ 12 w 91"/>
                <a:gd name="T23" fmla="*/ 119 h 197"/>
                <a:gd name="T24" fmla="*/ 12 w 91"/>
                <a:gd name="T25" fmla="*/ 0 h 1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1"/>
                <a:gd name="T40" fmla="*/ 0 h 197"/>
                <a:gd name="T41" fmla="*/ 91 w 91"/>
                <a:gd name="T42" fmla="*/ 197 h 19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1" h="197">
                  <a:moveTo>
                    <a:pt x="0" y="177"/>
                  </a:moveTo>
                  <a:lnTo>
                    <a:pt x="0" y="197"/>
                  </a:lnTo>
                  <a:moveTo>
                    <a:pt x="91" y="177"/>
                  </a:moveTo>
                  <a:lnTo>
                    <a:pt x="91" y="197"/>
                  </a:lnTo>
                  <a:moveTo>
                    <a:pt x="31" y="55"/>
                  </a:moveTo>
                  <a:lnTo>
                    <a:pt x="60" y="55"/>
                  </a:lnTo>
                  <a:moveTo>
                    <a:pt x="26" y="33"/>
                  </a:moveTo>
                  <a:lnTo>
                    <a:pt x="65" y="33"/>
                  </a:lnTo>
                  <a:moveTo>
                    <a:pt x="12" y="0"/>
                  </a:moveTo>
                  <a:lnTo>
                    <a:pt x="79" y="0"/>
                  </a:lnTo>
                  <a:lnTo>
                    <a:pt x="79" y="119"/>
                  </a:lnTo>
                  <a:lnTo>
                    <a:pt x="12" y="119"/>
                  </a:lnTo>
                  <a:lnTo>
                    <a:pt x="12" y="0"/>
                  </a:lnTo>
                </a:path>
              </a:pathLst>
            </a:custGeom>
            <a:noFill/>
            <a:ln w="111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1" name="Rectangle 59">
              <a:extLst>
                <a:ext uri="{FF2B5EF4-FFF2-40B4-BE49-F238E27FC236}">
                  <a16:creationId xmlns:a16="http://schemas.microsoft.com/office/drawing/2014/main" id="{EB88589B-70CD-402E-A570-ECC673ED2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" y="2845"/>
              <a:ext cx="15" cy="4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2" name="Freeform 60">
              <a:extLst>
                <a:ext uri="{FF2B5EF4-FFF2-40B4-BE49-F238E27FC236}">
                  <a16:creationId xmlns:a16="http://schemas.microsoft.com/office/drawing/2014/main" id="{00C0B0EC-BAAF-435F-9649-A2B64A1746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7" y="2920"/>
              <a:ext cx="77" cy="56"/>
            </a:xfrm>
            <a:custGeom>
              <a:avLst/>
              <a:gdLst>
                <a:gd name="T0" fmla="*/ 7 w 77"/>
                <a:gd name="T1" fmla="*/ 35 h 56"/>
                <a:gd name="T2" fmla="*/ 0 w 77"/>
                <a:gd name="T3" fmla="*/ 0 h 56"/>
                <a:gd name="T4" fmla="*/ 12 w 77"/>
                <a:gd name="T5" fmla="*/ 35 h 56"/>
                <a:gd name="T6" fmla="*/ 19 w 77"/>
                <a:gd name="T7" fmla="*/ 0 h 56"/>
                <a:gd name="T8" fmla="*/ 12 w 77"/>
                <a:gd name="T9" fmla="*/ 35 h 56"/>
                <a:gd name="T10" fmla="*/ 29 w 77"/>
                <a:gd name="T11" fmla="*/ 35 h 56"/>
                <a:gd name="T12" fmla="*/ 24 w 77"/>
                <a:gd name="T13" fmla="*/ 0 h 56"/>
                <a:gd name="T14" fmla="*/ 36 w 77"/>
                <a:gd name="T15" fmla="*/ 35 h 56"/>
                <a:gd name="T16" fmla="*/ 41 w 77"/>
                <a:gd name="T17" fmla="*/ 0 h 56"/>
                <a:gd name="T18" fmla="*/ 36 w 77"/>
                <a:gd name="T19" fmla="*/ 35 h 56"/>
                <a:gd name="T20" fmla="*/ 53 w 77"/>
                <a:gd name="T21" fmla="*/ 35 h 56"/>
                <a:gd name="T22" fmla="*/ 48 w 77"/>
                <a:gd name="T23" fmla="*/ 0 h 56"/>
                <a:gd name="T24" fmla="*/ 58 w 77"/>
                <a:gd name="T25" fmla="*/ 35 h 56"/>
                <a:gd name="T26" fmla="*/ 65 w 77"/>
                <a:gd name="T27" fmla="*/ 0 h 56"/>
                <a:gd name="T28" fmla="*/ 58 w 77"/>
                <a:gd name="T29" fmla="*/ 35 h 56"/>
                <a:gd name="T30" fmla="*/ 77 w 77"/>
                <a:gd name="T31" fmla="*/ 35 h 56"/>
                <a:gd name="T32" fmla="*/ 70 w 77"/>
                <a:gd name="T33" fmla="*/ 0 h 56"/>
                <a:gd name="T34" fmla="*/ 70 w 77"/>
                <a:gd name="T35" fmla="*/ 56 h 56"/>
                <a:gd name="T36" fmla="*/ 77 w 77"/>
                <a:gd name="T37" fmla="*/ 39 h 56"/>
                <a:gd name="T38" fmla="*/ 70 w 77"/>
                <a:gd name="T39" fmla="*/ 56 h 56"/>
                <a:gd name="T40" fmla="*/ 65 w 77"/>
                <a:gd name="T41" fmla="*/ 56 h 56"/>
                <a:gd name="T42" fmla="*/ 58 w 77"/>
                <a:gd name="T43" fmla="*/ 39 h 56"/>
                <a:gd name="T44" fmla="*/ 48 w 77"/>
                <a:gd name="T45" fmla="*/ 56 h 56"/>
                <a:gd name="T46" fmla="*/ 53 w 77"/>
                <a:gd name="T47" fmla="*/ 39 h 56"/>
                <a:gd name="T48" fmla="*/ 48 w 77"/>
                <a:gd name="T49" fmla="*/ 56 h 56"/>
                <a:gd name="T50" fmla="*/ 41 w 77"/>
                <a:gd name="T51" fmla="*/ 56 h 56"/>
                <a:gd name="T52" fmla="*/ 36 w 77"/>
                <a:gd name="T53" fmla="*/ 39 h 56"/>
                <a:gd name="T54" fmla="*/ 24 w 77"/>
                <a:gd name="T55" fmla="*/ 56 h 56"/>
                <a:gd name="T56" fmla="*/ 29 w 77"/>
                <a:gd name="T57" fmla="*/ 39 h 56"/>
                <a:gd name="T58" fmla="*/ 24 w 77"/>
                <a:gd name="T59" fmla="*/ 56 h 56"/>
                <a:gd name="T60" fmla="*/ 19 w 77"/>
                <a:gd name="T61" fmla="*/ 56 h 56"/>
                <a:gd name="T62" fmla="*/ 12 w 77"/>
                <a:gd name="T63" fmla="*/ 39 h 56"/>
                <a:gd name="T64" fmla="*/ 0 w 77"/>
                <a:gd name="T65" fmla="*/ 56 h 56"/>
                <a:gd name="T66" fmla="*/ 7 w 77"/>
                <a:gd name="T67" fmla="*/ 39 h 56"/>
                <a:gd name="T68" fmla="*/ 0 w 77"/>
                <a:gd name="T69" fmla="*/ 56 h 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7"/>
                <a:gd name="T106" fmla="*/ 0 h 56"/>
                <a:gd name="T107" fmla="*/ 77 w 77"/>
                <a:gd name="T108" fmla="*/ 56 h 5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7" h="56">
                  <a:moveTo>
                    <a:pt x="0" y="35"/>
                  </a:moveTo>
                  <a:lnTo>
                    <a:pt x="7" y="35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35"/>
                  </a:lnTo>
                  <a:close/>
                  <a:moveTo>
                    <a:pt x="12" y="35"/>
                  </a:moveTo>
                  <a:lnTo>
                    <a:pt x="19" y="35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12" y="35"/>
                  </a:lnTo>
                  <a:close/>
                  <a:moveTo>
                    <a:pt x="24" y="35"/>
                  </a:moveTo>
                  <a:lnTo>
                    <a:pt x="29" y="35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24" y="35"/>
                  </a:lnTo>
                  <a:close/>
                  <a:moveTo>
                    <a:pt x="36" y="35"/>
                  </a:moveTo>
                  <a:lnTo>
                    <a:pt x="41" y="35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6" y="35"/>
                  </a:lnTo>
                  <a:close/>
                  <a:moveTo>
                    <a:pt x="48" y="35"/>
                  </a:moveTo>
                  <a:lnTo>
                    <a:pt x="53" y="35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8" y="35"/>
                  </a:lnTo>
                  <a:close/>
                  <a:moveTo>
                    <a:pt x="58" y="35"/>
                  </a:moveTo>
                  <a:lnTo>
                    <a:pt x="65" y="35"/>
                  </a:lnTo>
                  <a:lnTo>
                    <a:pt x="65" y="0"/>
                  </a:lnTo>
                  <a:lnTo>
                    <a:pt x="58" y="0"/>
                  </a:lnTo>
                  <a:lnTo>
                    <a:pt x="58" y="35"/>
                  </a:lnTo>
                  <a:close/>
                  <a:moveTo>
                    <a:pt x="70" y="35"/>
                  </a:moveTo>
                  <a:lnTo>
                    <a:pt x="77" y="35"/>
                  </a:lnTo>
                  <a:lnTo>
                    <a:pt x="77" y="0"/>
                  </a:lnTo>
                  <a:lnTo>
                    <a:pt x="70" y="0"/>
                  </a:lnTo>
                  <a:lnTo>
                    <a:pt x="70" y="35"/>
                  </a:lnTo>
                  <a:close/>
                  <a:moveTo>
                    <a:pt x="70" y="56"/>
                  </a:moveTo>
                  <a:lnTo>
                    <a:pt x="77" y="56"/>
                  </a:lnTo>
                  <a:lnTo>
                    <a:pt x="77" y="39"/>
                  </a:lnTo>
                  <a:lnTo>
                    <a:pt x="70" y="39"/>
                  </a:lnTo>
                  <a:lnTo>
                    <a:pt x="70" y="56"/>
                  </a:lnTo>
                  <a:close/>
                  <a:moveTo>
                    <a:pt x="58" y="56"/>
                  </a:moveTo>
                  <a:lnTo>
                    <a:pt x="65" y="56"/>
                  </a:lnTo>
                  <a:lnTo>
                    <a:pt x="65" y="39"/>
                  </a:lnTo>
                  <a:lnTo>
                    <a:pt x="58" y="39"/>
                  </a:lnTo>
                  <a:lnTo>
                    <a:pt x="58" y="56"/>
                  </a:lnTo>
                  <a:close/>
                  <a:moveTo>
                    <a:pt x="48" y="56"/>
                  </a:moveTo>
                  <a:lnTo>
                    <a:pt x="53" y="56"/>
                  </a:lnTo>
                  <a:lnTo>
                    <a:pt x="53" y="39"/>
                  </a:lnTo>
                  <a:lnTo>
                    <a:pt x="48" y="39"/>
                  </a:lnTo>
                  <a:lnTo>
                    <a:pt x="48" y="56"/>
                  </a:lnTo>
                  <a:close/>
                  <a:moveTo>
                    <a:pt x="36" y="56"/>
                  </a:moveTo>
                  <a:lnTo>
                    <a:pt x="41" y="56"/>
                  </a:lnTo>
                  <a:lnTo>
                    <a:pt x="41" y="39"/>
                  </a:lnTo>
                  <a:lnTo>
                    <a:pt x="36" y="39"/>
                  </a:lnTo>
                  <a:lnTo>
                    <a:pt x="36" y="56"/>
                  </a:lnTo>
                  <a:close/>
                  <a:moveTo>
                    <a:pt x="24" y="56"/>
                  </a:moveTo>
                  <a:lnTo>
                    <a:pt x="29" y="56"/>
                  </a:lnTo>
                  <a:lnTo>
                    <a:pt x="29" y="39"/>
                  </a:lnTo>
                  <a:lnTo>
                    <a:pt x="24" y="39"/>
                  </a:lnTo>
                  <a:lnTo>
                    <a:pt x="24" y="56"/>
                  </a:lnTo>
                  <a:close/>
                  <a:moveTo>
                    <a:pt x="12" y="56"/>
                  </a:moveTo>
                  <a:lnTo>
                    <a:pt x="19" y="56"/>
                  </a:lnTo>
                  <a:lnTo>
                    <a:pt x="19" y="39"/>
                  </a:lnTo>
                  <a:lnTo>
                    <a:pt x="12" y="39"/>
                  </a:lnTo>
                  <a:lnTo>
                    <a:pt x="12" y="56"/>
                  </a:lnTo>
                  <a:close/>
                  <a:moveTo>
                    <a:pt x="0" y="56"/>
                  </a:moveTo>
                  <a:lnTo>
                    <a:pt x="7" y="56"/>
                  </a:lnTo>
                  <a:lnTo>
                    <a:pt x="7" y="39"/>
                  </a:lnTo>
                  <a:lnTo>
                    <a:pt x="0" y="39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3" name="Freeform 61">
              <a:extLst>
                <a:ext uri="{FF2B5EF4-FFF2-40B4-BE49-F238E27FC236}">
                  <a16:creationId xmlns:a16="http://schemas.microsoft.com/office/drawing/2014/main" id="{5FC2B35D-A2CE-4166-B649-96F60B4F6C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" y="2796"/>
              <a:ext cx="57" cy="103"/>
            </a:xfrm>
            <a:custGeom>
              <a:avLst/>
              <a:gdLst>
                <a:gd name="T0" fmla="*/ 0 w 57"/>
                <a:gd name="T1" fmla="*/ 0 h 103"/>
                <a:gd name="T2" fmla="*/ 0 w 57"/>
                <a:gd name="T3" fmla="*/ 16 h 103"/>
                <a:gd name="T4" fmla="*/ 57 w 57"/>
                <a:gd name="T5" fmla="*/ 16 h 103"/>
                <a:gd name="T6" fmla="*/ 57 w 57"/>
                <a:gd name="T7" fmla="*/ 0 h 103"/>
                <a:gd name="T8" fmla="*/ 0 w 57"/>
                <a:gd name="T9" fmla="*/ 0 h 103"/>
                <a:gd name="T10" fmla="*/ 0 w 57"/>
                <a:gd name="T11" fmla="*/ 0 h 103"/>
                <a:gd name="T12" fmla="*/ 4 w 57"/>
                <a:gd name="T13" fmla="*/ 4 h 103"/>
                <a:gd name="T14" fmla="*/ 52 w 57"/>
                <a:gd name="T15" fmla="*/ 4 h 103"/>
                <a:gd name="T16" fmla="*/ 57 w 57"/>
                <a:gd name="T17" fmla="*/ 0 h 103"/>
                <a:gd name="T18" fmla="*/ 0 w 57"/>
                <a:gd name="T19" fmla="*/ 39 h 103"/>
                <a:gd name="T20" fmla="*/ 57 w 57"/>
                <a:gd name="T21" fmla="*/ 39 h 103"/>
                <a:gd name="T22" fmla="*/ 57 w 57"/>
                <a:gd name="T23" fmla="*/ 20 h 103"/>
                <a:gd name="T24" fmla="*/ 0 w 57"/>
                <a:gd name="T25" fmla="*/ 20 h 103"/>
                <a:gd name="T26" fmla="*/ 0 w 57"/>
                <a:gd name="T27" fmla="*/ 39 h 103"/>
                <a:gd name="T28" fmla="*/ 0 w 57"/>
                <a:gd name="T29" fmla="*/ 60 h 103"/>
                <a:gd name="T30" fmla="*/ 57 w 57"/>
                <a:gd name="T31" fmla="*/ 60 h 103"/>
                <a:gd name="T32" fmla="*/ 57 w 57"/>
                <a:gd name="T33" fmla="*/ 43 h 103"/>
                <a:gd name="T34" fmla="*/ 0 w 57"/>
                <a:gd name="T35" fmla="*/ 43 h 103"/>
                <a:gd name="T36" fmla="*/ 0 w 57"/>
                <a:gd name="T37" fmla="*/ 60 h 103"/>
                <a:gd name="T38" fmla="*/ 0 w 57"/>
                <a:gd name="T39" fmla="*/ 80 h 103"/>
                <a:gd name="T40" fmla="*/ 57 w 57"/>
                <a:gd name="T41" fmla="*/ 80 h 103"/>
                <a:gd name="T42" fmla="*/ 57 w 57"/>
                <a:gd name="T43" fmla="*/ 64 h 103"/>
                <a:gd name="T44" fmla="*/ 0 w 57"/>
                <a:gd name="T45" fmla="*/ 64 h 103"/>
                <a:gd name="T46" fmla="*/ 0 w 57"/>
                <a:gd name="T47" fmla="*/ 80 h 103"/>
                <a:gd name="T48" fmla="*/ 0 w 57"/>
                <a:gd name="T49" fmla="*/ 103 h 103"/>
                <a:gd name="T50" fmla="*/ 57 w 57"/>
                <a:gd name="T51" fmla="*/ 103 h 103"/>
                <a:gd name="T52" fmla="*/ 57 w 57"/>
                <a:gd name="T53" fmla="*/ 84 h 103"/>
                <a:gd name="T54" fmla="*/ 0 w 57"/>
                <a:gd name="T55" fmla="*/ 84 h 103"/>
                <a:gd name="T56" fmla="*/ 0 w 57"/>
                <a:gd name="T57" fmla="*/ 103 h 103"/>
                <a:gd name="T58" fmla="*/ 0 w 57"/>
                <a:gd name="T59" fmla="*/ 16 h 103"/>
                <a:gd name="T60" fmla="*/ 4 w 57"/>
                <a:gd name="T61" fmla="*/ 4 h 103"/>
                <a:gd name="T62" fmla="*/ 52 w 57"/>
                <a:gd name="T63" fmla="*/ 4 h 103"/>
                <a:gd name="T64" fmla="*/ 57 w 57"/>
                <a:gd name="T65" fmla="*/ 16 h 103"/>
                <a:gd name="T66" fmla="*/ 2 w 57"/>
                <a:gd name="T67" fmla="*/ 78 h 103"/>
                <a:gd name="T68" fmla="*/ 40 w 57"/>
                <a:gd name="T69" fmla="*/ 78 h 103"/>
                <a:gd name="T70" fmla="*/ 2 w 57"/>
                <a:gd name="T71" fmla="*/ 76 h 103"/>
                <a:gd name="T72" fmla="*/ 40 w 57"/>
                <a:gd name="T73" fmla="*/ 76 h 103"/>
                <a:gd name="T74" fmla="*/ 2 w 57"/>
                <a:gd name="T75" fmla="*/ 72 h 103"/>
                <a:gd name="T76" fmla="*/ 40 w 57"/>
                <a:gd name="T77" fmla="*/ 72 h 103"/>
                <a:gd name="T78" fmla="*/ 2 w 57"/>
                <a:gd name="T79" fmla="*/ 70 h 103"/>
                <a:gd name="T80" fmla="*/ 40 w 57"/>
                <a:gd name="T81" fmla="*/ 70 h 103"/>
                <a:gd name="T82" fmla="*/ 2 w 57"/>
                <a:gd name="T83" fmla="*/ 66 h 103"/>
                <a:gd name="T84" fmla="*/ 40 w 57"/>
                <a:gd name="T85" fmla="*/ 66 h 103"/>
                <a:gd name="T86" fmla="*/ 28 w 57"/>
                <a:gd name="T87" fmla="*/ 33 h 103"/>
                <a:gd name="T88" fmla="*/ 45 w 57"/>
                <a:gd name="T89" fmla="*/ 33 h 103"/>
                <a:gd name="T90" fmla="*/ 45 w 57"/>
                <a:gd name="T91" fmla="*/ 25 h 103"/>
                <a:gd name="T92" fmla="*/ 28 w 57"/>
                <a:gd name="T93" fmla="*/ 25 h 103"/>
                <a:gd name="T94" fmla="*/ 28 w 57"/>
                <a:gd name="T95" fmla="*/ 33 h 103"/>
                <a:gd name="T96" fmla="*/ 45 w 57"/>
                <a:gd name="T97" fmla="*/ 55 h 103"/>
                <a:gd name="T98" fmla="*/ 52 w 57"/>
                <a:gd name="T99" fmla="*/ 55 h 103"/>
                <a:gd name="T100" fmla="*/ 52 w 57"/>
                <a:gd name="T101" fmla="*/ 53 h 103"/>
                <a:gd name="T102" fmla="*/ 45 w 57"/>
                <a:gd name="T103" fmla="*/ 53 h 103"/>
                <a:gd name="T104" fmla="*/ 45 w 57"/>
                <a:gd name="T105" fmla="*/ 55 h 103"/>
                <a:gd name="T106" fmla="*/ 45 w 57"/>
                <a:gd name="T107" fmla="*/ 68 h 103"/>
                <a:gd name="T108" fmla="*/ 52 w 57"/>
                <a:gd name="T109" fmla="*/ 68 h 103"/>
                <a:gd name="T110" fmla="*/ 52 w 57"/>
                <a:gd name="T111" fmla="*/ 66 h 103"/>
                <a:gd name="T112" fmla="*/ 45 w 57"/>
                <a:gd name="T113" fmla="*/ 66 h 103"/>
                <a:gd name="T114" fmla="*/ 45 w 57"/>
                <a:gd name="T115" fmla="*/ 68 h 103"/>
                <a:gd name="T116" fmla="*/ 45 w 57"/>
                <a:gd name="T117" fmla="*/ 72 h 103"/>
                <a:gd name="T118" fmla="*/ 52 w 57"/>
                <a:gd name="T119" fmla="*/ 72 h 103"/>
                <a:gd name="T120" fmla="*/ 52 w 57"/>
                <a:gd name="T121" fmla="*/ 70 h 103"/>
                <a:gd name="T122" fmla="*/ 45 w 57"/>
                <a:gd name="T123" fmla="*/ 70 h 103"/>
                <a:gd name="T124" fmla="*/ 45 w 57"/>
                <a:gd name="T125" fmla="*/ 72 h 10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7"/>
                <a:gd name="T190" fmla="*/ 0 h 103"/>
                <a:gd name="T191" fmla="*/ 57 w 57"/>
                <a:gd name="T192" fmla="*/ 103 h 10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7" h="103">
                  <a:moveTo>
                    <a:pt x="0" y="0"/>
                  </a:moveTo>
                  <a:lnTo>
                    <a:pt x="0" y="16"/>
                  </a:lnTo>
                  <a:lnTo>
                    <a:pt x="57" y="16"/>
                  </a:lnTo>
                  <a:lnTo>
                    <a:pt x="57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4" y="4"/>
                  </a:lnTo>
                  <a:lnTo>
                    <a:pt x="52" y="4"/>
                  </a:lnTo>
                  <a:lnTo>
                    <a:pt x="57" y="0"/>
                  </a:lnTo>
                  <a:moveTo>
                    <a:pt x="0" y="39"/>
                  </a:moveTo>
                  <a:lnTo>
                    <a:pt x="57" y="39"/>
                  </a:lnTo>
                  <a:lnTo>
                    <a:pt x="57" y="20"/>
                  </a:lnTo>
                  <a:lnTo>
                    <a:pt x="0" y="20"/>
                  </a:lnTo>
                  <a:lnTo>
                    <a:pt x="0" y="39"/>
                  </a:lnTo>
                  <a:moveTo>
                    <a:pt x="0" y="60"/>
                  </a:moveTo>
                  <a:lnTo>
                    <a:pt x="57" y="60"/>
                  </a:lnTo>
                  <a:lnTo>
                    <a:pt x="57" y="43"/>
                  </a:lnTo>
                  <a:lnTo>
                    <a:pt x="0" y="43"/>
                  </a:lnTo>
                  <a:lnTo>
                    <a:pt x="0" y="60"/>
                  </a:lnTo>
                  <a:moveTo>
                    <a:pt x="0" y="80"/>
                  </a:moveTo>
                  <a:lnTo>
                    <a:pt x="57" y="80"/>
                  </a:lnTo>
                  <a:lnTo>
                    <a:pt x="57" y="64"/>
                  </a:lnTo>
                  <a:lnTo>
                    <a:pt x="0" y="64"/>
                  </a:lnTo>
                  <a:lnTo>
                    <a:pt x="0" y="80"/>
                  </a:lnTo>
                  <a:moveTo>
                    <a:pt x="0" y="103"/>
                  </a:moveTo>
                  <a:lnTo>
                    <a:pt x="57" y="103"/>
                  </a:lnTo>
                  <a:lnTo>
                    <a:pt x="57" y="84"/>
                  </a:lnTo>
                  <a:lnTo>
                    <a:pt x="0" y="84"/>
                  </a:lnTo>
                  <a:lnTo>
                    <a:pt x="0" y="103"/>
                  </a:lnTo>
                  <a:moveTo>
                    <a:pt x="0" y="16"/>
                  </a:moveTo>
                  <a:lnTo>
                    <a:pt x="4" y="4"/>
                  </a:lnTo>
                  <a:moveTo>
                    <a:pt x="52" y="4"/>
                  </a:moveTo>
                  <a:lnTo>
                    <a:pt x="57" y="16"/>
                  </a:lnTo>
                  <a:moveTo>
                    <a:pt x="2" y="78"/>
                  </a:moveTo>
                  <a:lnTo>
                    <a:pt x="40" y="78"/>
                  </a:lnTo>
                  <a:moveTo>
                    <a:pt x="2" y="76"/>
                  </a:moveTo>
                  <a:lnTo>
                    <a:pt x="40" y="76"/>
                  </a:lnTo>
                  <a:moveTo>
                    <a:pt x="2" y="72"/>
                  </a:moveTo>
                  <a:lnTo>
                    <a:pt x="40" y="72"/>
                  </a:lnTo>
                  <a:moveTo>
                    <a:pt x="2" y="70"/>
                  </a:moveTo>
                  <a:lnTo>
                    <a:pt x="40" y="70"/>
                  </a:lnTo>
                  <a:moveTo>
                    <a:pt x="2" y="66"/>
                  </a:moveTo>
                  <a:lnTo>
                    <a:pt x="40" y="66"/>
                  </a:lnTo>
                  <a:moveTo>
                    <a:pt x="28" y="33"/>
                  </a:moveTo>
                  <a:lnTo>
                    <a:pt x="45" y="33"/>
                  </a:lnTo>
                  <a:lnTo>
                    <a:pt x="45" y="25"/>
                  </a:lnTo>
                  <a:lnTo>
                    <a:pt x="28" y="25"/>
                  </a:lnTo>
                  <a:lnTo>
                    <a:pt x="28" y="33"/>
                  </a:lnTo>
                  <a:moveTo>
                    <a:pt x="45" y="55"/>
                  </a:moveTo>
                  <a:lnTo>
                    <a:pt x="52" y="55"/>
                  </a:lnTo>
                  <a:lnTo>
                    <a:pt x="52" y="53"/>
                  </a:lnTo>
                  <a:lnTo>
                    <a:pt x="45" y="53"/>
                  </a:lnTo>
                  <a:lnTo>
                    <a:pt x="45" y="55"/>
                  </a:lnTo>
                  <a:moveTo>
                    <a:pt x="45" y="68"/>
                  </a:moveTo>
                  <a:lnTo>
                    <a:pt x="52" y="68"/>
                  </a:lnTo>
                  <a:lnTo>
                    <a:pt x="52" y="66"/>
                  </a:lnTo>
                  <a:lnTo>
                    <a:pt x="45" y="66"/>
                  </a:lnTo>
                  <a:lnTo>
                    <a:pt x="45" y="68"/>
                  </a:lnTo>
                  <a:moveTo>
                    <a:pt x="45" y="72"/>
                  </a:moveTo>
                  <a:lnTo>
                    <a:pt x="52" y="72"/>
                  </a:lnTo>
                  <a:lnTo>
                    <a:pt x="52" y="70"/>
                  </a:lnTo>
                  <a:lnTo>
                    <a:pt x="45" y="70"/>
                  </a:lnTo>
                  <a:lnTo>
                    <a:pt x="45" y="72"/>
                  </a:lnTo>
                </a:path>
              </a:pathLst>
            </a:custGeom>
            <a:noFill/>
            <a:ln w="31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4" name="Rectangle 62">
              <a:extLst>
                <a:ext uri="{FF2B5EF4-FFF2-40B4-BE49-F238E27FC236}">
                  <a16:creationId xmlns:a16="http://schemas.microsoft.com/office/drawing/2014/main" id="{4F310114-7EB5-427D-A55B-A16E75AC4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" y="3024"/>
              <a:ext cx="378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342900" eaLnBrk="0" hangingPunct="0">
                <a:lnSpc>
                  <a:spcPct val="80000"/>
                </a:lnSpc>
              </a:pPr>
              <a:r>
                <a:rPr lang="en-US" sz="900" b="1" dirty="0">
                  <a:solidFill>
                    <a:srgbClr val="FF3300"/>
                  </a:solidFill>
                  <a:latin typeface="Calibri"/>
                  <a:cs typeface="Arial" charset="0"/>
                </a:rPr>
                <a:t>AntiVirus</a:t>
              </a:r>
            </a:p>
            <a:p>
              <a:pPr algn="ctr" defTabSz="342900" eaLnBrk="0" hangingPunct="0">
                <a:lnSpc>
                  <a:spcPct val="80000"/>
                </a:lnSpc>
              </a:pPr>
              <a:r>
                <a:rPr lang="en-US" sz="900" b="1" dirty="0">
                  <a:solidFill>
                    <a:srgbClr val="FF3300"/>
                  </a:solidFill>
                  <a:latin typeface="Calibri"/>
                  <a:cs typeface="Arial" charset="0"/>
                </a:rPr>
                <a:t>Mgt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791E245-584F-46CB-AA01-A525CADFDD95}"/>
              </a:ext>
            </a:extLst>
          </p:cNvPr>
          <p:cNvGrpSpPr/>
          <p:nvPr/>
        </p:nvGrpSpPr>
        <p:grpSpPr>
          <a:xfrm>
            <a:off x="5387009" y="3051433"/>
            <a:ext cx="1212574" cy="1395840"/>
            <a:chOff x="5387009" y="3051433"/>
            <a:chExt cx="1212574" cy="139584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191ADA5-A9DC-41DD-8F3F-FE68B0EB84BF}"/>
                </a:ext>
              </a:extLst>
            </p:cNvPr>
            <p:cNvGrpSpPr/>
            <p:nvPr/>
          </p:nvGrpSpPr>
          <p:grpSpPr>
            <a:xfrm>
              <a:off x="5522353" y="3980469"/>
              <a:ext cx="386324" cy="401041"/>
              <a:chOff x="175625" y="2458697"/>
              <a:chExt cx="386324" cy="401041"/>
            </a:xfrm>
          </p:grpSpPr>
          <p:grpSp>
            <p:nvGrpSpPr>
              <p:cNvPr id="607" name="Group 524">
                <a:extLst>
                  <a:ext uri="{FF2B5EF4-FFF2-40B4-BE49-F238E27FC236}">
                    <a16:creationId xmlns:a16="http://schemas.microsoft.com/office/drawing/2014/main" id="{E09D2602-1398-40F7-8516-4592C30CA8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4511" y="2664408"/>
                <a:ext cx="190460" cy="195330"/>
                <a:chOff x="288" y="3648"/>
                <a:chExt cx="240" cy="288"/>
              </a:xfrm>
            </p:grpSpPr>
            <p:sp>
              <p:nvSpPr>
                <p:cNvPr id="609" name="AutoShape 525">
                  <a:extLst>
                    <a:ext uri="{FF2B5EF4-FFF2-40B4-BE49-F238E27FC236}">
                      <a16:creationId xmlns:a16="http://schemas.microsoft.com/office/drawing/2014/main" id="{55412BF0-B8C6-4160-AB76-A75B2B9C5B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88" y="3648"/>
                  <a:ext cx="240" cy="2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10" name="Rectangle 526">
                  <a:extLst>
                    <a:ext uri="{FF2B5EF4-FFF2-40B4-BE49-F238E27FC236}">
                      <a16:creationId xmlns:a16="http://schemas.microsoft.com/office/drawing/2014/main" id="{6A4A4013-50D1-40AA-A7CB-8BBEEC8E96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" y="3840"/>
                  <a:ext cx="48" cy="96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608" name="Rectangle 527">
                <a:extLst>
                  <a:ext uri="{FF2B5EF4-FFF2-40B4-BE49-F238E27FC236}">
                    <a16:creationId xmlns:a16="http://schemas.microsoft.com/office/drawing/2014/main" id="{83819878-D983-4AE9-84EA-19070BCB74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625" y="2458697"/>
                <a:ext cx="386324" cy="2243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342900" eaLnBrk="0" hangingPunct="0">
                  <a:lnSpc>
                    <a:spcPct val="80000"/>
                  </a:lnSpc>
                </a:pPr>
                <a:r>
                  <a:rPr lang="en-US" sz="900" b="1" dirty="0">
                    <a:solidFill>
                      <a:srgbClr val="FF3300"/>
                    </a:solidFill>
                    <a:latin typeface="Calibri"/>
                    <a:cs typeface="Arial" charset="0"/>
                  </a:rPr>
                  <a:t>Content</a:t>
                </a:r>
              </a:p>
              <a:p>
                <a:pPr algn="ctr" defTabSz="342900" eaLnBrk="0" hangingPunct="0">
                  <a:lnSpc>
                    <a:spcPct val="80000"/>
                  </a:lnSpc>
                </a:pPr>
                <a:r>
                  <a:rPr lang="en-US" sz="900" b="1" dirty="0">
                    <a:solidFill>
                      <a:srgbClr val="FF3300"/>
                    </a:solidFill>
                    <a:latin typeface="Calibri"/>
                    <a:cs typeface="Arial" charset="0"/>
                  </a:rPr>
                  <a:t>Filters</a:t>
                </a:r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22D5CD7-7EEC-4B5F-9AAC-4F29FE5420AA}"/>
                </a:ext>
              </a:extLst>
            </p:cNvPr>
            <p:cNvSpPr/>
            <p:nvPr/>
          </p:nvSpPr>
          <p:spPr>
            <a:xfrm>
              <a:off x="5387009" y="3697357"/>
              <a:ext cx="1212574" cy="749916"/>
            </a:xfrm>
            <a:custGeom>
              <a:avLst/>
              <a:gdLst>
                <a:gd name="connsiteX0" fmla="*/ 0 w 1212574"/>
                <a:gd name="connsiteY0" fmla="*/ 467139 h 749916"/>
                <a:gd name="connsiteX1" fmla="*/ 109330 w 1212574"/>
                <a:gd name="connsiteY1" fmla="*/ 477078 h 749916"/>
                <a:gd name="connsiteX2" fmla="*/ 278295 w 1212574"/>
                <a:gd name="connsiteY2" fmla="*/ 487017 h 749916"/>
                <a:gd name="connsiteX3" fmla="*/ 288234 w 1212574"/>
                <a:gd name="connsiteY3" fmla="*/ 516834 h 749916"/>
                <a:gd name="connsiteX4" fmla="*/ 308113 w 1212574"/>
                <a:gd name="connsiteY4" fmla="*/ 596347 h 749916"/>
                <a:gd name="connsiteX5" fmla="*/ 318052 w 1212574"/>
                <a:gd name="connsiteY5" fmla="*/ 735495 h 749916"/>
                <a:gd name="connsiteX6" fmla="*/ 407504 w 1212574"/>
                <a:gd name="connsiteY6" fmla="*/ 745434 h 749916"/>
                <a:gd name="connsiteX7" fmla="*/ 646043 w 1212574"/>
                <a:gd name="connsiteY7" fmla="*/ 735495 h 749916"/>
                <a:gd name="connsiteX8" fmla="*/ 685800 w 1212574"/>
                <a:gd name="connsiteY8" fmla="*/ 725556 h 749916"/>
                <a:gd name="connsiteX9" fmla="*/ 785191 w 1212574"/>
                <a:gd name="connsiteY9" fmla="*/ 695739 h 749916"/>
                <a:gd name="connsiteX10" fmla="*/ 884582 w 1212574"/>
                <a:gd name="connsiteY10" fmla="*/ 655982 h 749916"/>
                <a:gd name="connsiteX11" fmla="*/ 914400 w 1212574"/>
                <a:gd name="connsiteY11" fmla="*/ 646043 h 749916"/>
                <a:gd name="connsiteX12" fmla="*/ 944217 w 1212574"/>
                <a:gd name="connsiteY12" fmla="*/ 626165 h 749916"/>
                <a:gd name="connsiteX13" fmla="*/ 983974 w 1212574"/>
                <a:gd name="connsiteY13" fmla="*/ 606286 h 749916"/>
                <a:gd name="connsiteX14" fmla="*/ 1033669 w 1212574"/>
                <a:gd name="connsiteY14" fmla="*/ 546652 h 749916"/>
                <a:gd name="connsiteX15" fmla="*/ 1053548 w 1212574"/>
                <a:gd name="connsiteY15" fmla="*/ 526773 h 749916"/>
                <a:gd name="connsiteX16" fmla="*/ 1073426 w 1212574"/>
                <a:gd name="connsiteY16" fmla="*/ 487017 h 749916"/>
                <a:gd name="connsiteX17" fmla="*/ 1093304 w 1212574"/>
                <a:gd name="connsiteY17" fmla="*/ 427382 h 749916"/>
                <a:gd name="connsiteX18" fmla="*/ 1103243 w 1212574"/>
                <a:gd name="connsiteY18" fmla="*/ 318052 h 749916"/>
                <a:gd name="connsiteX19" fmla="*/ 1123121 w 1212574"/>
                <a:gd name="connsiteY19" fmla="*/ 248478 h 749916"/>
                <a:gd name="connsiteX20" fmla="*/ 1133061 w 1212574"/>
                <a:gd name="connsiteY20" fmla="*/ 208721 h 749916"/>
                <a:gd name="connsiteX21" fmla="*/ 1202634 w 1212574"/>
                <a:gd name="connsiteY21" fmla="*/ 0 h 749916"/>
                <a:gd name="connsiteX22" fmla="*/ 1212574 w 1212574"/>
                <a:gd name="connsiteY22" fmla="*/ 0 h 74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2574" h="749916">
                  <a:moveTo>
                    <a:pt x="0" y="467139"/>
                  </a:moveTo>
                  <a:lnTo>
                    <a:pt x="109330" y="477078"/>
                  </a:lnTo>
                  <a:cubicBezTo>
                    <a:pt x="165606" y="481098"/>
                    <a:pt x="223219" y="474778"/>
                    <a:pt x="278295" y="487017"/>
                  </a:cubicBezTo>
                  <a:cubicBezTo>
                    <a:pt x="288522" y="489290"/>
                    <a:pt x="285477" y="506727"/>
                    <a:pt x="288234" y="516834"/>
                  </a:cubicBezTo>
                  <a:cubicBezTo>
                    <a:pt x="295423" y="543191"/>
                    <a:pt x="308113" y="596347"/>
                    <a:pt x="308113" y="596347"/>
                  </a:cubicBezTo>
                  <a:cubicBezTo>
                    <a:pt x="311426" y="642730"/>
                    <a:pt x="292258" y="696804"/>
                    <a:pt x="318052" y="735495"/>
                  </a:cubicBezTo>
                  <a:cubicBezTo>
                    <a:pt x="334693" y="760457"/>
                    <a:pt x="377503" y="745434"/>
                    <a:pt x="407504" y="745434"/>
                  </a:cubicBezTo>
                  <a:cubicBezTo>
                    <a:pt x="487086" y="745434"/>
                    <a:pt x="566530" y="738808"/>
                    <a:pt x="646043" y="735495"/>
                  </a:cubicBezTo>
                  <a:cubicBezTo>
                    <a:pt x="659295" y="732182"/>
                    <a:pt x="672716" y="729481"/>
                    <a:pt x="685800" y="725556"/>
                  </a:cubicBezTo>
                  <a:cubicBezTo>
                    <a:pt x="806790" y="689259"/>
                    <a:pt x="693555" y="718647"/>
                    <a:pt x="785191" y="695739"/>
                  </a:cubicBezTo>
                  <a:cubicBezTo>
                    <a:pt x="843688" y="666490"/>
                    <a:pt x="810893" y="680545"/>
                    <a:pt x="884582" y="655982"/>
                  </a:cubicBezTo>
                  <a:lnTo>
                    <a:pt x="914400" y="646043"/>
                  </a:lnTo>
                  <a:cubicBezTo>
                    <a:pt x="924339" y="639417"/>
                    <a:pt x="933846" y="632092"/>
                    <a:pt x="944217" y="626165"/>
                  </a:cubicBezTo>
                  <a:cubicBezTo>
                    <a:pt x="957081" y="618814"/>
                    <a:pt x="971917" y="614898"/>
                    <a:pt x="983974" y="606286"/>
                  </a:cubicBezTo>
                  <a:cubicBezTo>
                    <a:pt x="1017028" y="582676"/>
                    <a:pt x="1010422" y="575711"/>
                    <a:pt x="1033669" y="546652"/>
                  </a:cubicBezTo>
                  <a:cubicBezTo>
                    <a:pt x="1039523" y="539334"/>
                    <a:pt x="1048350" y="534570"/>
                    <a:pt x="1053548" y="526773"/>
                  </a:cubicBezTo>
                  <a:cubicBezTo>
                    <a:pt x="1061767" y="514445"/>
                    <a:pt x="1067923" y="500774"/>
                    <a:pt x="1073426" y="487017"/>
                  </a:cubicBezTo>
                  <a:cubicBezTo>
                    <a:pt x="1081208" y="467562"/>
                    <a:pt x="1093304" y="427382"/>
                    <a:pt x="1093304" y="427382"/>
                  </a:cubicBezTo>
                  <a:cubicBezTo>
                    <a:pt x="1096617" y="390939"/>
                    <a:pt x="1098407" y="354325"/>
                    <a:pt x="1103243" y="318052"/>
                  </a:cubicBezTo>
                  <a:cubicBezTo>
                    <a:pt x="1107127" y="288923"/>
                    <a:pt x="1115455" y="275308"/>
                    <a:pt x="1123121" y="248478"/>
                  </a:cubicBezTo>
                  <a:cubicBezTo>
                    <a:pt x="1126874" y="235343"/>
                    <a:pt x="1129748" y="221973"/>
                    <a:pt x="1133061" y="208721"/>
                  </a:cubicBezTo>
                  <a:cubicBezTo>
                    <a:pt x="1137798" y="118720"/>
                    <a:pt x="1085295" y="0"/>
                    <a:pt x="1202634" y="0"/>
                  </a:cubicBezTo>
                  <a:lnTo>
                    <a:pt x="1212574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25" name="Group 624">
              <a:extLst>
                <a:ext uri="{FF2B5EF4-FFF2-40B4-BE49-F238E27FC236}">
                  <a16:creationId xmlns:a16="http://schemas.microsoft.com/office/drawing/2014/main" id="{1EE87C80-DC5D-426E-A426-B28894AD2B2B}"/>
                </a:ext>
              </a:extLst>
            </p:cNvPr>
            <p:cNvGrpSpPr/>
            <p:nvPr/>
          </p:nvGrpSpPr>
          <p:grpSpPr>
            <a:xfrm>
              <a:off x="6170640" y="3051433"/>
              <a:ext cx="386324" cy="401041"/>
              <a:chOff x="175625" y="2458697"/>
              <a:chExt cx="386324" cy="401041"/>
            </a:xfrm>
          </p:grpSpPr>
          <p:grpSp>
            <p:nvGrpSpPr>
              <p:cNvPr id="626" name="Group 524">
                <a:extLst>
                  <a:ext uri="{FF2B5EF4-FFF2-40B4-BE49-F238E27FC236}">
                    <a16:creationId xmlns:a16="http://schemas.microsoft.com/office/drawing/2014/main" id="{368F8DB0-192A-4ECB-9F98-5A7A43175C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4511" y="2664408"/>
                <a:ext cx="190460" cy="195330"/>
                <a:chOff x="288" y="3648"/>
                <a:chExt cx="240" cy="288"/>
              </a:xfrm>
            </p:grpSpPr>
            <p:sp>
              <p:nvSpPr>
                <p:cNvPr id="628" name="AutoShape 525">
                  <a:extLst>
                    <a:ext uri="{FF2B5EF4-FFF2-40B4-BE49-F238E27FC236}">
                      <a16:creationId xmlns:a16="http://schemas.microsoft.com/office/drawing/2014/main" id="{F7E86DBC-6C29-4D7C-8DA4-2A25336C7E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88" y="3648"/>
                  <a:ext cx="240" cy="2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29" name="Rectangle 526">
                  <a:extLst>
                    <a:ext uri="{FF2B5EF4-FFF2-40B4-BE49-F238E27FC236}">
                      <a16:creationId xmlns:a16="http://schemas.microsoft.com/office/drawing/2014/main" id="{EE65A8D9-57F9-4962-8CF9-FF55AE45C5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" y="3840"/>
                  <a:ext cx="48" cy="96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627" name="Rectangle 527">
                <a:extLst>
                  <a:ext uri="{FF2B5EF4-FFF2-40B4-BE49-F238E27FC236}">
                    <a16:creationId xmlns:a16="http://schemas.microsoft.com/office/drawing/2014/main" id="{A5C52212-7172-4DA9-BB32-4FB0688540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625" y="2458697"/>
                <a:ext cx="386324" cy="2243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342900" eaLnBrk="0" hangingPunct="0">
                  <a:lnSpc>
                    <a:spcPct val="80000"/>
                  </a:lnSpc>
                </a:pPr>
                <a:r>
                  <a:rPr lang="en-US" sz="900" b="1" dirty="0">
                    <a:solidFill>
                      <a:srgbClr val="FF3300"/>
                    </a:solidFill>
                    <a:latin typeface="Calibri"/>
                    <a:cs typeface="Arial" charset="0"/>
                  </a:rPr>
                  <a:t>Content</a:t>
                </a:r>
              </a:p>
              <a:p>
                <a:pPr algn="ctr" defTabSz="342900" eaLnBrk="0" hangingPunct="0">
                  <a:lnSpc>
                    <a:spcPct val="80000"/>
                  </a:lnSpc>
                </a:pPr>
                <a:r>
                  <a:rPr lang="en-US" sz="900" b="1" dirty="0">
                    <a:solidFill>
                      <a:srgbClr val="FF3300"/>
                    </a:solidFill>
                    <a:latin typeface="Calibri"/>
                    <a:cs typeface="Arial" charset="0"/>
                  </a:rPr>
                  <a:t>Filters</a:t>
                </a:r>
              </a:p>
            </p:txBody>
          </p:sp>
        </p:grp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036C6A4-6680-4495-982D-3EC9A4E242C4}"/>
                </a:ext>
              </a:extLst>
            </p:cNvPr>
            <p:cNvSpPr/>
            <p:nvPr/>
          </p:nvSpPr>
          <p:spPr>
            <a:xfrm>
              <a:off x="6003235" y="3240146"/>
              <a:ext cx="586408" cy="359057"/>
            </a:xfrm>
            <a:custGeom>
              <a:avLst/>
              <a:gdLst>
                <a:gd name="connsiteX0" fmla="*/ 0 w 586408"/>
                <a:gd name="connsiteY0" fmla="*/ 9950 h 359057"/>
                <a:gd name="connsiteX1" fmla="*/ 258417 w 586408"/>
                <a:gd name="connsiteY1" fmla="*/ 11 h 359057"/>
                <a:gd name="connsiteX2" fmla="*/ 318052 w 586408"/>
                <a:gd name="connsiteY2" fmla="*/ 9950 h 359057"/>
                <a:gd name="connsiteX3" fmla="*/ 357808 w 586408"/>
                <a:gd name="connsiteY3" fmla="*/ 109341 h 359057"/>
                <a:gd name="connsiteX4" fmla="*/ 367748 w 586408"/>
                <a:gd name="connsiteY4" fmla="*/ 139158 h 359057"/>
                <a:gd name="connsiteX5" fmla="*/ 357808 w 586408"/>
                <a:gd name="connsiteY5" fmla="*/ 208732 h 359057"/>
                <a:gd name="connsiteX6" fmla="*/ 367748 w 586408"/>
                <a:gd name="connsiteY6" fmla="*/ 328002 h 359057"/>
                <a:gd name="connsiteX7" fmla="*/ 427382 w 586408"/>
                <a:gd name="connsiteY7" fmla="*/ 357819 h 359057"/>
                <a:gd name="connsiteX8" fmla="*/ 586408 w 586408"/>
                <a:gd name="connsiteY8" fmla="*/ 357819 h 35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6408" h="359057">
                  <a:moveTo>
                    <a:pt x="0" y="9950"/>
                  </a:moveTo>
                  <a:cubicBezTo>
                    <a:pt x="86139" y="6637"/>
                    <a:pt x="172214" y="11"/>
                    <a:pt x="258417" y="11"/>
                  </a:cubicBezTo>
                  <a:cubicBezTo>
                    <a:pt x="278570" y="11"/>
                    <a:pt x="300963" y="-731"/>
                    <a:pt x="318052" y="9950"/>
                  </a:cubicBezTo>
                  <a:cubicBezTo>
                    <a:pt x="330368" y="17647"/>
                    <a:pt x="357192" y="107494"/>
                    <a:pt x="357808" y="109341"/>
                  </a:cubicBezTo>
                  <a:lnTo>
                    <a:pt x="367748" y="139158"/>
                  </a:lnTo>
                  <a:cubicBezTo>
                    <a:pt x="364435" y="162349"/>
                    <a:pt x="357808" y="185305"/>
                    <a:pt x="357808" y="208732"/>
                  </a:cubicBezTo>
                  <a:cubicBezTo>
                    <a:pt x="357808" y="248626"/>
                    <a:pt x="356788" y="289643"/>
                    <a:pt x="367748" y="328002"/>
                  </a:cubicBezTo>
                  <a:cubicBezTo>
                    <a:pt x="370791" y="338654"/>
                    <a:pt x="417360" y="357292"/>
                    <a:pt x="427382" y="357819"/>
                  </a:cubicBezTo>
                  <a:cubicBezTo>
                    <a:pt x="480317" y="360605"/>
                    <a:pt x="533399" y="357819"/>
                    <a:pt x="586408" y="357819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2" name="Group 631">
            <a:extLst>
              <a:ext uri="{FF2B5EF4-FFF2-40B4-BE49-F238E27FC236}">
                <a16:creationId xmlns:a16="http://schemas.microsoft.com/office/drawing/2014/main" id="{06C12819-FADE-4D96-B21E-3AF230BDD782}"/>
              </a:ext>
            </a:extLst>
          </p:cNvPr>
          <p:cNvGrpSpPr/>
          <p:nvPr/>
        </p:nvGrpSpPr>
        <p:grpSpPr>
          <a:xfrm>
            <a:off x="5900190" y="925833"/>
            <a:ext cx="261730" cy="246222"/>
            <a:chOff x="3048000" y="668178"/>
            <a:chExt cx="261730" cy="246222"/>
          </a:xfrm>
        </p:grpSpPr>
        <p:sp>
          <p:nvSpPr>
            <p:cNvPr id="633" name="Rectangle 507">
              <a:extLst>
                <a:ext uri="{FF2B5EF4-FFF2-40B4-BE49-F238E27FC236}">
                  <a16:creationId xmlns:a16="http://schemas.microsoft.com/office/drawing/2014/main" id="{A46D5B3D-A5EC-4FC8-BA61-A32C564E6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5997" y="761149"/>
              <a:ext cx="185737" cy="13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342900" eaLnBrk="0" hangingPunct="0"/>
              <a:r>
                <a:rPr lang="en-US" sz="900" b="1" dirty="0">
                  <a:solidFill>
                    <a:srgbClr val="FF3300"/>
                  </a:solidFill>
                  <a:latin typeface="Calibri"/>
                  <a:cs typeface="Arial" charset="0"/>
                </a:rPr>
                <a:t>SIM</a:t>
              </a:r>
            </a:p>
          </p:txBody>
        </p:sp>
        <p:grpSp>
          <p:nvGrpSpPr>
            <p:cNvPr id="634" name="Group 595">
              <a:extLst>
                <a:ext uri="{FF2B5EF4-FFF2-40B4-BE49-F238E27FC236}">
                  <a16:creationId xmlns:a16="http://schemas.microsoft.com/office/drawing/2014/main" id="{2F54846A-3CE7-4277-9ED6-D97E779256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0" y="668178"/>
              <a:ext cx="261730" cy="246222"/>
              <a:chOff x="1056" y="3312"/>
              <a:chExt cx="1008" cy="624"/>
            </a:xfrm>
          </p:grpSpPr>
          <p:sp>
            <p:nvSpPr>
              <p:cNvPr id="635" name="Oval 596">
                <a:extLst>
                  <a:ext uri="{FF2B5EF4-FFF2-40B4-BE49-F238E27FC236}">
                    <a16:creationId xmlns:a16="http://schemas.microsoft.com/office/drawing/2014/main" id="{2A8E42F4-7288-4238-9971-24C75802AF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12"/>
                <a:ext cx="1008" cy="192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" name="Line 597">
                <a:extLst>
                  <a:ext uri="{FF2B5EF4-FFF2-40B4-BE49-F238E27FC236}">
                    <a16:creationId xmlns:a16="http://schemas.microsoft.com/office/drawing/2014/main" id="{386920AE-DC78-412A-9B18-2A54B62665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340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" name="Line 598">
                <a:extLst>
                  <a:ext uri="{FF2B5EF4-FFF2-40B4-BE49-F238E27FC236}">
                    <a16:creationId xmlns:a16="http://schemas.microsoft.com/office/drawing/2014/main" id="{E849040E-3D09-45CD-9C90-43580825CD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340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" name="Arc 599">
                <a:extLst>
                  <a:ext uri="{FF2B5EF4-FFF2-40B4-BE49-F238E27FC236}">
                    <a16:creationId xmlns:a16="http://schemas.microsoft.com/office/drawing/2014/main" id="{FFE7A169-C93A-49D6-9B3E-506C8151E32A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584" y="3840"/>
                <a:ext cx="480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9" name="Arc 600">
                <a:extLst>
                  <a:ext uri="{FF2B5EF4-FFF2-40B4-BE49-F238E27FC236}">
                    <a16:creationId xmlns:a16="http://schemas.microsoft.com/office/drawing/2014/main" id="{5058D4DE-2C73-4175-A0FD-42799012615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056" y="3840"/>
                <a:ext cx="480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" name="Line 601">
                <a:extLst>
                  <a:ext uri="{FF2B5EF4-FFF2-40B4-BE49-F238E27FC236}">
                    <a16:creationId xmlns:a16="http://schemas.microsoft.com/office/drawing/2014/main" id="{CEB49ED7-3B9C-4DB0-82DF-4848F74D38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3936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41" name="TextBox 640">
            <a:extLst>
              <a:ext uri="{FF2B5EF4-FFF2-40B4-BE49-F238E27FC236}">
                <a16:creationId xmlns:a16="http://schemas.microsoft.com/office/drawing/2014/main" id="{B8A554BE-0110-48C5-8A2F-B5A7F9D2F811}"/>
              </a:ext>
            </a:extLst>
          </p:cNvPr>
          <p:cNvSpPr txBox="1"/>
          <p:nvPr/>
        </p:nvSpPr>
        <p:spPr>
          <a:xfrm>
            <a:off x="4824174" y="1251657"/>
            <a:ext cx="1373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</a:rPr>
              <a:t>Security Operations</a:t>
            </a:r>
            <a:endParaRPr lang="en-US" sz="1000" dirty="0"/>
          </a:p>
        </p:txBody>
      </p:sp>
      <p:grpSp>
        <p:nvGrpSpPr>
          <p:cNvPr id="642" name="Group 641">
            <a:extLst>
              <a:ext uri="{FF2B5EF4-FFF2-40B4-BE49-F238E27FC236}">
                <a16:creationId xmlns:a16="http://schemas.microsoft.com/office/drawing/2014/main" id="{1E5A5432-CC4F-4E5F-B13A-B74E8049FA6A}"/>
              </a:ext>
            </a:extLst>
          </p:cNvPr>
          <p:cNvGrpSpPr/>
          <p:nvPr/>
        </p:nvGrpSpPr>
        <p:grpSpPr>
          <a:xfrm>
            <a:off x="5338306" y="937741"/>
            <a:ext cx="632222" cy="299323"/>
            <a:chOff x="1223755" y="619838"/>
            <a:chExt cx="632222" cy="299323"/>
          </a:xfrm>
        </p:grpSpPr>
        <p:grpSp>
          <p:nvGrpSpPr>
            <p:cNvPr id="643" name="Group 24">
              <a:extLst>
                <a:ext uri="{FF2B5EF4-FFF2-40B4-BE49-F238E27FC236}">
                  <a16:creationId xmlns:a16="http://schemas.microsoft.com/office/drawing/2014/main" id="{EE27C6B7-DC55-4BE4-B063-07AE1436EF2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415793" y="454688"/>
              <a:ext cx="171450" cy="501749"/>
              <a:chOff x="1248" y="3792"/>
              <a:chExt cx="144" cy="389"/>
            </a:xfrm>
          </p:grpSpPr>
          <p:sp>
            <p:nvSpPr>
              <p:cNvPr id="645" name="Rectangle 25" descr="30%">
                <a:extLst>
                  <a:ext uri="{FF2B5EF4-FFF2-40B4-BE49-F238E27FC236}">
                    <a16:creationId xmlns:a16="http://schemas.microsoft.com/office/drawing/2014/main" id="{6BF8BF99-6D51-4F45-B095-592DBAE871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3792"/>
                <a:ext cx="144" cy="384"/>
              </a:xfrm>
              <a:prstGeom prst="rect">
                <a:avLst/>
              </a:prstGeom>
              <a:pattFill prst="pct30">
                <a:fgClr>
                  <a:srgbClr val="FF3300"/>
                </a:fgClr>
                <a:bgClr>
                  <a:schemeClr val="bg1"/>
                </a:bgClr>
              </a:patt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46" name="Freeform 26">
                <a:extLst>
                  <a:ext uri="{FF2B5EF4-FFF2-40B4-BE49-F238E27FC236}">
                    <a16:creationId xmlns:a16="http://schemas.microsoft.com/office/drawing/2014/main" id="{4B0120E0-C099-49D1-B1D3-1B20C568D6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8" y="3809"/>
                <a:ext cx="140" cy="372"/>
              </a:xfrm>
              <a:custGeom>
                <a:avLst/>
                <a:gdLst>
                  <a:gd name="T0" fmla="*/ 0 w 91"/>
                  <a:gd name="T1" fmla="*/ 2251 h 197"/>
                  <a:gd name="T2" fmla="*/ 0 w 91"/>
                  <a:gd name="T3" fmla="*/ 2504 h 197"/>
                  <a:gd name="T4" fmla="*/ 509 w 91"/>
                  <a:gd name="T5" fmla="*/ 2251 h 197"/>
                  <a:gd name="T6" fmla="*/ 509 w 91"/>
                  <a:gd name="T7" fmla="*/ 2504 h 197"/>
                  <a:gd name="T8" fmla="*/ 175 w 91"/>
                  <a:gd name="T9" fmla="*/ 699 h 197"/>
                  <a:gd name="T10" fmla="*/ 335 w 91"/>
                  <a:gd name="T11" fmla="*/ 699 h 197"/>
                  <a:gd name="T12" fmla="*/ 146 w 91"/>
                  <a:gd name="T13" fmla="*/ 417 h 197"/>
                  <a:gd name="T14" fmla="*/ 365 w 91"/>
                  <a:gd name="T15" fmla="*/ 417 h 197"/>
                  <a:gd name="T16" fmla="*/ 66 w 91"/>
                  <a:gd name="T17" fmla="*/ 0 h 197"/>
                  <a:gd name="T18" fmla="*/ 445 w 91"/>
                  <a:gd name="T19" fmla="*/ 0 h 197"/>
                  <a:gd name="T20" fmla="*/ 445 w 91"/>
                  <a:gd name="T21" fmla="*/ 1516 h 197"/>
                  <a:gd name="T22" fmla="*/ 66 w 91"/>
                  <a:gd name="T23" fmla="*/ 1516 h 197"/>
                  <a:gd name="T24" fmla="*/ 66 w 91"/>
                  <a:gd name="T25" fmla="*/ 0 h 1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1"/>
                  <a:gd name="T40" fmla="*/ 0 h 197"/>
                  <a:gd name="T41" fmla="*/ 91 w 91"/>
                  <a:gd name="T42" fmla="*/ 197 h 19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1" h="197">
                    <a:moveTo>
                      <a:pt x="0" y="177"/>
                    </a:moveTo>
                    <a:lnTo>
                      <a:pt x="0" y="197"/>
                    </a:lnTo>
                    <a:moveTo>
                      <a:pt x="91" y="177"/>
                    </a:moveTo>
                    <a:lnTo>
                      <a:pt x="91" y="197"/>
                    </a:lnTo>
                    <a:moveTo>
                      <a:pt x="31" y="55"/>
                    </a:moveTo>
                    <a:lnTo>
                      <a:pt x="60" y="55"/>
                    </a:lnTo>
                    <a:moveTo>
                      <a:pt x="26" y="33"/>
                    </a:moveTo>
                    <a:lnTo>
                      <a:pt x="65" y="33"/>
                    </a:lnTo>
                    <a:moveTo>
                      <a:pt x="12" y="0"/>
                    </a:moveTo>
                    <a:lnTo>
                      <a:pt x="79" y="0"/>
                    </a:lnTo>
                    <a:lnTo>
                      <a:pt x="79" y="119"/>
                    </a:lnTo>
                    <a:lnTo>
                      <a:pt x="12" y="119"/>
                    </a:lnTo>
                    <a:lnTo>
                      <a:pt x="12" y="0"/>
                    </a:lnTo>
                  </a:path>
                </a:pathLst>
              </a:custGeom>
              <a:noFill/>
              <a:ln w="11113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47" name="Rectangle 27">
                <a:extLst>
                  <a:ext uri="{FF2B5EF4-FFF2-40B4-BE49-F238E27FC236}">
                    <a16:creationId xmlns:a16="http://schemas.microsoft.com/office/drawing/2014/main" id="{69287A37-E140-409F-8F37-9AB9BBD45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4" y="3907"/>
                <a:ext cx="23" cy="8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48" name="Line 28">
                <a:extLst>
                  <a:ext uri="{FF2B5EF4-FFF2-40B4-BE49-F238E27FC236}">
                    <a16:creationId xmlns:a16="http://schemas.microsoft.com/office/drawing/2014/main" id="{9DF24AF3-546A-4839-8994-BFBE47AFA1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403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49" name="Line 29">
                <a:extLst>
                  <a:ext uri="{FF2B5EF4-FFF2-40B4-BE49-F238E27FC236}">
                    <a16:creationId xmlns:a16="http://schemas.microsoft.com/office/drawing/2014/main" id="{3558A001-1681-43C5-B6D3-49E6AEA1E4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403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644" name="Rectangle 23">
              <a:extLst>
                <a:ext uri="{FF2B5EF4-FFF2-40B4-BE49-F238E27FC236}">
                  <a16:creationId xmlns:a16="http://schemas.microsoft.com/office/drawing/2014/main" id="{EF570DBB-6E71-4496-A7AB-4561F1F13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3755" y="796050"/>
              <a:ext cx="632222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342900" eaLnBrk="0" hangingPunct="0"/>
              <a:r>
                <a:rPr lang="en-US" sz="800" b="1" dirty="0">
                  <a:solidFill>
                    <a:srgbClr val="FF3300"/>
                  </a:solidFill>
                  <a:latin typeface="Calibri"/>
                  <a:cs typeface="Arial" charset="0"/>
                </a:rPr>
                <a:t>Policy Servers</a:t>
              </a:r>
            </a:p>
          </p:txBody>
        </p:sp>
      </p:grpSp>
      <p:sp>
        <p:nvSpPr>
          <p:cNvPr id="650" name="Rectangle 23">
            <a:extLst>
              <a:ext uri="{FF2B5EF4-FFF2-40B4-BE49-F238E27FC236}">
                <a16:creationId xmlns:a16="http://schemas.microsoft.com/office/drawing/2014/main" id="{DF9C6A9C-1524-4C14-8D4C-FAC40BBE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472" y="1496399"/>
            <a:ext cx="657225" cy="9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342900" eaLnBrk="0" hangingPunct="0">
              <a:lnSpc>
                <a:spcPct val="80000"/>
              </a:lnSpc>
            </a:pPr>
            <a:r>
              <a:rPr lang="en-US" sz="788" dirty="0">
                <a:solidFill>
                  <a:srgbClr val="FF3300"/>
                </a:solidFill>
                <a:latin typeface="Arial Narrow" pitchFamily="34" charset="0"/>
                <a:cs typeface="Arial" charset="0"/>
              </a:rPr>
              <a:t>Entitlements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5F0194D-B67D-457D-B1C7-5679086DF6E6}"/>
              </a:ext>
            </a:extLst>
          </p:cNvPr>
          <p:cNvGrpSpPr/>
          <p:nvPr/>
        </p:nvGrpSpPr>
        <p:grpSpPr>
          <a:xfrm>
            <a:off x="969253" y="4037865"/>
            <a:ext cx="3584713" cy="552548"/>
            <a:chOff x="969253" y="4037865"/>
            <a:chExt cx="3584713" cy="552548"/>
          </a:xfrm>
        </p:grpSpPr>
        <p:sp>
          <p:nvSpPr>
            <p:cNvPr id="652" name="Freeform 307">
              <a:extLst>
                <a:ext uri="{FF2B5EF4-FFF2-40B4-BE49-F238E27FC236}">
                  <a16:creationId xmlns:a16="http://schemas.microsoft.com/office/drawing/2014/main" id="{07F2BA6A-87A0-4975-A712-35F6121F4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253" y="4037865"/>
              <a:ext cx="696556" cy="552548"/>
            </a:xfrm>
            <a:custGeom>
              <a:avLst/>
              <a:gdLst>
                <a:gd name="T0" fmla="*/ 2147483647 w 721"/>
                <a:gd name="T1" fmla="*/ 2147483647 h 463"/>
                <a:gd name="T2" fmla="*/ 2147483647 w 721"/>
                <a:gd name="T3" fmla="*/ 2147483647 h 463"/>
                <a:gd name="T4" fmla="*/ 2147483647 w 721"/>
                <a:gd name="T5" fmla="*/ 2147483647 h 463"/>
                <a:gd name="T6" fmla="*/ 2147483647 w 721"/>
                <a:gd name="T7" fmla="*/ 2147483647 h 463"/>
                <a:gd name="T8" fmla="*/ 2147483647 w 721"/>
                <a:gd name="T9" fmla="*/ 2147483647 h 463"/>
                <a:gd name="T10" fmla="*/ 2147483647 w 721"/>
                <a:gd name="T11" fmla="*/ 2147483647 h 463"/>
                <a:gd name="T12" fmla="*/ 2147483647 w 721"/>
                <a:gd name="T13" fmla="*/ 2147483647 h 463"/>
                <a:gd name="T14" fmla="*/ 2147483647 w 721"/>
                <a:gd name="T15" fmla="*/ 2147483647 h 463"/>
                <a:gd name="T16" fmla="*/ 2147483647 w 721"/>
                <a:gd name="T17" fmla="*/ 2147483647 h 463"/>
                <a:gd name="T18" fmla="*/ 2147483647 w 721"/>
                <a:gd name="T19" fmla="*/ 2147483647 h 463"/>
                <a:gd name="T20" fmla="*/ 2147483647 w 721"/>
                <a:gd name="T21" fmla="*/ 2147483647 h 463"/>
                <a:gd name="T22" fmla="*/ 2147483647 w 721"/>
                <a:gd name="T23" fmla="*/ 2147483647 h 463"/>
                <a:gd name="T24" fmla="*/ 2147483647 w 721"/>
                <a:gd name="T25" fmla="*/ 2147483647 h 463"/>
                <a:gd name="T26" fmla="*/ 2147483647 w 721"/>
                <a:gd name="T27" fmla="*/ 2147483647 h 463"/>
                <a:gd name="T28" fmla="*/ 2147483647 w 721"/>
                <a:gd name="T29" fmla="*/ 2147483647 h 463"/>
                <a:gd name="T30" fmla="*/ 2147483647 w 721"/>
                <a:gd name="T31" fmla="*/ 2147483647 h 463"/>
                <a:gd name="T32" fmla="*/ 2147483647 w 721"/>
                <a:gd name="T33" fmla="*/ 2147483647 h 463"/>
                <a:gd name="T34" fmla="*/ 2147483647 w 721"/>
                <a:gd name="T35" fmla="*/ 2147483647 h 463"/>
                <a:gd name="T36" fmla="*/ 2147483647 w 721"/>
                <a:gd name="T37" fmla="*/ 2147483647 h 463"/>
                <a:gd name="T38" fmla="*/ 2147483647 w 721"/>
                <a:gd name="T39" fmla="*/ 2147483647 h 463"/>
                <a:gd name="T40" fmla="*/ 2147483647 w 721"/>
                <a:gd name="T41" fmla="*/ 2147483647 h 463"/>
                <a:gd name="T42" fmla="*/ 2147483647 w 721"/>
                <a:gd name="T43" fmla="*/ 2147483647 h 463"/>
                <a:gd name="T44" fmla="*/ 2147483647 w 721"/>
                <a:gd name="T45" fmla="*/ 2147483647 h 463"/>
                <a:gd name="T46" fmla="*/ 2147483647 w 721"/>
                <a:gd name="T47" fmla="*/ 2147483647 h 463"/>
                <a:gd name="T48" fmla="*/ 2147483647 w 721"/>
                <a:gd name="T49" fmla="*/ 2147483647 h 463"/>
                <a:gd name="T50" fmla="*/ 2147483647 w 721"/>
                <a:gd name="T51" fmla="*/ 2147483647 h 463"/>
                <a:gd name="T52" fmla="*/ 2147483647 w 721"/>
                <a:gd name="T53" fmla="*/ 2147483647 h 463"/>
                <a:gd name="T54" fmla="*/ 2147483647 w 721"/>
                <a:gd name="T55" fmla="*/ 2147483647 h 463"/>
                <a:gd name="T56" fmla="*/ 2147483647 w 721"/>
                <a:gd name="T57" fmla="*/ 2147483647 h 463"/>
                <a:gd name="T58" fmla="*/ 2147483647 w 721"/>
                <a:gd name="T59" fmla="*/ 2147483647 h 463"/>
                <a:gd name="T60" fmla="*/ 0 w 721"/>
                <a:gd name="T61" fmla="*/ 2147483647 h 463"/>
                <a:gd name="T62" fmla="*/ 2147483647 w 721"/>
                <a:gd name="T63" fmla="*/ 2147483647 h 463"/>
                <a:gd name="T64" fmla="*/ 2147483647 w 721"/>
                <a:gd name="T65" fmla="*/ 2147483647 h 463"/>
                <a:gd name="T66" fmla="*/ 2147483647 w 721"/>
                <a:gd name="T67" fmla="*/ 2147483647 h 4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1"/>
                <a:gd name="T103" fmla="*/ 0 h 463"/>
                <a:gd name="T104" fmla="*/ 721 w 721"/>
                <a:gd name="T105" fmla="*/ 463 h 4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1" h="463">
                  <a:moveTo>
                    <a:pt x="106" y="343"/>
                  </a:moveTo>
                  <a:lnTo>
                    <a:pt x="123" y="376"/>
                  </a:lnTo>
                  <a:lnTo>
                    <a:pt x="142" y="405"/>
                  </a:lnTo>
                  <a:lnTo>
                    <a:pt x="166" y="430"/>
                  </a:lnTo>
                  <a:lnTo>
                    <a:pt x="192" y="446"/>
                  </a:lnTo>
                  <a:lnTo>
                    <a:pt x="221" y="458"/>
                  </a:lnTo>
                  <a:lnTo>
                    <a:pt x="250" y="463"/>
                  </a:lnTo>
                  <a:lnTo>
                    <a:pt x="281" y="458"/>
                  </a:lnTo>
                  <a:lnTo>
                    <a:pt x="310" y="450"/>
                  </a:lnTo>
                  <a:lnTo>
                    <a:pt x="336" y="434"/>
                  </a:lnTo>
                  <a:lnTo>
                    <a:pt x="361" y="411"/>
                  </a:lnTo>
                  <a:lnTo>
                    <a:pt x="385" y="434"/>
                  </a:lnTo>
                  <a:lnTo>
                    <a:pt x="411" y="450"/>
                  </a:lnTo>
                  <a:lnTo>
                    <a:pt x="440" y="458"/>
                  </a:lnTo>
                  <a:lnTo>
                    <a:pt x="471" y="463"/>
                  </a:lnTo>
                  <a:lnTo>
                    <a:pt x="500" y="458"/>
                  </a:lnTo>
                  <a:lnTo>
                    <a:pt x="529" y="446"/>
                  </a:lnTo>
                  <a:lnTo>
                    <a:pt x="555" y="430"/>
                  </a:lnTo>
                  <a:lnTo>
                    <a:pt x="577" y="405"/>
                  </a:lnTo>
                  <a:lnTo>
                    <a:pt x="598" y="376"/>
                  </a:lnTo>
                  <a:lnTo>
                    <a:pt x="615" y="343"/>
                  </a:lnTo>
                  <a:lnTo>
                    <a:pt x="637" y="347"/>
                  </a:lnTo>
                  <a:lnTo>
                    <a:pt x="658" y="343"/>
                  </a:lnTo>
                  <a:lnTo>
                    <a:pt x="678" y="331"/>
                  </a:lnTo>
                  <a:lnTo>
                    <a:pt x="697" y="312"/>
                  </a:lnTo>
                  <a:lnTo>
                    <a:pt x="709" y="288"/>
                  </a:lnTo>
                  <a:lnTo>
                    <a:pt x="718" y="261"/>
                  </a:lnTo>
                  <a:lnTo>
                    <a:pt x="721" y="230"/>
                  </a:lnTo>
                  <a:lnTo>
                    <a:pt x="718" y="201"/>
                  </a:lnTo>
                  <a:lnTo>
                    <a:pt x="709" y="173"/>
                  </a:lnTo>
                  <a:lnTo>
                    <a:pt x="697" y="150"/>
                  </a:lnTo>
                  <a:lnTo>
                    <a:pt x="678" y="131"/>
                  </a:lnTo>
                  <a:lnTo>
                    <a:pt x="658" y="119"/>
                  </a:lnTo>
                  <a:lnTo>
                    <a:pt x="637" y="115"/>
                  </a:lnTo>
                  <a:lnTo>
                    <a:pt x="615" y="119"/>
                  </a:lnTo>
                  <a:lnTo>
                    <a:pt x="598" y="86"/>
                  </a:lnTo>
                  <a:lnTo>
                    <a:pt x="577" y="57"/>
                  </a:lnTo>
                  <a:lnTo>
                    <a:pt x="555" y="33"/>
                  </a:lnTo>
                  <a:lnTo>
                    <a:pt x="529" y="14"/>
                  </a:lnTo>
                  <a:lnTo>
                    <a:pt x="500" y="4"/>
                  </a:lnTo>
                  <a:lnTo>
                    <a:pt x="471" y="0"/>
                  </a:lnTo>
                  <a:lnTo>
                    <a:pt x="440" y="2"/>
                  </a:lnTo>
                  <a:lnTo>
                    <a:pt x="411" y="12"/>
                  </a:lnTo>
                  <a:lnTo>
                    <a:pt x="385" y="29"/>
                  </a:lnTo>
                  <a:lnTo>
                    <a:pt x="361" y="49"/>
                  </a:lnTo>
                  <a:lnTo>
                    <a:pt x="336" y="29"/>
                  </a:lnTo>
                  <a:lnTo>
                    <a:pt x="310" y="12"/>
                  </a:lnTo>
                  <a:lnTo>
                    <a:pt x="281" y="2"/>
                  </a:lnTo>
                  <a:lnTo>
                    <a:pt x="250" y="0"/>
                  </a:lnTo>
                  <a:lnTo>
                    <a:pt x="221" y="4"/>
                  </a:lnTo>
                  <a:lnTo>
                    <a:pt x="192" y="14"/>
                  </a:lnTo>
                  <a:lnTo>
                    <a:pt x="166" y="33"/>
                  </a:lnTo>
                  <a:lnTo>
                    <a:pt x="142" y="57"/>
                  </a:lnTo>
                  <a:lnTo>
                    <a:pt x="123" y="86"/>
                  </a:lnTo>
                  <a:lnTo>
                    <a:pt x="106" y="119"/>
                  </a:lnTo>
                  <a:lnTo>
                    <a:pt x="84" y="115"/>
                  </a:lnTo>
                  <a:lnTo>
                    <a:pt x="63" y="119"/>
                  </a:lnTo>
                  <a:lnTo>
                    <a:pt x="41" y="131"/>
                  </a:lnTo>
                  <a:lnTo>
                    <a:pt x="24" y="150"/>
                  </a:lnTo>
                  <a:lnTo>
                    <a:pt x="12" y="173"/>
                  </a:lnTo>
                  <a:lnTo>
                    <a:pt x="3" y="201"/>
                  </a:lnTo>
                  <a:lnTo>
                    <a:pt x="0" y="230"/>
                  </a:lnTo>
                  <a:lnTo>
                    <a:pt x="3" y="261"/>
                  </a:lnTo>
                  <a:lnTo>
                    <a:pt x="12" y="288"/>
                  </a:lnTo>
                  <a:lnTo>
                    <a:pt x="24" y="312"/>
                  </a:lnTo>
                  <a:lnTo>
                    <a:pt x="41" y="331"/>
                  </a:lnTo>
                  <a:lnTo>
                    <a:pt x="63" y="343"/>
                  </a:lnTo>
                  <a:lnTo>
                    <a:pt x="84" y="347"/>
                  </a:lnTo>
                  <a:lnTo>
                    <a:pt x="106" y="343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 lIns="68557" tIns="34278" rIns="68557" bIns="34278"/>
            <a:lstStyle/>
            <a:p>
              <a:pPr defTabSz="342900"/>
              <a:endParaRPr lang="en-US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653" name="TextBox 652">
              <a:extLst>
                <a:ext uri="{FF2B5EF4-FFF2-40B4-BE49-F238E27FC236}">
                  <a16:creationId xmlns:a16="http://schemas.microsoft.com/office/drawing/2014/main" id="{07328A8F-2995-4CB8-83D0-A1F5237A0A6D}"/>
                </a:ext>
              </a:extLst>
            </p:cNvPr>
            <p:cNvSpPr txBox="1"/>
            <p:nvPr/>
          </p:nvSpPr>
          <p:spPr>
            <a:xfrm>
              <a:off x="1033696" y="4087195"/>
              <a:ext cx="684531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800" dirty="0">
                  <a:solidFill>
                    <a:srgbClr val="FF0000"/>
                  </a:solidFill>
                </a:rPr>
                <a:t>Internal Labs or Scanning Services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DAEAEB5-8888-4AF7-937F-E839E190B2D1}"/>
                </a:ext>
              </a:extLst>
            </p:cNvPr>
            <p:cNvSpPr/>
            <p:nvPr/>
          </p:nvSpPr>
          <p:spPr>
            <a:xfrm>
              <a:off x="1659057" y="4194313"/>
              <a:ext cx="2894909" cy="279538"/>
            </a:xfrm>
            <a:custGeom>
              <a:avLst/>
              <a:gdLst>
                <a:gd name="connsiteX0" fmla="*/ 0 w 2804679"/>
                <a:gd name="connsiteY0" fmla="*/ 129209 h 279538"/>
                <a:gd name="connsiteX1" fmla="*/ 964095 w 2804679"/>
                <a:gd name="connsiteY1" fmla="*/ 248478 h 279538"/>
                <a:gd name="connsiteX2" fmla="*/ 1987826 w 2804679"/>
                <a:gd name="connsiteY2" fmla="*/ 278296 h 279538"/>
                <a:gd name="connsiteX3" fmla="*/ 2693504 w 2804679"/>
                <a:gd name="connsiteY3" fmla="*/ 218661 h 279538"/>
                <a:gd name="connsiteX4" fmla="*/ 2792895 w 2804679"/>
                <a:gd name="connsiteY4" fmla="*/ 0 h 27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4679" h="279538">
                  <a:moveTo>
                    <a:pt x="0" y="129209"/>
                  </a:moveTo>
                  <a:cubicBezTo>
                    <a:pt x="316395" y="176419"/>
                    <a:pt x="632791" y="223630"/>
                    <a:pt x="964095" y="248478"/>
                  </a:cubicBezTo>
                  <a:cubicBezTo>
                    <a:pt x="1295399" y="273326"/>
                    <a:pt x="1699591" y="283265"/>
                    <a:pt x="1987826" y="278296"/>
                  </a:cubicBezTo>
                  <a:cubicBezTo>
                    <a:pt x="2276061" y="273327"/>
                    <a:pt x="2559326" y="265044"/>
                    <a:pt x="2693504" y="218661"/>
                  </a:cubicBezTo>
                  <a:cubicBezTo>
                    <a:pt x="2827682" y="172278"/>
                    <a:pt x="2810288" y="86139"/>
                    <a:pt x="2792895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3" name="Text Box 618">
            <a:extLst>
              <a:ext uri="{FF2B5EF4-FFF2-40B4-BE49-F238E27FC236}">
                <a16:creationId xmlns:a16="http://schemas.microsoft.com/office/drawing/2014/main" id="{33210111-0A2C-4C97-8A94-4F83DB4C3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2624" y="904974"/>
            <a:ext cx="857250" cy="36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US" sz="900" b="1" dirty="0">
                <a:solidFill>
                  <a:srgbClr val="FF3300"/>
                </a:solidFill>
                <a:latin typeface="Calibri"/>
                <a:cs typeface="Arial" charset="0"/>
              </a:rPr>
              <a:t>Key Management</a:t>
            </a:r>
          </a:p>
        </p:txBody>
      </p:sp>
      <p:pic>
        <p:nvPicPr>
          <p:cNvPr id="725" name="Picture 724" descr="lock.jpg">
            <a:extLst>
              <a:ext uri="{FF2B5EF4-FFF2-40B4-BE49-F238E27FC236}">
                <a16:creationId xmlns:a16="http://schemas.microsoft.com/office/drawing/2014/main" id="{1876E06C-6280-4D13-BD2D-6335E772226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4279" y="3377852"/>
            <a:ext cx="177800" cy="215138"/>
          </a:xfrm>
          <a:prstGeom prst="rect">
            <a:avLst/>
          </a:prstGeom>
        </p:spPr>
      </p:pic>
      <p:grpSp>
        <p:nvGrpSpPr>
          <p:cNvPr id="727" name="Group 726">
            <a:extLst>
              <a:ext uri="{FF2B5EF4-FFF2-40B4-BE49-F238E27FC236}">
                <a16:creationId xmlns:a16="http://schemas.microsoft.com/office/drawing/2014/main" id="{8174550E-6FFC-4FB1-A6D1-EF0BBDEA9FF3}"/>
              </a:ext>
            </a:extLst>
          </p:cNvPr>
          <p:cNvGrpSpPr/>
          <p:nvPr/>
        </p:nvGrpSpPr>
        <p:grpSpPr>
          <a:xfrm>
            <a:off x="3915478" y="1449358"/>
            <a:ext cx="497955" cy="440839"/>
            <a:chOff x="3031997" y="668178"/>
            <a:chExt cx="303610" cy="246222"/>
          </a:xfrm>
        </p:grpSpPr>
        <p:sp>
          <p:nvSpPr>
            <p:cNvPr id="729" name="Rectangle 507">
              <a:extLst>
                <a:ext uri="{FF2B5EF4-FFF2-40B4-BE49-F238E27FC236}">
                  <a16:creationId xmlns:a16="http://schemas.microsoft.com/office/drawing/2014/main" id="{557D11BB-CF49-426F-8109-44165D00C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1997" y="738945"/>
              <a:ext cx="303610" cy="154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342900" eaLnBrk="0" hangingPunct="0"/>
              <a:r>
                <a:rPr lang="en-US" sz="900" b="1" dirty="0">
                  <a:latin typeface="Calibri"/>
                  <a:cs typeface="Arial" charset="0"/>
                </a:rPr>
                <a:t>DATA</a:t>
              </a:r>
            </a:p>
            <a:p>
              <a:pPr algn="ctr" defTabSz="342900" eaLnBrk="0" hangingPunct="0"/>
              <a:r>
                <a:rPr lang="en-US" sz="900" b="1" dirty="0">
                  <a:latin typeface="Calibri"/>
                  <a:cs typeface="Arial" charset="0"/>
                </a:rPr>
                <a:t>SHARES</a:t>
              </a:r>
            </a:p>
          </p:txBody>
        </p:sp>
        <p:grpSp>
          <p:nvGrpSpPr>
            <p:cNvPr id="730" name="Group 595">
              <a:extLst>
                <a:ext uri="{FF2B5EF4-FFF2-40B4-BE49-F238E27FC236}">
                  <a16:creationId xmlns:a16="http://schemas.microsoft.com/office/drawing/2014/main" id="{5D5F3625-9FD0-4682-BCD7-0A5D9D7D7A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0" y="668178"/>
              <a:ext cx="261730" cy="246222"/>
              <a:chOff x="1056" y="3312"/>
              <a:chExt cx="1008" cy="624"/>
            </a:xfrm>
          </p:grpSpPr>
          <p:sp>
            <p:nvSpPr>
              <p:cNvPr id="731" name="Oval 596">
                <a:extLst>
                  <a:ext uri="{FF2B5EF4-FFF2-40B4-BE49-F238E27FC236}">
                    <a16:creationId xmlns:a16="http://schemas.microsoft.com/office/drawing/2014/main" id="{44810069-5E69-4E26-9188-7AEFB0E52F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12"/>
                <a:ext cx="1008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2" name="Line 597">
                <a:extLst>
                  <a:ext uri="{FF2B5EF4-FFF2-40B4-BE49-F238E27FC236}">
                    <a16:creationId xmlns:a16="http://schemas.microsoft.com/office/drawing/2014/main" id="{67B41241-87BF-429A-8417-936F84FC10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3408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" name="Line 598">
                <a:extLst>
                  <a:ext uri="{FF2B5EF4-FFF2-40B4-BE49-F238E27FC236}">
                    <a16:creationId xmlns:a16="http://schemas.microsoft.com/office/drawing/2014/main" id="{57B64363-9A16-4A3B-9E0F-622FB739EA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3408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34" name="Arc 599">
                <a:extLst>
                  <a:ext uri="{FF2B5EF4-FFF2-40B4-BE49-F238E27FC236}">
                    <a16:creationId xmlns:a16="http://schemas.microsoft.com/office/drawing/2014/main" id="{A3EEC495-6229-4C78-9846-5695AA00BCA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584" y="3840"/>
                <a:ext cx="480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5" name="Arc 600">
                <a:extLst>
                  <a:ext uri="{FF2B5EF4-FFF2-40B4-BE49-F238E27FC236}">
                    <a16:creationId xmlns:a16="http://schemas.microsoft.com/office/drawing/2014/main" id="{1F5AB8BE-52D1-4EA4-98C6-17DAFDF09BB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056" y="3840"/>
                <a:ext cx="480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6" name="Line 601">
                <a:extLst>
                  <a:ext uri="{FF2B5EF4-FFF2-40B4-BE49-F238E27FC236}">
                    <a16:creationId xmlns:a16="http://schemas.microsoft.com/office/drawing/2014/main" id="{CE483193-D8CE-4231-952C-851BB529C1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39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pic>
        <p:nvPicPr>
          <p:cNvPr id="728" name="Picture 727" descr="lock.jpg">
            <a:extLst>
              <a:ext uri="{FF2B5EF4-FFF2-40B4-BE49-F238E27FC236}">
                <a16:creationId xmlns:a16="http://schemas.microsoft.com/office/drawing/2014/main" id="{391FEAA4-F52E-49F5-B0B3-E5C311904311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44237" y="1341140"/>
            <a:ext cx="177800" cy="215138"/>
          </a:xfrm>
          <a:prstGeom prst="rect">
            <a:avLst/>
          </a:prstGeom>
        </p:spPr>
      </p:pic>
      <p:sp>
        <p:nvSpPr>
          <p:cNvPr id="740" name="Rectangle 542">
            <a:extLst>
              <a:ext uri="{FF2B5EF4-FFF2-40B4-BE49-F238E27FC236}">
                <a16:creationId xmlns:a16="http://schemas.microsoft.com/office/drawing/2014/main" id="{5369EC05-AB0D-4376-A35F-2F44A342C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0374" y="3074929"/>
            <a:ext cx="380161" cy="108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42900" eaLnBrk="0" hangingPunct="0"/>
            <a:r>
              <a:rPr lang="en-US" sz="675" dirty="0">
                <a:solidFill>
                  <a:srgbClr val="000000"/>
                </a:solidFill>
                <a:latin typeface="Arial" charset="0"/>
                <a:cs typeface="Arial" charset="0"/>
              </a:rPr>
              <a:t>Wireless</a:t>
            </a:r>
            <a:endParaRPr lang="en-US" b="1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grpSp>
        <p:nvGrpSpPr>
          <p:cNvPr id="745" name="Group 815">
            <a:extLst>
              <a:ext uri="{FF2B5EF4-FFF2-40B4-BE49-F238E27FC236}">
                <a16:creationId xmlns:a16="http://schemas.microsoft.com/office/drawing/2014/main" id="{E38A4BE0-333F-429A-8FE8-04A915226CCA}"/>
              </a:ext>
            </a:extLst>
          </p:cNvPr>
          <p:cNvGrpSpPr/>
          <p:nvPr/>
        </p:nvGrpSpPr>
        <p:grpSpPr>
          <a:xfrm>
            <a:off x="1630112" y="2034896"/>
            <a:ext cx="1083879" cy="833647"/>
            <a:chOff x="304800" y="5715000"/>
            <a:chExt cx="304800" cy="228600"/>
          </a:xfrm>
        </p:grpSpPr>
        <p:cxnSp>
          <p:nvCxnSpPr>
            <p:cNvPr id="746" name="Straight Connector 745">
              <a:extLst>
                <a:ext uri="{FF2B5EF4-FFF2-40B4-BE49-F238E27FC236}">
                  <a16:creationId xmlns:a16="http://schemas.microsoft.com/office/drawing/2014/main" id="{CEFFD3FE-31E2-4C9D-9966-AB7CD16880F0}"/>
                </a:ext>
              </a:extLst>
            </p:cNvPr>
            <p:cNvCxnSpPr/>
            <p:nvPr/>
          </p:nvCxnSpPr>
          <p:spPr>
            <a:xfrm rot="16200000" flipH="1">
              <a:off x="304800" y="5791200"/>
              <a:ext cx="152400" cy="152400"/>
            </a:xfrm>
            <a:prstGeom prst="line">
              <a:avLst/>
            </a:prstGeom>
            <a:ln>
              <a:solidFill>
                <a:srgbClr val="66006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" name="Straight Connector 746">
              <a:extLst>
                <a:ext uri="{FF2B5EF4-FFF2-40B4-BE49-F238E27FC236}">
                  <a16:creationId xmlns:a16="http://schemas.microsoft.com/office/drawing/2014/main" id="{FBD3B2D1-5F0B-417F-B2B8-BBC189DC29C3}"/>
                </a:ext>
              </a:extLst>
            </p:cNvPr>
            <p:cNvCxnSpPr/>
            <p:nvPr/>
          </p:nvCxnSpPr>
          <p:spPr>
            <a:xfrm rot="16200000" flipV="1">
              <a:off x="304800" y="5791200"/>
              <a:ext cx="228600" cy="76200"/>
            </a:xfrm>
            <a:prstGeom prst="line">
              <a:avLst/>
            </a:prstGeom>
            <a:ln>
              <a:solidFill>
                <a:srgbClr val="66006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" name="Straight Connector 747">
              <a:extLst>
                <a:ext uri="{FF2B5EF4-FFF2-40B4-BE49-F238E27FC236}">
                  <a16:creationId xmlns:a16="http://schemas.microsoft.com/office/drawing/2014/main" id="{AAB94C5F-F442-4135-89B9-C9B7E14C557A}"/>
                </a:ext>
              </a:extLst>
            </p:cNvPr>
            <p:cNvCxnSpPr/>
            <p:nvPr/>
          </p:nvCxnSpPr>
          <p:spPr>
            <a:xfrm flipV="1">
              <a:off x="457200" y="5867400"/>
              <a:ext cx="152400" cy="76200"/>
            </a:xfrm>
            <a:prstGeom prst="line">
              <a:avLst/>
            </a:prstGeom>
            <a:ln>
              <a:solidFill>
                <a:srgbClr val="66006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" name="Straight Connector 748">
              <a:extLst>
                <a:ext uri="{FF2B5EF4-FFF2-40B4-BE49-F238E27FC236}">
                  <a16:creationId xmlns:a16="http://schemas.microsoft.com/office/drawing/2014/main" id="{7016467A-B044-4679-8A61-DEC874E2FF87}"/>
                </a:ext>
              </a:extLst>
            </p:cNvPr>
            <p:cNvCxnSpPr/>
            <p:nvPr/>
          </p:nvCxnSpPr>
          <p:spPr>
            <a:xfrm rot="5400000" flipH="1" flipV="1">
              <a:off x="381000" y="5791200"/>
              <a:ext cx="228600" cy="76200"/>
            </a:xfrm>
            <a:prstGeom prst="line">
              <a:avLst/>
            </a:prstGeom>
            <a:ln>
              <a:solidFill>
                <a:srgbClr val="66006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5C498E6-5F32-4706-B333-55B0351F98C2}"/>
              </a:ext>
            </a:extLst>
          </p:cNvPr>
          <p:cNvGrpSpPr/>
          <p:nvPr/>
        </p:nvGrpSpPr>
        <p:grpSpPr>
          <a:xfrm>
            <a:off x="2014985" y="2395330"/>
            <a:ext cx="2417867" cy="1715254"/>
            <a:chOff x="2014985" y="2395330"/>
            <a:chExt cx="2417867" cy="1715254"/>
          </a:xfrm>
        </p:grpSpPr>
        <p:sp>
          <p:nvSpPr>
            <p:cNvPr id="738" name="laptop" descr="25%">
              <a:extLst>
                <a:ext uri="{FF2B5EF4-FFF2-40B4-BE49-F238E27FC236}">
                  <a16:creationId xmlns:a16="http://schemas.microsoft.com/office/drawing/2014/main" id="{ED19FBF8-B56C-4A00-B9D9-A46527A5D312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014985" y="3665131"/>
              <a:ext cx="477065" cy="4454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444 w 21600"/>
                <a:gd name="T25" fmla="*/ 1876 h 21600"/>
                <a:gd name="T26" fmla="*/ 17325 w 21600"/>
                <a:gd name="T27" fmla="*/ 1234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noFill/>
            <a:ln w="9525">
              <a:solidFill>
                <a:srgbClr val="4D4D4D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739" name="Group 539">
              <a:extLst>
                <a:ext uri="{FF2B5EF4-FFF2-40B4-BE49-F238E27FC236}">
                  <a16:creationId xmlns:a16="http://schemas.microsoft.com/office/drawing/2014/main" id="{A14AF892-17D7-47EE-A67D-5C2A2BD812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5466" y="2835358"/>
              <a:ext cx="313074" cy="215864"/>
              <a:chOff x="132" y="2688"/>
              <a:chExt cx="252" cy="173"/>
            </a:xfrm>
          </p:grpSpPr>
          <p:sp>
            <p:nvSpPr>
              <p:cNvPr id="742" name="Line 540">
                <a:extLst>
                  <a:ext uri="{FF2B5EF4-FFF2-40B4-BE49-F238E27FC236}">
                    <a16:creationId xmlns:a16="http://schemas.microsoft.com/office/drawing/2014/main" id="{342D47CE-0881-452A-ADC9-A60494A5CB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2" y="26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graphicFrame>
            <p:nvGraphicFramePr>
              <p:cNvPr id="743" name="Object 541">
                <a:extLst>
                  <a:ext uri="{FF2B5EF4-FFF2-40B4-BE49-F238E27FC236}">
                    <a16:creationId xmlns:a16="http://schemas.microsoft.com/office/drawing/2014/main" id="{6577528D-FE13-4224-82F2-3AD049E17B4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19943533"/>
                  </p:ext>
                </p:extLst>
              </p:nvPr>
            </p:nvGraphicFramePr>
            <p:xfrm>
              <a:off x="132" y="2736"/>
              <a:ext cx="252" cy="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6" name="Visio" r:id="rId9" imgW="400286" imgH="121596" progId="Visio.Drawing.11">
                      <p:embed/>
                    </p:oleObj>
                  </mc:Choice>
                  <mc:Fallback>
                    <p:oleObj name="Visio" r:id="rId9" imgW="400286" imgH="121596" progId="Visio.Drawing.11">
                      <p:embed/>
                      <p:pic>
                        <p:nvPicPr>
                          <p:cNvPr id="674" name="Object 541">
                            <a:extLst>
                              <a:ext uri="{FF2B5EF4-FFF2-40B4-BE49-F238E27FC236}">
                                <a16:creationId xmlns:a16="http://schemas.microsoft.com/office/drawing/2014/main" id="{58D1C6AE-F96C-4C19-B1C6-4E1F5546E9C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2" y="2736"/>
                            <a:ext cx="252" cy="1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44" name="Freeform 544" descr="5%">
              <a:extLst>
                <a:ext uri="{FF2B5EF4-FFF2-40B4-BE49-F238E27FC236}">
                  <a16:creationId xmlns:a16="http://schemas.microsoft.com/office/drawing/2014/main" id="{610F1935-9115-408F-9EAD-F7EC5B359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6224" y="2728195"/>
              <a:ext cx="68115" cy="1286520"/>
            </a:xfrm>
            <a:custGeom>
              <a:avLst/>
              <a:gdLst>
                <a:gd name="T0" fmla="*/ 0 w 3141"/>
                <a:gd name="T1" fmla="*/ 1847 h 721"/>
                <a:gd name="T2" fmla="*/ 0 w 3141"/>
                <a:gd name="T3" fmla="*/ 698 h 721"/>
                <a:gd name="T4" fmla="*/ 0 w 3141"/>
                <a:gd name="T5" fmla="*/ 985 h 721"/>
                <a:gd name="T6" fmla="*/ 0 w 3141"/>
                <a:gd name="T7" fmla="*/ 0 h 721"/>
                <a:gd name="T8" fmla="*/ 0 w 3141"/>
                <a:gd name="T9" fmla="*/ 1141 h 721"/>
                <a:gd name="T10" fmla="*/ 0 w 3141"/>
                <a:gd name="T11" fmla="*/ 863 h 721"/>
                <a:gd name="T12" fmla="*/ 0 w 3141"/>
                <a:gd name="T13" fmla="*/ 1847 h 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41"/>
                <a:gd name="T22" fmla="*/ 0 h 721"/>
                <a:gd name="T23" fmla="*/ 3141 w 3141"/>
                <a:gd name="T24" fmla="*/ 721 h 7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41" h="721">
                  <a:moveTo>
                    <a:pt x="0" y="721"/>
                  </a:moveTo>
                  <a:lnTo>
                    <a:pt x="1623" y="273"/>
                  </a:lnTo>
                  <a:lnTo>
                    <a:pt x="1595" y="385"/>
                  </a:lnTo>
                  <a:lnTo>
                    <a:pt x="3141" y="0"/>
                  </a:lnTo>
                  <a:lnTo>
                    <a:pt x="1516" y="446"/>
                  </a:lnTo>
                  <a:lnTo>
                    <a:pt x="1547" y="337"/>
                  </a:lnTo>
                  <a:lnTo>
                    <a:pt x="0" y="721"/>
                  </a:lnTo>
                  <a:close/>
                </a:path>
              </a:pathLst>
            </a:custGeom>
            <a:pattFill prst="pct5">
              <a:fgClr>
                <a:srgbClr val="4D4D4D"/>
              </a:fgClr>
              <a:bgClr>
                <a:srgbClr val="8479B5"/>
              </a:bgClr>
            </a:pattFill>
            <a:ln w="3175">
              <a:solidFill>
                <a:srgbClr val="4D4D4D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6C6EA17-119C-4ADB-9920-0F9E7CB0D097}"/>
                </a:ext>
              </a:extLst>
            </p:cNvPr>
            <p:cNvSpPr/>
            <p:nvPr/>
          </p:nvSpPr>
          <p:spPr>
            <a:xfrm>
              <a:off x="2454965" y="2395330"/>
              <a:ext cx="1977887" cy="556592"/>
            </a:xfrm>
            <a:custGeom>
              <a:avLst/>
              <a:gdLst>
                <a:gd name="connsiteX0" fmla="*/ 0 w 1977887"/>
                <a:gd name="connsiteY0" fmla="*/ 556592 h 556592"/>
                <a:gd name="connsiteX1" fmla="*/ 218661 w 1977887"/>
                <a:gd name="connsiteY1" fmla="*/ 437322 h 556592"/>
                <a:gd name="connsiteX2" fmla="*/ 636105 w 1977887"/>
                <a:gd name="connsiteY2" fmla="*/ 218661 h 556592"/>
                <a:gd name="connsiteX3" fmla="*/ 1123122 w 1977887"/>
                <a:gd name="connsiteY3" fmla="*/ 59635 h 556592"/>
                <a:gd name="connsiteX4" fmla="*/ 1600200 w 1977887"/>
                <a:gd name="connsiteY4" fmla="*/ 0 h 556592"/>
                <a:gd name="connsiteX5" fmla="*/ 1977887 w 1977887"/>
                <a:gd name="connsiteY5" fmla="*/ 59635 h 55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7887" h="556592">
                  <a:moveTo>
                    <a:pt x="0" y="556592"/>
                  </a:moveTo>
                  <a:cubicBezTo>
                    <a:pt x="56322" y="525118"/>
                    <a:pt x="218661" y="437322"/>
                    <a:pt x="218661" y="437322"/>
                  </a:cubicBezTo>
                  <a:cubicBezTo>
                    <a:pt x="324678" y="381000"/>
                    <a:pt x="485362" y="281609"/>
                    <a:pt x="636105" y="218661"/>
                  </a:cubicBezTo>
                  <a:cubicBezTo>
                    <a:pt x="786849" y="155713"/>
                    <a:pt x="962439" y="96079"/>
                    <a:pt x="1123122" y="59635"/>
                  </a:cubicBezTo>
                  <a:cubicBezTo>
                    <a:pt x="1283805" y="23191"/>
                    <a:pt x="1457739" y="0"/>
                    <a:pt x="1600200" y="0"/>
                  </a:cubicBezTo>
                  <a:cubicBezTo>
                    <a:pt x="1742661" y="0"/>
                    <a:pt x="1860274" y="29817"/>
                    <a:pt x="1977887" y="59635"/>
                  </a:cubicBezTo>
                </a:path>
              </a:pathLst>
            </a:cu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0" name="Group 583">
            <a:extLst>
              <a:ext uri="{FF2B5EF4-FFF2-40B4-BE49-F238E27FC236}">
                <a16:creationId xmlns:a16="http://schemas.microsoft.com/office/drawing/2014/main" id="{9B917350-4892-4FD4-BC4F-3B5452798764}"/>
              </a:ext>
            </a:extLst>
          </p:cNvPr>
          <p:cNvGrpSpPr>
            <a:grpSpLocks/>
          </p:cNvGrpSpPr>
          <p:nvPr/>
        </p:nvGrpSpPr>
        <p:grpSpPr bwMode="auto">
          <a:xfrm>
            <a:off x="2461704" y="2776541"/>
            <a:ext cx="685800" cy="347663"/>
            <a:chOff x="-1330" y="1920"/>
            <a:chExt cx="432" cy="219"/>
          </a:xfrm>
        </p:grpSpPr>
        <p:sp>
          <p:nvSpPr>
            <p:cNvPr id="751" name="Text Box 584">
              <a:extLst>
                <a:ext uri="{FF2B5EF4-FFF2-40B4-BE49-F238E27FC236}">
                  <a16:creationId xmlns:a16="http://schemas.microsoft.com/office/drawing/2014/main" id="{A2359E49-E00D-4E9E-823D-F9699A9047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330" y="1974"/>
              <a:ext cx="43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100" b="1" dirty="0">
                  <a:solidFill>
                    <a:srgbClr val="FF3300"/>
                  </a:solidFill>
                  <a:cs typeface="Arial" charset="0"/>
                </a:rPr>
                <a:t>VPN</a:t>
              </a:r>
            </a:p>
          </p:txBody>
        </p:sp>
        <p:grpSp>
          <p:nvGrpSpPr>
            <p:cNvPr id="752" name="Group 585">
              <a:extLst>
                <a:ext uri="{FF2B5EF4-FFF2-40B4-BE49-F238E27FC236}">
                  <a16:creationId xmlns:a16="http://schemas.microsoft.com/office/drawing/2014/main" id="{93F66E84-0CC4-46CD-9529-F9E778F6F9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248" y="1920"/>
              <a:ext cx="240" cy="95"/>
              <a:chOff x="4752" y="-96"/>
              <a:chExt cx="240" cy="95"/>
            </a:xfrm>
          </p:grpSpPr>
          <p:sp>
            <p:nvSpPr>
              <p:cNvPr id="753" name="AutoShape 586" descr="20%">
                <a:extLst>
                  <a:ext uri="{FF2B5EF4-FFF2-40B4-BE49-F238E27FC236}">
                    <a16:creationId xmlns:a16="http://schemas.microsoft.com/office/drawing/2014/main" id="{14FE03DF-E10A-4400-B5E3-7E6BA58044E1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4752" y="-96"/>
                <a:ext cx="227" cy="95"/>
              </a:xfrm>
              <a:prstGeom prst="rect">
                <a:avLst/>
              </a:prstGeom>
              <a:pattFill prst="pct20">
                <a:fgClr>
                  <a:srgbClr val="FF3300"/>
                </a:fgClr>
                <a:bgClr>
                  <a:schemeClr val="bg1"/>
                </a:bgClr>
              </a:pattFill>
              <a:ln w="9525" algn="ctr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" name="Rectangle 587" descr="20%">
                <a:extLst>
                  <a:ext uri="{FF2B5EF4-FFF2-40B4-BE49-F238E27FC236}">
                    <a16:creationId xmlns:a16="http://schemas.microsoft.com/office/drawing/2014/main" id="{039122DC-6AF6-445E-8CD4-D2220FF0D0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0" y="-84"/>
                <a:ext cx="211" cy="64"/>
              </a:xfrm>
              <a:prstGeom prst="rect">
                <a:avLst/>
              </a:prstGeom>
              <a:pattFill prst="pct20">
                <a:fgClr>
                  <a:srgbClr val="FF3300"/>
                </a:fgClr>
                <a:bgClr>
                  <a:srgbClr val="FFFFFF"/>
                </a:bgClr>
              </a:patt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5" name="Rectangle 588" descr="20%">
                <a:extLst>
                  <a:ext uri="{FF2B5EF4-FFF2-40B4-BE49-F238E27FC236}">
                    <a16:creationId xmlns:a16="http://schemas.microsoft.com/office/drawing/2014/main" id="{3A5C0ECF-54DB-47A0-B858-90FB91F441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1" y="-96"/>
                <a:ext cx="211" cy="64"/>
              </a:xfrm>
              <a:prstGeom prst="rect">
                <a:avLst/>
              </a:prstGeom>
              <a:pattFill prst="pct20">
                <a:fgClr>
                  <a:srgbClr val="FF3300"/>
                </a:fgClr>
                <a:bgClr>
                  <a:srgbClr val="FFFFFF"/>
                </a:bgClr>
              </a:pattFill>
              <a:ln w="3175" cap="rnd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6" name="Rectangle 589" descr="20%">
                <a:extLst>
                  <a:ext uri="{FF2B5EF4-FFF2-40B4-BE49-F238E27FC236}">
                    <a16:creationId xmlns:a16="http://schemas.microsoft.com/office/drawing/2014/main" id="{28BDACD5-90C2-4C35-B677-E5E56720B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0" y="-20"/>
                <a:ext cx="211" cy="8"/>
              </a:xfrm>
              <a:prstGeom prst="rect">
                <a:avLst/>
              </a:prstGeom>
              <a:pattFill prst="pct20">
                <a:fgClr>
                  <a:srgbClr val="FF3300"/>
                </a:fgClr>
                <a:bgClr>
                  <a:srgbClr val="FFFFFF"/>
                </a:bgClr>
              </a:patt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" name="Rectangle 590" descr="20%">
                <a:extLst>
                  <a:ext uri="{FF2B5EF4-FFF2-40B4-BE49-F238E27FC236}">
                    <a16:creationId xmlns:a16="http://schemas.microsoft.com/office/drawing/2014/main" id="{711D4B11-CE4F-47EA-9BAD-F851CD9B95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0" y="-20"/>
                <a:ext cx="211" cy="8"/>
              </a:xfrm>
              <a:prstGeom prst="rect">
                <a:avLst/>
              </a:prstGeom>
              <a:pattFill prst="pct20">
                <a:fgClr>
                  <a:srgbClr val="FF3300"/>
                </a:fgClr>
                <a:bgClr>
                  <a:srgbClr val="FFFFFF"/>
                </a:bgClr>
              </a:pattFill>
              <a:ln w="3175" cap="rnd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" name="Freeform 591" descr="20%">
                <a:extLst>
                  <a:ext uri="{FF2B5EF4-FFF2-40B4-BE49-F238E27FC236}">
                    <a16:creationId xmlns:a16="http://schemas.microsoft.com/office/drawing/2014/main" id="{62C241E0-613A-4EEC-85C8-1E39AE4C56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66" y="-75"/>
                <a:ext cx="199" cy="48"/>
              </a:xfrm>
              <a:custGeom>
                <a:avLst/>
                <a:gdLst>
                  <a:gd name="T0" fmla="*/ 0 w 199"/>
                  <a:gd name="T1" fmla="*/ 45 h 48"/>
                  <a:gd name="T2" fmla="*/ 23 w 199"/>
                  <a:gd name="T3" fmla="*/ 45 h 48"/>
                  <a:gd name="T4" fmla="*/ 106 w 199"/>
                  <a:gd name="T5" fmla="*/ 45 h 48"/>
                  <a:gd name="T6" fmla="*/ 129 w 199"/>
                  <a:gd name="T7" fmla="*/ 45 h 48"/>
                  <a:gd name="T8" fmla="*/ 135 w 199"/>
                  <a:gd name="T9" fmla="*/ 0 h 48"/>
                  <a:gd name="T10" fmla="*/ 161 w 199"/>
                  <a:gd name="T11" fmla="*/ 0 h 48"/>
                  <a:gd name="T12" fmla="*/ 135 w 199"/>
                  <a:gd name="T13" fmla="*/ 45 h 48"/>
                  <a:gd name="T14" fmla="*/ 161 w 199"/>
                  <a:gd name="T15" fmla="*/ 45 h 48"/>
                  <a:gd name="T16" fmla="*/ 144 w 199"/>
                  <a:gd name="T17" fmla="*/ 37 h 48"/>
                  <a:gd name="T18" fmla="*/ 152 w 199"/>
                  <a:gd name="T19" fmla="*/ 37 h 48"/>
                  <a:gd name="T20" fmla="*/ 135 w 199"/>
                  <a:gd name="T21" fmla="*/ 21 h 48"/>
                  <a:gd name="T22" fmla="*/ 161 w 199"/>
                  <a:gd name="T23" fmla="*/ 21 h 48"/>
                  <a:gd name="T24" fmla="*/ 197 w 199"/>
                  <a:gd name="T25" fmla="*/ 34 h 48"/>
                  <a:gd name="T26" fmla="*/ 197 w 199"/>
                  <a:gd name="T27" fmla="*/ 48 h 48"/>
                  <a:gd name="T28" fmla="*/ 167 w 199"/>
                  <a:gd name="T29" fmla="*/ 45 h 48"/>
                  <a:gd name="T30" fmla="*/ 193 w 199"/>
                  <a:gd name="T31" fmla="*/ 45 h 48"/>
                  <a:gd name="T32" fmla="*/ 167 w 199"/>
                  <a:gd name="T33" fmla="*/ 37 h 48"/>
                  <a:gd name="T34" fmla="*/ 193 w 199"/>
                  <a:gd name="T35" fmla="*/ 37 h 48"/>
                  <a:gd name="T36" fmla="*/ 167 w 199"/>
                  <a:gd name="T37" fmla="*/ 29 h 48"/>
                  <a:gd name="T38" fmla="*/ 193 w 199"/>
                  <a:gd name="T39" fmla="*/ 29 h 48"/>
                  <a:gd name="T40" fmla="*/ 167 w 199"/>
                  <a:gd name="T41" fmla="*/ 21 h 48"/>
                  <a:gd name="T42" fmla="*/ 193 w 199"/>
                  <a:gd name="T43" fmla="*/ 21 h 48"/>
                  <a:gd name="T44" fmla="*/ 197 w 199"/>
                  <a:gd name="T45" fmla="*/ 18 h 48"/>
                  <a:gd name="T46" fmla="*/ 197 w 199"/>
                  <a:gd name="T47" fmla="*/ 32 h 48"/>
                  <a:gd name="T48" fmla="*/ 167 w 199"/>
                  <a:gd name="T49" fmla="*/ 13 h 48"/>
                  <a:gd name="T50" fmla="*/ 199 w 199"/>
                  <a:gd name="T51" fmla="*/ 13 h 48"/>
                  <a:gd name="T52" fmla="*/ 135 w 199"/>
                  <a:gd name="T53" fmla="*/ 13 h 48"/>
                  <a:gd name="T54" fmla="*/ 161 w 199"/>
                  <a:gd name="T55" fmla="*/ 13 h 48"/>
                  <a:gd name="T56" fmla="*/ 0 w 199"/>
                  <a:gd name="T57" fmla="*/ 0 h 48"/>
                  <a:gd name="T58" fmla="*/ 6 w 199"/>
                  <a:gd name="T59" fmla="*/ 0 h 48"/>
                  <a:gd name="T60" fmla="*/ 15 w 199"/>
                  <a:gd name="T61" fmla="*/ 0 h 48"/>
                  <a:gd name="T62" fmla="*/ 47 w 199"/>
                  <a:gd name="T63" fmla="*/ 0 h 48"/>
                  <a:gd name="T64" fmla="*/ 56 w 199"/>
                  <a:gd name="T65" fmla="*/ 0 h 48"/>
                  <a:gd name="T66" fmla="*/ 88 w 199"/>
                  <a:gd name="T67" fmla="*/ 0 h 48"/>
                  <a:gd name="T68" fmla="*/ 97 w 199"/>
                  <a:gd name="T69" fmla="*/ 0 h 48"/>
                  <a:gd name="T70" fmla="*/ 129 w 199"/>
                  <a:gd name="T71" fmla="*/ 0 h 48"/>
                  <a:gd name="T72" fmla="*/ 0 w 199"/>
                  <a:gd name="T73" fmla="*/ 13 h 48"/>
                  <a:gd name="T74" fmla="*/ 129 w 199"/>
                  <a:gd name="T75" fmla="*/ 13 h 48"/>
                  <a:gd name="T76" fmla="*/ 0 w 199"/>
                  <a:gd name="T77" fmla="*/ 21 h 48"/>
                  <a:gd name="T78" fmla="*/ 129 w 199"/>
                  <a:gd name="T79" fmla="*/ 21 h 48"/>
                  <a:gd name="T80" fmla="*/ 0 w 199"/>
                  <a:gd name="T81" fmla="*/ 29 h 48"/>
                  <a:gd name="T82" fmla="*/ 129 w 199"/>
                  <a:gd name="T83" fmla="*/ 29 h 48"/>
                  <a:gd name="T84" fmla="*/ 0 w 199"/>
                  <a:gd name="T85" fmla="*/ 37 h 48"/>
                  <a:gd name="T86" fmla="*/ 129 w 199"/>
                  <a:gd name="T87" fmla="*/ 37 h 48"/>
                  <a:gd name="T88" fmla="*/ 35 w 199"/>
                  <a:gd name="T89" fmla="*/ 45 h 48"/>
                  <a:gd name="T90" fmla="*/ 94 w 199"/>
                  <a:gd name="T91" fmla="*/ 45 h 4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99"/>
                  <a:gd name="T139" fmla="*/ 0 h 48"/>
                  <a:gd name="T140" fmla="*/ 199 w 199"/>
                  <a:gd name="T141" fmla="*/ 48 h 4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99" h="48">
                    <a:moveTo>
                      <a:pt x="0" y="45"/>
                    </a:moveTo>
                    <a:lnTo>
                      <a:pt x="23" y="45"/>
                    </a:lnTo>
                    <a:moveTo>
                      <a:pt x="106" y="45"/>
                    </a:moveTo>
                    <a:lnTo>
                      <a:pt x="129" y="45"/>
                    </a:lnTo>
                    <a:moveTo>
                      <a:pt x="135" y="0"/>
                    </a:moveTo>
                    <a:lnTo>
                      <a:pt x="161" y="0"/>
                    </a:lnTo>
                    <a:moveTo>
                      <a:pt x="135" y="45"/>
                    </a:moveTo>
                    <a:lnTo>
                      <a:pt x="161" y="45"/>
                    </a:lnTo>
                    <a:moveTo>
                      <a:pt x="144" y="37"/>
                    </a:moveTo>
                    <a:lnTo>
                      <a:pt x="152" y="37"/>
                    </a:lnTo>
                    <a:moveTo>
                      <a:pt x="135" y="21"/>
                    </a:moveTo>
                    <a:lnTo>
                      <a:pt x="161" y="21"/>
                    </a:lnTo>
                    <a:moveTo>
                      <a:pt x="197" y="34"/>
                    </a:moveTo>
                    <a:lnTo>
                      <a:pt x="197" y="48"/>
                    </a:lnTo>
                    <a:moveTo>
                      <a:pt x="167" y="45"/>
                    </a:moveTo>
                    <a:lnTo>
                      <a:pt x="193" y="45"/>
                    </a:lnTo>
                    <a:moveTo>
                      <a:pt x="167" y="37"/>
                    </a:moveTo>
                    <a:lnTo>
                      <a:pt x="193" y="37"/>
                    </a:lnTo>
                    <a:moveTo>
                      <a:pt x="167" y="29"/>
                    </a:moveTo>
                    <a:lnTo>
                      <a:pt x="193" y="29"/>
                    </a:lnTo>
                    <a:moveTo>
                      <a:pt x="167" y="21"/>
                    </a:moveTo>
                    <a:lnTo>
                      <a:pt x="193" y="21"/>
                    </a:lnTo>
                    <a:moveTo>
                      <a:pt x="197" y="18"/>
                    </a:moveTo>
                    <a:lnTo>
                      <a:pt x="197" y="32"/>
                    </a:lnTo>
                    <a:moveTo>
                      <a:pt x="167" y="13"/>
                    </a:moveTo>
                    <a:lnTo>
                      <a:pt x="199" y="13"/>
                    </a:lnTo>
                    <a:moveTo>
                      <a:pt x="135" y="13"/>
                    </a:moveTo>
                    <a:lnTo>
                      <a:pt x="161" y="13"/>
                    </a:lnTo>
                    <a:moveTo>
                      <a:pt x="0" y="0"/>
                    </a:moveTo>
                    <a:lnTo>
                      <a:pt x="6" y="0"/>
                    </a:lnTo>
                    <a:moveTo>
                      <a:pt x="15" y="0"/>
                    </a:moveTo>
                    <a:lnTo>
                      <a:pt x="47" y="0"/>
                    </a:lnTo>
                    <a:moveTo>
                      <a:pt x="56" y="0"/>
                    </a:moveTo>
                    <a:lnTo>
                      <a:pt x="88" y="0"/>
                    </a:lnTo>
                    <a:moveTo>
                      <a:pt x="97" y="0"/>
                    </a:moveTo>
                    <a:lnTo>
                      <a:pt x="129" y="0"/>
                    </a:lnTo>
                    <a:moveTo>
                      <a:pt x="0" y="13"/>
                    </a:moveTo>
                    <a:lnTo>
                      <a:pt x="129" y="13"/>
                    </a:lnTo>
                    <a:moveTo>
                      <a:pt x="0" y="21"/>
                    </a:moveTo>
                    <a:lnTo>
                      <a:pt x="129" y="21"/>
                    </a:lnTo>
                    <a:moveTo>
                      <a:pt x="0" y="29"/>
                    </a:moveTo>
                    <a:lnTo>
                      <a:pt x="129" y="29"/>
                    </a:lnTo>
                    <a:moveTo>
                      <a:pt x="0" y="37"/>
                    </a:moveTo>
                    <a:lnTo>
                      <a:pt x="129" y="37"/>
                    </a:lnTo>
                    <a:moveTo>
                      <a:pt x="35" y="45"/>
                    </a:moveTo>
                    <a:lnTo>
                      <a:pt x="94" y="45"/>
                    </a:lnTo>
                  </a:path>
                </a:pathLst>
              </a:custGeom>
              <a:pattFill prst="pct20">
                <a:fgClr>
                  <a:srgbClr val="FF3300"/>
                </a:fgClr>
                <a:bgClr>
                  <a:srgbClr val="FFFFFF"/>
                </a:bgClr>
              </a:pattFill>
              <a:ln w="14288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" name="Freeform 592" descr="20%">
                <a:extLst>
                  <a:ext uri="{FF2B5EF4-FFF2-40B4-BE49-F238E27FC236}">
                    <a16:creationId xmlns:a16="http://schemas.microsoft.com/office/drawing/2014/main" id="{4780F65B-4C41-4579-BB5A-FC2CBE55F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0" y="-84"/>
                <a:ext cx="211" cy="72"/>
              </a:xfrm>
              <a:custGeom>
                <a:avLst/>
                <a:gdLst>
                  <a:gd name="T0" fmla="*/ 0 w 211"/>
                  <a:gd name="T1" fmla="*/ 0 h 72"/>
                  <a:gd name="T2" fmla="*/ 0 w 211"/>
                  <a:gd name="T3" fmla="*/ 72 h 72"/>
                  <a:gd name="T4" fmla="*/ 211 w 211"/>
                  <a:gd name="T5" fmla="*/ 72 h 72"/>
                  <a:gd name="T6" fmla="*/ 0 60000 65536"/>
                  <a:gd name="T7" fmla="*/ 0 60000 65536"/>
                  <a:gd name="T8" fmla="*/ 0 60000 65536"/>
                  <a:gd name="T9" fmla="*/ 0 w 211"/>
                  <a:gd name="T10" fmla="*/ 0 h 72"/>
                  <a:gd name="T11" fmla="*/ 211 w 211"/>
                  <a:gd name="T12" fmla="*/ 72 h 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" h="72">
                    <a:moveTo>
                      <a:pt x="0" y="0"/>
                    </a:moveTo>
                    <a:lnTo>
                      <a:pt x="0" y="72"/>
                    </a:lnTo>
                    <a:lnTo>
                      <a:pt x="211" y="72"/>
                    </a:lnTo>
                  </a:path>
                </a:pathLst>
              </a:custGeom>
              <a:pattFill prst="pct20">
                <a:fgClr>
                  <a:srgbClr val="FF3300"/>
                </a:fgClr>
                <a:bgClr>
                  <a:srgbClr val="FFFFFF"/>
                </a:bgClr>
              </a:pattFill>
              <a:ln w="3175" cap="rnd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69" name="Group 1568">
            <a:extLst>
              <a:ext uri="{FF2B5EF4-FFF2-40B4-BE49-F238E27FC236}">
                <a16:creationId xmlns:a16="http://schemas.microsoft.com/office/drawing/2014/main" id="{F33F6DC5-3361-4516-89B8-7365D6B10112}"/>
              </a:ext>
            </a:extLst>
          </p:cNvPr>
          <p:cNvGrpSpPr/>
          <p:nvPr/>
        </p:nvGrpSpPr>
        <p:grpSpPr>
          <a:xfrm>
            <a:off x="6601357" y="2749783"/>
            <a:ext cx="433830" cy="390005"/>
            <a:chOff x="341538" y="793483"/>
            <a:chExt cx="589825" cy="567265"/>
          </a:xfrm>
        </p:grpSpPr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EA6FBC84-39F7-4564-B308-693907171BF6}"/>
                </a:ext>
              </a:extLst>
            </p:cNvPr>
            <p:cNvGrpSpPr/>
            <p:nvPr/>
          </p:nvGrpSpPr>
          <p:grpSpPr>
            <a:xfrm>
              <a:off x="341538" y="793483"/>
              <a:ext cx="589825" cy="567265"/>
              <a:chOff x="5714999" y="228600"/>
              <a:chExt cx="609601" cy="533400"/>
            </a:xfrm>
          </p:grpSpPr>
          <p:sp>
            <p:nvSpPr>
              <p:cNvPr id="762" name="Rectangle 761">
                <a:extLst>
                  <a:ext uri="{FF2B5EF4-FFF2-40B4-BE49-F238E27FC236}">
                    <a16:creationId xmlns:a16="http://schemas.microsoft.com/office/drawing/2014/main" id="{514BA96D-21AC-49F8-8FF5-4BBCB2F8920D}"/>
                  </a:ext>
                </a:extLst>
              </p:cNvPr>
              <p:cNvSpPr/>
              <p:nvPr/>
            </p:nvSpPr>
            <p:spPr>
              <a:xfrm>
                <a:off x="5715000" y="228600"/>
                <a:ext cx="6096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ffectLst>
                <a:outerShdw blurRad="50800" dist="50800" dir="5400000" algn="ctr" rotWithShape="0">
                  <a:srgbClr val="FF9999"/>
                </a:outerShdw>
              </a:effectLst>
              <a:scene3d>
                <a:camera prst="orthographicFront"/>
                <a:lightRig rig="threePt" dir="t"/>
              </a:scene3d>
              <a:sp3d contourW="12700">
                <a:bevelT prst="convex"/>
                <a:contourClr>
                  <a:srgbClr val="FF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763" name="Text Box 618">
                <a:extLst>
                  <a:ext uri="{FF2B5EF4-FFF2-40B4-BE49-F238E27FC236}">
                    <a16:creationId xmlns:a16="http://schemas.microsoft.com/office/drawing/2014/main" id="{FEE0D18A-2429-4212-91F8-A15DD9E0AF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4999" y="228600"/>
                <a:ext cx="609600" cy="479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  <a:buNone/>
                </a:pPr>
                <a:r>
                  <a:rPr lang="en-US" sz="700" b="1" dirty="0">
                    <a:solidFill>
                      <a:srgbClr val="FF3300"/>
                    </a:solidFill>
                    <a:cs typeface="Arial" charset="0"/>
                  </a:rPr>
                  <a:t>keys on </a:t>
                </a:r>
              </a:p>
              <a:p>
                <a:pPr algn="ctr">
                  <a:lnSpc>
                    <a:spcPct val="80000"/>
                  </a:lnSpc>
                  <a:spcBef>
                    <a:spcPts val="0"/>
                  </a:spcBef>
                  <a:buNone/>
                </a:pPr>
                <a:r>
                  <a:rPr lang="en-US" sz="700" b="1" dirty="0">
                    <a:solidFill>
                      <a:srgbClr val="FF3300"/>
                    </a:solidFill>
                    <a:cs typeface="Arial" charset="0"/>
                  </a:rPr>
                  <a:t>chips</a:t>
                </a:r>
              </a:p>
            </p:txBody>
          </p:sp>
        </p:grpSp>
        <p:pic>
          <p:nvPicPr>
            <p:cNvPr id="1568" name="Picture 1567">
              <a:extLst>
                <a:ext uri="{FF2B5EF4-FFF2-40B4-BE49-F238E27FC236}">
                  <a16:creationId xmlns:a16="http://schemas.microsoft.com/office/drawing/2014/main" id="{19C165F7-113A-4B84-AB3E-B56B56739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5176" y="1203462"/>
              <a:ext cx="392928" cy="94902"/>
            </a:xfrm>
            <a:prstGeom prst="rect">
              <a:avLst/>
            </a:prstGeom>
          </p:spPr>
        </p:pic>
      </p:grpSp>
      <p:grpSp>
        <p:nvGrpSpPr>
          <p:cNvPr id="764" name="Group 763">
            <a:extLst>
              <a:ext uri="{FF2B5EF4-FFF2-40B4-BE49-F238E27FC236}">
                <a16:creationId xmlns:a16="http://schemas.microsoft.com/office/drawing/2014/main" id="{977589C7-BC02-4DB2-A44E-B967411C0F5A}"/>
              </a:ext>
            </a:extLst>
          </p:cNvPr>
          <p:cNvGrpSpPr/>
          <p:nvPr/>
        </p:nvGrpSpPr>
        <p:grpSpPr>
          <a:xfrm>
            <a:off x="4164242" y="922993"/>
            <a:ext cx="467140" cy="230832"/>
            <a:chOff x="7166582" y="1311965"/>
            <a:chExt cx="467140" cy="230832"/>
          </a:xfrm>
        </p:grpSpPr>
        <p:sp>
          <p:nvSpPr>
            <p:cNvPr id="765" name="Flowchart: Alternate Process 764">
              <a:extLst>
                <a:ext uri="{FF2B5EF4-FFF2-40B4-BE49-F238E27FC236}">
                  <a16:creationId xmlns:a16="http://schemas.microsoft.com/office/drawing/2014/main" id="{533F2F99-A466-4992-AB5E-7E71DE7721FD}"/>
                </a:ext>
              </a:extLst>
            </p:cNvPr>
            <p:cNvSpPr/>
            <p:nvPr/>
          </p:nvSpPr>
          <p:spPr>
            <a:xfrm>
              <a:off x="7166582" y="1360858"/>
              <a:ext cx="467140" cy="114300"/>
            </a:xfrm>
            <a:prstGeom prst="flowChartAlternateProcess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TextBox 765">
              <a:extLst>
                <a:ext uri="{FF2B5EF4-FFF2-40B4-BE49-F238E27FC236}">
                  <a16:creationId xmlns:a16="http://schemas.microsoft.com/office/drawing/2014/main" id="{C4D3F8C0-DA36-4490-84E1-D55BB9258FFC}"/>
                </a:ext>
              </a:extLst>
            </p:cNvPr>
            <p:cNvSpPr txBox="1"/>
            <p:nvPr/>
          </p:nvSpPr>
          <p:spPr>
            <a:xfrm>
              <a:off x="7185991" y="1311965"/>
              <a:ext cx="42832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/>
                <a:t>USB</a:t>
              </a:r>
            </a:p>
          </p:txBody>
        </p:sp>
      </p:grpSp>
      <p:pic>
        <p:nvPicPr>
          <p:cNvPr id="767" name="Picture 766" descr="lock.jpg">
            <a:extLst>
              <a:ext uri="{FF2B5EF4-FFF2-40B4-BE49-F238E27FC236}">
                <a16:creationId xmlns:a16="http://schemas.microsoft.com/office/drawing/2014/main" id="{8977D0A1-A31F-4FA4-8600-DB07C7A8C25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46087" y="1007201"/>
            <a:ext cx="114300" cy="138303"/>
          </a:xfrm>
          <a:prstGeom prst="rect">
            <a:avLst/>
          </a:prstGeom>
        </p:spPr>
      </p:pic>
      <p:sp>
        <p:nvSpPr>
          <p:cNvPr id="1570" name="Freeform: Shape 1569">
            <a:extLst>
              <a:ext uri="{FF2B5EF4-FFF2-40B4-BE49-F238E27FC236}">
                <a16:creationId xmlns:a16="http://schemas.microsoft.com/office/drawing/2014/main" id="{65AE8077-D234-40B7-8608-8097C3A3322B}"/>
              </a:ext>
            </a:extLst>
          </p:cNvPr>
          <p:cNvSpPr/>
          <p:nvPr/>
        </p:nvSpPr>
        <p:spPr>
          <a:xfrm>
            <a:off x="4372178" y="1829276"/>
            <a:ext cx="91330" cy="152537"/>
          </a:xfrm>
          <a:custGeom>
            <a:avLst/>
            <a:gdLst>
              <a:gd name="connsiteX0" fmla="*/ 0 w 91330"/>
              <a:gd name="connsiteY0" fmla="*/ 0 h 152537"/>
              <a:gd name="connsiteX1" fmla="*/ 79513 w 91330"/>
              <a:gd name="connsiteY1" fmla="*/ 139148 h 152537"/>
              <a:gd name="connsiteX2" fmla="*/ 89452 w 91330"/>
              <a:gd name="connsiteY2" fmla="*/ 139148 h 152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330" h="152537">
                <a:moveTo>
                  <a:pt x="0" y="0"/>
                </a:moveTo>
                <a:cubicBezTo>
                  <a:pt x="32302" y="57978"/>
                  <a:pt x="64604" y="115957"/>
                  <a:pt x="79513" y="139148"/>
                </a:cubicBezTo>
                <a:cubicBezTo>
                  <a:pt x="94422" y="162339"/>
                  <a:pt x="91937" y="150743"/>
                  <a:pt x="89452" y="13914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8" name="Picture 767" descr="honeypot.jpg">
            <a:extLst>
              <a:ext uri="{FF2B5EF4-FFF2-40B4-BE49-F238E27FC236}">
                <a16:creationId xmlns:a16="http://schemas.microsoft.com/office/drawing/2014/main" id="{5DA0ED15-057E-476B-A986-3EA21199A644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413679" y="2713922"/>
            <a:ext cx="248285" cy="289306"/>
          </a:xfrm>
          <a:prstGeom prst="rect">
            <a:avLst/>
          </a:prstGeom>
        </p:spPr>
      </p:pic>
      <p:sp>
        <p:nvSpPr>
          <p:cNvPr id="1574" name="Freeform: Shape 1573">
            <a:extLst>
              <a:ext uri="{FF2B5EF4-FFF2-40B4-BE49-F238E27FC236}">
                <a16:creationId xmlns:a16="http://schemas.microsoft.com/office/drawing/2014/main" id="{1C2AC89A-0D53-474D-BA55-658586710560}"/>
              </a:ext>
            </a:extLst>
          </p:cNvPr>
          <p:cNvSpPr/>
          <p:nvPr/>
        </p:nvSpPr>
        <p:spPr>
          <a:xfrm>
            <a:off x="5563025" y="2985371"/>
            <a:ext cx="63112" cy="354178"/>
          </a:xfrm>
          <a:custGeom>
            <a:avLst/>
            <a:gdLst>
              <a:gd name="connsiteX0" fmla="*/ 29817 w 80102"/>
              <a:gd name="connsiteY0" fmla="*/ 0 h 337931"/>
              <a:gd name="connsiteX1" fmla="*/ 79513 w 80102"/>
              <a:gd name="connsiteY1" fmla="*/ 159026 h 337931"/>
              <a:gd name="connsiteX2" fmla="*/ 0 w 80102"/>
              <a:gd name="connsiteY2" fmla="*/ 337931 h 337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102" h="337931">
                <a:moveTo>
                  <a:pt x="29817" y="0"/>
                </a:moveTo>
                <a:cubicBezTo>
                  <a:pt x="57150" y="51352"/>
                  <a:pt x="84483" y="102704"/>
                  <a:pt x="79513" y="159026"/>
                </a:cubicBezTo>
                <a:cubicBezTo>
                  <a:pt x="74544" y="215348"/>
                  <a:pt x="37272" y="276639"/>
                  <a:pt x="0" y="33793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0" name="Group 515">
            <a:extLst>
              <a:ext uri="{FF2B5EF4-FFF2-40B4-BE49-F238E27FC236}">
                <a16:creationId xmlns:a16="http://schemas.microsoft.com/office/drawing/2014/main" id="{96F2883E-4F7F-4E9A-9D72-EE746E23097D}"/>
              </a:ext>
            </a:extLst>
          </p:cNvPr>
          <p:cNvGrpSpPr>
            <a:grpSpLocks/>
          </p:cNvGrpSpPr>
          <p:nvPr/>
        </p:nvGrpSpPr>
        <p:grpSpPr bwMode="auto">
          <a:xfrm>
            <a:off x="4293930" y="2954715"/>
            <a:ext cx="428625" cy="252412"/>
            <a:chOff x="1680" y="2736"/>
            <a:chExt cx="360" cy="212"/>
          </a:xfrm>
        </p:grpSpPr>
        <p:grpSp>
          <p:nvGrpSpPr>
            <p:cNvPr id="771" name="Group 516">
              <a:extLst>
                <a:ext uri="{FF2B5EF4-FFF2-40B4-BE49-F238E27FC236}">
                  <a16:creationId xmlns:a16="http://schemas.microsoft.com/office/drawing/2014/main" id="{7E38D49A-5EC5-4945-B6F8-123297EAD4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2736"/>
              <a:ext cx="360" cy="78"/>
              <a:chOff x="633" y="2178"/>
              <a:chExt cx="360" cy="78"/>
            </a:xfrm>
          </p:grpSpPr>
          <p:sp>
            <p:nvSpPr>
              <p:cNvPr id="773" name="Rectangle 517">
                <a:extLst>
                  <a:ext uri="{FF2B5EF4-FFF2-40B4-BE49-F238E27FC236}">
                    <a16:creationId xmlns:a16="http://schemas.microsoft.com/office/drawing/2014/main" id="{1CA2E505-7EF5-4343-ADC2-79BFE306EA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178"/>
                <a:ext cx="360" cy="7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4" name="Freeform 518">
                <a:extLst>
                  <a:ext uri="{FF2B5EF4-FFF2-40B4-BE49-F238E27FC236}">
                    <a16:creationId xmlns:a16="http://schemas.microsoft.com/office/drawing/2014/main" id="{008D6237-1287-4992-AC74-DF9AD22345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5" y="2188"/>
                <a:ext cx="314" cy="47"/>
              </a:xfrm>
              <a:custGeom>
                <a:avLst/>
                <a:gdLst>
                  <a:gd name="T0" fmla="*/ 0 w 314"/>
                  <a:gd name="T1" fmla="*/ 18 h 47"/>
                  <a:gd name="T2" fmla="*/ 314 w 314"/>
                  <a:gd name="T3" fmla="*/ 18 h 47"/>
                  <a:gd name="T4" fmla="*/ 314 w 314"/>
                  <a:gd name="T5" fmla="*/ 0 h 47"/>
                  <a:gd name="T6" fmla="*/ 0 w 314"/>
                  <a:gd name="T7" fmla="*/ 0 h 47"/>
                  <a:gd name="T8" fmla="*/ 0 w 314"/>
                  <a:gd name="T9" fmla="*/ 18 h 47"/>
                  <a:gd name="T10" fmla="*/ 0 w 314"/>
                  <a:gd name="T11" fmla="*/ 47 h 47"/>
                  <a:gd name="T12" fmla="*/ 314 w 314"/>
                  <a:gd name="T13" fmla="*/ 47 h 47"/>
                  <a:gd name="T14" fmla="*/ 314 w 314"/>
                  <a:gd name="T15" fmla="*/ 29 h 47"/>
                  <a:gd name="T16" fmla="*/ 0 w 314"/>
                  <a:gd name="T17" fmla="*/ 29 h 47"/>
                  <a:gd name="T18" fmla="*/ 0 w 314"/>
                  <a:gd name="T19" fmla="*/ 47 h 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4"/>
                  <a:gd name="T31" fmla="*/ 0 h 47"/>
                  <a:gd name="T32" fmla="*/ 314 w 314"/>
                  <a:gd name="T33" fmla="*/ 47 h 4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4" h="47">
                    <a:moveTo>
                      <a:pt x="0" y="18"/>
                    </a:moveTo>
                    <a:lnTo>
                      <a:pt x="314" y="18"/>
                    </a:lnTo>
                    <a:lnTo>
                      <a:pt x="314" y="0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  <a:moveTo>
                      <a:pt x="0" y="47"/>
                    </a:moveTo>
                    <a:lnTo>
                      <a:pt x="314" y="47"/>
                    </a:lnTo>
                    <a:lnTo>
                      <a:pt x="314" y="29"/>
                    </a:lnTo>
                    <a:lnTo>
                      <a:pt x="0" y="29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5" name="Freeform 519">
                <a:extLst>
                  <a:ext uri="{FF2B5EF4-FFF2-40B4-BE49-F238E27FC236}">
                    <a16:creationId xmlns:a16="http://schemas.microsoft.com/office/drawing/2014/main" id="{CDC824DC-F796-41C1-90EB-8A44488BB1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2" y="2183"/>
                <a:ext cx="305" cy="37"/>
              </a:xfrm>
              <a:custGeom>
                <a:avLst/>
                <a:gdLst>
                  <a:gd name="T0" fmla="*/ 305 w 305"/>
                  <a:gd name="T1" fmla="*/ 33 h 37"/>
                  <a:gd name="T2" fmla="*/ 272 w 305"/>
                  <a:gd name="T3" fmla="*/ 33 h 37"/>
                  <a:gd name="T4" fmla="*/ 279 w 305"/>
                  <a:gd name="T5" fmla="*/ 37 h 37"/>
                  <a:gd name="T6" fmla="*/ 253 w 305"/>
                  <a:gd name="T7" fmla="*/ 29 h 37"/>
                  <a:gd name="T8" fmla="*/ 253 w 305"/>
                  <a:gd name="T9" fmla="*/ 37 h 37"/>
                  <a:gd name="T10" fmla="*/ 233 w 305"/>
                  <a:gd name="T11" fmla="*/ 29 h 37"/>
                  <a:gd name="T12" fmla="*/ 226 w 305"/>
                  <a:gd name="T13" fmla="*/ 33 h 37"/>
                  <a:gd name="T14" fmla="*/ 214 w 305"/>
                  <a:gd name="T15" fmla="*/ 33 h 37"/>
                  <a:gd name="T16" fmla="*/ 181 w 305"/>
                  <a:gd name="T17" fmla="*/ 33 h 37"/>
                  <a:gd name="T18" fmla="*/ 190 w 305"/>
                  <a:gd name="T19" fmla="*/ 37 h 37"/>
                  <a:gd name="T20" fmla="*/ 161 w 305"/>
                  <a:gd name="T21" fmla="*/ 29 h 37"/>
                  <a:gd name="T22" fmla="*/ 161 w 305"/>
                  <a:gd name="T23" fmla="*/ 37 h 37"/>
                  <a:gd name="T24" fmla="*/ 145 w 305"/>
                  <a:gd name="T25" fmla="*/ 29 h 37"/>
                  <a:gd name="T26" fmla="*/ 135 w 305"/>
                  <a:gd name="T27" fmla="*/ 33 h 37"/>
                  <a:gd name="T28" fmla="*/ 125 w 305"/>
                  <a:gd name="T29" fmla="*/ 33 h 37"/>
                  <a:gd name="T30" fmla="*/ 92 w 305"/>
                  <a:gd name="T31" fmla="*/ 33 h 37"/>
                  <a:gd name="T32" fmla="*/ 99 w 305"/>
                  <a:gd name="T33" fmla="*/ 37 h 37"/>
                  <a:gd name="T34" fmla="*/ 72 w 305"/>
                  <a:gd name="T35" fmla="*/ 29 h 37"/>
                  <a:gd name="T36" fmla="*/ 72 w 305"/>
                  <a:gd name="T37" fmla="*/ 37 h 37"/>
                  <a:gd name="T38" fmla="*/ 53 w 305"/>
                  <a:gd name="T39" fmla="*/ 29 h 37"/>
                  <a:gd name="T40" fmla="*/ 46 w 305"/>
                  <a:gd name="T41" fmla="*/ 33 h 37"/>
                  <a:gd name="T42" fmla="*/ 34 w 305"/>
                  <a:gd name="T43" fmla="*/ 33 h 37"/>
                  <a:gd name="T44" fmla="*/ 0 w 305"/>
                  <a:gd name="T45" fmla="*/ 33 h 37"/>
                  <a:gd name="T46" fmla="*/ 10 w 305"/>
                  <a:gd name="T47" fmla="*/ 37 h 37"/>
                  <a:gd name="T48" fmla="*/ 296 w 305"/>
                  <a:gd name="T49" fmla="*/ 0 h 37"/>
                  <a:gd name="T50" fmla="*/ 296 w 305"/>
                  <a:gd name="T51" fmla="*/ 8 h 37"/>
                  <a:gd name="T52" fmla="*/ 279 w 305"/>
                  <a:gd name="T53" fmla="*/ 0 h 37"/>
                  <a:gd name="T54" fmla="*/ 272 w 305"/>
                  <a:gd name="T55" fmla="*/ 4 h 37"/>
                  <a:gd name="T56" fmla="*/ 260 w 305"/>
                  <a:gd name="T57" fmla="*/ 4 h 37"/>
                  <a:gd name="T58" fmla="*/ 226 w 305"/>
                  <a:gd name="T59" fmla="*/ 4 h 37"/>
                  <a:gd name="T60" fmla="*/ 233 w 305"/>
                  <a:gd name="T61" fmla="*/ 8 h 37"/>
                  <a:gd name="T62" fmla="*/ 207 w 305"/>
                  <a:gd name="T63" fmla="*/ 0 h 37"/>
                  <a:gd name="T64" fmla="*/ 207 w 305"/>
                  <a:gd name="T65" fmla="*/ 8 h 37"/>
                  <a:gd name="T66" fmla="*/ 190 w 305"/>
                  <a:gd name="T67" fmla="*/ 0 h 37"/>
                  <a:gd name="T68" fmla="*/ 181 w 305"/>
                  <a:gd name="T69" fmla="*/ 4 h 37"/>
                  <a:gd name="T70" fmla="*/ 171 w 305"/>
                  <a:gd name="T71" fmla="*/ 4 h 37"/>
                  <a:gd name="T72" fmla="*/ 135 w 305"/>
                  <a:gd name="T73" fmla="*/ 4 h 37"/>
                  <a:gd name="T74" fmla="*/ 145 w 305"/>
                  <a:gd name="T75" fmla="*/ 8 h 37"/>
                  <a:gd name="T76" fmla="*/ 116 w 305"/>
                  <a:gd name="T77" fmla="*/ 0 h 37"/>
                  <a:gd name="T78" fmla="*/ 116 w 305"/>
                  <a:gd name="T79" fmla="*/ 8 h 37"/>
                  <a:gd name="T80" fmla="*/ 99 w 305"/>
                  <a:gd name="T81" fmla="*/ 0 h 37"/>
                  <a:gd name="T82" fmla="*/ 92 w 305"/>
                  <a:gd name="T83" fmla="*/ 4 h 37"/>
                  <a:gd name="T84" fmla="*/ 80 w 305"/>
                  <a:gd name="T85" fmla="*/ 4 h 37"/>
                  <a:gd name="T86" fmla="*/ 46 w 305"/>
                  <a:gd name="T87" fmla="*/ 4 h 37"/>
                  <a:gd name="T88" fmla="*/ 53 w 305"/>
                  <a:gd name="T89" fmla="*/ 8 h 37"/>
                  <a:gd name="T90" fmla="*/ 27 w 305"/>
                  <a:gd name="T91" fmla="*/ 0 h 37"/>
                  <a:gd name="T92" fmla="*/ 27 w 305"/>
                  <a:gd name="T93" fmla="*/ 8 h 37"/>
                  <a:gd name="T94" fmla="*/ 10 w 305"/>
                  <a:gd name="T95" fmla="*/ 0 h 37"/>
                  <a:gd name="T96" fmla="*/ 0 w 305"/>
                  <a:gd name="T97" fmla="*/ 4 h 3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05"/>
                  <a:gd name="T148" fmla="*/ 0 h 37"/>
                  <a:gd name="T149" fmla="*/ 305 w 305"/>
                  <a:gd name="T150" fmla="*/ 37 h 3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05" h="37">
                    <a:moveTo>
                      <a:pt x="293" y="33"/>
                    </a:moveTo>
                    <a:lnTo>
                      <a:pt x="296" y="29"/>
                    </a:lnTo>
                    <a:lnTo>
                      <a:pt x="303" y="29"/>
                    </a:lnTo>
                    <a:lnTo>
                      <a:pt x="305" y="33"/>
                    </a:lnTo>
                    <a:lnTo>
                      <a:pt x="303" y="37"/>
                    </a:lnTo>
                    <a:lnTo>
                      <a:pt x="296" y="37"/>
                    </a:lnTo>
                    <a:lnTo>
                      <a:pt x="293" y="33"/>
                    </a:lnTo>
                    <a:close/>
                    <a:moveTo>
                      <a:pt x="272" y="33"/>
                    </a:moveTo>
                    <a:lnTo>
                      <a:pt x="274" y="29"/>
                    </a:lnTo>
                    <a:lnTo>
                      <a:pt x="279" y="29"/>
                    </a:lnTo>
                    <a:lnTo>
                      <a:pt x="281" y="33"/>
                    </a:lnTo>
                    <a:lnTo>
                      <a:pt x="279" y="37"/>
                    </a:lnTo>
                    <a:lnTo>
                      <a:pt x="274" y="37"/>
                    </a:lnTo>
                    <a:lnTo>
                      <a:pt x="272" y="33"/>
                    </a:lnTo>
                    <a:close/>
                    <a:moveTo>
                      <a:pt x="248" y="33"/>
                    </a:moveTo>
                    <a:lnTo>
                      <a:pt x="253" y="29"/>
                    </a:lnTo>
                    <a:lnTo>
                      <a:pt x="257" y="29"/>
                    </a:lnTo>
                    <a:lnTo>
                      <a:pt x="260" y="33"/>
                    </a:lnTo>
                    <a:lnTo>
                      <a:pt x="257" y="37"/>
                    </a:lnTo>
                    <a:lnTo>
                      <a:pt x="253" y="37"/>
                    </a:lnTo>
                    <a:lnTo>
                      <a:pt x="248" y="33"/>
                    </a:lnTo>
                    <a:close/>
                    <a:moveTo>
                      <a:pt x="226" y="33"/>
                    </a:moveTo>
                    <a:lnTo>
                      <a:pt x="229" y="29"/>
                    </a:lnTo>
                    <a:lnTo>
                      <a:pt x="233" y="29"/>
                    </a:lnTo>
                    <a:lnTo>
                      <a:pt x="238" y="33"/>
                    </a:lnTo>
                    <a:lnTo>
                      <a:pt x="233" y="37"/>
                    </a:lnTo>
                    <a:lnTo>
                      <a:pt x="229" y="37"/>
                    </a:lnTo>
                    <a:lnTo>
                      <a:pt x="226" y="33"/>
                    </a:lnTo>
                    <a:close/>
                    <a:moveTo>
                      <a:pt x="205" y="33"/>
                    </a:moveTo>
                    <a:lnTo>
                      <a:pt x="207" y="29"/>
                    </a:lnTo>
                    <a:lnTo>
                      <a:pt x="212" y="29"/>
                    </a:lnTo>
                    <a:lnTo>
                      <a:pt x="214" y="33"/>
                    </a:lnTo>
                    <a:lnTo>
                      <a:pt x="212" y="37"/>
                    </a:lnTo>
                    <a:lnTo>
                      <a:pt x="207" y="37"/>
                    </a:lnTo>
                    <a:lnTo>
                      <a:pt x="205" y="33"/>
                    </a:lnTo>
                    <a:close/>
                    <a:moveTo>
                      <a:pt x="181" y="33"/>
                    </a:moveTo>
                    <a:lnTo>
                      <a:pt x="183" y="29"/>
                    </a:lnTo>
                    <a:lnTo>
                      <a:pt x="190" y="29"/>
                    </a:lnTo>
                    <a:lnTo>
                      <a:pt x="193" y="33"/>
                    </a:lnTo>
                    <a:lnTo>
                      <a:pt x="190" y="37"/>
                    </a:lnTo>
                    <a:lnTo>
                      <a:pt x="183" y="37"/>
                    </a:lnTo>
                    <a:lnTo>
                      <a:pt x="181" y="33"/>
                    </a:lnTo>
                    <a:close/>
                    <a:moveTo>
                      <a:pt x="159" y="33"/>
                    </a:moveTo>
                    <a:lnTo>
                      <a:pt x="161" y="29"/>
                    </a:lnTo>
                    <a:lnTo>
                      <a:pt x="166" y="29"/>
                    </a:lnTo>
                    <a:lnTo>
                      <a:pt x="171" y="33"/>
                    </a:lnTo>
                    <a:lnTo>
                      <a:pt x="166" y="37"/>
                    </a:lnTo>
                    <a:lnTo>
                      <a:pt x="161" y="37"/>
                    </a:lnTo>
                    <a:lnTo>
                      <a:pt x="159" y="33"/>
                    </a:lnTo>
                    <a:close/>
                    <a:moveTo>
                      <a:pt x="135" y="33"/>
                    </a:moveTo>
                    <a:lnTo>
                      <a:pt x="140" y="29"/>
                    </a:lnTo>
                    <a:lnTo>
                      <a:pt x="145" y="29"/>
                    </a:lnTo>
                    <a:lnTo>
                      <a:pt x="147" y="33"/>
                    </a:lnTo>
                    <a:lnTo>
                      <a:pt x="145" y="37"/>
                    </a:lnTo>
                    <a:lnTo>
                      <a:pt x="140" y="37"/>
                    </a:lnTo>
                    <a:lnTo>
                      <a:pt x="135" y="33"/>
                    </a:lnTo>
                    <a:close/>
                    <a:moveTo>
                      <a:pt x="113" y="33"/>
                    </a:moveTo>
                    <a:lnTo>
                      <a:pt x="116" y="29"/>
                    </a:lnTo>
                    <a:lnTo>
                      <a:pt x="123" y="29"/>
                    </a:lnTo>
                    <a:lnTo>
                      <a:pt x="125" y="33"/>
                    </a:lnTo>
                    <a:lnTo>
                      <a:pt x="123" y="37"/>
                    </a:lnTo>
                    <a:lnTo>
                      <a:pt x="116" y="37"/>
                    </a:lnTo>
                    <a:lnTo>
                      <a:pt x="113" y="33"/>
                    </a:lnTo>
                    <a:close/>
                    <a:moveTo>
                      <a:pt x="92" y="33"/>
                    </a:moveTo>
                    <a:lnTo>
                      <a:pt x="94" y="29"/>
                    </a:lnTo>
                    <a:lnTo>
                      <a:pt x="99" y="29"/>
                    </a:lnTo>
                    <a:lnTo>
                      <a:pt x="101" y="33"/>
                    </a:lnTo>
                    <a:lnTo>
                      <a:pt x="99" y="37"/>
                    </a:lnTo>
                    <a:lnTo>
                      <a:pt x="94" y="37"/>
                    </a:lnTo>
                    <a:lnTo>
                      <a:pt x="92" y="33"/>
                    </a:lnTo>
                    <a:close/>
                    <a:moveTo>
                      <a:pt x="68" y="33"/>
                    </a:moveTo>
                    <a:lnTo>
                      <a:pt x="72" y="29"/>
                    </a:lnTo>
                    <a:lnTo>
                      <a:pt x="77" y="29"/>
                    </a:lnTo>
                    <a:lnTo>
                      <a:pt x="80" y="33"/>
                    </a:lnTo>
                    <a:lnTo>
                      <a:pt x="77" y="37"/>
                    </a:lnTo>
                    <a:lnTo>
                      <a:pt x="72" y="37"/>
                    </a:lnTo>
                    <a:lnTo>
                      <a:pt x="68" y="33"/>
                    </a:lnTo>
                    <a:close/>
                    <a:moveTo>
                      <a:pt x="46" y="33"/>
                    </a:moveTo>
                    <a:lnTo>
                      <a:pt x="48" y="29"/>
                    </a:lnTo>
                    <a:lnTo>
                      <a:pt x="53" y="29"/>
                    </a:lnTo>
                    <a:lnTo>
                      <a:pt x="58" y="33"/>
                    </a:lnTo>
                    <a:lnTo>
                      <a:pt x="53" y="37"/>
                    </a:lnTo>
                    <a:lnTo>
                      <a:pt x="48" y="37"/>
                    </a:lnTo>
                    <a:lnTo>
                      <a:pt x="46" y="33"/>
                    </a:lnTo>
                    <a:close/>
                    <a:moveTo>
                      <a:pt x="24" y="33"/>
                    </a:moveTo>
                    <a:lnTo>
                      <a:pt x="27" y="29"/>
                    </a:lnTo>
                    <a:lnTo>
                      <a:pt x="32" y="29"/>
                    </a:lnTo>
                    <a:lnTo>
                      <a:pt x="34" y="33"/>
                    </a:lnTo>
                    <a:lnTo>
                      <a:pt x="32" y="37"/>
                    </a:lnTo>
                    <a:lnTo>
                      <a:pt x="27" y="37"/>
                    </a:lnTo>
                    <a:lnTo>
                      <a:pt x="24" y="33"/>
                    </a:lnTo>
                    <a:close/>
                    <a:moveTo>
                      <a:pt x="0" y="33"/>
                    </a:moveTo>
                    <a:lnTo>
                      <a:pt x="3" y="29"/>
                    </a:lnTo>
                    <a:lnTo>
                      <a:pt x="10" y="29"/>
                    </a:lnTo>
                    <a:lnTo>
                      <a:pt x="12" y="33"/>
                    </a:lnTo>
                    <a:lnTo>
                      <a:pt x="10" y="37"/>
                    </a:lnTo>
                    <a:lnTo>
                      <a:pt x="3" y="37"/>
                    </a:lnTo>
                    <a:lnTo>
                      <a:pt x="0" y="33"/>
                    </a:lnTo>
                    <a:close/>
                    <a:moveTo>
                      <a:pt x="293" y="4"/>
                    </a:moveTo>
                    <a:lnTo>
                      <a:pt x="296" y="0"/>
                    </a:lnTo>
                    <a:lnTo>
                      <a:pt x="303" y="0"/>
                    </a:lnTo>
                    <a:lnTo>
                      <a:pt x="305" y="4"/>
                    </a:lnTo>
                    <a:lnTo>
                      <a:pt x="303" y="8"/>
                    </a:lnTo>
                    <a:lnTo>
                      <a:pt x="296" y="8"/>
                    </a:lnTo>
                    <a:lnTo>
                      <a:pt x="293" y="4"/>
                    </a:lnTo>
                    <a:close/>
                    <a:moveTo>
                      <a:pt x="272" y="4"/>
                    </a:moveTo>
                    <a:lnTo>
                      <a:pt x="274" y="0"/>
                    </a:lnTo>
                    <a:lnTo>
                      <a:pt x="279" y="0"/>
                    </a:lnTo>
                    <a:lnTo>
                      <a:pt x="281" y="4"/>
                    </a:lnTo>
                    <a:lnTo>
                      <a:pt x="279" y="8"/>
                    </a:lnTo>
                    <a:lnTo>
                      <a:pt x="274" y="8"/>
                    </a:lnTo>
                    <a:lnTo>
                      <a:pt x="272" y="4"/>
                    </a:lnTo>
                    <a:close/>
                    <a:moveTo>
                      <a:pt x="248" y="4"/>
                    </a:moveTo>
                    <a:lnTo>
                      <a:pt x="253" y="0"/>
                    </a:lnTo>
                    <a:lnTo>
                      <a:pt x="257" y="0"/>
                    </a:lnTo>
                    <a:lnTo>
                      <a:pt x="260" y="4"/>
                    </a:lnTo>
                    <a:lnTo>
                      <a:pt x="257" y="8"/>
                    </a:lnTo>
                    <a:lnTo>
                      <a:pt x="253" y="8"/>
                    </a:lnTo>
                    <a:lnTo>
                      <a:pt x="248" y="4"/>
                    </a:lnTo>
                    <a:close/>
                    <a:moveTo>
                      <a:pt x="226" y="4"/>
                    </a:moveTo>
                    <a:lnTo>
                      <a:pt x="229" y="0"/>
                    </a:lnTo>
                    <a:lnTo>
                      <a:pt x="233" y="0"/>
                    </a:lnTo>
                    <a:lnTo>
                      <a:pt x="238" y="4"/>
                    </a:lnTo>
                    <a:lnTo>
                      <a:pt x="233" y="8"/>
                    </a:lnTo>
                    <a:lnTo>
                      <a:pt x="229" y="8"/>
                    </a:lnTo>
                    <a:lnTo>
                      <a:pt x="226" y="4"/>
                    </a:lnTo>
                    <a:close/>
                    <a:moveTo>
                      <a:pt x="205" y="4"/>
                    </a:moveTo>
                    <a:lnTo>
                      <a:pt x="207" y="0"/>
                    </a:lnTo>
                    <a:lnTo>
                      <a:pt x="212" y="0"/>
                    </a:lnTo>
                    <a:lnTo>
                      <a:pt x="214" y="4"/>
                    </a:lnTo>
                    <a:lnTo>
                      <a:pt x="212" y="8"/>
                    </a:lnTo>
                    <a:lnTo>
                      <a:pt x="207" y="8"/>
                    </a:lnTo>
                    <a:lnTo>
                      <a:pt x="205" y="4"/>
                    </a:lnTo>
                    <a:close/>
                    <a:moveTo>
                      <a:pt x="181" y="4"/>
                    </a:moveTo>
                    <a:lnTo>
                      <a:pt x="183" y="0"/>
                    </a:lnTo>
                    <a:lnTo>
                      <a:pt x="190" y="0"/>
                    </a:lnTo>
                    <a:lnTo>
                      <a:pt x="193" y="4"/>
                    </a:lnTo>
                    <a:lnTo>
                      <a:pt x="190" y="8"/>
                    </a:lnTo>
                    <a:lnTo>
                      <a:pt x="183" y="8"/>
                    </a:lnTo>
                    <a:lnTo>
                      <a:pt x="181" y="4"/>
                    </a:lnTo>
                    <a:close/>
                    <a:moveTo>
                      <a:pt x="159" y="4"/>
                    </a:moveTo>
                    <a:lnTo>
                      <a:pt x="161" y="0"/>
                    </a:lnTo>
                    <a:lnTo>
                      <a:pt x="166" y="0"/>
                    </a:lnTo>
                    <a:lnTo>
                      <a:pt x="171" y="4"/>
                    </a:lnTo>
                    <a:lnTo>
                      <a:pt x="166" y="8"/>
                    </a:lnTo>
                    <a:lnTo>
                      <a:pt x="161" y="8"/>
                    </a:lnTo>
                    <a:lnTo>
                      <a:pt x="159" y="4"/>
                    </a:lnTo>
                    <a:close/>
                    <a:moveTo>
                      <a:pt x="135" y="4"/>
                    </a:moveTo>
                    <a:lnTo>
                      <a:pt x="140" y="0"/>
                    </a:lnTo>
                    <a:lnTo>
                      <a:pt x="145" y="0"/>
                    </a:lnTo>
                    <a:lnTo>
                      <a:pt x="147" y="4"/>
                    </a:lnTo>
                    <a:lnTo>
                      <a:pt x="145" y="8"/>
                    </a:lnTo>
                    <a:lnTo>
                      <a:pt x="140" y="8"/>
                    </a:lnTo>
                    <a:lnTo>
                      <a:pt x="135" y="4"/>
                    </a:lnTo>
                    <a:close/>
                    <a:moveTo>
                      <a:pt x="113" y="4"/>
                    </a:moveTo>
                    <a:lnTo>
                      <a:pt x="116" y="0"/>
                    </a:lnTo>
                    <a:lnTo>
                      <a:pt x="123" y="0"/>
                    </a:lnTo>
                    <a:lnTo>
                      <a:pt x="125" y="4"/>
                    </a:lnTo>
                    <a:lnTo>
                      <a:pt x="123" y="8"/>
                    </a:lnTo>
                    <a:lnTo>
                      <a:pt x="116" y="8"/>
                    </a:lnTo>
                    <a:lnTo>
                      <a:pt x="113" y="4"/>
                    </a:lnTo>
                    <a:close/>
                    <a:moveTo>
                      <a:pt x="92" y="4"/>
                    </a:moveTo>
                    <a:lnTo>
                      <a:pt x="94" y="0"/>
                    </a:lnTo>
                    <a:lnTo>
                      <a:pt x="99" y="0"/>
                    </a:lnTo>
                    <a:lnTo>
                      <a:pt x="101" y="4"/>
                    </a:lnTo>
                    <a:lnTo>
                      <a:pt x="99" y="8"/>
                    </a:lnTo>
                    <a:lnTo>
                      <a:pt x="94" y="8"/>
                    </a:lnTo>
                    <a:lnTo>
                      <a:pt x="92" y="4"/>
                    </a:lnTo>
                    <a:close/>
                    <a:moveTo>
                      <a:pt x="68" y="4"/>
                    </a:moveTo>
                    <a:lnTo>
                      <a:pt x="72" y="0"/>
                    </a:lnTo>
                    <a:lnTo>
                      <a:pt x="77" y="0"/>
                    </a:lnTo>
                    <a:lnTo>
                      <a:pt x="80" y="4"/>
                    </a:lnTo>
                    <a:lnTo>
                      <a:pt x="77" y="8"/>
                    </a:lnTo>
                    <a:lnTo>
                      <a:pt x="72" y="8"/>
                    </a:lnTo>
                    <a:lnTo>
                      <a:pt x="68" y="4"/>
                    </a:lnTo>
                    <a:close/>
                    <a:moveTo>
                      <a:pt x="46" y="4"/>
                    </a:moveTo>
                    <a:lnTo>
                      <a:pt x="48" y="0"/>
                    </a:lnTo>
                    <a:lnTo>
                      <a:pt x="53" y="0"/>
                    </a:lnTo>
                    <a:lnTo>
                      <a:pt x="58" y="4"/>
                    </a:lnTo>
                    <a:lnTo>
                      <a:pt x="53" y="8"/>
                    </a:lnTo>
                    <a:lnTo>
                      <a:pt x="48" y="8"/>
                    </a:lnTo>
                    <a:lnTo>
                      <a:pt x="46" y="4"/>
                    </a:lnTo>
                    <a:close/>
                    <a:moveTo>
                      <a:pt x="24" y="4"/>
                    </a:moveTo>
                    <a:lnTo>
                      <a:pt x="27" y="0"/>
                    </a:lnTo>
                    <a:lnTo>
                      <a:pt x="32" y="0"/>
                    </a:lnTo>
                    <a:lnTo>
                      <a:pt x="34" y="4"/>
                    </a:lnTo>
                    <a:lnTo>
                      <a:pt x="32" y="8"/>
                    </a:lnTo>
                    <a:lnTo>
                      <a:pt x="27" y="8"/>
                    </a:lnTo>
                    <a:lnTo>
                      <a:pt x="24" y="4"/>
                    </a:lnTo>
                    <a:close/>
                    <a:moveTo>
                      <a:pt x="0" y="4"/>
                    </a:moveTo>
                    <a:lnTo>
                      <a:pt x="3" y="0"/>
                    </a:lnTo>
                    <a:lnTo>
                      <a:pt x="10" y="0"/>
                    </a:lnTo>
                    <a:lnTo>
                      <a:pt x="12" y="4"/>
                    </a:lnTo>
                    <a:lnTo>
                      <a:pt x="10" y="8"/>
                    </a:lnTo>
                    <a:lnTo>
                      <a:pt x="3" y="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6" name="Freeform 520">
                <a:extLst>
                  <a:ext uri="{FF2B5EF4-FFF2-40B4-BE49-F238E27FC236}">
                    <a16:creationId xmlns:a16="http://schemas.microsoft.com/office/drawing/2014/main" id="{90E4DA7B-0A50-495B-8BC0-8338DF7596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7" y="2239"/>
                <a:ext cx="72" cy="11"/>
              </a:xfrm>
              <a:custGeom>
                <a:avLst/>
                <a:gdLst>
                  <a:gd name="T0" fmla="*/ 0 w 72"/>
                  <a:gd name="T1" fmla="*/ 11 h 11"/>
                  <a:gd name="T2" fmla="*/ 10 w 72"/>
                  <a:gd name="T3" fmla="*/ 11 h 11"/>
                  <a:gd name="T4" fmla="*/ 10 w 72"/>
                  <a:gd name="T5" fmla="*/ 0 h 11"/>
                  <a:gd name="T6" fmla="*/ 0 w 72"/>
                  <a:gd name="T7" fmla="*/ 0 h 11"/>
                  <a:gd name="T8" fmla="*/ 0 w 72"/>
                  <a:gd name="T9" fmla="*/ 11 h 11"/>
                  <a:gd name="T10" fmla="*/ 17 w 72"/>
                  <a:gd name="T11" fmla="*/ 11 h 11"/>
                  <a:gd name="T12" fmla="*/ 27 w 72"/>
                  <a:gd name="T13" fmla="*/ 11 h 11"/>
                  <a:gd name="T14" fmla="*/ 27 w 72"/>
                  <a:gd name="T15" fmla="*/ 0 h 11"/>
                  <a:gd name="T16" fmla="*/ 17 w 72"/>
                  <a:gd name="T17" fmla="*/ 0 h 11"/>
                  <a:gd name="T18" fmla="*/ 17 w 72"/>
                  <a:gd name="T19" fmla="*/ 11 h 11"/>
                  <a:gd name="T20" fmla="*/ 34 w 72"/>
                  <a:gd name="T21" fmla="*/ 11 h 11"/>
                  <a:gd name="T22" fmla="*/ 43 w 72"/>
                  <a:gd name="T23" fmla="*/ 11 h 11"/>
                  <a:gd name="T24" fmla="*/ 43 w 72"/>
                  <a:gd name="T25" fmla="*/ 0 h 11"/>
                  <a:gd name="T26" fmla="*/ 34 w 72"/>
                  <a:gd name="T27" fmla="*/ 0 h 11"/>
                  <a:gd name="T28" fmla="*/ 34 w 72"/>
                  <a:gd name="T29" fmla="*/ 11 h 11"/>
                  <a:gd name="T30" fmla="*/ 51 w 72"/>
                  <a:gd name="T31" fmla="*/ 11 h 11"/>
                  <a:gd name="T32" fmla="*/ 72 w 72"/>
                  <a:gd name="T33" fmla="*/ 11 h 11"/>
                  <a:gd name="T34" fmla="*/ 72 w 72"/>
                  <a:gd name="T35" fmla="*/ 0 h 11"/>
                  <a:gd name="T36" fmla="*/ 51 w 72"/>
                  <a:gd name="T37" fmla="*/ 0 h 11"/>
                  <a:gd name="T38" fmla="*/ 51 w 72"/>
                  <a:gd name="T39" fmla="*/ 11 h 1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2"/>
                  <a:gd name="T61" fmla="*/ 0 h 11"/>
                  <a:gd name="T62" fmla="*/ 72 w 72"/>
                  <a:gd name="T63" fmla="*/ 11 h 1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2" h="11">
                    <a:moveTo>
                      <a:pt x="0" y="11"/>
                    </a:moveTo>
                    <a:lnTo>
                      <a:pt x="10" y="11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  <a:moveTo>
                      <a:pt x="17" y="11"/>
                    </a:moveTo>
                    <a:lnTo>
                      <a:pt x="27" y="11"/>
                    </a:lnTo>
                    <a:lnTo>
                      <a:pt x="27" y="0"/>
                    </a:lnTo>
                    <a:lnTo>
                      <a:pt x="17" y="0"/>
                    </a:lnTo>
                    <a:lnTo>
                      <a:pt x="17" y="11"/>
                    </a:lnTo>
                    <a:close/>
                    <a:moveTo>
                      <a:pt x="34" y="11"/>
                    </a:moveTo>
                    <a:lnTo>
                      <a:pt x="43" y="11"/>
                    </a:lnTo>
                    <a:lnTo>
                      <a:pt x="43" y="0"/>
                    </a:lnTo>
                    <a:lnTo>
                      <a:pt x="34" y="0"/>
                    </a:lnTo>
                    <a:lnTo>
                      <a:pt x="34" y="11"/>
                    </a:lnTo>
                    <a:close/>
                    <a:moveTo>
                      <a:pt x="51" y="11"/>
                    </a:moveTo>
                    <a:lnTo>
                      <a:pt x="72" y="11"/>
                    </a:lnTo>
                    <a:lnTo>
                      <a:pt x="72" y="0"/>
                    </a:lnTo>
                    <a:lnTo>
                      <a:pt x="51" y="0"/>
                    </a:lnTo>
                    <a:lnTo>
                      <a:pt x="51" y="11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7" name="Freeform 521">
                <a:extLst>
                  <a:ext uri="{FF2B5EF4-FFF2-40B4-BE49-F238E27FC236}">
                    <a16:creationId xmlns:a16="http://schemas.microsoft.com/office/drawing/2014/main" id="{6D70A1CE-1D9B-4C10-8686-858C2C7E16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3" y="2188"/>
                <a:ext cx="336" cy="58"/>
              </a:xfrm>
              <a:custGeom>
                <a:avLst/>
                <a:gdLst>
                  <a:gd name="T0" fmla="*/ 336 w 336"/>
                  <a:gd name="T1" fmla="*/ 58 h 58"/>
                  <a:gd name="T2" fmla="*/ 336 w 336"/>
                  <a:gd name="T3" fmla="*/ 0 h 58"/>
                  <a:gd name="T4" fmla="*/ 0 w 336"/>
                  <a:gd name="T5" fmla="*/ 58 h 58"/>
                  <a:gd name="T6" fmla="*/ 0 w 336"/>
                  <a:gd name="T7" fmla="*/ 0 h 5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6"/>
                  <a:gd name="T13" fmla="*/ 0 h 58"/>
                  <a:gd name="T14" fmla="*/ 336 w 336"/>
                  <a:gd name="T15" fmla="*/ 58 h 5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6" h="58">
                    <a:moveTo>
                      <a:pt x="336" y="58"/>
                    </a:moveTo>
                    <a:lnTo>
                      <a:pt x="336" y="0"/>
                    </a:lnTo>
                    <a:moveTo>
                      <a:pt x="0" y="58"/>
                    </a:move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72" name="Rectangle 522">
              <a:extLst>
                <a:ext uri="{FF2B5EF4-FFF2-40B4-BE49-F238E27FC236}">
                  <a16:creationId xmlns:a16="http://schemas.microsoft.com/office/drawing/2014/main" id="{A2E735BD-A8B7-4582-A814-7122DAD49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832"/>
              <a:ext cx="27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342900" eaLnBrk="0" hangingPunct="0"/>
              <a:r>
                <a:rPr lang="en-US" sz="900" b="1" dirty="0">
                  <a:solidFill>
                    <a:srgbClr val="FF3300"/>
                  </a:solidFill>
                  <a:latin typeface="Calibri"/>
                  <a:cs typeface="Arial" charset="0"/>
                </a:rPr>
                <a:t>WAFW</a:t>
              </a:r>
            </a:p>
          </p:txBody>
        </p:sp>
      </p:grpSp>
      <p:sp>
        <p:nvSpPr>
          <p:cNvPr id="1578" name="Rectangle 1577">
            <a:extLst>
              <a:ext uri="{FF2B5EF4-FFF2-40B4-BE49-F238E27FC236}">
                <a16:creationId xmlns:a16="http://schemas.microsoft.com/office/drawing/2014/main" id="{0E8ACBD2-B610-496F-AB93-CCDC449C671E}"/>
              </a:ext>
            </a:extLst>
          </p:cNvPr>
          <p:cNvSpPr/>
          <p:nvPr/>
        </p:nvSpPr>
        <p:spPr>
          <a:xfrm>
            <a:off x="4670995" y="3520097"/>
            <a:ext cx="78100" cy="1164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9" name="Freeform: Shape 1578">
            <a:extLst>
              <a:ext uri="{FF2B5EF4-FFF2-40B4-BE49-F238E27FC236}">
                <a16:creationId xmlns:a16="http://schemas.microsoft.com/office/drawing/2014/main" id="{17B47994-A36C-4855-B026-A4C8228ADCC8}"/>
              </a:ext>
            </a:extLst>
          </p:cNvPr>
          <p:cNvSpPr/>
          <p:nvPr/>
        </p:nvSpPr>
        <p:spPr>
          <a:xfrm>
            <a:off x="4273826" y="2991678"/>
            <a:ext cx="556591" cy="397565"/>
          </a:xfrm>
          <a:custGeom>
            <a:avLst/>
            <a:gdLst>
              <a:gd name="connsiteX0" fmla="*/ 556591 w 556591"/>
              <a:gd name="connsiteY0" fmla="*/ 397565 h 397565"/>
              <a:gd name="connsiteX1" fmla="*/ 526774 w 556591"/>
              <a:gd name="connsiteY1" fmla="*/ 268357 h 397565"/>
              <a:gd name="connsiteX2" fmla="*/ 506896 w 556591"/>
              <a:gd name="connsiteY2" fmla="*/ 188844 h 397565"/>
              <a:gd name="connsiteX3" fmla="*/ 487017 w 556591"/>
              <a:gd name="connsiteY3" fmla="*/ 99392 h 397565"/>
              <a:gd name="connsiteX4" fmla="*/ 467139 w 556591"/>
              <a:gd name="connsiteY4" fmla="*/ 59635 h 397565"/>
              <a:gd name="connsiteX5" fmla="*/ 437322 w 556591"/>
              <a:gd name="connsiteY5" fmla="*/ 49696 h 397565"/>
              <a:gd name="connsiteX6" fmla="*/ 347870 w 556591"/>
              <a:gd name="connsiteY6" fmla="*/ 9939 h 397565"/>
              <a:gd name="connsiteX7" fmla="*/ 248478 w 556591"/>
              <a:gd name="connsiteY7" fmla="*/ 0 h 397565"/>
              <a:gd name="connsiteX8" fmla="*/ 9939 w 556591"/>
              <a:gd name="connsiteY8" fmla="*/ 59635 h 397565"/>
              <a:gd name="connsiteX9" fmla="*/ 0 w 556591"/>
              <a:gd name="connsiteY9" fmla="*/ 99392 h 397565"/>
              <a:gd name="connsiteX10" fmla="*/ 29817 w 556591"/>
              <a:gd name="connsiteY10" fmla="*/ 238539 h 397565"/>
              <a:gd name="connsiteX11" fmla="*/ 89452 w 556591"/>
              <a:gd name="connsiteY11" fmla="*/ 298174 h 39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6591" h="397565">
                <a:moveTo>
                  <a:pt x="556591" y="397565"/>
                </a:moveTo>
                <a:cubicBezTo>
                  <a:pt x="548706" y="358142"/>
                  <a:pt x="538762" y="304321"/>
                  <a:pt x="526774" y="268357"/>
                </a:cubicBezTo>
                <a:cubicBezTo>
                  <a:pt x="512981" y="226977"/>
                  <a:pt x="516491" y="241615"/>
                  <a:pt x="506896" y="188844"/>
                </a:cubicBezTo>
                <a:cubicBezTo>
                  <a:pt x="499997" y="150898"/>
                  <a:pt x="500855" y="131679"/>
                  <a:pt x="487017" y="99392"/>
                </a:cubicBezTo>
                <a:cubicBezTo>
                  <a:pt x="481180" y="85774"/>
                  <a:pt x="477616" y="70112"/>
                  <a:pt x="467139" y="59635"/>
                </a:cubicBezTo>
                <a:cubicBezTo>
                  <a:pt x="459731" y="52227"/>
                  <a:pt x="446896" y="53951"/>
                  <a:pt x="437322" y="49696"/>
                </a:cubicBezTo>
                <a:cubicBezTo>
                  <a:pt x="421829" y="42810"/>
                  <a:pt x="373545" y="13889"/>
                  <a:pt x="347870" y="9939"/>
                </a:cubicBezTo>
                <a:cubicBezTo>
                  <a:pt x="314961" y="4876"/>
                  <a:pt x="281609" y="3313"/>
                  <a:pt x="248478" y="0"/>
                </a:cubicBezTo>
                <a:cubicBezTo>
                  <a:pt x="233912" y="2300"/>
                  <a:pt x="55667" y="6286"/>
                  <a:pt x="9939" y="59635"/>
                </a:cubicBezTo>
                <a:cubicBezTo>
                  <a:pt x="1049" y="70007"/>
                  <a:pt x="3313" y="86140"/>
                  <a:pt x="0" y="99392"/>
                </a:cubicBezTo>
                <a:cubicBezTo>
                  <a:pt x="6347" y="169205"/>
                  <a:pt x="-8834" y="195057"/>
                  <a:pt x="29817" y="238539"/>
                </a:cubicBezTo>
                <a:cubicBezTo>
                  <a:pt x="48494" y="259550"/>
                  <a:pt x="89452" y="298174"/>
                  <a:pt x="89452" y="298174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82" name="Picture 1581">
            <a:extLst>
              <a:ext uri="{FF2B5EF4-FFF2-40B4-BE49-F238E27FC236}">
                <a16:creationId xmlns:a16="http://schemas.microsoft.com/office/drawing/2014/main" id="{33800761-E3A9-424B-97CF-EC7871C30A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86921" y="2662084"/>
            <a:ext cx="204579" cy="466334"/>
          </a:xfrm>
          <a:prstGeom prst="rect">
            <a:avLst/>
          </a:prstGeom>
        </p:spPr>
      </p:pic>
      <p:pic>
        <p:nvPicPr>
          <p:cNvPr id="778" name="Picture 777" descr="lock.jpg">
            <a:extLst>
              <a:ext uri="{FF2B5EF4-FFF2-40B4-BE49-F238E27FC236}">
                <a16:creationId xmlns:a16="http://schemas.microsoft.com/office/drawing/2014/main" id="{9F985A04-28AB-4A2F-B505-F1F8C35D890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07222" y="2938606"/>
            <a:ext cx="114300" cy="138303"/>
          </a:xfrm>
          <a:prstGeom prst="rect">
            <a:avLst/>
          </a:prstGeom>
        </p:spPr>
      </p:pic>
      <p:sp>
        <p:nvSpPr>
          <p:cNvPr id="672" name="Freeform: Shape 671">
            <a:extLst>
              <a:ext uri="{FF2B5EF4-FFF2-40B4-BE49-F238E27FC236}">
                <a16:creationId xmlns:a16="http://schemas.microsoft.com/office/drawing/2014/main" id="{1DBD8831-F27C-4DAD-AF44-383E1E5246BC}"/>
              </a:ext>
            </a:extLst>
          </p:cNvPr>
          <p:cNvSpPr/>
          <p:nvPr/>
        </p:nvSpPr>
        <p:spPr>
          <a:xfrm>
            <a:off x="6565392" y="3922776"/>
            <a:ext cx="762000" cy="800100"/>
          </a:xfrm>
          <a:custGeom>
            <a:avLst/>
            <a:gdLst>
              <a:gd name="connsiteX0" fmla="*/ 622300 w 762000"/>
              <a:gd name="connsiteY0" fmla="*/ 136525 h 800100"/>
              <a:gd name="connsiteX1" fmla="*/ 631825 w 762000"/>
              <a:gd name="connsiteY1" fmla="*/ 120650 h 800100"/>
              <a:gd name="connsiteX2" fmla="*/ 635000 w 762000"/>
              <a:gd name="connsiteY2" fmla="*/ 104775 h 800100"/>
              <a:gd name="connsiteX3" fmla="*/ 638175 w 762000"/>
              <a:gd name="connsiteY3" fmla="*/ 95250 h 800100"/>
              <a:gd name="connsiteX4" fmla="*/ 641350 w 762000"/>
              <a:gd name="connsiteY4" fmla="*/ 76200 h 800100"/>
              <a:gd name="connsiteX5" fmla="*/ 644525 w 762000"/>
              <a:gd name="connsiteY5" fmla="*/ 66675 h 800100"/>
              <a:gd name="connsiteX6" fmla="*/ 654050 w 762000"/>
              <a:gd name="connsiteY6" fmla="*/ 34925 h 800100"/>
              <a:gd name="connsiteX7" fmla="*/ 663575 w 762000"/>
              <a:gd name="connsiteY7" fmla="*/ 28575 h 800100"/>
              <a:gd name="connsiteX8" fmla="*/ 666750 w 762000"/>
              <a:gd name="connsiteY8" fmla="*/ 15875 h 800100"/>
              <a:gd name="connsiteX9" fmla="*/ 669925 w 762000"/>
              <a:gd name="connsiteY9" fmla="*/ 6350 h 800100"/>
              <a:gd name="connsiteX10" fmla="*/ 685800 w 762000"/>
              <a:gd name="connsiteY10" fmla="*/ 0 h 800100"/>
              <a:gd name="connsiteX11" fmla="*/ 695325 w 762000"/>
              <a:gd name="connsiteY11" fmla="*/ 3175 h 800100"/>
              <a:gd name="connsiteX12" fmla="*/ 708025 w 762000"/>
              <a:gd name="connsiteY12" fmla="*/ 31750 h 800100"/>
              <a:gd name="connsiteX13" fmla="*/ 711200 w 762000"/>
              <a:gd name="connsiteY13" fmla="*/ 130175 h 800100"/>
              <a:gd name="connsiteX14" fmla="*/ 723900 w 762000"/>
              <a:gd name="connsiteY14" fmla="*/ 200025 h 800100"/>
              <a:gd name="connsiteX15" fmla="*/ 727075 w 762000"/>
              <a:gd name="connsiteY15" fmla="*/ 238125 h 800100"/>
              <a:gd name="connsiteX16" fmla="*/ 733425 w 762000"/>
              <a:gd name="connsiteY16" fmla="*/ 260350 h 800100"/>
              <a:gd name="connsiteX17" fmla="*/ 736600 w 762000"/>
              <a:gd name="connsiteY17" fmla="*/ 276225 h 800100"/>
              <a:gd name="connsiteX18" fmla="*/ 739775 w 762000"/>
              <a:gd name="connsiteY18" fmla="*/ 311150 h 800100"/>
              <a:gd name="connsiteX19" fmla="*/ 746125 w 762000"/>
              <a:gd name="connsiteY19" fmla="*/ 323850 h 800100"/>
              <a:gd name="connsiteX20" fmla="*/ 749300 w 762000"/>
              <a:gd name="connsiteY20" fmla="*/ 371475 h 800100"/>
              <a:gd name="connsiteX21" fmla="*/ 752475 w 762000"/>
              <a:gd name="connsiteY21" fmla="*/ 390525 h 800100"/>
              <a:gd name="connsiteX22" fmla="*/ 755650 w 762000"/>
              <a:gd name="connsiteY22" fmla="*/ 412750 h 800100"/>
              <a:gd name="connsiteX23" fmla="*/ 762000 w 762000"/>
              <a:gd name="connsiteY23" fmla="*/ 431800 h 800100"/>
              <a:gd name="connsiteX24" fmla="*/ 758825 w 762000"/>
              <a:gd name="connsiteY24" fmla="*/ 587375 h 800100"/>
              <a:gd name="connsiteX25" fmla="*/ 749300 w 762000"/>
              <a:gd name="connsiteY25" fmla="*/ 619125 h 800100"/>
              <a:gd name="connsiteX26" fmla="*/ 739775 w 762000"/>
              <a:gd name="connsiteY26" fmla="*/ 628650 h 800100"/>
              <a:gd name="connsiteX27" fmla="*/ 733425 w 762000"/>
              <a:gd name="connsiteY27" fmla="*/ 644525 h 800100"/>
              <a:gd name="connsiteX28" fmla="*/ 723900 w 762000"/>
              <a:gd name="connsiteY28" fmla="*/ 647700 h 800100"/>
              <a:gd name="connsiteX29" fmla="*/ 717550 w 762000"/>
              <a:gd name="connsiteY29" fmla="*/ 657225 h 800100"/>
              <a:gd name="connsiteX30" fmla="*/ 708025 w 762000"/>
              <a:gd name="connsiteY30" fmla="*/ 663575 h 800100"/>
              <a:gd name="connsiteX31" fmla="*/ 695325 w 762000"/>
              <a:gd name="connsiteY31" fmla="*/ 673100 h 800100"/>
              <a:gd name="connsiteX32" fmla="*/ 685800 w 762000"/>
              <a:gd name="connsiteY32" fmla="*/ 679450 h 800100"/>
              <a:gd name="connsiteX33" fmla="*/ 673100 w 762000"/>
              <a:gd name="connsiteY33" fmla="*/ 688975 h 800100"/>
              <a:gd name="connsiteX34" fmla="*/ 647700 w 762000"/>
              <a:gd name="connsiteY34" fmla="*/ 695325 h 800100"/>
              <a:gd name="connsiteX35" fmla="*/ 631825 w 762000"/>
              <a:gd name="connsiteY35" fmla="*/ 704850 h 800100"/>
              <a:gd name="connsiteX36" fmla="*/ 612775 w 762000"/>
              <a:gd name="connsiteY36" fmla="*/ 714375 h 800100"/>
              <a:gd name="connsiteX37" fmla="*/ 593725 w 762000"/>
              <a:gd name="connsiteY37" fmla="*/ 727075 h 800100"/>
              <a:gd name="connsiteX38" fmla="*/ 587375 w 762000"/>
              <a:gd name="connsiteY38" fmla="*/ 736600 h 800100"/>
              <a:gd name="connsiteX39" fmla="*/ 577850 w 762000"/>
              <a:gd name="connsiteY39" fmla="*/ 739775 h 800100"/>
              <a:gd name="connsiteX40" fmla="*/ 568325 w 762000"/>
              <a:gd name="connsiteY40" fmla="*/ 749300 h 800100"/>
              <a:gd name="connsiteX41" fmla="*/ 536575 w 762000"/>
              <a:gd name="connsiteY41" fmla="*/ 758825 h 800100"/>
              <a:gd name="connsiteX42" fmla="*/ 514350 w 762000"/>
              <a:gd name="connsiteY42" fmla="*/ 768350 h 800100"/>
              <a:gd name="connsiteX43" fmla="*/ 498475 w 762000"/>
              <a:gd name="connsiteY43" fmla="*/ 777875 h 800100"/>
              <a:gd name="connsiteX44" fmla="*/ 482600 w 762000"/>
              <a:gd name="connsiteY44" fmla="*/ 784225 h 800100"/>
              <a:gd name="connsiteX45" fmla="*/ 473075 w 762000"/>
              <a:gd name="connsiteY45" fmla="*/ 790575 h 800100"/>
              <a:gd name="connsiteX46" fmla="*/ 450850 w 762000"/>
              <a:gd name="connsiteY46" fmla="*/ 793750 h 800100"/>
              <a:gd name="connsiteX47" fmla="*/ 422275 w 762000"/>
              <a:gd name="connsiteY47" fmla="*/ 800100 h 800100"/>
              <a:gd name="connsiteX48" fmla="*/ 196850 w 762000"/>
              <a:gd name="connsiteY48" fmla="*/ 796925 h 800100"/>
              <a:gd name="connsiteX49" fmla="*/ 155575 w 762000"/>
              <a:gd name="connsiteY49" fmla="*/ 793750 h 800100"/>
              <a:gd name="connsiteX50" fmla="*/ 146050 w 762000"/>
              <a:gd name="connsiteY50" fmla="*/ 787400 h 800100"/>
              <a:gd name="connsiteX51" fmla="*/ 85725 w 762000"/>
              <a:gd name="connsiteY51" fmla="*/ 784225 h 800100"/>
              <a:gd name="connsiteX52" fmla="*/ 66675 w 762000"/>
              <a:gd name="connsiteY52" fmla="*/ 781050 h 800100"/>
              <a:gd name="connsiteX53" fmla="*/ 41275 w 762000"/>
              <a:gd name="connsiteY53" fmla="*/ 774700 h 800100"/>
              <a:gd name="connsiteX54" fmla="*/ 19050 w 762000"/>
              <a:gd name="connsiteY54" fmla="*/ 762000 h 800100"/>
              <a:gd name="connsiteX55" fmla="*/ 9525 w 762000"/>
              <a:gd name="connsiteY55" fmla="*/ 742950 h 800100"/>
              <a:gd name="connsiteX56" fmla="*/ 0 w 762000"/>
              <a:gd name="connsiteY56" fmla="*/ 736600 h 800100"/>
              <a:gd name="connsiteX57" fmla="*/ 25400 w 762000"/>
              <a:gd name="connsiteY57" fmla="*/ 733425 h 800100"/>
              <a:gd name="connsiteX58" fmla="*/ 34925 w 762000"/>
              <a:gd name="connsiteY58" fmla="*/ 730250 h 800100"/>
              <a:gd name="connsiteX59" fmla="*/ 41275 w 762000"/>
              <a:gd name="connsiteY59" fmla="*/ 720725 h 800100"/>
              <a:gd name="connsiteX60" fmla="*/ 69850 w 762000"/>
              <a:gd name="connsiteY60" fmla="*/ 714375 h 800100"/>
              <a:gd name="connsiteX61" fmla="*/ 88900 w 762000"/>
              <a:gd name="connsiteY61" fmla="*/ 704850 h 800100"/>
              <a:gd name="connsiteX62" fmla="*/ 98425 w 762000"/>
              <a:gd name="connsiteY62" fmla="*/ 698500 h 800100"/>
              <a:gd name="connsiteX63" fmla="*/ 111125 w 762000"/>
              <a:gd name="connsiteY63" fmla="*/ 695325 h 800100"/>
              <a:gd name="connsiteX64" fmla="*/ 193675 w 762000"/>
              <a:gd name="connsiteY64" fmla="*/ 692150 h 800100"/>
              <a:gd name="connsiteX65" fmla="*/ 241300 w 762000"/>
              <a:gd name="connsiteY65" fmla="*/ 685800 h 800100"/>
              <a:gd name="connsiteX66" fmla="*/ 317500 w 762000"/>
              <a:gd name="connsiteY66" fmla="*/ 682625 h 800100"/>
              <a:gd name="connsiteX67" fmla="*/ 339725 w 762000"/>
              <a:gd name="connsiteY67" fmla="*/ 673100 h 800100"/>
              <a:gd name="connsiteX68" fmla="*/ 361950 w 762000"/>
              <a:gd name="connsiteY68" fmla="*/ 666750 h 800100"/>
              <a:gd name="connsiteX69" fmla="*/ 371475 w 762000"/>
              <a:gd name="connsiteY69" fmla="*/ 660400 h 800100"/>
              <a:gd name="connsiteX70" fmla="*/ 387350 w 762000"/>
              <a:gd name="connsiteY70" fmla="*/ 657225 h 800100"/>
              <a:gd name="connsiteX71" fmla="*/ 396875 w 762000"/>
              <a:gd name="connsiteY71" fmla="*/ 654050 h 800100"/>
              <a:gd name="connsiteX72" fmla="*/ 412750 w 762000"/>
              <a:gd name="connsiteY72" fmla="*/ 641350 h 800100"/>
              <a:gd name="connsiteX73" fmla="*/ 422275 w 762000"/>
              <a:gd name="connsiteY73" fmla="*/ 628650 h 800100"/>
              <a:gd name="connsiteX74" fmla="*/ 441325 w 762000"/>
              <a:gd name="connsiteY74" fmla="*/ 615950 h 800100"/>
              <a:gd name="connsiteX75" fmla="*/ 447675 w 762000"/>
              <a:gd name="connsiteY75" fmla="*/ 603250 h 800100"/>
              <a:gd name="connsiteX76" fmla="*/ 457200 w 762000"/>
              <a:gd name="connsiteY76" fmla="*/ 596900 h 800100"/>
              <a:gd name="connsiteX77" fmla="*/ 476250 w 762000"/>
              <a:gd name="connsiteY77" fmla="*/ 577850 h 800100"/>
              <a:gd name="connsiteX78" fmla="*/ 485775 w 762000"/>
              <a:gd name="connsiteY78" fmla="*/ 568325 h 800100"/>
              <a:gd name="connsiteX79" fmla="*/ 501650 w 762000"/>
              <a:gd name="connsiteY79" fmla="*/ 549275 h 800100"/>
              <a:gd name="connsiteX80" fmla="*/ 514350 w 762000"/>
              <a:gd name="connsiteY80" fmla="*/ 527050 h 800100"/>
              <a:gd name="connsiteX81" fmla="*/ 523875 w 762000"/>
              <a:gd name="connsiteY81" fmla="*/ 520700 h 800100"/>
              <a:gd name="connsiteX82" fmla="*/ 527050 w 762000"/>
              <a:gd name="connsiteY82" fmla="*/ 508000 h 800100"/>
              <a:gd name="connsiteX83" fmla="*/ 549275 w 762000"/>
              <a:gd name="connsiteY83" fmla="*/ 479425 h 800100"/>
              <a:gd name="connsiteX84" fmla="*/ 571500 w 762000"/>
              <a:gd name="connsiteY84" fmla="*/ 450850 h 800100"/>
              <a:gd name="connsiteX85" fmla="*/ 574675 w 762000"/>
              <a:gd name="connsiteY85" fmla="*/ 434975 h 800100"/>
              <a:gd name="connsiteX86" fmla="*/ 581025 w 762000"/>
              <a:gd name="connsiteY86" fmla="*/ 425450 h 800100"/>
              <a:gd name="connsiteX87" fmla="*/ 584200 w 762000"/>
              <a:gd name="connsiteY87" fmla="*/ 346075 h 800100"/>
              <a:gd name="connsiteX88" fmla="*/ 587375 w 762000"/>
              <a:gd name="connsiteY88" fmla="*/ 333375 h 800100"/>
              <a:gd name="connsiteX89" fmla="*/ 590550 w 762000"/>
              <a:gd name="connsiteY89" fmla="*/ 317500 h 800100"/>
              <a:gd name="connsiteX90" fmla="*/ 596900 w 762000"/>
              <a:gd name="connsiteY90" fmla="*/ 298450 h 800100"/>
              <a:gd name="connsiteX91" fmla="*/ 600075 w 762000"/>
              <a:gd name="connsiteY91" fmla="*/ 285750 h 800100"/>
              <a:gd name="connsiteX92" fmla="*/ 606425 w 762000"/>
              <a:gd name="connsiteY92" fmla="*/ 273050 h 800100"/>
              <a:gd name="connsiteX93" fmla="*/ 615950 w 762000"/>
              <a:gd name="connsiteY93" fmla="*/ 238125 h 800100"/>
              <a:gd name="connsiteX94" fmla="*/ 619125 w 762000"/>
              <a:gd name="connsiteY94" fmla="*/ 228600 h 800100"/>
              <a:gd name="connsiteX95" fmla="*/ 622300 w 762000"/>
              <a:gd name="connsiteY95" fmla="*/ 219075 h 800100"/>
              <a:gd name="connsiteX96" fmla="*/ 625475 w 762000"/>
              <a:gd name="connsiteY96" fmla="*/ 196850 h 800100"/>
              <a:gd name="connsiteX97" fmla="*/ 622300 w 762000"/>
              <a:gd name="connsiteY97" fmla="*/ 136525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762000" h="800100">
                <a:moveTo>
                  <a:pt x="622300" y="136525"/>
                </a:moveTo>
                <a:cubicBezTo>
                  <a:pt x="623358" y="123825"/>
                  <a:pt x="629533" y="126380"/>
                  <a:pt x="631825" y="120650"/>
                </a:cubicBezTo>
                <a:cubicBezTo>
                  <a:pt x="633829" y="115640"/>
                  <a:pt x="633691" y="110010"/>
                  <a:pt x="635000" y="104775"/>
                </a:cubicBezTo>
                <a:cubicBezTo>
                  <a:pt x="635812" y="101528"/>
                  <a:pt x="637449" y="98517"/>
                  <a:pt x="638175" y="95250"/>
                </a:cubicBezTo>
                <a:cubicBezTo>
                  <a:pt x="639572" y="88966"/>
                  <a:pt x="639953" y="82484"/>
                  <a:pt x="641350" y="76200"/>
                </a:cubicBezTo>
                <a:cubicBezTo>
                  <a:pt x="642076" y="72933"/>
                  <a:pt x="643606" y="69893"/>
                  <a:pt x="644525" y="66675"/>
                </a:cubicBezTo>
                <a:cubicBezTo>
                  <a:pt x="646020" y="61442"/>
                  <a:pt x="651387" y="36700"/>
                  <a:pt x="654050" y="34925"/>
                </a:cubicBezTo>
                <a:lnTo>
                  <a:pt x="663575" y="28575"/>
                </a:lnTo>
                <a:cubicBezTo>
                  <a:pt x="664633" y="24342"/>
                  <a:pt x="665551" y="20071"/>
                  <a:pt x="666750" y="15875"/>
                </a:cubicBezTo>
                <a:cubicBezTo>
                  <a:pt x="667669" y="12657"/>
                  <a:pt x="667354" y="8493"/>
                  <a:pt x="669925" y="6350"/>
                </a:cubicBezTo>
                <a:cubicBezTo>
                  <a:pt x="674303" y="2701"/>
                  <a:pt x="680508" y="2117"/>
                  <a:pt x="685800" y="0"/>
                </a:cubicBezTo>
                <a:cubicBezTo>
                  <a:pt x="688975" y="1058"/>
                  <a:pt x="692958" y="808"/>
                  <a:pt x="695325" y="3175"/>
                </a:cubicBezTo>
                <a:cubicBezTo>
                  <a:pt x="698291" y="6141"/>
                  <a:pt x="707061" y="29340"/>
                  <a:pt x="708025" y="31750"/>
                </a:cubicBezTo>
                <a:cubicBezTo>
                  <a:pt x="709083" y="64558"/>
                  <a:pt x="708915" y="97429"/>
                  <a:pt x="711200" y="130175"/>
                </a:cubicBezTo>
                <a:cubicBezTo>
                  <a:pt x="712070" y="142652"/>
                  <a:pt x="721106" y="186054"/>
                  <a:pt x="723900" y="200025"/>
                </a:cubicBezTo>
                <a:cubicBezTo>
                  <a:pt x="724958" y="212725"/>
                  <a:pt x="725087" y="225537"/>
                  <a:pt x="727075" y="238125"/>
                </a:cubicBezTo>
                <a:cubicBezTo>
                  <a:pt x="728277" y="245735"/>
                  <a:pt x="731556" y="252875"/>
                  <a:pt x="733425" y="260350"/>
                </a:cubicBezTo>
                <a:cubicBezTo>
                  <a:pt x="734734" y="265585"/>
                  <a:pt x="735542" y="270933"/>
                  <a:pt x="736600" y="276225"/>
                </a:cubicBezTo>
                <a:cubicBezTo>
                  <a:pt x="737658" y="287867"/>
                  <a:pt x="737482" y="299687"/>
                  <a:pt x="739775" y="311150"/>
                </a:cubicBezTo>
                <a:cubicBezTo>
                  <a:pt x="740703" y="315791"/>
                  <a:pt x="745387" y="319175"/>
                  <a:pt x="746125" y="323850"/>
                </a:cubicBezTo>
                <a:cubicBezTo>
                  <a:pt x="748606" y="339566"/>
                  <a:pt x="747792" y="355636"/>
                  <a:pt x="749300" y="371475"/>
                </a:cubicBezTo>
                <a:cubicBezTo>
                  <a:pt x="749910" y="377884"/>
                  <a:pt x="751496" y="384162"/>
                  <a:pt x="752475" y="390525"/>
                </a:cubicBezTo>
                <a:cubicBezTo>
                  <a:pt x="753613" y="397922"/>
                  <a:pt x="753967" y="405458"/>
                  <a:pt x="755650" y="412750"/>
                </a:cubicBezTo>
                <a:cubicBezTo>
                  <a:pt x="757155" y="419272"/>
                  <a:pt x="759883" y="425450"/>
                  <a:pt x="762000" y="431800"/>
                </a:cubicBezTo>
                <a:cubicBezTo>
                  <a:pt x="760942" y="483658"/>
                  <a:pt x="760745" y="535541"/>
                  <a:pt x="758825" y="587375"/>
                </a:cubicBezTo>
                <a:cubicBezTo>
                  <a:pt x="758531" y="595322"/>
                  <a:pt x="753431" y="612515"/>
                  <a:pt x="749300" y="619125"/>
                </a:cubicBezTo>
                <a:cubicBezTo>
                  <a:pt x="746920" y="622933"/>
                  <a:pt x="742950" y="625475"/>
                  <a:pt x="739775" y="628650"/>
                </a:cubicBezTo>
                <a:cubicBezTo>
                  <a:pt x="737658" y="633942"/>
                  <a:pt x="737074" y="640147"/>
                  <a:pt x="733425" y="644525"/>
                </a:cubicBezTo>
                <a:cubicBezTo>
                  <a:pt x="731282" y="647096"/>
                  <a:pt x="726513" y="645609"/>
                  <a:pt x="723900" y="647700"/>
                </a:cubicBezTo>
                <a:cubicBezTo>
                  <a:pt x="720920" y="650084"/>
                  <a:pt x="720248" y="654527"/>
                  <a:pt x="717550" y="657225"/>
                </a:cubicBezTo>
                <a:cubicBezTo>
                  <a:pt x="714852" y="659923"/>
                  <a:pt x="711130" y="661357"/>
                  <a:pt x="708025" y="663575"/>
                </a:cubicBezTo>
                <a:cubicBezTo>
                  <a:pt x="703719" y="666651"/>
                  <a:pt x="699631" y="670024"/>
                  <a:pt x="695325" y="673100"/>
                </a:cubicBezTo>
                <a:cubicBezTo>
                  <a:pt x="692220" y="675318"/>
                  <a:pt x="688905" y="677232"/>
                  <a:pt x="685800" y="679450"/>
                </a:cubicBezTo>
                <a:cubicBezTo>
                  <a:pt x="681494" y="682526"/>
                  <a:pt x="677936" y="686826"/>
                  <a:pt x="673100" y="688975"/>
                </a:cubicBezTo>
                <a:cubicBezTo>
                  <a:pt x="640494" y="703466"/>
                  <a:pt x="670685" y="683832"/>
                  <a:pt x="647700" y="695325"/>
                </a:cubicBezTo>
                <a:cubicBezTo>
                  <a:pt x="642180" y="698085"/>
                  <a:pt x="637345" y="702090"/>
                  <a:pt x="631825" y="704850"/>
                </a:cubicBezTo>
                <a:cubicBezTo>
                  <a:pt x="605535" y="717995"/>
                  <a:pt x="640072" y="696177"/>
                  <a:pt x="612775" y="714375"/>
                </a:cubicBezTo>
                <a:cubicBezTo>
                  <a:pt x="606076" y="734471"/>
                  <a:pt x="615812" y="714454"/>
                  <a:pt x="593725" y="727075"/>
                </a:cubicBezTo>
                <a:cubicBezTo>
                  <a:pt x="590412" y="728968"/>
                  <a:pt x="590355" y="734216"/>
                  <a:pt x="587375" y="736600"/>
                </a:cubicBezTo>
                <a:cubicBezTo>
                  <a:pt x="584762" y="738691"/>
                  <a:pt x="581025" y="738717"/>
                  <a:pt x="577850" y="739775"/>
                </a:cubicBezTo>
                <a:cubicBezTo>
                  <a:pt x="574675" y="742950"/>
                  <a:pt x="572250" y="747119"/>
                  <a:pt x="568325" y="749300"/>
                </a:cubicBezTo>
                <a:cubicBezTo>
                  <a:pt x="562001" y="752814"/>
                  <a:pt x="544774" y="756775"/>
                  <a:pt x="536575" y="758825"/>
                </a:cubicBezTo>
                <a:cubicBezTo>
                  <a:pt x="510869" y="775962"/>
                  <a:pt x="545104" y="754682"/>
                  <a:pt x="514350" y="768350"/>
                </a:cubicBezTo>
                <a:cubicBezTo>
                  <a:pt x="508711" y="770856"/>
                  <a:pt x="503995" y="775115"/>
                  <a:pt x="498475" y="777875"/>
                </a:cubicBezTo>
                <a:cubicBezTo>
                  <a:pt x="493377" y="780424"/>
                  <a:pt x="487698" y="781676"/>
                  <a:pt x="482600" y="784225"/>
                </a:cubicBezTo>
                <a:cubicBezTo>
                  <a:pt x="479187" y="785932"/>
                  <a:pt x="476730" y="789479"/>
                  <a:pt x="473075" y="790575"/>
                </a:cubicBezTo>
                <a:cubicBezTo>
                  <a:pt x="465907" y="792725"/>
                  <a:pt x="458247" y="792612"/>
                  <a:pt x="450850" y="793750"/>
                </a:cubicBezTo>
                <a:cubicBezTo>
                  <a:pt x="430095" y="796943"/>
                  <a:pt x="437077" y="795166"/>
                  <a:pt x="422275" y="800100"/>
                </a:cubicBezTo>
                <a:lnTo>
                  <a:pt x="196850" y="796925"/>
                </a:lnTo>
                <a:cubicBezTo>
                  <a:pt x="183055" y="796597"/>
                  <a:pt x="169138" y="796293"/>
                  <a:pt x="155575" y="793750"/>
                </a:cubicBezTo>
                <a:cubicBezTo>
                  <a:pt x="151824" y="793047"/>
                  <a:pt x="149831" y="787916"/>
                  <a:pt x="146050" y="787400"/>
                </a:cubicBezTo>
                <a:cubicBezTo>
                  <a:pt x="126098" y="784679"/>
                  <a:pt x="105833" y="785283"/>
                  <a:pt x="85725" y="784225"/>
                </a:cubicBezTo>
                <a:lnTo>
                  <a:pt x="66675" y="781050"/>
                </a:lnTo>
                <a:cubicBezTo>
                  <a:pt x="58044" y="779481"/>
                  <a:pt x="49392" y="778179"/>
                  <a:pt x="41275" y="774700"/>
                </a:cubicBezTo>
                <a:cubicBezTo>
                  <a:pt x="29996" y="769866"/>
                  <a:pt x="28616" y="768377"/>
                  <a:pt x="19050" y="762000"/>
                </a:cubicBezTo>
                <a:cubicBezTo>
                  <a:pt x="16468" y="754253"/>
                  <a:pt x="15680" y="749105"/>
                  <a:pt x="9525" y="742950"/>
                </a:cubicBezTo>
                <a:cubicBezTo>
                  <a:pt x="6827" y="740252"/>
                  <a:pt x="3175" y="738717"/>
                  <a:pt x="0" y="736600"/>
                </a:cubicBezTo>
                <a:cubicBezTo>
                  <a:pt x="8467" y="735542"/>
                  <a:pt x="17005" y="734951"/>
                  <a:pt x="25400" y="733425"/>
                </a:cubicBezTo>
                <a:cubicBezTo>
                  <a:pt x="28693" y="732826"/>
                  <a:pt x="32312" y="732341"/>
                  <a:pt x="34925" y="730250"/>
                </a:cubicBezTo>
                <a:cubicBezTo>
                  <a:pt x="37905" y="727866"/>
                  <a:pt x="38100" y="722842"/>
                  <a:pt x="41275" y="720725"/>
                </a:cubicBezTo>
                <a:cubicBezTo>
                  <a:pt x="43197" y="719444"/>
                  <a:pt x="69500" y="714445"/>
                  <a:pt x="69850" y="714375"/>
                </a:cubicBezTo>
                <a:cubicBezTo>
                  <a:pt x="97147" y="696177"/>
                  <a:pt x="62610" y="717995"/>
                  <a:pt x="88900" y="704850"/>
                </a:cubicBezTo>
                <a:cubicBezTo>
                  <a:pt x="92313" y="703143"/>
                  <a:pt x="94918" y="700003"/>
                  <a:pt x="98425" y="698500"/>
                </a:cubicBezTo>
                <a:cubicBezTo>
                  <a:pt x="102436" y="696781"/>
                  <a:pt x="106771" y="695615"/>
                  <a:pt x="111125" y="695325"/>
                </a:cubicBezTo>
                <a:cubicBezTo>
                  <a:pt x="138601" y="693493"/>
                  <a:pt x="166158" y="693208"/>
                  <a:pt x="193675" y="692150"/>
                </a:cubicBezTo>
                <a:cubicBezTo>
                  <a:pt x="210991" y="689264"/>
                  <a:pt x="222981" y="686910"/>
                  <a:pt x="241300" y="685800"/>
                </a:cubicBezTo>
                <a:cubicBezTo>
                  <a:pt x="266675" y="684262"/>
                  <a:pt x="292100" y="683683"/>
                  <a:pt x="317500" y="682625"/>
                </a:cubicBezTo>
                <a:cubicBezTo>
                  <a:pt x="339838" y="675179"/>
                  <a:pt x="312262" y="684870"/>
                  <a:pt x="339725" y="673100"/>
                </a:cubicBezTo>
                <a:cubicBezTo>
                  <a:pt x="346102" y="670367"/>
                  <a:pt x="355505" y="668361"/>
                  <a:pt x="361950" y="666750"/>
                </a:cubicBezTo>
                <a:cubicBezTo>
                  <a:pt x="365125" y="664633"/>
                  <a:pt x="367902" y="661740"/>
                  <a:pt x="371475" y="660400"/>
                </a:cubicBezTo>
                <a:cubicBezTo>
                  <a:pt x="376528" y="658505"/>
                  <a:pt x="382115" y="658534"/>
                  <a:pt x="387350" y="657225"/>
                </a:cubicBezTo>
                <a:cubicBezTo>
                  <a:pt x="390597" y="656413"/>
                  <a:pt x="393700" y="655108"/>
                  <a:pt x="396875" y="654050"/>
                </a:cubicBezTo>
                <a:cubicBezTo>
                  <a:pt x="416322" y="624879"/>
                  <a:pt x="389746" y="660520"/>
                  <a:pt x="412750" y="641350"/>
                </a:cubicBezTo>
                <a:cubicBezTo>
                  <a:pt x="416815" y="637962"/>
                  <a:pt x="418320" y="632166"/>
                  <a:pt x="422275" y="628650"/>
                </a:cubicBezTo>
                <a:cubicBezTo>
                  <a:pt x="427979" y="623580"/>
                  <a:pt x="441325" y="615950"/>
                  <a:pt x="441325" y="615950"/>
                </a:cubicBezTo>
                <a:cubicBezTo>
                  <a:pt x="443442" y="611717"/>
                  <a:pt x="444645" y="606886"/>
                  <a:pt x="447675" y="603250"/>
                </a:cubicBezTo>
                <a:cubicBezTo>
                  <a:pt x="450118" y="600319"/>
                  <a:pt x="454348" y="599435"/>
                  <a:pt x="457200" y="596900"/>
                </a:cubicBezTo>
                <a:cubicBezTo>
                  <a:pt x="463912" y="590934"/>
                  <a:pt x="469900" y="584200"/>
                  <a:pt x="476250" y="577850"/>
                </a:cubicBezTo>
                <a:cubicBezTo>
                  <a:pt x="479425" y="574675"/>
                  <a:pt x="483767" y="572341"/>
                  <a:pt x="485775" y="568325"/>
                </a:cubicBezTo>
                <a:cubicBezTo>
                  <a:pt x="493832" y="552212"/>
                  <a:pt x="488187" y="558250"/>
                  <a:pt x="501650" y="549275"/>
                </a:cubicBezTo>
                <a:cubicBezTo>
                  <a:pt x="504140" y="544295"/>
                  <a:pt x="509862" y="531538"/>
                  <a:pt x="514350" y="527050"/>
                </a:cubicBezTo>
                <a:cubicBezTo>
                  <a:pt x="517048" y="524352"/>
                  <a:pt x="520700" y="522817"/>
                  <a:pt x="523875" y="520700"/>
                </a:cubicBezTo>
                <a:cubicBezTo>
                  <a:pt x="524933" y="516467"/>
                  <a:pt x="525099" y="511903"/>
                  <a:pt x="527050" y="508000"/>
                </a:cubicBezTo>
                <a:cubicBezTo>
                  <a:pt x="541752" y="478596"/>
                  <a:pt x="534641" y="498240"/>
                  <a:pt x="549275" y="479425"/>
                </a:cubicBezTo>
                <a:cubicBezTo>
                  <a:pt x="575859" y="445246"/>
                  <a:pt x="549875" y="472475"/>
                  <a:pt x="571500" y="450850"/>
                </a:cubicBezTo>
                <a:cubicBezTo>
                  <a:pt x="572558" y="445558"/>
                  <a:pt x="572780" y="440028"/>
                  <a:pt x="574675" y="434975"/>
                </a:cubicBezTo>
                <a:cubicBezTo>
                  <a:pt x="576015" y="431402"/>
                  <a:pt x="580618" y="429244"/>
                  <a:pt x="581025" y="425450"/>
                </a:cubicBezTo>
                <a:cubicBezTo>
                  <a:pt x="583846" y="399121"/>
                  <a:pt x="582378" y="372492"/>
                  <a:pt x="584200" y="346075"/>
                </a:cubicBezTo>
                <a:cubicBezTo>
                  <a:pt x="584500" y="341722"/>
                  <a:pt x="586428" y="337635"/>
                  <a:pt x="587375" y="333375"/>
                </a:cubicBezTo>
                <a:cubicBezTo>
                  <a:pt x="588546" y="328107"/>
                  <a:pt x="589130" y="322706"/>
                  <a:pt x="590550" y="317500"/>
                </a:cubicBezTo>
                <a:cubicBezTo>
                  <a:pt x="592311" y="311042"/>
                  <a:pt x="595277" y="304944"/>
                  <a:pt x="596900" y="298450"/>
                </a:cubicBezTo>
                <a:cubicBezTo>
                  <a:pt x="597958" y="294217"/>
                  <a:pt x="598543" y="289836"/>
                  <a:pt x="600075" y="285750"/>
                </a:cubicBezTo>
                <a:cubicBezTo>
                  <a:pt x="601737" y="281318"/>
                  <a:pt x="604308" y="277283"/>
                  <a:pt x="606425" y="273050"/>
                </a:cubicBezTo>
                <a:cubicBezTo>
                  <a:pt x="610913" y="250611"/>
                  <a:pt x="607893" y="262295"/>
                  <a:pt x="615950" y="238125"/>
                </a:cubicBezTo>
                <a:lnTo>
                  <a:pt x="619125" y="228600"/>
                </a:lnTo>
                <a:lnTo>
                  <a:pt x="622300" y="219075"/>
                </a:lnTo>
                <a:cubicBezTo>
                  <a:pt x="623358" y="211667"/>
                  <a:pt x="624007" y="204188"/>
                  <a:pt x="625475" y="196850"/>
                </a:cubicBezTo>
                <a:cubicBezTo>
                  <a:pt x="632338" y="162533"/>
                  <a:pt x="621242" y="149225"/>
                  <a:pt x="622300" y="13652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1" name="Rectangle 345">
            <a:extLst>
              <a:ext uri="{FF2B5EF4-FFF2-40B4-BE49-F238E27FC236}">
                <a16:creationId xmlns:a16="http://schemas.microsoft.com/office/drawing/2014/main" id="{1D8B1815-29CE-46DB-B022-30810846E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526" y="3526802"/>
            <a:ext cx="259686" cy="1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342900" eaLnBrk="0" hangingPunct="0"/>
            <a:r>
              <a:rPr lang="en-US" sz="675" dirty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  <a:endParaRPr lang="en-US" b="1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160" name="Freeform 344">
            <a:extLst>
              <a:ext uri="{FF2B5EF4-FFF2-40B4-BE49-F238E27FC236}">
                <a16:creationId xmlns:a16="http://schemas.microsoft.com/office/drawing/2014/main" id="{BDA0EA0A-E3C3-44EA-8011-D6F003EA2FD0}"/>
              </a:ext>
            </a:extLst>
          </p:cNvPr>
          <p:cNvSpPr>
            <a:spLocks noEditPoints="1"/>
          </p:cNvSpPr>
          <p:nvPr/>
        </p:nvSpPr>
        <p:spPr bwMode="auto">
          <a:xfrm>
            <a:off x="7050225" y="3643824"/>
            <a:ext cx="428625" cy="60722"/>
          </a:xfrm>
          <a:custGeom>
            <a:avLst/>
            <a:gdLst>
              <a:gd name="T0" fmla="*/ 0 w 360"/>
              <a:gd name="T1" fmla="*/ 2147483647 h 51"/>
              <a:gd name="T2" fmla="*/ 2147483647 w 360"/>
              <a:gd name="T3" fmla="*/ 2147483647 h 51"/>
              <a:gd name="T4" fmla="*/ 2147483647 w 360"/>
              <a:gd name="T5" fmla="*/ 0 h 51"/>
              <a:gd name="T6" fmla="*/ 0 w 360"/>
              <a:gd name="T7" fmla="*/ 0 h 51"/>
              <a:gd name="T8" fmla="*/ 0 w 360"/>
              <a:gd name="T9" fmla="*/ 2147483647 h 51"/>
              <a:gd name="T10" fmla="*/ 2147483647 w 360"/>
              <a:gd name="T11" fmla="*/ 2147483647 h 51"/>
              <a:gd name="T12" fmla="*/ 2147483647 w 360"/>
              <a:gd name="T13" fmla="*/ 2147483647 h 51"/>
              <a:gd name="T14" fmla="*/ 2147483647 w 360"/>
              <a:gd name="T15" fmla="*/ 0 h 51"/>
              <a:gd name="T16" fmla="*/ 2147483647 w 360"/>
              <a:gd name="T17" fmla="*/ 0 h 51"/>
              <a:gd name="T18" fmla="*/ 2147483647 w 360"/>
              <a:gd name="T19" fmla="*/ 2147483647 h 5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0"/>
              <a:gd name="T31" fmla="*/ 0 h 51"/>
              <a:gd name="T32" fmla="*/ 360 w 360"/>
              <a:gd name="T33" fmla="*/ 51 h 5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0" h="51">
                <a:moveTo>
                  <a:pt x="0" y="51"/>
                </a:moveTo>
                <a:lnTo>
                  <a:pt x="214" y="51"/>
                </a:lnTo>
                <a:lnTo>
                  <a:pt x="214" y="0"/>
                </a:lnTo>
                <a:lnTo>
                  <a:pt x="0" y="0"/>
                </a:lnTo>
                <a:lnTo>
                  <a:pt x="0" y="51"/>
                </a:lnTo>
                <a:close/>
                <a:moveTo>
                  <a:pt x="238" y="51"/>
                </a:moveTo>
                <a:lnTo>
                  <a:pt x="360" y="51"/>
                </a:lnTo>
                <a:lnTo>
                  <a:pt x="360" y="0"/>
                </a:lnTo>
                <a:lnTo>
                  <a:pt x="238" y="0"/>
                </a:lnTo>
                <a:lnTo>
                  <a:pt x="238" y="51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lIns="68557" tIns="34278" rIns="68557" bIns="34278"/>
          <a:lstStyle/>
          <a:p>
            <a:pPr defTabSz="3429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3" name="TextBox 672">
            <a:extLst>
              <a:ext uri="{FF2B5EF4-FFF2-40B4-BE49-F238E27FC236}">
                <a16:creationId xmlns:a16="http://schemas.microsoft.com/office/drawing/2014/main" id="{1867BBE3-65D0-4661-BB55-2E1C9DA80C26}"/>
              </a:ext>
            </a:extLst>
          </p:cNvPr>
          <p:cNvSpPr txBox="1"/>
          <p:nvPr/>
        </p:nvSpPr>
        <p:spPr>
          <a:xfrm>
            <a:off x="118534" y="4622018"/>
            <a:ext cx="10214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Circa 2005</a:t>
            </a:r>
          </a:p>
        </p:txBody>
      </p:sp>
      <p:sp>
        <p:nvSpPr>
          <p:cNvPr id="667" name="Freeform: Shape 666">
            <a:extLst>
              <a:ext uri="{FF2B5EF4-FFF2-40B4-BE49-F238E27FC236}">
                <a16:creationId xmlns:a16="http://schemas.microsoft.com/office/drawing/2014/main" id="{71A2CE9F-5310-4A88-87E7-16914F467904}"/>
              </a:ext>
            </a:extLst>
          </p:cNvPr>
          <p:cNvSpPr/>
          <p:nvPr/>
        </p:nvSpPr>
        <p:spPr>
          <a:xfrm>
            <a:off x="2294255" y="1280160"/>
            <a:ext cx="2994635" cy="3079699"/>
          </a:xfrm>
          <a:custGeom>
            <a:avLst/>
            <a:gdLst>
              <a:gd name="connsiteX0" fmla="*/ 2860243 w 2911450"/>
              <a:gd name="connsiteY0" fmla="*/ 1345997 h 3079699"/>
              <a:gd name="connsiteX1" fmla="*/ 2882189 w 2911450"/>
              <a:gd name="connsiteY1" fmla="*/ 1280160 h 3079699"/>
              <a:gd name="connsiteX2" fmla="*/ 2889504 w 2911450"/>
              <a:gd name="connsiteY2" fmla="*/ 1258214 h 3079699"/>
              <a:gd name="connsiteX3" fmla="*/ 2896819 w 2911450"/>
              <a:gd name="connsiteY3" fmla="*/ 1148486 h 3079699"/>
              <a:gd name="connsiteX4" fmla="*/ 2904134 w 2911450"/>
              <a:gd name="connsiteY4" fmla="*/ 1104595 h 3079699"/>
              <a:gd name="connsiteX5" fmla="*/ 2911450 w 2911450"/>
              <a:gd name="connsiteY5" fmla="*/ 1046074 h 3079699"/>
              <a:gd name="connsiteX6" fmla="*/ 2904134 w 2911450"/>
              <a:gd name="connsiteY6" fmla="*/ 848563 h 3079699"/>
              <a:gd name="connsiteX7" fmla="*/ 2882189 w 2911450"/>
              <a:gd name="connsiteY7" fmla="*/ 775411 h 3079699"/>
              <a:gd name="connsiteX8" fmla="*/ 2867558 w 2911450"/>
              <a:gd name="connsiteY8" fmla="*/ 760781 h 3079699"/>
              <a:gd name="connsiteX9" fmla="*/ 2852928 w 2911450"/>
              <a:gd name="connsiteY9" fmla="*/ 716890 h 3079699"/>
              <a:gd name="connsiteX10" fmla="*/ 2838298 w 2911450"/>
              <a:gd name="connsiteY10" fmla="*/ 694944 h 3079699"/>
              <a:gd name="connsiteX11" fmla="*/ 2816352 w 2911450"/>
              <a:gd name="connsiteY11" fmla="*/ 629107 h 3079699"/>
              <a:gd name="connsiteX12" fmla="*/ 2809037 w 2911450"/>
              <a:gd name="connsiteY12" fmla="*/ 607162 h 3079699"/>
              <a:gd name="connsiteX13" fmla="*/ 2794406 w 2911450"/>
              <a:gd name="connsiteY13" fmla="*/ 585216 h 3079699"/>
              <a:gd name="connsiteX14" fmla="*/ 2772461 w 2911450"/>
              <a:gd name="connsiteY14" fmla="*/ 541325 h 3079699"/>
              <a:gd name="connsiteX15" fmla="*/ 2750515 w 2911450"/>
              <a:gd name="connsiteY15" fmla="*/ 504749 h 3079699"/>
              <a:gd name="connsiteX16" fmla="*/ 2721254 w 2911450"/>
              <a:gd name="connsiteY16" fmla="*/ 468173 h 3079699"/>
              <a:gd name="connsiteX17" fmla="*/ 2699309 w 2911450"/>
              <a:gd name="connsiteY17" fmla="*/ 438912 h 3079699"/>
              <a:gd name="connsiteX18" fmla="*/ 2648102 w 2911450"/>
              <a:gd name="connsiteY18" fmla="*/ 387706 h 3079699"/>
              <a:gd name="connsiteX19" fmla="*/ 2633472 w 2911450"/>
              <a:gd name="connsiteY19" fmla="*/ 373075 h 3079699"/>
              <a:gd name="connsiteX20" fmla="*/ 2611526 w 2911450"/>
              <a:gd name="connsiteY20" fmla="*/ 365760 h 3079699"/>
              <a:gd name="connsiteX21" fmla="*/ 2589581 w 2911450"/>
              <a:gd name="connsiteY21" fmla="*/ 343814 h 3079699"/>
              <a:gd name="connsiteX22" fmla="*/ 2538374 w 2911450"/>
              <a:gd name="connsiteY22" fmla="*/ 314554 h 3079699"/>
              <a:gd name="connsiteX23" fmla="*/ 2523744 w 2911450"/>
              <a:gd name="connsiteY23" fmla="*/ 299923 h 3079699"/>
              <a:gd name="connsiteX24" fmla="*/ 2501798 w 2911450"/>
              <a:gd name="connsiteY24" fmla="*/ 285293 h 3079699"/>
              <a:gd name="connsiteX25" fmla="*/ 2487168 w 2911450"/>
              <a:gd name="connsiteY25" fmla="*/ 270662 h 3079699"/>
              <a:gd name="connsiteX26" fmla="*/ 2457907 w 2911450"/>
              <a:gd name="connsiteY26" fmla="*/ 248717 h 3079699"/>
              <a:gd name="connsiteX27" fmla="*/ 2428646 w 2911450"/>
              <a:gd name="connsiteY27" fmla="*/ 212141 h 3079699"/>
              <a:gd name="connsiteX28" fmla="*/ 2406701 w 2911450"/>
              <a:gd name="connsiteY28" fmla="*/ 197510 h 3079699"/>
              <a:gd name="connsiteX29" fmla="*/ 2392070 w 2911450"/>
              <a:gd name="connsiteY29" fmla="*/ 182880 h 3079699"/>
              <a:gd name="connsiteX30" fmla="*/ 2370125 w 2911450"/>
              <a:gd name="connsiteY30" fmla="*/ 168250 h 3079699"/>
              <a:gd name="connsiteX31" fmla="*/ 2311603 w 2911450"/>
              <a:gd name="connsiteY31" fmla="*/ 124358 h 3079699"/>
              <a:gd name="connsiteX32" fmla="*/ 2296973 w 2911450"/>
              <a:gd name="connsiteY32" fmla="*/ 102413 h 3079699"/>
              <a:gd name="connsiteX33" fmla="*/ 2253082 w 2911450"/>
              <a:gd name="connsiteY33" fmla="*/ 80467 h 3079699"/>
              <a:gd name="connsiteX34" fmla="*/ 2157984 w 2911450"/>
              <a:gd name="connsiteY34" fmla="*/ 65837 h 3079699"/>
              <a:gd name="connsiteX35" fmla="*/ 2106778 w 2911450"/>
              <a:gd name="connsiteY35" fmla="*/ 51206 h 3079699"/>
              <a:gd name="connsiteX36" fmla="*/ 2062886 w 2911450"/>
              <a:gd name="connsiteY36" fmla="*/ 43891 h 3079699"/>
              <a:gd name="connsiteX37" fmla="*/ 1989734 w 2911450"/>
              <a:gd name="connsiteY37" fmla="*/ 14630 h 3079699"/>
              <a:gd name="connsiteX38" fmla="*/ 1938528 w 2911450"/>
              <a:gd name="connsiteY38" fmla="*/ 0 h 3079699"/>
              <a:gd name="connsiteX39" fmla="*/ 1770278 w 2911450"/>
              <a:gd name="connsiteY39" fmla="*/ 7315 h 3079699"/>
              <a:gd name="connsiteX40" fmla="*/ 1689811 w 2911450"/>
              <a:gd name="connsiteY40" fmla="*/ 21946 h 3079699"/>
              <a:gd name="connsiteX41" fmla="*/ 1645920 w 2911450"/>
              <a:gd name="connsiteY41" fmla="*/ 36576 h 3079699"/>
              <a:gd name="connsiteX42" fmla="*/ 1616659 w 2911450"/>
              <a:gd name="connsiteY42" fmla="*/ 51206 h 3079699"/>
              <a:gd name="connsiteX43" fmla="*/ 1565453 w 2911450"/>
              <a:gd name="connsiteY43" fmla="*/ 73152 h 3079699"/>
              <a:gd name="connsiteX44" fmla="*/ 1528877 w 2911450"/>
              <a:gd name="connsiteY44" fmla="*/ 102413 h 3079699"/>
              <a:gd name="connsiteX45" fmla="*/ 1477670 w 2911450"/>
              <a:gd name="connsiteY45" fmla="*/ 131674 h 3079699"/>
              <a:gd name="connsiteX46" fmla="*/ 1463040 w 2911450"/>
              <a:gd name="connsiteY46" fmla="*/ 153619 h 3079699"/>
              <a:gd name="connsiteX47" fmla="*/ 1441094 w 2911450"/>
              <a:gd name="connsiteY47" fmla="*/ 160934 h 3079699"/>
              <a:gd name="connsiteX48" fmla="*/ 1426464 w 2911450"/>
              <a:gd name="connsiteY48" fmla="*/ 175565 h 3079699"/>
              <a:gd name="connsiteX49" fmla="*/ 1419149 w 2911450"/>
              <a:gd name="connsiteY49" fmla="*/ 197510 h 3079699"/>
              <a:gd name="connsiteX50" fmla="*/ 1404518 w 2911450"/>
              <a:gd name="connsiteY50" fmla="*/ 212141 h 3079699"/>
              <a:gd name="connsiteX51" fmla="*/ 1375258 w 2911450"/>
              <a:gd name="connsiteY51" fmla="*/ 256032 h 3079699"/>
              <a:gd name="connsiteX52" fmla="*/ 1367942 w 2911450"/>
              <a:gd name="connsiteY52" fmla="*/ 277978 h 3079699"/>
              <a:gd name="connsiteX53" fmla="*/ 1353312 w 2911450"/>
              <a:gd name="connsiteY53" fmla="*/ 299923 h 3079699"/>
              <a:gd name="connsiteX54" fmla="*/ 1338682 w 2911450"/>
              <a:gd name="connsiteY54" fmla="*/ 329184 h 3079699"/>
              <a:gd name="connsiteX55" fmla="*/ 1316736 w 2911450"/>
              <a:gd name="connsiteY55" fmla="*/ 365760 h 3079699"/>
              <a:gd name="connsiteX56" fmla="*/ 1287475 w 2911450"/>
              <a:gd name="connsiteY56" fmla="*/ 424282 h 3079699"/>
              <a:gd name="connsiteX57" fmla="*/ 1280160 w 2911450"/>
              <a:gd name="connsiteY57" fmla="*/ 446227 h 3079699"/>
              <a:gd name="connsiteX58" fmla="*/ 1265530 w 2911450"/>
              <a:gd name="connsiteY58" fmla="*/ 482803 h 3079699"/>
              <a:gd name="connsiteX59" fmla="*/ 1250899 w 2911450"/>
              <a:gd name="connsiteY59" fmla="*/ 497434 h 3079699"/>
              <a:gd name="connsiteX60" fmla="*/ 1228954 w 2911450"/>
              <a:gd name="connsiteY60" fmla="*/ 570586 h 3079699"/>
              <a:gd name="connsiteX61" fmla="*/ 1214323 w 2911450"/>
              <a:gd name="connsiteY61" fmla="*/ 599846 h 3079699"/>
              <a:gd name="connsiteX62" fmla="*/ 1199693 w 2911450"/>
              <a:gd name="connsiteY62" fmla="*/ 621792 h 3079699"/>
              <a:gd name="connsiteX63" fmla="*/ 1192378 w 2911450"/>
              <a:gd name="connsiteY63" fmla="*/ 643738 h 3079699"/>
              <a:gd name="connsiteX64" fmla="*/ 1177747 w 2911450"/>
              <a:gd name="connsiteY64" fmla="*/ 672998 h 3079699"/>
              <a:gd name="connsiteX65" fmla="*/ 1170432 w 2911450"/>
              <a:gd name="connsiteY65" fmla="*/ 694944 h 3079699"/>
              <a:gd name="connsiteX66" fmla="*/ 1155802 w 2911450"/>
              <a:gd name="connsiteY66" fmla="*/ 716890 h 3079699"/>
              <a:gd name="connsiteX67" fmla="*/ 1141171 w 2911450"/>
              <a:gd name="connsiteY67" fmla="*/ 746150 h 3079699"/>
              <a:gd name="connsiteX68" fmla="*/ 1111910 w 2911450"/>
              <a:gd name="connsiteY68" fmla="*/ 782726 h 3079699"/>
              <a:gd name="connsiteX69" fmla="*/ 1104595 w 2911450"/>
              <a:gd name="connsiteY69" fmla="*/ 804672 h 3079699"/>
              <a:gd name="connsiteX70" fmla="*/ 1089965 w 2911450"/>
              <a:gd name="connsiteY70" fmla="*/ 826618 h 3079699"/>
              <a:gd name="connsiteX71" fmla="*/ 1060704 w 2911450"/>
              <a:gd name="connsiteY71" fmla="*/ 892454 h 3079699"/>
              <a:gd name="connsiteX72" fmla="*/ 1031443 w 2911450"/>
              <a:gd name="connsiteY72" fmla="*/ 958291 h 3079699"/>
              <a:gd name="connsiteX73" fmla="*/ 1009498 w 2911450"/>
              <a:gd name="connsiteY73" fmla="*/ 1031443 h 3079699"/>
              <a:gd name="connsiteX74" fmla="*/ 980237 w 2911450"/>
              <a:gd name="connsiteY74" fmla="*/ 1068019 h 3079699"/>
              <a:gd name="connsiteX75" fmla="*/ 943661 w 2911450"/>
              <a:gd name="connsiteY75" fmla="*/ 1133856 h 3079699"/>
              <a:gd name="connsiteX76" fmla="*/ 921715 w 2911450"/>
              <a:gd name="connsiteY76" fmla="*/ 1155802 h 3079699"/>
              <a:gd name="connsiteX77" fmla="*/ 907085 w 2911450"/>
              <a:gd name="connsiteY77" fmla="*/ 1177747 h 3079699"/>
              <a:gd name="connsiteX78" fmla="*/ 870509 w 2911450"/>
              <a:gd name="connsiteY78" fmla="*/ 1214323 h 3079699"/>
              <a:gd name="connsiteX79" fmla="*/ 855878 w 2911450"/>
              <a:gd name="connsiteY79" fmla="*/ 1228954 h 3079699"/>
              <a:gd name="connsiteX80" fmla="*/ 833933 w 2911450"/>
              <a:gd name="connsiteY80" fmla="*/ 1243584 h 3079699"/>
              <a:gd name="connsiteX81" fmla="*/ 819302 w 2911450"/>
              <a:gd name="connsiteY81" fmla="*/ 1265530 h 3079699"/>
              <a:gd name="connsiteX82" fmla="*/ 768096 w 2911450"/>
              <a:gd name="connsiteY82" fmla="*/ 1294790 h 3079699"/>
              <a:gd name="connsiteX83" fmla="*/ 724205 w 2911450"/>
              <a:gd name="connsiteY83" fmla="*/ 1309421 h 3079699"/>
              <a:gd name="connsiteX84" fmla="*/ 680314 w 2911450"/>
              <a:gd name="connsiteY84" fmla="*/ 1331366 h 3079699"/>
              <a:gd name="connsiteX85" fmla="*/ 621792 w 2911450"/>
              <a:gd name="connsiteY85" fmla="*/ 1360627 h 3079699"/>
              <a:gd name="connsiteX86" fmla="*/ 592531 w 2911450"/>
              <a:gd name="connsiteY86" fmla="*/ 1367942 h 3079699"/>
              <a:gd name="connsiteX87" fmla="*/ 504749 w 2911450"/>
              <a:gd name="connsiteY87" fmla="*/ 1382573 h 3079699"/>
              <a:gd name="connsiteX88" fmla="*/ 482803 w 2911450"/>
              <a:gd name="connsiteY88" fmla="*/ 1389888 h 3079699"/>
              <a:gd name="connsiteX89" fmla="*/ 416966 w 2911450"/>
              <a:gd name="connsiteY89" fmla="*/ 1404518 h 3079699"/>
              <a:gd name="connsiteX90" fmla="*/ 329184 w 2911450"/>
              <a:gd name="connsiteY90" fmla="*/ 1419149 h 3079699"/>
              <a:gd name="connsiteX91" fmla="*/ 307238 w 2911450"/>
              <a:gd name="connsiteY91" fmla="*/ 1433779 h 3079699"/>
              <a:gd name="connsiteX92" fmla="*/ 285293 w 2911450"/>
              <a:gd name="connsiteY92" fmla="*/ 1441094 h 3079699"/>
              <a:gd name="connsiteX93" fmla="*/ 256032 w 2911450"/>
              <a:gd name="connsiteY93" fmla="*/ 1477670 h 3079699"/>
              <a:gd name="connsiteX94" fmla="*/ 241402 w 2911450"/>
              <a:gd name="connsiteY94" fmla="*/ 1492301 h 3079699"/>
              <a:gd name="connsiteX95" fmla="*/ 226771 w 2911450"/>
              <a:gd name="connsiteY95" fmla="*/ 1536192 h 3079699"/>
              <a:gd name="connsiteX96" fmla="*/ 219456 w 2911450"/>
              <a:gd name="connsiteY96" fmla="*/ 1558138 h 3079699"/>
              <a:gd name="connsiteX97" fmla="*/ 212141 w 2911450"/>
              <a:gd name="connsiteY97" fmla="*/ 1602029 h 3079699"/>
              <a:gd name="connsiteX98" fmla="*/ 204826 w 2911450"/>
              <a:gd name="connsiteY98" fmla="*/ 1821485 h 3079699"/>
              <a:gd name="connsiteX99" fmla="*/ 197510 w 2911450"/>
              <a:gd name="connsiteY99" fmla="*/ 1843430 h 3079699"/>
              <a:gd name="connsiteX100" fmla="*/ 131674 w 2911450"/>
              <a:gd name="connsiteY100" fmla="*/ 1916582 h 3079699"/>
              <a:gd name="connsiteX101" fmla="*/ 109728 w 2911450"/>
              <a:gd name="connsiteY101" fmla="*/ 1923898 h 3079699"/>
              <a:gd name="connsiteX102" fmla="*/ 51206 w 2911450"/>
              <a:gd name="connsiteY102" fmla="*/ 1967789 h 3079699"/>
              <a:gd name="connsiteX103" fmla="*/ 29261 w 2911450"/>
              <a:gd name="connsiteY103" fmla="*/ 1982419 h 3079699"/>
              <a:gd name="connsiteX104" fmla="*/ 21946 w 2911450"/>
              <a:gd name="connsiteY104" fmla="*/ 2004365 h 3079699"/>
              <a:gd name="connsiteX105" fmla="*/ 7315 w 2911450"/>
              <a:gd name="connsiteY105" fmla="*/ 2026310 h 3079699"/>
              <a:gd name="connsiteX106" fmla="*/ 0 w 2911450"/>
              <a:gd name="connsiteY106" fmla="*/ 2092147 h 3079699"/>
              <a:gd name="connsiteX107" fmla="*/ 14630 w 2911450"/>
              <a:gd name="connsiteY107" fmla="*/ 2194560 h 3079699"/>
              <a:gd name="connsiteX108" fmla="*/ 21946 w 2911450"/>
              <a:gd name="connsiteY108" fmla="*/ 2216506 h 3079699"/>
              <a:gd name="connsiteX109" fmla="*/ 43891 w 2911450"/>
              <a:gd name="connsiteY109" fmla="*/ 2267712 h 3079699"/>
              <a:gd name="connsiteX110" fmla="*/ 73152 w 2911450"/>
              <a:gd name="connsiteY110" fmla="*/ 2296973 h 3079699"/>
              <a:gd name="connsiteX111" fmla="*/ 124358 w 2911450"/>
              <a:gd name="connsiteY111" fmla="*/ 2326234 h 3079699"/>
              <a:gd name="connsiteX112" fmla="*/ 153619 w 2911450"/>
              <a:gd name="connsiteY112" fmla="*/ 2348179 h 3079699"/>
              <a:gd name="connsiteX113" fmla="*/ 168250 w 2911450"/>
              <a:gd name="connsiteY113" fmla="*/ 2362810 h 3079699"/>
              <a:gd name="connsiteX114" fmla="*/ 190195 w 2911450"/>
              <a:gd name="connsiteY114" fmla="*/ 2370125 h 3079699"/>
              <a:gd name="connsiteX115" fmla="*/ 204826 w 2911450"/>
              <a:gd name="connsiteY115" fmla="*/ 2384755 h 3079699"/>
              <a:gd name="connsiteX116" fmla="*/ 277978 w 2911450"/>
              <a:gd name="connsiteY116" fmla="*/ 2406701 h 3079699"/>
              <a:gd name="connsiteX117" fmla="*/ 629107 w 2911450"/>
              <a:gd name="connsiteY117" fmla="*/ 2414016 h 3079699"/>
              <a:gd name="connsiteX118" fmla="*/ 731520 w 2911450"/>
              <a:gd name="connsiteY118" fmla="*/ 2428646 h 3079699"/>
              <a:gd name="connsiteX119" fmla="*/ 775411 w 2911450"/>
              <a:gd name="connsiteY119" fmla="*/ 2435962 h 3079699"/>
              <a:gd name="connsiteX120" fmla="*/ 797357 w 2911450"/>
              <a:gd name="connsiteY120" fmla="*/ 2443277 h 3079699"/>
              <a:gd name="connsiteX121" fmla="*/ 870509 w 2911450"/>
              <a:gd name="connsiteY121" fmla="*/ 2457907 h 3079699"/>
              <a:gd name="connsiteX122" fmla="*/ 914400 w 2911450"/>
              <a:gd name="connsiteY122" fmla="*/ 2479853 h 3079699"/>
              <a:gd name="connsiteX123" fmla="*/ 965606 w 2911450"/>
              <a:gd name="connsiteY123" fmla="*/ 2494483 h 3079699"/>
              <a:gd name="connsiteX124" fmla="*/ 972922 w 2911450"/>
              <a:gd name="connsiteY124" fmla="*/ 2516429 h 3079699"/>
              <a:gd name="connsiteX125" fmla="*/ 994867 w 2911450"/>
              <a:gd name="connsiteY125" fmla="*/ 2523744 h 3079699"/>
              <a:gd name="connsiteX126" fmla="*/ 1009498 w 2911450"/>
              <a:gd name="connsiteY126" fmla="*/ 2538374 h 3079699"/>
              <a:gd name="connsiteX127" fmla="*/ 1031443 w 2911450"/>
              <a:gd name="connsiteY127" fmla="*/ 2618842 h 3079699"/>
              <a:gd name="connsiteX128" fmla="*/ 1024128 w 2911450"/>
              <a:gd name="connsiteY128" fmla="*/ 2757830 h 3079699"/>
              <a:gd name="connsiteX129" fmla="*/ 1016813 w 2911450"/>
              <a:gd name="connsiteY129" fmla="*/ 2801722 h 3079699"/>
              <a:gd name="connsiteX130" fmla="*/ 1009498 w 2911450"/>
              <a:gd name="connsiteY130" fmla="*/ 2860243 h 3079699"/>
              <a:gd name="connsiteX131" fmla="*/ 1031443 w 2911450"/>
              <a:gd name="connsiteY131" fmla="*/ 2962656 h 3079699"/>
              <a:gd name="connsiteX132" fmla="*/ 1060704 w 2911450"/>
              <a:gd name="connsiteY132" fmla="*/ 2991917 h 3079699"/>
              <a:gd name="connsiteX133" fmla="*/ 1082650 w 2911450"/>
              <a:gd name="connsiteY133" fmla="*/ 3013862 h 3079699"/>
              <a:gd name="connsiteX134" fmla="*/ 1126541 w 2911450"/>
              <a:gd name="connsiteY134" fmla="*/ 3028493 h 3079699"/>
              <a:gd name="connsiteX135" fmla="*/ 1148486 w 2911450"/>
              <a:gd name="connsiteY135" fmla="*/ 3035808 h 3079699"/>
              <a:gd name="connsiteX136" fmla="*/ 1236269 w 2911450"/>
              <a:gd name="connsiteY136" fmla="*/ 3057754 h 3079699"/>
              <a:gd name="connsiteX137" fmla="*/ 1265530 w 2911450"/>
              <a:gd name="connsiteY137" fmla="*/ 3065069 h 3079699"/>
              <a:gd name="connsiteX138" fmla="*/ 1389888 w 2911450"/>
              <a:gd name="connsiteY138" fmla="*/ 3079699 h 3079699"/>
              <a:gd name="connsiteX139" fmla="*/ 1733702 w 2911450"/>
              <a:gd name="connsiteY139" fmla="*/ 3072384 h 3079699"/>
              <a:gd name="connsiteX140" fmla="*/ 1770278 w 2911450"/>
              <a:gd name="connsiteY140" fmla="*/ 3065069 h 3079699"/>
              <a:gd name="connsiteX141" fmla="*/ 1843430 w 2911450"/>
              <a:gd name="connsiteY141" fmla="*/ 3065069 h 307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2911450" h="3079699">
                <a:moveTo>
                  <a:pt x="2860243" y="1345997"/>
                </a:moveTo>
                <a:lnTo>
                  <a:pt x="2882189" y="1280160"/>
                </a:lnTo>
                <a:lnTo>
                  <a:pt x="2889504" y="1258214"/>
                </a:lnTo>
                <a:cubicBezTo>
                  <a:pt x="2891942" y="1221638"/>
                  <a:pt x="2893344" y="1184978"/>
                  <a:pt x="2896819" y="1148486"/>
                </a:cubicBezTo>
                <a:cubicBezTo>
                  <a:pt x="2898225" y="1133721"/>
                  <a:pt x="2902036" y="1119278"/>
                  <a:pt x="2904134" y="1104595"/>
                </a:cubicBezTo>
                <a:cubicBezTo>
                  <a:pt x="2906914" y="1085134"/>
                  <a:pt x="2909011" y="1065581"/>
                  <a:pt x="2911450" y="1046074"/>
                </a:cubicBezTo>
                <a:cubicBezTo>
                  <a:pt x="2909011" y="980237"/>
                  <a:pt x="2908376" y="914308"/>
                  <a:pt x="2904134" y="848563"/>
                </a:cubicBezTo>
                <a:cubicBezTo>
                  <a:pt x="2903448" y="837932"/>
                  <a:pt x="2884093" y="777315"/>
                  <a:pt x="2882189" y="775411"/>
                </a:cubicBezTo>
                <a:lnTo>
                  <a:pt x="2867558" y="760781"/>
                </a:lnTo>
                <a:cubicBezTo>
                  <a:pt x="2862681" y="746151"/>
                  <a:pt x="2861482" y="729722"/>
                  <a:pt x="2852928" y="716890"/>
                </a:cubicBezTo>
                <a:cubicBezTo>
                  <a:pt x="2848051" y="709575"/>
                  <a:pt x="2841869" y="702978"/>
                  <a:pt x="2838298" y="694944"/>
                </a:cubicBezTo>
                <a:cubicBezTo>
                  <a:pt x="2838291" y="694929"/>
                  <a:pt x="2820012" y="640088"/>
                  <a:pt x="2816352" y="629107"/>
                </a:cubicBezTo>
                <a:cubicBezTo>
                  <a:pt x="2813914" y="621792"/>
                  <a:pt x="2813314" y="613578"/>
                  <a:pt x="2809037" y="607162"/>
                </a:cubicBezTo>
                <a:lnTo>
                  <a:pt x="2794406" y="585216"/>
                </a:lnTo>
                <a:cubicBezTo>
                  <a:pt x="2776019" y="530053"/>
                  <a:pt x="2800822" y="598048"/>
                  <a:pt x="2772461" y="541325"/>
                </a:cubicBezTo>
                <a:cubicBezTo>
                  <a:pt x="2753469" y="503341"/>
                  <a:pt x="2779092" y="533324"/>
                  <a:pt x="2750515" y="504749"/>
                </a:cubicBezTo>
                <a:cubicBezTo>
                  <a:pt x="2736274" y="462024"/>
                  <a:pt x="2754343" y="501262"/>
                  <a:pt x="2721254" y="468173"/>
                </a:cubicBezTo>
                <a:cubicBezTo>
                  <a:pt x="2712633" y="459552"/>
                  <a:pt x="2707409" y="448024"/>
                  <a:pt x="2699309" y="438912"/>
                </a:cubicBezTo>
                <a:cubicBezTo>
                  <a:pt x="2699272" y="438871"/>
                  <a:pt x="2658359" y="397963"/>
                  <a:pt x="2648102" y="387706"/>
                </a:cubicBezTo>
                <a:cubicBezTo>
                  <a:pt x="2643225" y="382829"/>
                  <a:pt x="2640015" y="375256"/>
                  <a:pt x="2633472" y="373075"/>
                </a:cubicBezTo>
                <a:lnTo>
                  <a:pt x="2611526" y="365760"/>
                </a:lnTo>
                <a:cubicBezTo>
                  <a:pt x="2604211" y="358445"/>
                  <a:pt x="2597999" y="349827"/>
                  <a:pt x="2589581" y="343814"/>
                </a:cubicBezTo>
                <a:cubicBezTo>
                  <a:pt x="2519501" y="293756"/>
                  <a:pt x="2595963" y="360626"/>
                  <a:pt x="2538374" y="314554"/>
                </a:cubicBezTo>
                <a:cubicBezTo>
                  <a:pt x="2532988" y="310246"/>
                  <a:pt x="2529130" y="304231"/>
                  <a:pt x="2523744" y="299923"/>
                </a:cubicBezTo>
                <a:cubicBezTo>
                  <a:pt x="2516879" y="294431"/>
                  <a:pt x="2508663" y="290785"/>
                  <a:pt x="2501798" y="285293"/>
                </a:cubicBezTo>
                <a:cubicBezTo>
                  <a:pt x="2496412" y="280985"/>
                  <a:pt x="2492466" y="275077"/>
                  <a:pt x="2487168" y="270662"/>
                </a:cubicBezTo>
                <a:cubicBezTo>
                  <a:pt x="2477802" y="262857"/>
                  <a:pt x="2467273" y="256522"/>
                  <a:pt x="2457907" y="248717"/>
                </a:cubicBezTo>
                <a:cubicBezTo>
                  <a:pt x="2414487" y="212533"/>
                  <a:pt x="2475879" y="259374"/>
                  <a:pt x="2428646" y="212141"/>
                </a:cubicBezTo>
                <a:cubicBezTo>
                  <a:pt x="2422429" y="205924"/>
                  <a:pt x="2413566" y="203002"/>
                  <a:pt x="2406701" y="197510"/>
                </a:cubicBezTo>
                <a:cubicBezTo>
                  <a:pt x="2401315" y="193202"/>
                  <a:pt x="2397456" y="187188"/>
                  <a:pt x="2392070" y="182880"/>
                </a:cubicBezTo>
                <a:cubicBezTo>
                  <a:pt x="2385205" y="177388"/>
                  <a:pt x="2376741" y="174039"/>
                  <a:pt x="2370125" y="168250"/>
                </a:cubicBezTo>
                <a:cubicBezTo>
                  <a:pt x="2318397" y="122988"/>
                  <a:pt x="2354244" y="138573"/>
                  <a:pt x="2311603" y="124358"/>
                </a:cubicBezTo>
                <a:cubicBezTo>
                  <a:pt x="2306726" y="117043"/>
                  <a:pt x="2303190" y="108630"/>
                  <a:pt x="2296973" y="102413"/>
                </a:cubicBezTo>
                <a:cubicBezTo>
                  <a:pt x="2285053" y="90493"/>
                  <a:pt x="2268948" y="84433"/>
                  <a:pt x="2253082" y="80467"/>
                </a:cubicBezTo>
                <a:cubicBezTo>
                  <a:pt x="2219571" y="72089"/>
                  <a:pt x="2193518" y="70279"/>
                  <a:pt x="2157984" y="65837"/>
                </a:cubicBezTo>
                <a:cubicBezTo>
                  <a:pt x="2137075" y="58868"/>
                  <a:pt x="2129731" y="55797"/>
                  <a:pt x="2106778" y="51206"/>
                </a:cubicBezTo>
                <a:cubicBezTo>
                  <a:pt x="2092234" y="48297"/>
                  <a:pt x="2077517" y="46329"/>
                  <a:pt x="2062886" y="43891"/>
                </a:cubicBezTo>
                <a:cubicBezTo>
                  <a:pt x="1962990" y="10593"/>
                  <a:pt x="2065076" y="46920"/>
                  <a:pt x="1989734" y="14630"/>
                </a:cubicBezTo>
                <a:cubicBezTo>
                  <a:pt x="1975042" y="8333"/>
                  <a:pt x="1953376" y="3712"/>
                  <a:pt x="1938528" y="0"/>
                </a:cubicBezTo>
                <a:cubicBezTo>
                  <a:pt x="1882445" y="2438"/>
                  <a:pt x="1826290" y="3581"/>
                  <a:pt x="1770278" y="7315"/>
                </a:cubicBezTo>
                <a:cubicBezTo>
                  <a:pt x="1745981" y="8935"/>
                  <a:pt x="1714304" y="14598"/>
                  <a:pt x="1689811" y="21946"/>
                </a:cubicBezTo>
                <a:cubicBezTo>
                  <a:pt x="1675040" y="26377"/>
                  <a:pt x="1659714" y="29679"/>
                  <a:pt x="1645920" y="36576"/>
                </a:cubicBezTo>
                <a:cubicBezTo>
                  <a:pt x="1636166" y="41453"/>
                  <a:pt x="1626682" y="46910"/>
                  <a:pt x="1616659" y="51206"/>
                </a:cubicBezTo>
                <a:cubicBezTo>
                  <a:pt x="1575630" y="68790"/>
                  <a:pt x="1613969" y="45430"/>
                  <a:pt x="1565453" y="73152"/>
                </a:cubicBezTo>
                <a:cubicBezTo>
                  <a:pt x="1526044" y="95670"/>
                  <a:pt x="1558921" y="78378"/>
                  <a:pt x="1528877" y="102413"/>
                </a:cubicBezTo>
                <a:cubicBezTo>
                  <a:pt x="1511648" y="116196"/>
                  <a:pt x="1497689" y="121664"/>
                  <a:pt x="1477670" y="131674"/>
                </a:cubicBezTo>
                <a:cubicBezTo>
                  <a:pt x="1472793" y="138989"/>
                  <a:pt x="1469905" y="148127"/>
                  <a:pt x="1463040" y="153619"/>
                </a:cubicBezTo>
                <a:cubicBezTo>
                  <a:pt x="1457019" y="158436"/>
                  <a:pt x="1447706" y="156967"/>
                  <a:pt x="1441094" y="160934"/>
                </a:cubicBezTo>
                <a:cubicBezTo>
                  <a:pt x="1435180" y="164482"/>
                  <a:pt x="1431341" y="170688"/>
                  <a:pt x="1426464" y="175565"/>
                </a:cubicBezTo>
                <a:cubicBezTo>
                  <a:pt x="1424026" y="182880"/>
                  <a:pt x="1423116" y="190898"/>
                  <a:pt x="1419149" y="197510"/>
                </a:cubicBezTo>
                <a:cubicBezTo>
                  <a:pt x="1415600" y="203424"/>
                  <a:pt x="1408656" y="206623"/>
                  <a:pt x="1404518" y="212141"/>
                </a:cubicBezTo>
                <a:cubicBezTo>
                  <a:pt x="1393968" y="226208"/>
                  <a:pt x="1383797" y="240661"/>
                  <a:pt x="1375258" y="256032"/>
                </a:cubicBezTo>
                <a:cubicBezTo>
                  <a:pt x="1371513" y="262773"/>
                  <a:pt x="1371391" y="271081"/>
                  <a:pt x="1367942" y="277978"/>
                </a:cubicBezTo>
                <a:cubicBezTo>
                  <a:pt x="1364010" y="285841"/>
                  <a:pt x="1357674" y="292290"/>
                  <a:pt x="1353312" y="299923"/>
                </a:cubicBezTo>
                <a:cubicBezTo>
                  <a:pt x="1347902" y="309391"/>
                  <a:pt x="1343978" y="319651"/>
                  <a:pt x="1338682" y="329184"/>
                </a:cubicBezTo>
                <a:cubicBezTo>
                  <a:pt x="1331777" y="341613"/>
                  <a:pt x="1324051" y="353568"/>
                  <a:pt x="1316736" y="365760"/>
                </a:cubicBezTo>
                <a:cubicBezTo>
                  <a:pt x="1302192" y="423938"/>
                  <a:pt x="1320634" y="366255"/>
                  <a:pt x="1287475" y="424282"/>
                </a:cubicBezTo>
                <a:cubicBezTo>
                  <a:pt x="1283649" y="430977"/>
                  <a:pt x="1282867" y="439007"/>
                  <a:pt x="1280160" y="446227"/>
                </a:cubicBezTo>
                <a:cubicBezTo>
                  <a:pt x="1275549" y="458522"/>
                  <a:pt x="1272045" y="471402"/>
                  <a:pt x="1265530" y="482803"/>
                </a:cubicBezTo>
                <a:cubicBezTo>
                  <a:pt x="1262108" y="488791"/>
                  <a:pt x="1255776" y="492557"/>
                  <a:pt x="1250899" y="497434"/>
                </a:cubicBezTo>
                <a:cubicBezTo>
                  <a:pt x="1245650" y="518432"/>
                  <a:pt x="1237857" y="552782"/>
                  <a:pt x="1228954" y="570586"/>
                </a:cubicBezTo>
                <a:cubicBezTo>
                  <a:pt x="1224077" y="580339"/>
                  <a:pt x="1219733" y="590378"/>
                  <a:pt x="1214323" y="599846"/>
                </a:cubicBezTo>
                <a:cubicBezTo>
                  <a:pt x="1209961" y="607479"/>
                  <a:pt x="1203625" y="613928"/>
                  <a:pt x="1199693" y="621792"/>
                </a:cubicBezTo>
                <a:cubicBezTo>
                  <a:pt x="1196245" y="628689"/>
                  <a:pt x="1195416" y="636650"/>
                  <a:pt x="1192378" y="643738"/>
                </a:cubicBezTo>
                <a:cubicBezTo>
                  <a:pt x="1188082" y="653761"/>
                  <a:pt x="1182043" y="662975"/>
                  <a:pt x="1177747" y="672998"/>
                </a:cubicBezTo>
                <a:cubicBezTo>
                  <a:pt x="1174709" y="680086"/>
                  <a:pt x="1173880" y="688047"/>
                  <a:pt x="1170432" y="694944"/>
                </a:cubicBezTo>
                <a:cubicBezTo>
                  <a:pt x="1166500" y="702808"/>
                  <a:pt x="1160164" y="709257"/>
                  <a:pt x="1155802" y="716890"/>
                </a:cubicBezTo>
                <a:cubicBezTo>
                  <a:pt x="1150392" y="726358"/>
                  <a:pt x="1146581" y="736682"/>
                  <a:pt x="1141171" y="746150"/>
                </a:cubicBezTo>
                <a:cubicBezTo>
                  <a:pt x="1128865" y="767686"/>
                  <a:pt x="1127934" y="766703"/>
                  <a:pt x="1111910" y="782726"/>
                </a:cubicBezTo>
                <a:cubicBezTo>
                  <a:pt x="1109472" y="790041"/>
                  <a:pt x="1108043" y="797775"/>
                  <a:pt x="1104595" y="804672"/>
                </a:cubicBezTo>
                <a:cubicBezTo>
                  <a:pt x="1100663" y="812536"/>
                  <a:pt x="1093536" y="818584"/>
                  <a:pt x="1089965" y="826618"/>
                </a:cubicBezTo>
                <a:cubicBezTo>
                  <a:pt x="1055145" y="904962"/>
                  <a:pt x="1093813" y="842791"/>
                  <a:pt x="1060704" y="892454"/>
                </a:cubicBezTo>
                <a:cubicBezTo>
                  <a:pt x="1043294" y="944687"/>
                  <a:pt x="1054629" y="923514"/>
                  <a:pt x="1031443" y="958291"/>
                </a:cubicBezTo>
                <a:cubicBezTo>
                  <a:pt x="1028128" y="971552"/>
                  <a:pt x="1015435" y="1025506"/>
                  <a:pt x="1009498" y="1031443"/>
                </a:cubicBezTo>
                <a:cubicBezTo>
                  <a:pt x="988650" y="1052291"/>
                  <a:pt x="998693" y="1040335"/>
                  <a:pt x="980237" y="1068019"/>
                </a:cubicBezTo>
                <a:cubicBezTo>
                  <a:pt x="971038" y="1095616"/>
                  <a:pt x="968816" y="1108701"/>
                  <a:pt x="943661" y="1133856"/>
                </a:cubicBezTo>
                <a:cubicBezTo>
                  <a:pt x="936346" y="1141171"/>
                  <a:pt x="928338" y="1147854"/>
                  <a:pt x="921715" y="1155802"/>
                </a:cubicBezTo>
                <a:cubicBezTo>
                  <a:pt x="916087" y="1162556"/>
                  <a:pt x="912874" y="1171131"/>
                  <a:pt x="907085" y="1177747"/>
                </a:cubicBezTo>
                <a:cubicBezTo>
                  <a:pt x="895731" y="1190723"/>
                  <a:pt x="882701" y="1202131"/>
                  <a:pt x="870509" y="1214323"/>
                </a:cubicBezTo>
                <a:cubicBezTo>
                  <a:pt x="865632" y="1219200"/>
                  <a:pt x="861617" y="1225128"/>
                  <a:pt x="855878" y="1228954"/>
                </a:cubicBezTo>
                <a:lnTo>
                  <a:pt x="833933" y="1243584"/>
                </a:lnTo>
                <a:cubicBezTo>
                  <a:pt x="829056" y="1250899"/>
                  <a:pt x="825519" y="1259313"/>
                  <a:pt x="819302" y="1265530"/>
                </a:cubicBezTo>
                <a:cubicBezTo>
                  <a:pt x="810503" y="1274329"/>
                  <a:pt x="777659" y="1290965"/>
                  <a:pt x="768096" y="1294790"/>
                </a:cubicBezTo>
                <a:cubicBezTo>
                  <a:pt x="753777" y="1300518"/>
                  <a:pt x="724205" y="1309421"/>
                  <a:pt x="724205" y="1309421"/>
                </a:cubicBezTo>
                <a:cubicBezTo>
                  <a:pt x="695417" y="1338207"/>
                  <a:pt x="726538" y="1312106"/>
                  <a:pt x="680314" y="1331366"/>
                </a:cubicBezTo>
                <a:cubicBezTo>
                  <a:pt x="660182" y="1339754"/>
                  <a:pt x="642951" y="1355338"/>
                  <a:pt x="621792" y="1360627"/>
                </a:cubicBezTo>
                <a:cubicBezTo>
                  <a:pt x="612038" y="1363065"/>
                  <a:pt x="602413" y="1366089"/>
                  <a:pt x="592531" y="1367942"/>
                </a:cubicBezTo>
                <a:cubicBezTo>
                  <a:pt x="563375" y="1373409"/>
                  <a:pt x="532891" y="1373193"/>
                  <a:pt x="504749" y="1382573"/>
                </a:cubicBezTo>
                <a:cubicBezTo>
                  <a:pt x="497434" y="1385011"/>
                  <a:pt x="490217" y="1387770"/>
                  <a:pt x="482803" y="1389888"/>
                </a:cubicBezTo>
                <a:cubicBezTo>
                  <a:pt x="464389" y="1395149"/>
                  <a:pt x="435070" y="1401501"/>
                  <a:pt x="416966" y="1404518"/>
                </a:cubicBezTo>
                <a:cubicBezTo>
                  <a:pt x="308084" y="1422666"/>
                  <a:pt x="415383" y="1401910"/>
                  <a:pt x="329184" y="1419149"/>
                </a:cubicBezTo>
                <a:cubicBezTo>
                  <a:pt x="321869" y="1424026"/>
                  <a:pt x="315102" y="1429847"/>
                  <a:pt x="307238" y="1433779"/>
                </a:cubicBezTo>
                <a:cubicBezTo>
                  <a:pt x="300341" y="1437227"/>
                  <a:pt x="291905" y="1437127"/>
                  <a:pt x="285293" y="1441094"/>
                </a:cubicBezTo>
                <a:cubicBezTo>
                  <a:pt x="271706" y="1449246"/>
                  <a:pt x="265233" y="1466168"/>
                  <a:pt x="256032" y="1477670"/>
                </a:cubicBezTo>
                <a:cubicBezTo>
                  <a:pt x="251724" y="1483056"/>
                  <a:pt x="246279" y="1487424"/>
                  <a:pt x="241402" y="1492301"/>
                </a:cubicBezTo>
                <a:lnTo>
                  <a:pt x="226771" y="1536192"/>
                </a:lnTo>
                <a:cubicBezTo>
                  <a:pt x="224333" y="1543507"/>
                  <a:pt x="220724" y="1550532"/>
                  <a:pt x="219456" y="1558138"/>
                </a:cubicBezTo>
                <a:lnTo>
                  <a:pt x="212141" y="1602029"/>
                </a:lnTo>
                <a:cubicBezTo>
                  <a:pt x="209703" y="1675181"/>
                  <a:pt x="209254" y="1748426"/>
                  <a:pt x="204826" y="1821485"/>
                </a:cubicBezTo>
                <a:cubicBezTo>
                  <a:pt x="204360" y="1829182"/>
                  <a:pt x="201255" y="1836690"/>
                  <a:pt x="197510" y="1843430"/>
                </a:cubicBezTo>
                <a:cubicBezTo>
                  <a:pt x="181384" y="1872458"/>
                  <a:pt x="162277" y="1901280"/>
                  <a:pt x="131674" y="1916582"/>
                </a:cubicBezTo>
                <a:cubicBezTo>
                  <a:pt x="124777" y="1920031"/>
                  <a:pt x="116469" y="1920153"/>
                  <a:pt x="109728" y="1923898"/>
                </a:cubicBezTo>
                <a:cubicBezTo>
                  <a:pt x="26205" y="1970300"/>
                  <a:pt x="91565" y="1935502"/>
                  <a:pt x="51206" y="1967789"/>
                </a:cubicBezTo>
                <a:cubicBezTo>
                  <a:pt x="44341" y="1973281"/>
                  <a:pt x="36576" y="1977542"/>
                  <a:pt x="29261" y="1982419"/>
                </a:cubicBezTo>
                <a:cubicBezTo>
                  <a:pt x="26823" y="1989734"/>
                  <a:pt x="25395" y="1997468"/>
                  <a:pt x="21946" y="2004365"/>
                </a:cubicBezTo>
                <a:cubicBezTo>
                  <a:pt x="18014" y="2012229"/>
                  <a:pt x="9447" y="2017781"/>
                  <a:pt x="7315" y="2026310"/>
                </a:cubicBezTo>
                <a:cubicBezTo>
                  <a:pt x="1960" y="2047731"/>
                  <a:pt x="2438" y="2070201"/>
                  <a:pt x="0" y="2092147"/>
                </a:cubicBezTo>
                <a:cubicBezTo>
                  <a:pt x="4877" y="2126285"/>
                  <a:pt x="8637" y="2160601"/>
                  <a:pt x="14630" y="2194560"/>
                </a:cubicBezTo>
                <a:cubicBezTo>
                  <a:pt x="15970" y="2202154"/>
                  <a:pt x="19827" y="2209092"/>
                  <a:pt x="21946" y="2216506"/>
                </a:cubicBezTo>
                <a:cubicBezTo>
                  <a:pt x="30117" y="2245103"/>
                  <a:pt x="24801" y="2245440"/>
                  <a:pt x="43891" y="2267712"/>
                </a:cubicBezTo>
                <a:cubicBezTo>
                  <a:pt x="52868" y="2278185"/>
                  <a:pt x="60814" y="2290804"/>
                  <a:pt x="73152" y="2296973"/>
                </a:cubicBezTo>
                <a:cubicBezTo>
                  <a:pt x="101735" y="2311264"/>
                  <a:pt x="100226" y="2308997"/>
                  <a:pt x="124358" y="2326234"/>
                </a:cubicBezTo>
                <a:cubicBezTo>
                  <a:pt x="134279" y="2333320"/>
                  <a:pt x="144253" y="2340374"/>
                  <a:pt x="153619" y="2348179"/>
                </a:cubicBezTo>
                <a:cubicBezTo>
                  <a:pt x="158918" y="2352594"/>
                  <a:pt x="162336" y="2359261"/>
                  <a:pt x="168250" y="2362810"/>
                </a:cubicBezTo>
                <a:cubicBezTo>
                  <a:pt x="174862" y="2366777"/>
                  <a:pt x="182880" y="2367687"/>
                  <a:pt x="190195" y="2370125"/>
                </a:cubicBezTo>
                <a:cubicBezTo>
                  <a:pt x="195072" y="2375002"/>
                  <a:pt x="198657" y="2381671"/>
                  <a:pt x="204826" y="2384755"/>
                </a:cubicBezTo>
                <a:cubicBezTo>
                  <a:pt x="207874" y="2386279"/>
                  <a:pt x="266600" y="2406263"/>
                  <a:pt x="277978" y="2406701"/>
                </a:cubicBezTo>
                <a:cubicBezTo>
                  <a:pt x="394960" y="2411200"/>
                  <a:pt x="512064" y="2411578"/>
                  <a:pt x="629107" y="2414016"/>
                </a:cubicBezTo>
                <a:cubicBezTo>
                  <a:pt x="733868" y="2425656"/>
                  <a:pt x="658333" y="2415339"/>
                  <a:pt x="731520" y="2428646"/>
                </a:cubicBezTo>
                <a:cubicBezTo>
                  <a:pt x="746113" y="2431299"/>
                  <a:pt x="760932" y="2432744"/>
                  <a:pt x="775411" y="2435962"/>
                </a:cubicBezTo>
                <a:cubicBezTo>
                  <a:pt x="782938" y="2437635"/>
                  <a:pt x="789943" y="2441159"/>
                  <a:pt x="797357" y="2443277"/>
                </a:cubicBezTo>
                <a:cubicBezTo>
                  <a:pt x="827912" y="2452007"/>
                  <a:pt x="836020" y="2452159"/>
                  <a:pt x="870509" y="2457907"/>
                </a:cubicBezTo>
                <a:cubicBezTo>
                  <a:pt x="925671" y="2476294"/>
                  <a:pt x="857674" y="2451490"/>
                  <a:pt x="914400" y="2479853"/>
                </a:cubicBezTo>
                <a:cubicBezTo>
                  <a:pt x="924893" y="2485099"/>
                  <a:pt x="956233" y="2492140"/>
                  <a:pt x="965606" y="2494483"/>
                </a:cubicBezTo>
                <a:cubicBezTo>
                  <a:pt x="968045" y="2501798"/>
                  <a:pt x="967469" y="2510976"/>
                  <a:pt x="972922" y="2516429"/>
                </a:cubicBezTo>
                <a:cubicBezTo>
                  <a:pt x="978374" y="2521881"/>
                  <a:pt x="988255" y="2519777"/>
                  <a:pt x="994867" y="2523744"/>
                </a:cubicBezTo>
                <a:cubicBezTo>
                  <a:pt x="1000781" y="2527292"/>
                  <a:pt x="1004621" y="2533497"/>
                  <a:pt x="1009498" y="2538374"/>
                </a:cubicBezTo>
                <a:cubicBezTo>
                  <a:pt x="1028060" y="2594061"/>
                  <a:pt x="1021104" y="2567143"/>
                  <a:pt x="1031443" y="2618842"/>
                </a:cubicBezTo>
                <a:cubicBezTo>
                  <a:pt x="1029005" y="2665171"/>
                  <a:pt x="1027828" y="2711584"/>
                  <a:pt x="1024128" y="2757830"/>
                </a:cubicBezTo>
                <a:cubicBezTo>
                  <a:pt x="1022945" y="2772615"/>
                  <a:pt x="1018911" y="2787039"/>
                  <a:pt x="1016813" y="2801722"/>
                </a:cubicBezTo>
                <a:cubicBezTo>
                  <a:pt x="1014033" y="2821183"/>
                  <a:pt x="1011936" y="2840736"/>
                  <a:pt x="1009498" y="2860243"/>
                </a:cubicBezTo>
                <a:cubicBezTo>
                  <a:pt x="1013144" y="2893060"/>
                  <a:pt x="1011657" y="2932976"/>
                  <a:pt x="1031443" y="2962656"/>
                </a:cubicBezTo>
                <a:cubicBezTo>
                  <a:pt x="1039094" y="2974133"/>
                  <a:pt x="1050950" y="2982163"/>
                  <a:pt x="1060704" y="2991917"/>
                </a:cubicBezTo>
                <a:cubicBezTo>
                  <a:pt x="1068019" y="2999232"/>
                  <a:pt x="1072836" y="3010590"/>
                  <a:pt x="1082650" y="3013862"/>
                </a:cubicBezTo>
                <a:lnTo>
                  <a:pt x="1126541" y="3028493"/>
                </a:lnTo>
                <a:lnTo>
                  <a:pt x="1148486" y="3035808"/>
                </a:lnTo>
                <a:cubicBezTo>
                  <a:pt x="1181572" y="3068891"/>
                  <a:pt x="1152254" y="3045751"/>
                  <a:pt x="1236269" y="3057754"/>
                </a:cubicBezTo>
                <a:cubicBezTo>
                  <a:pt x="1246222" y="3059176"/>
                  <a:pt x="1255613" y="3063416"/>
                  <a:pt x="1265530" y="3065069"/>
                </a:cubicBezTo>
                <a:cubicBezTo>
                  <a:pt x="1285640" y="3068421"/>
                  <a:pt x="1372265" y="3077741"/>
                  <a:pt x="1389888" y="3079699"/>
                </a:cubicBezTo>
                <a:lnTo>
                  <a:pt x="1733702" y="3072384"/>
                </a:lnTo>
                <a:cubicBezTo>
                  <a:pt x="1746126" y="3071906"/>
                  <a:pt x="1757872" y="3065896"/>
                  <a:pt x="1770278" y="3065069"/>
                </a:cubicBezTo>
                <a:cubicBezTo>
                  <a:pt x="1794608" y="3063447"/>
                  <a:pt x="1819046" y="3065069"/>
                  <a:pt x="1843430" y="306506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8" name="Group 667">
            <a:extLst>
              <a:ext uri="{FF2B5EF4-FFF2-40B4-BE49-F238E27FC236}">
                <a16:creationId xmlns:a16="http://schemas.microsoft.com/office/drawing/2014/main" id="{4C739356-92B9-4591-9432-91FD0387A134}"/>
              </a:ext>
            </a:extLst>
          </p:cNvPr>
          <p:cNvGrpSpPr/>
          <p:nvPr/>
        </p:nvGrpSpPr>
        <p:grpSpPr>
          <a:xfrm>
            <a:off x="4156097" y="921274"/>
            <a:ext cx="467140" cy="230832"/>
            <a:chOff x="7166582" y="1311965"/>
            <a:chExt cx="467140" cy="230832"/>
          </a:xfrm>
        </p:grpSpPr>
        <p:sp>
          <p:nvSpPr>
            <p:cNvPr id="669" name="Flowchart: Alternate Process 668">
              <a:extLst>
                <a:ext uri="{FF2B5EF4-FFF2-40B4-BE49-F238E27FC236}">
                  <a16:creationId xmlns:a16="http://schemas.microsoft.com/office/drawing/2014/main" id="{9C875D98-2A07-4E1C-B11B-3F6F10A0A1BD}"/>
                </a:ext>
              </a:extLst>
            </p:cNvPr>
            <p:cNvSpPr/>
            <p:nvPr/>
          </p:nvSpPr>
          <p:spPr>
            <a:xfrm>
              <a:off x="7166582" y="1360858"/>
              <a:ext cx="467140" cy="114300"/>
            </a:xfrm>
            <a:prstGeom prst="flowChartAlternateProcess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TextBox 669">
              <a:extLst>
                <a:ext uri="{FF2B5EF4-FFF2-40B4-BE49-F238E27FC236}">
                  <a16:creationId xmlns:a16="http://schemas.microsoft.com/office/drawing/2014/main" id="{2648BCD7-3CBE-42C3-B263-F31A7DC3FFA3}"/>
                </a:ext>
              </a:extLst>
            </p:cNvPr>
            <p:cNvSpPr txBox="1"/>
            <p:nvPr/>
          </p:nvSpPr>
          <p:spPr>
            <a:xfrm>
              <a:off x="7185991" y="1311965"/>
              <a:ext cx="42832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/>
                <a:t>USB</a:t>
              </a:r>
            </a:p>
          </p:txBody>
        </p:sp>
      </p:grpSp>
      <p:sp>
        <p:nvSpPr>
          <p:cNvPr id="674" name="Rectangle: Rounded Corners 673">
            <a:extLst>
              <a:ext uri="{FF2B5EF4-FFF2-40B4-BE49-F238E27FC236}">
                <a16:creationId xmlns:a16="http://schemas.microsoft.com/office/drawing/2014/main" id="{26D85030-717C-4DEB-8FA8-4475BE2C5000}"/>
              </a:ext>
            </a:extLst>
          </p:cNvPr>
          <p:cNvSpPr/>
          <p:nvPr/>
        </p:nvSpPr>
        <p:spPr>
          <a:xfrm>
            <a:off x="717250" y="3600680"/>
            <a:ext cx="307700" cy="65166"/>
          </a:xfrm>
          <a:prstGeom prst="round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500" dirty="0"/>
              <a:t>232134</a:t>
            </a:r>
          </a:p>
        </p:txBody>
      </p:sp>
      <p:pic>
        <p:nvPicPr>
          <p:cNvPr id="675" name="Picture 674" descr="Graphical user interface, Teams&#10;&#10;Description automatically generated">
            <a:extLst>
              <a:ext uri="{FF2B5EF4-FFF2-40B4-BE49-F238E27FC236}">
                <a16:creationId xmlns:a16="http://schemas.microsoft.com/office/drawing/2014/main" id="{219FF15D-488A-4EC7-8DAF-D5FBFF61F2B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83624" y="2509179"/>
            <a:ext cx="403389" cy="221864"/>
          </a:xfrm>
          <a:prstGeom prst="rect">
            <a:avLst/>
          </a:prstGeom>
        </p:spPr>
      </p:pic>
      <p:pic>
        <p:nvPicPr>
          <p:cNvPr id="676" name="Picture 675" descr="A person in a uniform&#10;&#10;Description automatically generated with medium confidence">
            <a:extLst>
              <a:ext uri="{FF2B5EF4-FFF2-40B4-BE49-F238E27FC236}">
                <a16:creationId xmlns:a16="http://schemas.microsoft.com/office/drawing/2014/main" id="{F7C755D5-C4B0-4B83-B3A9-BAF7813EF79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63567" y="4635665"/>
            <a:ext cx="791610" cy="39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8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" grpId="0"/>
      <p:bldP spid="740" grpId="0"/>
      <p:bldP spid="1570" grpId="0" animBg="1"/>
      <p:bldP spid="1574" grpId="0" animBg="1"/>
      <p:bldP spid="1578" grpId="0" animBg="1"/>
      <p:bldP spid="1579" grpId="0" animBg="1"/>
      <p:bldP spid="6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4" name="Group 385">
            <a:extLst>
              <a:ext uri="{FF2B5EF4-FFF2-40B4-BE49-F238E27FC236}">
                <a16:creationId xmlns:a16="http://schemas.microsoft.com/office/drawing/2014/main" id="{D90AFAB7-2608-4A6D-9F3E-5EDA3603CEC3}"/>
              </a:ext>
            </a:extLst>
          </p:cNvPr>
          <p:cNvGrpSpPr>
            <a:grpSpLocks/>
          </p:cNvGrpSpPr>
          <p:nvPr/>
        </p:nvGrpSpPr>
        <p:grpSpPr bwMode="auto">
          <a:xfrm>
            <a:off x="4529022" y="4367850"/>
            <a:ext cx="1208485" cy="374977"/>
            <a:chOff x="672" y="2112"/>
            <a:chExt cx="1015" cy="288"/>
          </a:xfrm>
        </p:grpSpPr>
        <p:grpSp>
          <p:nvGrpSpPr>
            <p:cNvPr id="685" name="Group 386">
              <a:extLst>
                <a:ext uri="{FF2B5EF4-FFF2-40B4-BE49-F238E27FC236}">
                  <a16:creationId xmlns:a16="http://schemas.microsoft.com/office/drawing/2014/main" id="{2AA99A1D-602F-444B-A57F-21549306DC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2160"/>
              <a:ext cx="360" cy="124"/>
              <a:chOff x="2298" y="1938"/>
              <a:chExt cx="360" cy="154"/>
            </a:xfrm>
          </p:grpSpPr>
          <p:sp>
            <p:nvSpPr>
              <p:cNvPr id="695" name="Rectangle 387">
                <a:extLst>
                  <a:ext uri="{FF2B5EF4-FFF2-40B4-BE49-F238E27FC236}">
                    <a16:creationId xmlns:a16="http://schemas.microsoft.com/office/drawing/2014/main" id="{84DE4E9E-EB25-4A44-BB0F-3B904518B1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1938"/>
                <a:ext cx="91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96" name="Rectangle 388">
                <a:extLst>
                  <a:ext uri="{FF2B5EF4-FFF2-40B4-BE49-F238E27FC236}">
                    <a16:creationId xmlns:a16="http://schemas.microsoft.com/office/drawing/2014/main" id="{CAEEEEBA-B5F4-4C3D-BBB0-530C621FAB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1948"/>
                <a:ext cx="91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9" name="Rectangle 389">
                <a:extLst>
                  <a:ext uri="{FF2B5EF4-FFF2-40B4-BE49-F238E27FC236}">
                    <a16:creationId xmlns:a16="http://schemas.microsoft.com/office/drawing/2014/main" id="{77D71B0F-D530-46ED-A738-63625BBA97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086"/>
                <a:ext cx="91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10" name="Rectangle 390">
                <a:extLst>
                  <a:ext uri="{FF2B5EF4-FFF2-40B4-BE49-F238E27FC236}">
                    <a16:creationId xmlns:a16="http://schemas.microsoft.com/office/drawing/2014/main" id="{DD0F8695-965E-42CA-B88C-8BD5DD8DFA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9" y="1938"/>
                <a:ext cx="89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11" name="Rectangle 391">
                <a:extLst>
                  <a:ext uri="{FF2B5EF4-FFF2-40B4-BE49-F238E27FC236}">
                    <a16:creationId xmlns:a16="http://schemas.microsoft.com/office/drawing/2014/main" id="{C154642A-70F9-4DCC-A5C9-EDCAF8E50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9" y="2086"/>
                <a:ext cx="89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21" name="Rectangle 392">
                <a:extLst>
                  <a:ext uri="{FF2B5EF4-FFF2-40B4-BE49-F238E27FC236}">
                    <a16:creationId xmlns:a16="http://schemas.microsoft.com/office/drawing/2014/main" id="{78C81481-91D0-43B2-886D-EDB2BAEA9D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" y="1938"/>
                <a:ext cx="91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22" name="Rectangle 393">
                <a:extLst>
                  <a:ext uri="{FF2B5EF4-FFF2-40B4-BE49-F238E27FC236}">
                    <a16:creationId xmlns:a16="http://schemas.microsoft.com/office/drawing/2014/main" id="{E9233C59-89E5-41C1-8A3A-8A84028100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" y="2086"/>
                <a:ext cx="91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24" name="Rectangle 394">
                <a:extLst>
                  <a:ext uri="{FF2B5EF4-FFF2-40B4-BE49-F238E27FC236}">
                    <a16:creationId xmlns:a16="http://schemas.microsoft.com/office/drawing/2014/main" id="{401B0289-76FA-46C6-9283-0A9C1C31DC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9" y="1938"/>
                <a:ext cx="89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26" name="Rectangle 395">
                <a:extLst>
                  <a:ext uri="{FF2B5EF4-FFF2-40B4-BE49-F238E27FC236}">
                    <a16:creationId xmlns:a16="http://schemas.microsoft.com/office/drawing/2014/main" id="{6FCF968E-99BA-46DA-BF7E-8BEDA97A7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9" y="2086"/>
                <a:ext cx="89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37" name="Rectangle 396">
                <a:extLst>
                  <a:ext uri="{FF2B5EF4-FFF2-40B4-BE49-F238E27FC236}">
                    <a16:creationId xmlns:a16="http://schemas.microsoft.com/office/drawing/2014/main" id="{28776671-CB0F-40FB-8ED3-9233536105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5" y="1952"/>
                <a:ext cx="9" cy="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1" name="Rectangle 397">
                <a:extLst>
                  <a:ext uri="{FF2B5EF4-FFF2-40B4-BE49-F238E27FC236}">
                    <a16:creationId xmlns:a16="http://schemas.microsoft.com/office/drawing/2014/main" id="{75F008C3-A06D-43FE-9379-D5B02072A9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9" y="1948"/>
                <a:ext cx="89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60" name="Rectangle 398">
                <a:extLst>
                  <a:ext uri="{FF2B5EF4-FFF2-40B4-BE49-F238E27FC236}">
                    <a16:creationId xmlns:a16="http://schemas.microsoft.com/office/drawing/2014/main" id="{23D233D5-2B4B-418A-9516-C1E659CC62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" y="1948"/>
                <a:ext cx="91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9" name="Rectangle 399">
                <a:extLst>
                  <a:ext uri="{FF2B5EF4-FFF2-40B4-BE49-F238E27FC236}">
                    <a16:creationId xmlns:a16="http://schemas.microsoft.com/office/drawing/2014/main" id="{DBD221E4-28B4-4206-B8C7-FAB3B65ABF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9" y="1948"/>
                <a:ext cx="89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686" name="Rectangle 400">
              <a:extLst>
                <a:ext uri="{FF2B5EF4-FFF2-40B4-BE49-F238E27FC236}">
                  <a16:creationId xmlns:a16="http://schemas.microsoft.com/office/drawing/2014/main" id="{539FC860-EDED-45DB-9BFB-0F02CC34A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" y="2208"/>
              <a:ext cx="48" cy="48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342900"/>
              <a:endParaRPr lang="en-US">
                <a:solidFill>
                  <a:srgbClr val="FF33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8" name="Rectangle 402">
              <a:extLst>
                <a:ext uri="{FF2B5EF4-FFF2-40B4-BE49-F238E27FC236}">
                  <a16:creationId xmlns:a16="http://schemas.microsoft.com/office/drawing/2014/main" id="{0CD1A4E9-B104-48CE-931B-D63DE06B5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305"/>
              <a:ext cx="276" cy="9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4" name="Rectangle 403">
              <a:extLst>
                <a:ext uri="{FF2B5EF4-FFF2-40B4-BE49-F238E27FC236}">
                  <a16:creationId xmlns:a16="http://schemas.microsoft.com/office/drawing/2014/main" id="{965E8020-A488-4295-AD53-A184BB35F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" y="2174"/>
              <a:ext cx="62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342900" eaLnBrk="0" hangingPunct="0">
                <a:lnSpc>
                  <a:spcPct val="70000"/>
                </a:lnSpc>
              </a:pPr>
              <a:r>
                <a:rPr lang="en-US" sz="800" b="1" dirty="0">
                  <a:solidFill>
                    <a:srgbClr val="FF3300"/>
                  </a:solidFill>
                  <a:latin typeface="Calibri"/>
                  <a:cs typeface="Arial" charset="0"/>
                </a:rPr>
                <a:t>Cloud Connect</a:t>
              </a:r>
            </a:p>
            <a:p>
              <a:pPr defTabSz="342900" eaLnBrk="0" hangingPunct="0">
                <a:lnSpc>
                  <a:spcPct val="70000"/>
                </a:lnSpc>
              </a:pPr>
              <a:r>
                <a:rPr lang="en-US" sz="800" b="1" dirty="0">
                  <a:solidFill>
                    <a:srgbClr val="FF3300"/>
                  </a:solidFill>
                  <a:latin typeface="Calibri"/>
                  <a:cs typeface="Arial" charset="0"/>
                </a:rPr>
                <a:t>Firewall  </a:t>
              </a:r>
            </a:p>
          </p:txBody>
        </p:sp>
        <p:sp>
          <p:nvSpPr>
            <p:cNvPr id="687" name="Text Box 401">
              <a:extLst>
                <a:ext uri="{FF2B5EF4-FFF2-40B4-BE49-F238E27FC236}">
                  <a16:creationId xmlns:a16="http://schemas.microsoft.com/office/drawing/2014/main" id="{0F3BADC1-F505-4071-84D2-FB5CDFC2EA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112"/>
              <a:ext cx="384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342900"/>
              <a:r>
                <a:rPr lang="en-US" sz="1050" dirty="0">
                  <a:solidFill>
                    <a:srgbClr val="FF3300"/>
                  </a:solidFill>
                  <a:latin typeface="Arial Black" pitchFamily="34" charset="0"/>
                  <a:cs typeface="Arial" charset="0"/>
                </a:rPr>
                <a:t>::::::</a:t>
              </a:r>
            </a:p>
          </p:txBody>
        </p:sp>
      </p:grpSp>
      <p:sp>
        <p:nvSpPr>
          <p:cNvPr id="887" name="Freeform 154">
            <a:extLst>
              <a:ext uri="{FF2B5EF4-FFF2-40B4-BE49-F238E27FC236}">
                <a16:creationId xmlns:a16="http://schemas.microsoft.com/office/drawing/2014/main" id="{087125BA-9F84-4E39-BA21-6D0B1B39E721}"/>
              </a:ext>
            </a:extLst>
          </p:cNvPr>
          <p:cNvSpPr>
            <a:spLocks/>
          </p:cNvSpPr>
          <p:nvPr/>
        </p:nvSpPr>
        <p:spPr bwMode="auto">
          <a:xfrm rot="1800000" flipV="1">
            <a:off x="2748982" y="1700278"/>
            <a:ext cx="1947615" cy="306059"/>
          </a:xfrm>
          <a:custGeom>
            <a:avLst/>
            <a:gdLst>
              <a:gd name="T0" fmla="*/ 2147483647 w 536"/>
              <a:gd name="T1" fmla="*/ 2147483647 h 104"/>
              <a:gd name="T2" fmla="*/ 2147483647 w 536"/>
              <a:gd name="T3" fmla="*/ 0 h 104"/>
              <a:gd name="T4" fmla="*/ 2147483647 w 536"/>
              <a:gd name="T5" fmla="*/ 2147483647 h 104"/>
              <a:gd name="T6" fmla="*/ 2147483647 w 536"/>
              <a:gd name="T7" fmla="*/ 2147483647 h 104"/>
              <a:gd name="T8" fmla="*/ 0 w 536"/>
              <a:gd name="T9" fmla="*/ 2147483647 h 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6"/>
              <a:gd name="T16" fmla="*/ 0 h 104"/>
              <a:gd name="T17" fmla="*/ 536 w 536"/>
              <a:gd name="T18" fmla="*/ 104 h 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6" h="104">
                <a:moveTo>
                  <a:pt x="480" y="48"/>
                </a:moveTo>
                <a:cubicBezTo>
                  <a:pt x="508" y="24"/>
                  <a:pt x="536" y="0"/>
                  <a:pt x="480" y="0"/>
                </a:cubicBezTo>
                <a:cubicBezTo>
                  <a:pt x="424" y="0"/>
                  <a:pt x="200" y="32"/>
                  <a:pt x="144" y="48"/>
                </a:cubicBezTo>
                <a:cubicBezTo>
                  <a:pt x="88" y="64"/>
                  <a:pt x="168" y="88"/>
                  <a:pt x="144" y="96"/>
                </a:cubicBezTo>
                <a:cubicBezTo>
                  <a:pt x="120" y="104"/>
                  <a:pt x="60" y="100"/>
                  <a:pt x="0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68557" tIns="34278" rIns="68557" bIns="34278"/>
          <a:lstStyle/>
          <a:p>
            <a:pPr defTabSz="342900"/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07" name="Group 1706">
            <a:extLst>
              <a:ext uri="{FF2B5EF4-FFF2-40B4-BE49-F238E27FC236}">
                <a16:creationId xmlns:a16="http://schemas.microsoft.com/office/drawing/2014/main" id="{129584A6-0240-4CE4-8316-6D15F6C2F020}"/>
              </a:ext>
            </a:extLst>
          </p:cNvPr>
          <p:cNvGrpSpPr/>
          <p:nvPr/>
        </p:nvGrpSpPr>
        <p:grpSpPr>
          <a:xfrm>
            <a:off x="2515799" y="757832"/>
            <a:ext cx="724557" cy="1448354"/>
            <a:chOff x="676838" y="276457"/>
            <a:chExt cx="724557" cy="1448354"/>
          </a:xfrm>
        </p:grpSpPr>
        <p:sp>
          <p:nvSpPr>
            <p:cNvPr id="106608" name="Rectangle 112"/>
            <p:cNvSpPr>
              <a:spLocks noChangeArrowheads="1"/>
            </p:cNvSpPr>
            <p:nvPr/>
          </p:nvSpPr>
          <p:spPr bwMode="auto">
            <a:xfrm>
              <a:off x="772948" y="276457"/>
              <a:ext cx="521208" cy="124777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9804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68557" tIns="34278" rIns="68557" bIns="34278" anchor="ctr"/>
            <a:lstStyle/>
            <a:p>
              <a:pPr defTabSz="342900"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698" name="Group 1697">
              <a:extLst>
                <a:ext uri="{FF2B5EF4-FFF2-40B4-BE49-F238E27FC236}">
                  <a16:creationId xmlns:a16="http://schemas.microsoft.com/office/drawing/2014/main" id="{091192D8-3BCA-42E9-A51C-7D55B48E9BE9}"/>
                </a:ext>
              </a:extLst>
            </p:cNvPr>
            <p:cNvGrpSpPr/>
            <p:nvPr/>
          </p:nvGrpSpPr>
          <p:grpSpPr>
            <a:xfrm>
              <a:off x="813816" y="790807"/>
              <a:ext cx="438912" cy="182880"/>
              <a:chOff x="789618" y="790807"/>
              <a:chExt cx="461963" cy="182880"/>
            </a:xfrm>
          </p:grpSpPr>
          <p:sp>
            <p:nvSpPr>
              <p:cNvPr id="1595" name="Rectangle 122"/>
              <p:cNvSpPr>
                <a:spLocks noChangeArrowheads="1"/>
              </p:cNvSpPr>
              <p:nvPr/>
            </p:nvSpPr>
            <p:spPr bwMode="auto">
              <a:xfrm>
                <a:off x="789618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96" name="Rectangle 123"/>
              <p:cNvSpPr>
                <a:spLocks noChangeArrowheads="1"/>
              </p:cNvSpPr>
              <p:nvPr/>
            </p:nvSpPr>
            <p:spPr bwMode="auto">
              <a:xfrm>
                <a:off x="875343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97" name="Rectangle 124"/>
              <p:cNvSpPr>
                <a:spLocks noChangeArrowheads="1"/>
              </p:cNvSpPr>
              <p:nvPr/>
            </p:nvSpPr>
            <p:spPr bwMode="auto">
              <a:xfrm>
                <a:off x="961068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98" name="Rectangle 125"/>
              <p:cNvSpPr>
                <a:spLocks noChangeArrowheads="1"/>
              </p:cNvSpPr>
              <p:nvPr/>
            </p:nvSpPr>
            <p:spPr bwMode="auto">
              <a:xfrm>
                <a:off x="1046793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99" name="Rectangle 126"/>
              <p:cNvSpPr>
                <a:spLocks noChangeArrowheads="1"/>
              </p:cNvSpPr>
              <p:nvPr/>
            </p:nvSpPr>
            <p:spPr bwMode="auto">
              <a:xfrm>
                <a:off x="1132518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00" name="Rectangle 127"/>
              <p:cNvSpPr>
                <a:spLocks noChangeArrowheads="1"/>
              </p:cNvSpPr>
              <p:nvPr/>
            </p:nvSpPr>
            <p:spPr bwMode="auto">
              <a:xfrm>
                <a:off x="1218243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92" name="Rectangle 129"/>
            <p:cNvSpPr>
              <a:spLocks noChangeArrowheads="1"/>
            </p:cNvSpPr>
            <p:nvPr/>
          </p:nvSpPr>
          <p:spPr bwMode="auto">
            <a:xfrm>
              <a:off x="1008693" y="1264677"/>
              <a:ext cx="76200" cy="79772"/>
            </a:xfrm>
            <a:prstGeom prst="rect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3" name="Rectangle 130"/>
            <p:cNvSpPr>
              <a:spLocks noChangeArrowheads="1"/>
            </p:cNvSpPr>
            <p:nvPr/>
          </p:nvSpPr>
          <p:spPr bwMode="auto">
            <a:xfrm>
              <a:off x="1094418" y="1264677"/>
              <a:ext cx="76200" cy="79772"/>
            </a:xfrm>
            <a:prstGeom prst="rect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4" name="Rectangle 131"/>
            <p:cNvSpPr>
              <a:spLocks noChangeArrowheads="1"/>
            </p:cNvSpPr>
            <p:nvPr/>
          </p:nvSpPr>
          <p:spPr bwMode="auto">
            <a:xfrm>
              <a:off x="1180143" y="1264677"/>
              <a:ext cx="76200" cy="79772"/>
            </a:xfrm>
            <a:prstGeom prst="rect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0" name="Oval 133"/>
            <p:cNvSpPr>
              <a:spLocks noChangeArrowheads="1"/>
            </p:cNvSpPr>
            <p:nvPr/>
          </p:nvSpPr>
          <p:spPr bwMode="auto">
            <a:xfrm>
              <a:off x="865817" y="1411123"/>
              <a:ext cx="9525" cy="80963"/>
            </a:xfrm>
            <a:prstGeom prst="ellipse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1" name="Oval 134"/>
            <p:cNvSpPr>
              <a:spLocks noChangeArrowheads="1"/>
            </p:cNvSpPr>
            <p:nvPr/>
          </p:nvSpPr>
          <p:spPr bwMode="auto">
            <a:xfrm>
              <a:off x="951542" y="1411123"/>
              <a:ext cx="9525" cy="80963"/>
            </a:xfrm>
            <a:prstGeom prst="ellipse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7" name="Rectangle 136"/>
            <p:cNvSpPr>
              <a:spLocks noChangeArrowheads="1"/>
            </p:cNvSpPr>
            <p:nvPr/>
          </p:nvSpPr>
          <p:spPr bwMode="auto">
            <a:xfrm>
              <a:off x="837243" y="1264677"/>
              <a:ext cx="76200" cy="79772"/>
            </a:xfrm>
            <a:prstGeom prst="rect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8" name="Rectangle 137"/>
            <p:cNvSpPr>
              <a:spLocks noChangeArrowheads="1"/>
            </p:cNvSpPr>
            <p:nvPr/>
          </p:nvSpPr>
          <p:spPr bwMode="auto">
            <a:xfrm>
              <a:off x="922968" y="1264677"/>
              <a:ext cx="76200" cy="79772"/>
            </a:xfrm>
            <a:prstGeom prst="rect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9" name="Rectangle 138"/>
            <p:cNvSpPr>
              <a:spLocks noChangeArrowheads="1"/>
            </p:cNvSpPr>
            <p:nvPr/>
          </p:nvSpPr>
          <p:spPr bwMode="auto">
            <a:xfrm>
              <a:off x="1008693" y="1264677"/>
              <a:ext cx="76200" cy="79772"/>
            </a:xfrm>
            <a:prstGeom prst="rect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5" name="Oval 140"/>
            <p:cNvSpPr>
              <a:spLocks noChangeArrowheads="1"/>
            </p:cNvSpPr>
            <p:nvPr/>
          </p:nvSpPr>
          <p:spPr bwMode="auto">
            <a:xfrm>
              <a:off x="980117" y="1411123"/>
              <a:ext cx="9525" cy="80963"/>
            </a:xfrm>
            <a:prstGeom prst="ellipse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6" name="Oval 141"/>
            <p:cNvSpPr>
              <a:spLocks noChangeArrowheads="1"/>
            </p:cNvSpPr>
            <p:nvPr/>
          </p:nvSpPr>
          <p:spPr bwMode="auto">
            <a:xfrm>
              <a:off x="1065842" y="1411123"/>
              <a:ext cx="9525" cy="80963"/>
            </a:xfrm>
            <a:prstGeom prst="ellipse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3" name="Oval 143"/>
            <p:cNvSpPr>
              <a:spLocks noChangeArrowheads="1"/>
            </p:cNvSpPr>
            <p:nvPr/>
          </p:nvSpPr>
          <p:spPr bwMode="auto">
            <a:xfrm>
              <a:off x="1094417" y="1411123"/>
              <a:ext cx="9525" cy="80963"/>
            </a:xfrm>
            <a:prstGeom prst="ellipse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4" name="Oval 144"/>
            <p:cNvSpPr>
              <a:spLocks noChangeArrowheads="1"/>
            </p:cNvSpPr>
            <p:nvPr/>
          </p:nvSpPr>
          <p:spPr bwMode="auto">
            <a:xfrm>
              <a:off x="1180142" y="1411123"/>
              <a:ext cx="9525" cy="80963"/>
            </a:xfrm>
            <a:prstGeom prst="ellipse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649" name="Rectangle 153"/>
            <p:cNvSpPr>
              <a:spLocks noChangeArrowheads="1"/>
            </p:cNvSpPr>
            <p:nvPr/>
          </p:nvSpPr>
          <p:spPr bwMode="auto">
            <a:xfrm>
              <a:off x="676838" y="1540145"/>
              <a:ext cx="72455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342900" eaLnBrk="0" hangingPunct="0"/>
              <a:r>
                <a:rPr lang="en-US" sz="12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Mainframe</a:t>
              </a:r>
              <a:endParaRPr lang="en-US" sz="1200" b="1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grpSp>
          <p:nvGrpSpPr>
            <p:cNvPr id="809" name="Group 808">
              <a:extLst>
                <a:ext uri="{FF2B5EF4-FFF2-40B4-BE49-F238E27FC236}">
                  <a16:creationId xmlns:a16="http://schemas.microsoft.com/office/drawing/2014/main" id="{7814CAF8-F554-4E94-911C-1E265FB38812}"/>
                </a:ext>
              </a:extLst>
            </p:cNvPr>
            <p:cNvGrpSpPr/>
            <p:nvPr/>
          </p:nvGrpSpPr>
          <p:grpSpPr>
            <a:xfrm>
              <a:off x="813816" y="346432"/>
              <a:ext cx="438912" cy="365760"/>
              <a:chOff x="789618" y="790807"/>
              <a:chExt cx="461963" cy="182880"/>
            </a:xfrm>
          </p:grpSpPr>
          <p:sp>
            <p:nvSpPr>
              <p:cNvPr id="810" name="Rectangle 122">
                <a:extLst>
                  <a:ext uri="{FF2B5EF4-FFF2-40B4-BE49-F238E27FC236}">
                    <a16:creationId xmlns:a16="http://schemas.microsoft.com/office/drawing/2014/main" id="{5AA06E17-B198-4618-8BF1-4942DF2392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618" y="790807"/>
                <a:ext cx="33339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1" name="Rectangle 123">
                <a:extLst>
                  <a:ext uri="{FF2B5EF4-FFF2-40B4-BE49-F238E27FC236}">
                    <a16:creationId xmlns:a16="http://schemas.microsoft.com/office/drawing/2014/main" id="{6F0C57E0-FAE7-4EDF-9164-531C1CCA8E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5343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2" name="Rectangle 124">
                <a:extLst>
                  <a:ext uri="{FF2B5EF4-FFF2-40B4-BE49-F238E27FC236}">
                    <a16:creationId xmlns:a16="http://schemas.microsoft.com/office/drawing/2014/main" id="{4862CFFF-625D-4023-A2D6-01E44C1AE6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1068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3" name="Rectangle 125">
                <a:extLst>
                  <a:ext uri="{FF2B5EF4-FFF2-40B4-BE49-F238E27FC236}">
                    <a16:creationId xmlns:a16="http://schemas.microsoft.com/office/drawing/2014/main" id="{8C5DFCE6-E8A7-428B-A76F-EA9CEDFF66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6793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4" name="Rectangle 126">
                <a:extLst>
                  <a:ext uri="{FF2B5EF4-FFF2-40B4-BE49-F238E27FC236}">
                    <a16:creationId xmlns:a16="http://schemas.microsoft.com/office/drawing/2014/main" id="{8DFB0172-C1B4-42BC-89C2-7BEC6CA9B2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2518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5" name="Rectangle 127">
                <a:extLst>
                  <a:ext uri="{FF2B5EF4-FFF2-40B4-BE49-F238E27FC236}">
                    <a16:creationId xmlns:a16="http://schemas.microsoft.com/office/drawing/2014/main" id="{D6FA5D42-5FC9-4EE2-A2E0-3BFB9B964D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8243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816" name="Group 815">
            <a:extLst>
              <a:ext uri="{FF2B5EF4-FFF2-40B4-BE49-F238E27FC236}">
                <a16:creationId xmlns:a16="http://schemas.microsoft.com/office/drawing/2014/main" id="{6DD10814-15FE-42EC-8F1C-AC699371E1C1}"/>
              </a:ext>
            </a:extLst>
          </p:cNvPr>
          <p:cNvGrpSpPr/>
          <p:nvPr/>
        </p:nvGrpSpPr>
        <p:grpSpPr>
          <a:xfrm>
            <a:off x="2336160" y="514823"/>
            <a:ext cx="1061126" cy="1990570"/>
            <a:chOff x="-82724" y="381000"/>
            <a:chExt cx="5791201" cy="3810000"/>
          </a:xfrm>
        </p:grpSpPr>
        <p:grpSp>
          <p:nvGrpSpPr>
            <p:cNvPr id="817" name="Group 347">
              <a:extLst>
                <a:ext uri="{FF2B5EF4-FFF2-40B4-BE49-F238E27FC236}">
                  <a16:creationId xmlns:a16="http://schemas.microsoft.com/office/drawing/2014/main" id="{16AC7CAA-F5A8-40C7-A3F7-DCA5ABAA0B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2876" y="381000"/>
              <a:ext cx="2895601" cy="3810001"/>
              <a:chOff x="2592" y="240"/>
              <a:chExt cx="1200" cy="3360"/>
            </a:xfrm>
          </p:grpSpPr>
          <p:sp>
            <p:nvSpPr>
              <p:cNvPr id="821" name="Arc 348">
                <a:extLst>
                  <a:ext uri="{FF2B5EF4-FFF2-40B4-BE49-F238E27FC236}">
                    <a16:creationId xmlns:a16="http://schemas.microsoft.com/office/drawing/2014/main" id="{F6F480C3-211F-4555-A682-36089A71D1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" y="240"/>
                <a:ext cx="1200" cy="17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822" name="Arc 349">
                <a:extLst>
                  <a:ext uri="{FF2B5EF4-FFF2-40B4-BE49-F238E27FC236}">
                    <a16:creationId xmlns:a16="http://schemas.microsoft.com/office/drawing/2014/main" id="{E3EC1DB8-4A82-4920-85DF-A6863AEA5813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92" y="1872"/>
                <a:ext cx="1200" cy="17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</p:grpSp>
        <p:grpSp>
          <p:nvGrpSpPr>
            <p:cNvPr id="818" name="Group 347">
              <a:extLst>
                <a:ext uri="{FF2B5EF4-FFF2-40B4-BE49-F238E27FC236}">
                  <a16:creationId xmlns:a16="http://schemas.microsoft.com/office/drawing/2014/main" id="{2F29B986-F4A4-4A18-8CC0-8F8277AB1D1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82724" y="381000"/>
              <a:ext cx="2895601" cy="3810001"/>
              <a:chOff x="2592" y="240"/>
              <a:chExt cx="1200" cy="3360"/>
            </a:xfrm>
          </p:grpSpPr>
          <p:sp>
            <p:nvSpPr>
              <p:cNvPr id="819" name="Arc 348">
                <a:extLst>
                  <a:ext uri="{FF2B5EF4-FFF2-40B4-BE49-F238E27FC236}">
                    <a16:creationId xmlns:a16="http://schemas.microsoft.com/office/drawing/2014/main" id="{C42ADB83-26CB-4EF3-96F6-2BE72F0B0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" y="240"/>
                <a:ext cx="1200" cy="17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 dirty="0"/>
              </a:p>
            </p:txBody>
          </p:sp>
          <p:sp>
            <p:nvSpPr>
              <p:cNvPr id="820" name="Arc 349">
                <a:extLst>
                  <a:ext uri="{FF2B5EF4-FFF2-40B4-BE49-F238E27FC236}">
                    <a16:creationId xmlns:a16="http://schemas.microsoft.com/office/drawing/2014/main" id="{FB9ABA84-E100-4028-A5DA-0AB76F79E67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92" y="1872"/>
                <a:ext cx="1200" cy="17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</p:grpSp>
      </p:grpSp>
      <p:sp>
        <p:nvSpPr>
          <p:cNvPr id="824" name="Freeform 152">
            <a:extLst>
              <a:ext uri="{FF2B5EF4-FFF2-40B4-BE49-F238E27FC236}">
                <a16:creationId xmlns:a16="http://schemas.microsoft.com/office/drawing/2014/main" id="{61D4C933-9F6E-4854-9C3A-F50B99F38A48}"/>
              </a:ext>
            </a:extLst>
          </p:cNvPr>
          <p:cNvSpPr>
            <a:spLocks/>
          </p:cNvSpPr>
          <p:nvPr/>
        </p:nvSpPr>
        <p:spPr bwMode="auto">
          <a:xfrm>
            <a:off x="3121537" y="858767"/>
            <a:ext cx="1066800" cy="457200"/>
          </a:xfrm>
          <a:custGeom>
            <a:avLst/>
            <a:gdLst>
              <a:gd name="T0" fmla="*/ 2147483647 w 576"/>
              <a:gd name="T1" fmla="*/ 0 h 336"/>
              <a:gd name="T2" fmla="*/ 2147483647 w 576"/>
              <a:gd name="T3" fmla="*/ 2147483647 h 336"/>
              <a:gd name="T4" fmla="*/ 2147483647 w 576"/>
              <a:gd name="T5" fmla="*/ 2147483647 h 336"/>
              <a:gd name="T6" fmla="*/ 0 w 576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336"/>
              <a:gd name="T14" fmla="*/ 576 w 576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336">
                <a:moveTo>
                  <a:pt x="576" y="0"/>
                </a:moveTo>
                <a:cubicBezTo>
                  <a:pt x="472" y="0"/>
                  <a:pt x="368" y="0"/>
                  <a:pt x="288" y="48"/>
                </a:cubicBezTo>
                <a:cubicBezTo>
                  <a:pt x="208" y="96"/>
                  <a:pt x="144" y="240"/>
                  <a:pt x="96" y="288"/>
                </a:cubicBezTo>
                <a:cubicBezTo>
                  <a:pt x="48" y="336"/>
                  <a:pt x="24" y="336"/>
                  <a:pt x="0" y="3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09" tIns="45704" rIns="91409" bIns="45704"/>
          <a:lstStyle/>
          <a:p>
            <a:pPr>
              <a:buNone/>
            </a:pPr>
            <a:endParaRPr lang="en-US"/>
          </a:p>
        </p:txBody>
      </p:sp>
      <p:grpSp>
        <p:nvGrpSpPr>
          <p:cNvPr id="842" name="Group 101">
            <a:extLst>
              <a:ext uri="{FF2B5EF4-FFF2-40B4-BE49-F238E27FC236}">
                <a16:creationId xmlns:a16="http://schemas.microsoft.com/office/drawing/2014/main" id="{C87D1140-35D1-440E-8FF9-ABFFBD023448}"/>
              </a:ext>
            </a:extLst>
          </p:cNvPr>
          <p:cNvGrpSpPr>
            <a:grpSpLocks/>
          </p:cNvGrpSpPr>
          <p:nvPr/>
        </p:nvGrpSpPr>
        <p:grpSpPr bwMode="auto">
          <a:xfrm>
            <a:off x="5305342" y="1724274"/>
            <a:ext cx="976312" cy="685800"/>
            <a:chOff x="3209" y="856"/>
            <a:chExt cx="615" cy="432"/>
          </a:xfrm>
        </p:grpSpPr>
        <p:sp>
          <p:nvSpPr>
            <p:cNvPr id="843" name="Freeform 102">
              <a:extLst>
                <a:ext uri="{FF2B5EF4-FFF2-40B4-BE49-F238E27FC236}">
                  <a16:creationId xmlns:a16="http://schemas.microsoft.com/office/drawing/2014/main" id="{01FD25D7-9CC7-44F3-88D8-DE95410F9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" y="856"/>
              <a:ext cx="361" cy="309"/>
            </a:xfrm>
            <a:custGeom>
              <a:avLst/>
              <a:gdLst>
                <a:gd name="T0" fmla="*/ 77 w 361"/>
                <a:gd name="T1" fmla="*/ 202 h 309"/>
                <a:gd name="T2" fmla="*/ 0 w 361"/>
                <a:gd name="T3" fmla="*/ 202 h 309"/>
                <a:gd name="T4" fmla="*/ 0 w 361"/>
                <a:gd name="T5" fmla="*/ 309 h 309"/>
                <a:gd name="T6" fmla="*/ 361 w 361"/>
                <a:gd name="T7" fmla="*/ 309 h 309"/>
                <a:gd name="T8" fmla="*/ 361 w 361"/>
                <a:gd name="T9" fmla="*/ 202 h 309"/>
                <a:gd name="T10" fmla="*/ 281 w 361"/>
                <a:gd name="T11" fmla="*/ 202 h 309"/>
                <a:gd name="T12" fmla="*/ 281 w 361"/>
                <a:gd name="T13" fmla="*/ 188 h 309"/>
                <a:gd name="T14" fmla="*/ 315 w 361"/>
                <a:gd name="T15" fmla="*/ 188 h 309"/>
                <a:gd name="T16" fmla="*/ 315 w 361"/>
                <a:gd name="T17" fmla="*/ 0 h 309"/>
                <a:gd name="T18" fmla="*/ 44 w 361"/>
                <a:gd name="T19" fmla="*/ 0 h 309"/>
                <a:gd name="T20" fmla="*/ 44 w 361"/>
                <a:gd name="T21" fmla="*/ 188 h 309"/>
                <a:gd name="T22" fmla="*/ 77 w 361"/>
                <a:gd name="T23" fmla="*/ 188 h 309"/>
                <a:gd name="T24" fmla="*/ 77 w 361"/>
                <a:gd name="T25" fmla="*/ 202 h 3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1"/>
                <a:gd name="T40" fmla="*/ 0 h 309"/>
                <a:gd name="T41" fmla="*/ 361 w 361"/>
                <a:gd name="T42" fmla="*/ 309 h 3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1" h="309">
                  <a:moveTo>
                    <a:pt x="77" y="202"/>
                  </a:moveTo>
                  <a:lnTo>
                    <a:pt x="0" y="202"/>
                  </a:lnTo>
                  <a:lnTo>
                    <a:pt x="0" y="309"/>
                  </a:lnTo>
                  <a:lnTo>
                    <a:pt x="361" y="309"/>
                  </a:lnTo>
                  <a:lnTo>
                    <a:pt x="361" y="202"/>
                  </a:lnTo>
                  <a:lnTo>
                    <a:pt x="281" y="202"/>
                  </a:lnTo>
                  <a:lnTo>
                    <a:pt x="281" y="188"/>
                  </a:lnTo>
                  <a:lnTo>
                    <a:pt x="315" y="188"/>
                  </a:lnTo>
                  <a:lnTo>
                    <a:pt x="315" y="0"/>
                  </a:lnTo>
                  <a:lnTo>
                    <a:pt x="44" y="0"/>
                  </a:lnTo>
                  <a:lnTo>
                    <a:pt x="44" y="188"/>
                  </a:lnTo>
                  <a:lnTo>
                    <a:pt x="77" y="188"/>
                  </a:lnTo>
                  <a:lnTo>
                    <a:pt x="77" y="202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844" name="Freeform 103">
              <a:extLst>
                <a:ext uri="{FF2B5EF4-FFF2-40B4-BE49-F238E27FC236}">
                  <a16:creationId xmlns:a16="http://schemas.microsoft.com/office/drawing/2014/main" id="{6B04AD59-CC72-4C78-9076-7D4C2C9552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3" y="1044"/>
              <a:ext cx="204" cy="14"/>
            </a:xfrm>
            <a:custGeom>
              <a:avLst/>
              <a:gdLst>
                <a:gd name="T0" fmla="*/ 0 w 204"/>
                <a:gd name="T1" fmla="*/ 14 h 14"/>
                <a:gd name="T2" fmla="*/ 204 w 204"/>
                <a:gd name="T3" fmla="*/ 14 h 14"/>
                <a:gd name="T4" fmla="*/ 0 w 204"/>
                <a:gd name="T5" fmla="*/ 0 h 14"/>
                <a:gd name="T6" fmla="*/ 204 w 204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4"/>
                <a:gd name="T13" fmla="*/ 0 h 14"/>
                <a:gd name="T14" fmla="*/ 204 w 204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4" h="14">
                  <a:moveTo>
                    <a:pt x="0" y="14"/>
                  </a:moveTo>
                  <a:lnTo>
                    <a:pt x="204" y="14"/>
                  </a:lnTo>
                  <a:moveTo>
                    <a:pt x="0" y="0"/>
                  </a:moveTo>
                  <a:lnTo>
                    <a:pt x="204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845" name="Freeform 104">
              <a:extLst>
                <a:ext uri="{FF2B5EF4-FFF2-40B4-BE49-F238E27FC236}">
                  <a16:creationId xmlns:a16="http://schemas.microsoft.com/office/drawing/2014/main" id="{0D0D8DC7-470B-4087-9A26-F7018BE364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1068"/>
              <a:ext cx="147" cy="87"/>
            </a:xfrm>
            <a:custGeom>
              <a:avLst/>
              <a:gdLst>
                <a:gd name="T0" fmla="*/ 0 w 147"/>
                <a:gd name="T1" fmla="*/ 87 h 87"/>
                <a:gd name="T2" fmla="*/ 118 w 147"/>
                <a:gd name="T3" fmla="*/ 87 h 87"/>
                <a:gd name="T4" fmla="*/ 118 w 147"/>
                <a:gd name="T5" fmla="*/ 0 h 87"/>
                <a:gd name="T6" fmla="*/ 0 w 147"/>
                <a:gd name="T7" fmla="*/ 0 h 87"/>
                <a:gd name="T8" fmla="*/ 0 w 147"/>
                <a:gd name="T9" fmla="*/ 87 h 87"/>
                <a:gd name="T10" fmla="*/ 130 w 147"/>
                <a:gd name="T11" fmla="*/ 15 h 87"/>
                <a:gd name="T12" fmla="*/ 147 w 147"/>
                <a:gd name="T13" fmla="*/ 15 h 87"/>
                <a:gd name="T14" fmla="*/ 147 w 147"/>
                <a:gd name="T15" fmla="*/ 0 h 87"/>
                <a:gd name="T16" fmla="*/ 130 w 147"/>
                <a:gd name="T17" fmla="*/ 0 h 87"/>
                <a:gd name="T18" fmla="*/ 130 w 147"/>
                <a:gd name="T19" fmla="*/ 15 h 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7"/>
                <a:gd name="T31" fmla="*/ 0 h 87"/>
                <a:gd name="T32" fmla="*/ 147 w 147"/>
                <a:gd name="T33" fmla="*/ 87 h 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7" h="87">
                  <a:moveTo>
                    <a:pt x="0" y="87"/>
                  </a:moveTo>
                  <a:lnTo>
                    <a:pt x="118" y="87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0" y="87"/>
                  </a:lnTo>
                  <a:close/>
                  <a:moveTo>
                    <a:pt x="130" y="15"/>
                  </a:moveTo>
                  <a:lnTo>
                    <a:pt x="147" y="15"/>
                  </a:lnTo>
                  <a:lnTo>
                    <a:pt x="147" y="0"/>
                  </a:lnTo>
                  <a:lnTo>
                    <a:pt x="130" y="0"/>
                  </a:lnTo>
                  <a:lnTo>
                    <a:pt x="130" y="15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846" name="Freeform 105">
              <a:extLst>
                <a:ext uri="{FF2B5EF4-FFF2-40B4-BE49-F238E27FC236}">
                  <a16:creationId xmlns:a16="http://schemas.microsoft.com/office/drawing/2014/main" id="{E0073D1E-42C1-4182-BE4E-01108134E3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1097"/>
              <a:ext cx="118" cy="29"/>
            </a:xfrm>
            <a:custGeom>
              <a:avLst/>
              <a:gdLst>
                <a:gd name="T0" fmla="*/ 0 w 118"/>
                <a:gd name="T1" fmla="*/ 0 h 29"/>
                <a:gd name="T2" fmla="*/ 118 w 118"/>
                <a:gd name="T3" fmla="*/ 0 h 29"/>
                <a:gd name="T4" fmla="*/ 0 w 118"/>
                <a:gd name="T5" fmla="*/ 29 h 29"/>
                <a:gd name="T6" fmla="*/ 118 w 118"/>
                <a:gd name="T7" fmla="*/ 29 h 29"/>
                <a:gd name="T8" fmla="*/ 5 w 118"/>
                <a:gd name="T9" fmla="*/ 14 h 29"/>
                <a:gd name="T10" fmla="*/ 113 w 118"/>
                <a:gd name="T11" fmla="*/ 14 h 29"/>
                <a:gd name="T12" fmla="*/ 67 w 118"/>
                <a:gd name="T13" fmla="*/ 25 h 29"/>
                <a:gd name="T14" fmla="*/ 101 w 118"/>
                <a:gd name="T15" fmla="*/ 25 h 29"/>
                <a:gd name="T16" fmla="*/ 101 w 118"/>
                <a:gd name="T17" fmla="*/ 6 h 29"/>
                <a:gd name="T18" fmla="*/ 67 w 118"/>
                <a:gd name="T19" fmla="*/ 6 h 29"/>
                <a:gd name="T20" fmla="*/ 67 w 118"/>
                <a:gd name="T21" fmla="*/ 25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8"/>
                <a:gd name="T34" fmla="*/ 0 h 29"/>
                <a:gd name="T35" fmla="*/ 118 w 118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8" h="29">
                  <a:moveTo>
                    <a:pt x="0" y="0"/>
                  </a:moveTo>
                  <a:lnTo>
                    <a:pt x="118" y="0"/>
                  </a:lnTo>
                  <a:moveTo>
                    <a:pt x="0" y="29"/>
                  </a:moveTo>
                  <a:lnTo>
                    <a:pt x="118" y="29"/>
                  </a:lnTo>
                  <a:moveTo>
                    <a:pt x="5" y="14"/>
                  </a:moveTo>
                  <a:lnTo>
                    <a:pt x="113" y="14"/>
                  </a:lnTo>
                  <a:moveTo>
                    <a:pt x="67" y="25"/>
                  </a:moveTo>
                  <a:lnTo>
                    <a:pt x="101" y="25"/>
                  </a:lnTo>
                  <a:lnTo>
                    <a:pt x="101" y="6"/>
                  </a:lnTo>
                  <a:lnTo>
                    <a:pt x="67" y="6"/>
                  </a:lnTo>
                  <a:lnTo>
                    <a:pt x="67" y="2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847" name="Freeform 106">
              <a:extLst>
                <a:ext uri="{FF2B5EF4-FFF2-40B4-BE49-F238E27FC236}">
                  <a16:creationId xmlns:a16="http://schemas.microsoft.com/office/drawing/2014/main" id="{0CEE2A42-C2F1-4513-847E-3F5762C2F8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0" y="864"/>
              <a:ext cx="339" cy="206"/>
            </a:xfrm>
            <a:custGeom>
              <a:avLst/>
              <a:gdLst>
                <a:gd name="T0" fmla="*/ 283 w 339"/>
                <a:gd name="T1" fmla="*/ 148 h 206"/>
                <a:gd name="T2" fmla="*/ 295 w 339"/>
                <a:gd name="T3" fmla="*/ 148 h 206"/>
                <a:gd name="T4" fmla="*/ 295 w 339"/>
                <a:gd name="T5" fmla="*/ 144 h 206"/>
                <a:gd name="T6" fmla="*/ 283 w 339"/>
                <a:gd name="T7" fmla="*/ 144 h 206"/>
                <a:gd name="T8" fmla="*/ 283 w 339"/>
                <a:gd name="T9" fmla="*/ 148 h 206"/>
                <a:gd name="T10" fmla="*/ 77 w 339"/>
                <a:gd name="T11" fmla="*/ 121 h 206"/>
                <a:gd name="T12" fmla="*/ 77 w 339"/>
                <a:gd name="T13" fmla="*/ 14 h 206"/>
                <a:gd name="T14" fmla="*/ 262 w 339"/>
                <a:gd name="T15" fmla="*/ 14 h 206"/>
                <a:gd name="T16" fmla="*/ 262 w 339"/>
                <a:gd name="T17" fmla="*/ 121 h 206"/>
                <a:gd name="T18" fmla="*/ 77 w 339"/>
                <a:gd name="T19" fmla="*/ 121 h 206"/>
                <a:gd name="T20" fmla="*/ 67 w 339"/>
                <a:gd name="T21" fmla="*/ 130 h 206"/>
                <a:gd name="T22" fmla="*/ 271 w 339"/>
                <a:gd name="T23" fmla="*/ 130 h 206"/>
                <a:gd name="T24" fmla="*/ 271 w 339"/>
                <a:gd name="T25" fmla="*/ 6 h 206"/>
                <a:gd name="T26" fmla="*/ 279 w 339"/>
                <a:gd name="T27" fmla="*/ 6 h 206"/>
                <a:gd name="T28" fmla="*/ 279 w 339"/>
                <a:gd name="T29" fmla="*/ 0 h 206"/>
                <a:gd name="T30" fmla="*/ 60 w 339"/>
                <a:gd name="T31" fmla="*/ 0 h 206"/>
                <a:gd name="T32" fmla="*/ 60 w 339"/>
                <a:gd name="T33" fmla="*/ 136 h 206"/>
                <a:gd name="T34" fmla="*/ 67 w 339"/>
                <a:gd name="T35" fmla="*/ 136 h 206"/>
                <a:gd name="T36" fmla="*/ 67 w 339"/>
                <a:gd name="T37" fmla="*/ 130 h 206"/>
                <a:gd name="T38" fmla="*/ 0 w 339"/>
                <a:gd name="T39" fmla="*/ 199 h 206"/>
                <a:gd name="T40" fmla="*/ 34 w 339"/>
                <a:gd name="T41" fmla="*/ 199 h 206"/>
                <a:gd name="T42" fmla="*/ 34 w 339"/>
                <a:gd name="T43" fmla="*/ 189 h 206"/>
                <a:gd name="T44" fmla="*/ 0 w 339"/>
                <a:gd name="T45" fmla="*/ 189 h 206"/>
                <a:gd name="T46" fmla="*/ 0 w 339"/>
                <a:gd name="T47" fmla="*/ 199 h 206"/>
                <a:gd name="T48" fmla="*/ 197 w 339"/>
                <a:gd name="T49" fmla="*/ 206 h 206"/>
                <a:gd name="T50" fmla="*/ 271 w 339"/>
                <a:gd name="T51" fmla="*/ 206 h 206"/>
                <a:gd name="T52" fmla="*/ 271 w 339"/>
                <a:gd name="T53" fmla="*/ 202 h 206"/>
                <a:gd name="T54" fmla="*/ 197 w 339"/>
                <a:gd name="T55" fmla="*/ 202 h 206"/>
                <a:gd name="T56" fmla="*/ 197 w 339"/>
                <a:gd name="T57" fmla="*/ 206 h 206"/>
                <a:gd name="T58" fmla="*/ 327 w 339"/>
                <a:gd name="T59" fmla="*/ 193 h 206"/>
                <a:gd name="T60" fmla="*/ 339 w 339"/>
                <a:gd name="T61" fmla="*/ 193 h 206"/>
                <a:gd name="T62" fmla="*/ 339 w 339"/>
                <a:gd name="T63" fmla="*/ 189 h 206"/>
                <a:gd name="T64" fmla="*/ 327 w 339"/>
                <a:gd name="T65" fmla="*/ 189 h 206"/>
                <a:gd name="T66" fmla="*/ 327 w 339"/>
                <a:gd name="T67" fmla="*/ 193 h 206"/>
                <a:gd name="T68" fmla="*/ 327 w 339"/>
                <a:gd name="T69" fmla="*/ 204 h 206"/>
                <a:gd name="T70" fmla="*/ 339 w 339"/>
                <a:gd name="T71" fmla="*/ 204 h 206"/>
                <a:gd name="T72" fmla="*/ 339 w 339"/>
                <a:gd name="T73" fmla="*/ 199 h 206"/>
                <a:gd name="T74" fmla="*/ 327 w 339"/>
                <a:gd name="T75" fmla="*/ 199 h 206"/>
                <a:gd name="T76" fmla="*/ 327 w 339"/>
                <a:gd name="T77" fmla="*/ 204 h 2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9"/>
                <a:gd name="T118" fmla="*/ 0 h 206"/>
                <a:gd name="T119" fmla="*/ 339 w 339"/>
                <a:gd name="T120" fmla="*/ 206 h 2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9" h="206">
                  <a:moveTo>
                    <a:pt x="283" y="148"/>
                  </a:moveTo>
                  <a:lnTo>
                    <a:pt x="295" y="148"/>
                  </a:lnTo>
                  <a:lnTo>
                    <a:pt x="295" y="144"/>
                  </a:lnTo>
                  <a:lnTo>
                    <a:pt x="283" y="144"/>
                  </a:lnTo>
                  <a:lnTo>
                    <a:pt x="283" y="148"/>
                  </a:lnTo>
                  <a:close/>
                  <a:moveTo>
                    <a:pt x="77" y="121"/>
                  </a:moveTo>
                  <a:lnTo>
                    <a:pt x="77" y="14"/>
                  </a:lnTo>
                  <a:lnTo>
                    <a:pt x="262" y="14"/>
                  </a:lnTo>
                  <a:lnTo>
                    <a:pt x="262" y="121"/>
                  </a:lnTo>
                  <a:lnTo>
                    <a:pt x="77" y="121"/>
                  </a:lnTo>
                  <a:close/>
                  <a:moveTo>
                    <a:pt x="67" y="130"/>
                  </a:moveTo>
                  <a:lnTo>
                    <a:pt x="271" y="130"/>
                  </a:lnTo>
                  <a:lnTo>
                    <a:pt x="271" y="6"/>
                  </a:lnTo>
                  <a:lnTo>
                    <a:pt x="279" y="6"/>
                  </a:lnTo>
                  <a:lnTo>
                    <a:pt x="279" y="0"/>
                  </a:lnTo>
                  <a:lnTo>
                    <a:pt x="60" y="0"/>
                  </a:lnTo>
                  <a:lnTo>
                    <a:pt x="60" y="136"/>
                  </a:lnTo>
                  <a:lnTo>
                    <a:pt x="67" y="136"/>
                  </a:lnTo>
                  <a:lnTo>
                    <a:pt x="67" y="130"/>
                  </a:lnTo>
                  <a:close/>
                  <a:moveTo>
                    <a:pt x="0" y="199"/>
                  </a:moveTo>
                  <a:lnTo>
                    <a:pt x="34" y="199"/>
                  </a:lnTo>
                  <a:lnTo>
                    <a:pt x="34" y="189"/>
                  </a:lnTo>
                  <a:lnTo>
                    <a:pt x="0" y="189"/>
                  </a:lnTo>
                  <a:lnTo>
                    <a:pt x="0" y="199"/>
                  </a:lnTo>
                  <a:close/>
                  <a:moveTo>
                    <a:pt x="197" y="206"/>
                  </a:moveTo>
                  <a:lnTo>
                    <a:pt x="271" y="206"/>
                  </a:lnTo>
                  <a:lnTo>
                    <a:pt x="271" y="202"/>
                  </a:lnTo>
                  <a:lnTo>
                    <a:pt x="197" y="202"/>
                  </a:lnTo>
                  <a:lnTo>
                    <a:pt x="197" y="206"/>
                  </a:lnTo>
                  <a:close/>
                  <a:moveTo>
                    <a:pt x="327" y="193"/>
                  </a:moveTo>
                  <a:lnTo>
                    <a:pt x="339" y="193"/>
                  </a:lnTo>
                  <a:lnTo>
                    <a:pt x="339" y="189"/>
                  </a:lnTo>
                  <a:lnTo>
                    <a:pt x="327" y="189"/>
                  </a:lnTo>
                  <a:lnTo>
                    <a:pt x="327" y="193"/>
                  </a:lnTo>
                  <a:close/>
                  <a:moveTo>
                    <a:pt x="327" y="204"/>
                  </a:moveTo>
                  <a:lnTo>
                    <a:pt x="339" y="204"/>
                  </a:lnTo>
                  <a:lnTo>
                    <a:pt x="339" y="199"/>
                  </a:lnTo>
                  <a:lnTo>
                    <a:pt x="327" y="199"/>
                  </a:lnTo>
                  <a:lnTo>
                    <a:pt x="327" y="20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848" name="Freeform 107">
              <a:extLst>
                <a:ext uri="{FF2B5EF4-FFF2-40B4-BE49-F238E27FC236}">
                  <a16:creationId xmlns:a16="http://schemas.microsoft.com/office/drawing/2014/main" id="{29662A50-9DBE-4EB8-9C63-E6A055FA53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0" y="1033"/>
              <a:ext cx="271" cy="11"/>
            </a:xfrm>
            <a:custGeom>
              <a:avLst/>
              <a:gdLst>
                <a:gd name="T0" fmla="*/ 0 w 271"/>
                <a:gd name="T1" fmla="*/ 0 h 11"/>
                <a:gd name="T2" fmla="*/ 271 w 271"/>
                <a:gd name="T3" fmla="*/ 0 h 11"/>
                <a:gd name="T4" fmla="*/ 67 w 271"/>
                <a:gd name="T5" fmla="*/ 11 h 11"/>
                <a:gd name="T6" fmla="*/ 67 w 271"/>
                <a:gd name="T7" fmla="*/ 0 h 11"/>
                <a:gd name="T8" fmla="*/ 136 w 271"/>
                <a:gd name="T9" fmla="*/ 11 h 11"/>
                <a:gd name="T10" fmla="*/ 136 w 27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1"/>
                <a:gd name="T19" fmla="*/ 0 h 11"/>
                <a:gd name="T20" fmla="*/ 271 w 271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1" h="11">
                  <a:moveTo>
                    <a:pt x="0" y="0"/>
                  </a:moveTo>
                  <a:lnTo>
                    <a:pt x="271" y="0"/>
                  </a:lnTo>
                  <a:moveTo>
                    <a:pt x="67" y="11"/>
                  </a:moveTo>
                  <a:lnTo>
                    <a:pt x="67" y="0"/>
                  </a:lnTo>
                  <a:moveTo>
                    <a:pt x="136" y="11"/>
                  </a:moveTo>
                  <a:lnTo>
                    <a:pt x="136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849" name="Rectangle 108">
              <a:extLst>
                <a:ext uri="{FF2B5EF4-FFF2-40B4-BE49-F238E27FC236}">
                  <a16:creationId xmlns:a16="http://schemas.microsoft.com/office/drawing/2014/main" id="{FEFBD4AB-1EB3-4DC4-9F4B-0E3D088B8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9" y="1194"/>
              <a:ext cx="615" cy="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850" name="Rectangle 109">
              <a:extLst>
                <a:ext uri="{FF2B5EF4-FFF2-40B4-BE49-F238E27FC236}">
                  <a16:creationId xmlns:a16="http://schemas.microsoft.com/office/drawing/2014/main" id="{7B093CDD-8B99-4DE1-AFF8-47DC7D58D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200"/>
              <a:ext cx="557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None/>
              </a:pPr>
              <a:r>
                <a:rPr lang="en-US" sz="9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User Workstation</a:t>
              </a:r>
              <a:endParaRPr lang="en-US" b="1" dirty="0">
                <a:cs typeface="Arial" charset="0"/>
              </a:endParaRPr>
            </a:p>
          </p:txBody>
        </p:sp>
      </p:grpSp>
      <p:grpSp>
        <p:nvGrpSpPr>
          <p:cNvPr id="1714" name="Group 1713">
            <a:extLst>
              <a:ext uri="{FF2B5EF4-FFF2-40B4-BE49-F238E27FC236}">
                <a16:creationId xmlns:a16="http://schemas.microsoft.com/office/drawing/2014/main" id="{8CE70AEF-F72E-4C75-BECE-1776997EC633}"/>
              </a:ext>
            </a:extLst>
          </p:cNvPr>
          <p:cNvGrpSpPr/>
          <p:nvPr/>
        </p:nvGrpSpPr>
        <p:grpSpPr>
          <a:xfrm>
            <a:off x="179496" y="4950847"/>
            <a:ext cx="1662250" cy="184666"/>
            <a:chOff x="118534" y="4950847"/>
            <a:chExt cx="1662250" cy="184666"/>
          </a:xfrm>
        </p:grpSpPr>
        <p:sp>
          <p:nvSpPr>
            <p:cNvPr id="823" name="Rectangle 350">
              <a:extLst>
                <a:ext uri="{FF2B5EF4-FFF2-40B4-BE49-F238E27FC236}">
                  <a16:creationId xmlns:a16="http://schemas.microsoft.com/office/drawing/2014/main" id="{DC94A34B-0E5A-4E32-BBD4-841B9CD6BA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000" y="4950847"/>
              <a:ext cx="127278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None/>
              </a:pPr>
              <a:r>
                <a:rPr lang="en-US" sz="1200" b="1" dirty="0">
                  <a:solidFill>
                    <a:srgbClr val="FF3300"/>
                  </a:solidFill>
                  <a:cs typeface="Arial" charset="0"/>
                </a:rPr>
                <a:t>Physical Security</a:t>
              </a:r>
            </a:p>
          </p:txBody>
        </p:sp>
        <p:cxnSp>
          <p:nvCxnSpPr>
            <p:cNvPr id="1713" name="Straight Connector 1712">
              <a:extLst>
                <a:ext uri="{FF2B5EF4-FFF2-40B4-BE49-F238E27FC236}">
                  <a16:creationId xmlns:a16="http://schemas.microsoft.com/office/drawing/2014/main" id="{5B0E3474-2E1E-4888-BF8C-7021A3913831}"/>
                </a:ext>
              </a:extLst>
            </p:cNvPr>
            <p:cNvCxnSpPr/>
            <p:nvPr/>
          </p:nvCxnSpPr>
          <p:spPr>
            <a:xfrm flipH="1">
              <a:off x="118534" y="5029200"/>
              <a:ext cx="33866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15" name="Rectangle: Rounded Corners 1714">
            <a:extLst>
              <a:ext uri="{FF2B5EF4-FFF2-40B4-BE49-F238E27FC236}">
                <a16:creationId xmlns:a16="http://schemas.microsoft.com/office/drawing/2014/main" id="{B35673E2-FCB1-4065-B701-809B28DE5797}"/>
              </a:ext>
            </a:extLst>
          </p:cNvPr>
          <p:cNvSpPr/>
          <p:nvPr/>
        </p:nvSpPr>
        <p:spPr>
          <a:xfrm>
            <a:off x="1974429" y="101599"/>
            <a:ext cx="5215466" cy="45270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2" name="Group 99">
            <a:extLst>
              <a:ext uri="{FF2B5EF4-FFF2-40B4-BE49-F238E27FC236}">
                <a16:creationId xmlns:a16="http://schemas.microsoft.com/office/drawing/2014/main" id="{E0D7FA2A-2650-4C0B-9EB9-DE2978DFAF9B}"/>
              </a:ext>
            </a:extLst>
          </p:cNvPr>
          <p:cNvGrpSpPr>
            <a:grpSpLocks/>
          </p:cNvGrpSpPr>
          <p:nvPr/>
        </p:nvGrpSpPr>
        <p:grpSpPr bwMode="auto">
          <a:xfrm>
            <a:off x="5087596" y="1675706"/>
            <a:ext cx="292895" cy="433584"/>
            <a:chOff x="1968" y="960"/>
            <a:chExt cx="951" cy="661"/>
          </a:xfrm>
        </p:grpSpPr>
        <p:sp>
          <p:nvSpPr>
            <p:cNvPr id="873" name="Freeform 100">
              <a:extLst>
                <a:ext uri="{FF2B5EF4-FFF2-40B4-BE49-F238E27FC236}">
                  <a16:creationId xmlns:a16="http://schemas.microsoft.com/office/drawing/2014/main" id="{E9367794-B80D-4FDC-8BBF-92E1CCACE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" y="1248"/>
              <a:ext cx="480" cy="56"/>
            </a:xfrm>
            <a:custGeom>
              <a:avLst/>
              <a:gdLst>
                <a:gd name="T0" fmla="*/ 938 w 384"/>
                <a:gd name="T1" fmla="*/ 0 h 56"/>
                <a:gd name="T2" fmla="*/ 235 w 384"/>
                <a:gd name="T3" fmla="*/ 48 h 56"/>
                <a:gd name="T4" fmla="*/ 0 w 384"/>
                <a:gd name="T5" fmla="*/ 48 h 56"/>
                <a:gd name="T6" fmla="*/ 0 60000 65536"/>
                <a:gd name="T7" fmla="*/ 0 60000 65536"/>
                <a:gd name="T8" fmla="*/ 0 60000 65536"/>
                <a:gd name="T9" fmla="*/ 0 w 384"/>
                <a:gd name="T10" fmla="*/ 0 h 56"/>
                <a:gd name="T11" fmla="*/ 384 w 384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56">
                  <a:moveTo>
                    <a:pt x="384" y="0"/>
                  </a:moveTo>
                  <a:cubicBezTo>
                    <a:pt x="272" y="20"/>
                    <a:pt x="160" y="40"/>
                    <a:pt x="96" y="48"/>
                  </a:cubicBezTo>
                  <a:cubicBezTo>
                    <a:pt x="32" y="56"/>
                    <a:pt x="16" y="52"/>
                    <a:pt x="0" y="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874" name="Group 101">
              <a:extLst>
                <a:ext uri="{FF2B5EF4-FFF2-40B4-BE49-F238E27FC236}">
                  <a16:creationId xmlns:a16="http://schemas.microsoft.com/office/drawing/2014/main" id="{C9318297-FACA-4A1B-B018-EF24E7BC94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" y="960"/>
              <a:ext cx="615" cy="661"/>
              <a:chOff x="3209" y="856"/>
              <a:chExt cx="615" cy="661"/>
            </a:xfrm>
          </p:grpSpPr>
          <p:sp>
            <p:nvSpPr>
              <p:cNvPr id="875" name="Freeform 102">
                <a:extLst>
                  <a:ext uri="{FF2B5EF4-FFF2-40B4-BE49-F238E27FC236}">
                    <a16:creationId xmlns:a16="http://schemas.microsoft.com/office/drawing/2014/main" id="{A5E74A03-FE7A-4179-9257-4429DC911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6" y="856"/>
                <a:ext cx="361" cy="309"/>
              </a:xfrm>
              <a:custGeom>
                <a:avLst/>
                <a:gdLst>
                  <a:gd name="T0" fmla="*/ 77 w 361"/>
                  <a:gd name="T1" fmla="*/ 202 h 309"/>
                  <a:gd name="T2" fmla="*/ 0 w 361"/>
                  <a:gd name="T3" fmla="*/ 202 h 309"/>
                  <a:gd name="T4" fmla="*/ 0 w 361"/>
                  <a:gd name="T5" fmla="*/ 309 h 309"/>
                  <a:gd name="T6" fmla="*/ 361 w 361"/>
                  <a:gd name="T7" fmla="*/ 309 h 309"/>
                  <a:gd name="T8" fmla="*/ 361 w 361"/>
                  <a:gd name="T9" fmla="*/ 202 h 309"/>
                  <a:gd name="T10" fmla="*/ 281 w 361"/>
                  <a:gd name="T11" fmla="*/ 202 h 309"/>
                  <a:gd name="T12" fmla="*/ 281 w 361"/>
                  <a:gd name="T13" fmla="*/ 188 h 309"/>
                  <a:gd name="T14" fmla="*/ 315 w 361"/>
                  <a:gd name="T15" fmla="*/ 188 h 309"/>
                  <a:gd name="T16" fmla="*/ 315 w 361"/>
                  <a:gd name="T17" fmla="*/ 0 h 309"/>
                  <a:gd name="T18" fmla="*/ 44 w 361"/>
                  <a:gd name="T19" fmla="*/ 0 h 309"/>
                  <a:gd name="T20" fmla="*/ 44 w 361"/>
                  <a:gd name="T21" fmla="*/ 188 h 309"/>
                  <a:gd name="T22" fmla="*/ 77 w 361"/>
                  <a:gd name="T23" fmla="*/ 188 h 309"/>
                  <a:gd name="T24" fmla="*/ 77 w 361"/>
                  <a:gd name="T25" fmla="*/ 202 h 30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1"/>
                  <a:gd name="T40" fmla="*/ 0 h 309"/>
                  <a:gd name="T41" fmla="*/ 361 w 361"/>
                  <a:gd name="T42" fmla="*/ 309 h 30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1" h="309">
                    <a:moveTo>
                      <a:pt x="77" y="202"/>
                    </a:moveTo>
                    <a:lnTo>
                      <a:pt x="0" y="202"/>
                    </a:lnTo>
                    <a:lnTo>
                      <a:pt x="0" y="309"/>
                    </a:lnTo>
                    <a:lnTo>
                      <a:pt x="361" y="309"/>
                    </a:lnTo>
                    <a:lnTo>
                      <a:pt x="361" y="202"/>
                    </a:lnTo>
                    <a:lnTo>
                      <a:pt x="281" y="202"/>
                    </a:lnTo>
                    <a:lnTo>
                      <a:pt x="281" y="188"/>
                    </a:lnTo>
                    <a:lnTo>
                      <a:pt x="315" y="188"/>
                    </a:lnTo>
                    <a:lnTo>
                      <a:pt x="315" y="0"/>
                    </a:lnTo>
                    <a:lnTo>
                      <a:pt x="44" y="0"/>
                    </a:lnTo>
                    <a:lnTo>
                      <a:pt x="44" y="188"/>
                    </a:lnTo>
                    <a:lnTo>
                      <a:pt x="77" y="188"/>
                    </a:lnTo>
                    <a:lnTo>
                      <a:pt x="77" y="202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76" name="Freeform 103">
                <a:extLst>
                  <a:ext uri="{FF2B5EF4-FFF2-40B4-BE49-F238E27FC236}">
                    <a16:creationId xmlns:a16="http://schemas.microsoft.com/office/drawing/2014/main" id="{C7C86B9E-15D6-4E33-A47D-ACD95E3F4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3" y="1044"/>
                <a:ext cx="204" cy="14"/>
              </a:xfrm>
              <a:custGeom>
                <a:avLst/>
                <a:gdLst>
                  <a:gd name="T0" fmla="*/ 0 w 204"/>
                  <a:gd name="T1" fmla="*/ 14 h 14"/>
                  <a:gd name="T2" fmla="*/ 204 w 204"/>
                  <a:gd name="T3" fmla="*/ 14 h 14"/>
                  <a:gd name="T4" fmla="*/ 0 w 204"/>
                  <a:gd name="T5" fmla="*/ 0 h 14"/>
                  <a:gd name="T6" fmla="*/ 204 w 204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4"/>
                  <a:gd name="T13" fmla="*/ 0 h 14"/>
                  <a:gd name="T14" fmla="*/ 204 w 20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4" h="14">
                    <a:moveTo>
                      <a:pt x="0" y="14"/>
                    </a:moveTo>
                    <a:lnTo>
                      <a:pt x="204" y="14"/>
                    </a:lnTo>
                    <a:moveTo>
                      <a:pt x="0" y="0"/>
                    </a:moveTo>
                    <a:lnTo>
                      <a:pt x="204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77" name="Freeform 104">
                <a:extLst>
                  <a:ext uri="{FF2B5EF4-FFF2-40B4-BE49-F238E27FC236}">
                    <a16:creationId xmlns:a16="http://schemas.microsoft.com/office/drawing/2014/main" id="{6288FE64-B431-4CCE-AAB7-C35F9D05E0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21" y="1068"/>
                <a:ext cx="147" cy="87"/>
              </a:xfrm>
              <a:custGeom>
                <a:avLst/>
                <a:gdLst>
                  <a:gd name="T0" fmla="*/ 0 w 147"/>
                  <a:gd name="T1" fmla="*/ 87 h 87"/>
                  <a:gd name="T2" fmla="*/ 118 w 147"/>
                  <a:gd name="T3" fmla="*/ 87 h 87"/>
                  <a:gd name="T4" fmla="*/ 118 w 147"/>
                  <a:gd name="T5" fmla="*/ 0 h 87"/>
                  <a:gd name="T6" fmla="*/ 0 w 147"/>
                  <a:gd name="T7" fmla="*/ 0 h 87"/>
                  <a:gd name="T8" fmla="*/ 0 w 147"/>
                  <a:gd name="T9" fmla="*/ 87 h 87"/>
                  <a:gd name="T10" fmla="*/ 130 w 147"/>
                  <a:gd name="T11" fmla="*/ 15 h 87"/>
                  <a:gd name="T12" fmla="*/ 147 w 147"/>
                  <a:gd name="T13" fmla="*/ 15 h 87"/>
                  <a:gd name="T14" fmla="*/ 147 w 147"/>
                  <a:gd name="T15" fmla="*/ 0 h 87"/>
                  <a:gd name="T16" fmla="*/ 130 w 147"/>
                  <a:gd name="T17" fmla="*/ 0 h 87"/>
                  <a:gd name="T18" fmla="*/ 130 w 147"/>
                  <a:gd name="T19" fmla="*/ 15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7"/>
                  <a:gd name="T31" fmla="*/ 0 h 87"/>
                  <a:gd name="T32" fmla="*/ 147 w 147"/>
                  <a:gd name="T33" fmla="*/ 87 h 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7" h="87">
                    <a:moveTo>
                      <a:pt x="0" y="87"/>
                    </a:moveTo>
                    <a:lnTo>
                      <a:pt x="118" y="87"/>
                    </a:lnTo>
                    <a:lnTo>
                      <a:pt x="118" y="0"/>
                    </a:lnTo>
                    <a:lnTo>
                      <a:pt x="0" y="0"/>
                    </a:lnTo>
                    <a:lnTo>
                      <a:pt x="0" y="87"/>
                    </a:lnTo>
                    <a:close/>
                    <a:moveTo>
                      <a:pt x="130" y="15"/>
                    </a:moveTo>
                    <a:lnTo>
                      <a:pt x="147" y="15"/>
                    </a:lnTo>
                    <a:lnTo>
                      <a:pt x="147" y="0"/>
                    </a:lnTo>
                    <a:lnTo>
                      <a:pt x="130" y="0"/>
                    </a:lnTo>
                    <a:lnTo>
                      <a:pt x="130" y="15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78" name="Freeform 105">
                <a:extLst>
                  <a:ext uri="{FF2B5EF4-FFF2-40B4-BE49-F238E27FC236}">
                    <a16:creationId xmlns:a16="http://schemas.microsoft.com/office/drawing/2014/main" id="{EDB5BF1A-88C6-46C3-98EA-2976C690A9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21" y="1097"/>
                <a:ext cx="118" cy="29"/>
              </a:xfrm>
              <a:custGeom>
                <a:avLst/>
                <a:gdLst>
                  <a:gd name="T0" fmla="*/ 0 w 118"/>
                  <a:gd name="T1" fmla="*/ 0 h 29"/>
                  <a:gd name="T2" fmla="*/ 118 w 118"/>
                  <a:gd name="T3" fmla="*/ 0 h 29"/>
                  <a:gd name="T4" fmla="*/ 0 w 118"/>
                  <a:gd name="T5" fmla="*/ 29 h 29"/>
                  <a:gd name="T6" fmla="*/ 118 w 118"/>
                  <a:gd name="T7" fmla="*/ 29 h 29"/>
                  <a:gd name="T8" fmla="*/ 5 w 118"/>
                  <a:gd name="T9" fmla="*/ 14 h 29"/>
                  <a:gd name="T10" fmla="*/ 113 w 118"/>
                  <a:gd name="T11" fmla="*/ 14 h 29"/>
                  <a:gd name="T12" fmla="*/ 67 w 118"/>
                  <a:gd name="T13" fmla="*/ 25 h 29"/>
                  <a:gd name="T14" fmla="*/ 101 w 118"/>
                  <a:gd name="T15" fmla="*/ 25 h 29"/>
                  <a:gd name="T16" fmla="*/ 101 w 118"/>
                  <a:gd name="T17" fmla="*/ 6 h 29"/>
                  <a:gd name="T18" fmla="*/ 67 w 118"/>
                  <a:gd name="T19" fmla="*/ 6 h 29"/>
                  <a:gd name="T20" fmla="*/ 67 w 118"/>
                  <a:gd name="T21" fmla="*/ 25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8"/>
                  <a:gd name="T34" fmla="*/ 0 h 29"/>
                  <a:gd name="T35" fmla="*/ 118 w 118"/>
                  <a:gd name="T36" fmla="*/ 29 h 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8" h="29">
                    <a:moveTo>
                      <a:pt x="0" y="0"/>
                    </a:moveTo>
                    <a:lnTo>
                      <a:pt x="118" y="0"/>
                    </a:lnTo>
                    <a:moveTo>
                      <a:pt x="0" y="29"/>
                    </a:moveTo>
                    <a:lnTo>
                      <a:pt x="118" y="29"/>
                    </a:lnTo>
                    <a:moveTo>
                      <a:pt x="5" y="14"/>
                    </a:moveTo>
                    <a:lnTo>
                      <a:pt x="113" y="14"/>
                    </a:lnTo>
                    <a:moveTo>
                      <a:pt x="67" y="25"/>
                    </a:moveTo>
                    <a:lnTo>
                      <a:pt x="101" y="25"/>
                    </a:lnTo>
                    <a:lnTo>
                      <a:pt x="101" y="6"/>
                    </a:lnTo>
                    <a:lnTo>
                      <a:pt x="67" y="6"/>
                    </a:lnTo>
                    <a:lnTo>
                      <a:pt x="67" y="2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79" name="Freeform 106">
                <a:extLst>
                  <a:ext uri="{FF2B5EF4-FFF2-40B4-BE49-F238E27FC236}">
                    <a16:creationId xmlns:a16="http://schemas.microsoft.com/office/drawing/2014/main" id="{FC9AB4D2-9550-47F1-8D1B-8AD785C89C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60" y="864"/>
                <a:ext cx="339" cy="206"/>
              </a:xfrm>
              <a:custGeom>
                <a:avLst/>
                <a:gdLst>
                  <a:gd name="T0" fmla="*/ 283 w 339"/>
                  <a:gd name="T1" fmla="*/ 148 h 206"/>
                  <a:gd name="T2" fmla="*/ 295 w 339"/>
                  <a:gd name="T3" fmla="*/ 148 h 206"/>
                  <a:gd name="T4" fmla="*/ 295 w 339"/>
                  <a:gd name="T5" fmla="*/ 144 h 206"/>
                  <a:gd name="T6" fmla="*/ 283 w 339"/>
                  <a:gd name="T7" fmla="*/ 144 h 206"/>
                  <a:gd name="T8" fmla="*/ 283 w 339"/>
                  <a:gd name="T9" fmla="*/ 148 h 206"/>
                  <a:gd name="T10" fmla="*/ 77 w 339"/>
                  <a:gd name="T11" fmla="*/ 121 h 206"/>
                  <a:gd name="T12" fmla="*/ 77 w 339"/>
                  <a:gd name="T13" fmla="*/ 14 h 206"/>
                  <a:gd name="T14" fmla="*/ 262 w 339"/>
                  <a:gd name="T15" fmla="*/ 14 h 206"/>
                  <a:gd name="T16" fmla="*/ 262 w 339"/>
                  <a:gd name="T17" fmla="*/ 121 h 206"/>
                  <a:gd name="T18" fmla="*/ 77 w 339"/>
                  <a:gd name="T19" fmla="*/ 121 h 206"/>
                  <a:gd name="T20" fmla="*/ 67 w 339"/>
                  <a:gd name="T21" fmla="*/ 130 h 206"/>
                  <a:gd name="T22" fmla="*/ 271 w 339"/>
                  <a:gd name="T23" fmla="*/ 130 h 206"/>
                  <a:gd name="T24" fmla="*/ 271 w 339"/>
                  <a:gd name="T25" fmla="*/ 6 h 206"/>
                  <a:gd name="T26" fmla="*/ 279 w 339"/>
                  <a:gd name="T27" fmla="*/ 6 h 206"/>
                  <a:gd name="T28" fmla="*/ 279 w 339"/>
                  <a:gd name="T29" fmla="*/ 0 h 206"/>
                  <a:gd name="T30" fmla="*/ 60 w 339"/>
                  <a:gd name="T31" fmla="*/ 0 h 206"/>
                  <a:gd name="T32" fmla="*/ 60 w 339"/>
                  <a:gd name="T33" fmla="*/ 136 h 206"/>
                  <a:gd name="T34" fmla="*/ 67 w 339"/>
                  <a:gd name="T35" fmla="*/ 136 h 206"/>
                  <a:gd name="T36" fmla="*/ 67 w 339"/>
                  <a:gd name="T37" fmla="*/ 130 h 206"/>
                  <a:gd name="T38" fmla="*/ 0 w 339"/>
                  <a:gd name="T39" fmla="*/ 199 h 206"/>
                  <a:gd name="T40" fmla="*/ 34 w 339"/>
                  <a:gd name="T41" fmla="*/ 199 h 206"/>
                  <a:gd name="T42" fmla="*/ 34 w 339"/>
                  <a:gd name="T43" fmla="*/ 189 h 206"/>
                  <a:gd name="T44" fmla="*/ 0 w 339"/>
                  <a:gd name="T45" fmla="*/ 189 h 206"/>
                  <a:gd name="T46" fmla="*/ 0 w 339"/>
                  <a:gd name="T47" fmla="*/ 199 h 206"/>
                  <a:gd name="T48" fmla="*/ 197 w 339"/>
                  <a:gd name="T49" fmla="*/ 206 h 206"/>
                  <a:gd name="T50" fmla="*/ 271 w 339"/>
                  <a:gd name="T51" fmla="*/ 206 h 206"/>
                  <a:gd name="T52" fmla="*/ 271 w 339"/>
                  <a:gd name="T53" fmla="*/ 202 h 206"/>
                  <a:gd name="T54" fmla="*/ 197 w 339"/>
                  <a:gd name="T55" fmla="*/ 202 h 206"/>
                  <a:gd name="T56" fmla="*/ 197 w 339"/>
                  <a:gd name="T57" fmla="*/ 206 h 206"/>
                  <a:gd name="T58" fmla="*/ 327 w 339"/>
                  <a:gd name="T59" fmla="*/ 193 h 206"/>
                  <a:gd name="T60" fmla="*/ 339 w 339"/>
                  <a:gd name="T61" fmla="*/ 193 h 206"/>
                  <a:gd name="T62" fmla="*/ 339 w 339"/>
                  <a:gd name="T63" fmla="*/ 189 h 206"/>
                  <a:gd name="T64" fmla="*/ 327 w 339"/>
                  <a:gd name="T65" fmla="*/ 189 h 206"/>
                  <a:gd name="T66" fmla="*/ 327 w 339"/>
                  <a:gd name="T67" fmla="*/ 193 h 206"/>
                  <a:gd name="T68" fmla="*/ 327 w 339"/>
                  <a:gd name="T69" fmla="*/ 204 h 206"/>
                  <a:gd name="T70" fmla="*/ 339 w 339"/>
                  <a:gd name="T71" fmla="*/ 204 h 206"/>
                  <a:gd name="T72" fmla="*/ 339 w 339"/>
                  <a:gd name="T73" fmla="*/ 199 h 206"/>
                  <a:gd name="T74" fmla="*/ 327 w 339"/>
                  <a:gd name="T75" fmla="*/ 199 h 206"/>
                  <a:gd name="T76" fmla="*/ 327 w 339"/>
                  <a:gd name="T77" fmla="*/ 204 h 20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39"/>
                  <a:gd name="T118" fmla="*/ 0 h 206"/>
                  <a:gd name="T119" fmla="*/ 339 w 339"/>
                  <a:gd name="T120" fmla="*/ 206 h 20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39" h="206">
                    <a:moveTo>
                      <a:pt x="283" y="148"/>
                    </a:moveTo>
                    <a:lnTo>
                      <a:pt x="295" y="148"/>
                    </a:lnTo>
                    <a:lnTo>
                      <a:pt x="295" y="144"/>
                    </a:lnTo>
                    <a:lnTo>
                      <a:pt x="283" y="144"/>
                    </a:lnTo>
                    <a:lnTo>
                      <a:pt x="283" y="148"/>
                    </a:lnTo>
                    <a:close/>
                    <a:moveTo>
                      <a:pt x="77" y="121"/>
                    </a:moveTo>
                    <a:lnTo>
                      <a:pt x="77" y="14"/>
                    </a:lnTo>
                    <a:lnTo>
                      <a:pt x="262" y="14"/>
                    </a:lnTo>
                    <a:lnTo>
                      <a:pt x="262" y="121"/>
                    </a:lnTo>
                    <a:lnTo>
                      <a:pt x="77" y="121"/>
                    </a:lnTo>
                    <a:close/>
                    <a:moveTo>
                      <a:pt x="67" y="130"/>
                    </a:moveTo>
                    <a:lnTo>
                      <a:pt x="271" y="130"/>
                    </a:lnTo>
                    <a:lnTo>
                      <a:pt x="271" y="6"/>
                    </a:lnTo>
                    <a:lnTo>
                      <a:pt x="279" y="6"/>
                    </a:lnTo>
                    <a:lnTo>
                      <a:pt x="279" y="0"/>
                    </a:lnTo>
                    <a:lnTo>
                      <a:pt x="60" y="0"/>
                    </a:lnTo>
                    <a:lnTo>
                      <a:pt x="60" y="136"/>
                    </a:lnTo>
                    <a:lnTo>
                      <a:pt x="67" y="136"/>
                    </a:lnTo>
                    <a:lnTo>
                      <a:pt x="67" y="130"/>
                    </a:lnTo>
                    <a:close/>
                    <a:moveTo>
                      <a:pt x="0" y="199"/>
                    </a:moveTo>
                    <a:lnTo>
                      <a:pt x="34" y="199"/>
                    </a:lnTo>
                    <a:lnTo>
                      <a:pt x="34" y="189"/>
                    </a:lnTo>
                    <a:lnTo>
                      <a:pt x="0" y="189"/>
                    </a:lnTo>
                    <a:lnTo>
                      <a:pt x="0" y="199"/>
                    </a:lnTo>
                    <a:close/>
                    <a:moveTo>
                      <a:pt x="197" y="206"/>
                    </a:moveTo>
                    <a:lnTo>
                      <a:pt x="271" y="206"/>
                    </a:lnTo>
                    <a:lnTo>
                      <a:pt x="271" y="202"/>
                    </a:lnTo>
                    <a:lnTo>
                      <a:pt x="197" y="202"/>
                    </a:lnTo>
                    <a:lnTo>
                      <a:pt x="197" y="206"/>
                    </a:lnTo>
                    <a:close/>
                    <a:moveTo>
                      <a:pt x="327" y="193"/>
                    </a:moveTo>
                    <a:lnTo>
                      <a:pt x="339" y="193"/>
                    </a:lnTo>
                    <a:lnTo>
                      <a:pt x="339" y="189"/>
                    </a:lnTo>
                    <a:lnTo>
                      <a:pt x="327" y="189"/>
                    </a:lnTo>
                    <a:lnTo>
                      <a:pt x="327" y="193"/>
                    </a:lnTo>
                    <a:close/>
                    <a:moveTo>
                      <a:pt x="327" y="204"/>
                    </a:moveTo>
                    <a:lnTo>
                      <a:pt x="339" y="204"/>
                    </a:lnTo>
                    <a:lnTo>
                      <a:pt x="339" y="199"/>
                    </a:lnTo>
                    <a:lnTo>
                      <a:pt x="327" y="199"/>
                    </a:lnTo>
                    <a:lnTo>
                      <a:pt x="327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80" name="Freeform 107">
                <a:extLst>
                  <a:ext uri="{FF2B5EF4-FFF2-40B4-BE49-F238E27FC236}">
                    <a16:creationId xmlns:a16="http://schemas.microsoft.com/office/drawing/2014/main" id="{AF29A8C9-798A-4660-AB8A-A37D1D17D3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80" y="1033"/>
                <a:ext cx="271" cy="11"/>
              </a:xfrm>
              <a:custGeom>
                <a:avLst/>
                <a:gdLst>
                  <a:gd name="T0" fmla="*/ 0 w 271"/>
                  <a:gd name="T1" fmla="*/ 0 h 11"/>
                  <a:gd name="T2" fmla="*/ 271 w 271"/>
                  <a:gd name="T3" fmla="*/ 0 h 11"/>
                  <a:gd name="T4" fmla="*/ 67 w 271"/>
                  <a:gd name="T5" fmla="*/ 11 h 11"/>
                  <a:gd name="T6" fmla="*/ 67 w 271"/>
                  <a:gd name="T7" fmla="*/ 0 h 11"/>
                  <a:gd name="T8" fmla="*/ 136 w 271"/>
                  <a:gd name="T9" fmla="*/ 11 h 11"/>
                  <a:gd name="T10" fmla="*/ 136 w 271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1"/>
                  <a:gd name="T19" fmla="*/ 0 h 11"/>
                  <a:gd name="T20" fmla="*/ 271 w 271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1" h="11">
                    <a:moveTo>
                      <a:pt x="0" y="0"/>
                    </a:moveTo>
                    <a:lnTo>
                      <a:pt x="271" y="0"/>
                    </a:lnTo>
                    <a:moveTo>
                      <a:pt x="67" y="11"/>
                    </a:moveTo>
                    <a:lnTo>
                      <a:pt x="67" y="0"/>
                    </a:lnTo>
                    <a:moveTo>
                      <a:pt x="136" y="11"/>
                    </a:moveTo>
                    <a:lnTo>
                      <a:pt x="13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81" name="Rectangle 108">
                <a:extLst>
                  <a:ext uri="{FF2B5EF4-FFF2-40B4-BE49-F238E27FC236}">
                    <a16:creationId xmlns:a16="http://schemas.microsoft.com/office/drawing/2014/main" id="{65FC8827-1A5C-475E-9403-B2C020F3E2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9" y="1194"/>
                <a:ext cx="615" cy="9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82" name="Rectangle 109">
                <a:extLst>
                  <a:ext uri="{FF2B5EF4-FFF2-40B4-BE49-F238E27FC236}">
                    <a16:creationId xmlns:a16="http://schemas.microsoft.com/office/drawing/2014/main" id="{1529BC60-0B4B-46F4-96D7-42B39C8EF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0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342900" eaLnBrk="0" hangingPunct="0"/>
                <a:endParaRPr lang="en-US" b="1" dirty="0">
                  <a:solidFill>
                    <a:prstClr val="black"/>
                  </a:solidFill>
                  <a:latin typeface="Calibri"/>
                  <a:cs typeface="Arial" charset="0"/>
                </a:endParaRPr>
              </a:p>
            </p:txBody>
          </p:sp>
        </p:grpSp>
      </p:grpSp>
      <p:sp>
        <p:nvSpPr>
          <p:cNvPr id="886" name="Freeform 152">
            <a:extLst>
              <a:ext uri="{FF2B5EF4-FFF2-40B4-BE49-F238E27FC236}">
                <a16:creationId xmlns:a16="http://schemas.microsoft.com/office/drawing/2014/main" id="{6AB8C232-A22D-461E-92B7-28EF35E427D7}"/>
              </a:ext>
            </a:extLst>
          </p:cNvPr>
          <p:cNvSpPr>
            <a:spLocks/>
          </p:cNvSpPr>
          <p:nvPr/>
        </p:nvSpPr>
        <p:spPr bwMode="auto">
          <a:xfrm>
            <a:off x="5175552" y="2113853"/>
            <a:ext cx="323092" cy="92333"/>
          </a:xfrm>
          <a:custGeom>
            <a:avLst/>
            <a:gdLst>
              <a:gd name="T0" fmla="*/ 2147483647 w 576"/>
              <a:gd name="T1" fmla="*/ 0 h 336"/>
              <a:gd name="T2" fmla="*/ 2147483647 w 576"/>
              <a:gd name="T3" fmla="*/ 2147483647 h 336"/>
              <a:gd name="T4" fmla="*/ 2147483647 w 576"/>
              <a:gd name="T5" fmla="*/ 2147483647 h 336"/>
              <a:gd name="T6" fmla="*/ 0 w 576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336"/>
              <a:gd name="T14" fmla="*/ 576 w 576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336">
                <a:moveTo>
                  <a:pt x="576" y="0"/>
                </a:moveTo>
                <a:cubicBezTo>
                  <a:pt x="472" y="0"/>
                  <a:pt x="368" y="0"/>
                  <a:pt x="288" y="48"/>
                </a:cubicBezTo>
                <a:cubicBezTo>
                  <a:pt x="208" y="96"/>
                  <a:pt x="144" y="240"/>
                  <a:pt x="96" y="288"/>
                </a:cubicBezTo>
                <a:cubicBezTo>
                  <a:pt x="48" y="336"/>
                  <a:pt x="24" y="336"/>
                  <a:pt x="0" y="3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09" tIns="45704" rIns="91409" bIns="45704"/>
          <a:lstStyle/>
          <a:p>
            <a:pPr>
              <a:buNone/>
            </a:pPr>
            <a:endParaRPr lang="en-US"/>
          </a:p>
        </p:txBody>
      </p:sp>
      <p:grpSp>
        <p:nvGrpSpPr>
          <p:cNvPr id="883" name="Group 155">
            <a:extLst>
              <a:ext uri="{FF2B5EF4-FFF2-40B4-BE49-F238E27FC236}">
                <a16:creationId xmlns:a16="http://schemas.microsoft.com/office/drawing/2014/main" id="{7DF277BF-4F9F-4C23-AEE7-234FE161C3A2}"/>
              </a:ext>
            </a:extLst>
          </p:cNvPr>
          <p:cNvGrpSpPr>
            <a:grpSpLocks/>
          </p:cNvGrpSpPr>
          <p:nvPr/>
        </p:nvGrpSpPr>
        <p:grpSpPr bwMode="auto">
          <a:xfrm>
            <a:off x="4371752" y="1724274"/>
            <a:ext cx="858441" cy="951310"/>
            <a:chOff x="1536" y="336"/>
            <a:chExt cx="721" cy="463"/>
          </a:xfrm>
        </p:grpSpPr>
        <p:sp>
          <p:nvSpPr>
            <p:cNvPr id="884" name="Freeform 156">
              <a:extLst>
                <a:ext uri="{FF2B5EF4-FFF2-40B4-BE49-F238E27FC236}">
                  <a16:creationId xmlns:a16="http://schemas.microsoft.com/office/drawing/2014/main" id="{435B9504-8365-46F0-91B1-53185E780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336"/>
              <a:ext cx="721" cy="463"/>
            </a:xfrm>
            <a:custGeom>
              <a:avLst/>
              <a:gdLst>
                <a:gd name="T0" fmla="*/ 123 w 721"/>
                <a:gd name="T1" fmla="*/ 377 h 463"/>
                <a:gd name="T2" fmla="*/ 166 w 721"/>
                <a:gd name="T3" fmla="*/ 430 h 463"/>
                <a:gd name="T4" fmla="*/ 221 w 721"/>
                <a:gd name="T5" fmla="*/ 459 h 463"/>
                <a:gd name="T6" fmla="*/ 281 w 721"/>
                <a:gd name="T7" fmla="*/ 461 h 463"/>
                <a:gd name="T8" fmla="*/ 337 w 721"/>
                <a:gd name="T9" fmla="*/ 434 h 463"/>
                <a:gd name="T10" fmla="*/ 385 w 721"/>
                <a:gd name="T11" fmla="*/ 434 h 463"/>
                <a:gd name="T12" fmla="*/ 440 w 721"/>
                <a:gd name="T13" fmla="*/ 461 h 463"/>
                <a:gd name="T14" fmla="*/ 500 w 721"/>
                <a:gd name="T15" fmla="*/ 459 h 463"/>
                <a:gd name="T16" fmla="*/ 555 w 721"/>
                <a:gd name="T17" fmla="*/ 430 h 463"/>
                <a:gd name="T18" fmla="*/ 598 w 721"/>
                <a:gd name="T19" fmla="*/ 377 h 463"/>
                <a:gd name="T20" fmla="*/ 637 w 721"/>
                <a:gd name="T21" fmla="*/ 348 h 463"/>
                <a:gd name="T22" fmla="*/ 680 w 721"/>
                <a:gd name="T23" fmla="*/ 331 h 463"/>
                <a:gd name="T24" fmla="*/ 709 w 721"/>
                <a:gd name="T25" fmla="*/ 288 h 463"/>
                <a:gd name="T26" fmla="*/ 721 w 721"/>
                <a:gd name="T27" fmla="*/ 233 h 463"/>
                <a:gd name="T28" fmla="*/ 709 w 721"/>
                <a:gd name="T29" fmla="*/ 175 h 463"/>
                <a:gd name="T30" fmla="*/ 680 w 721"/>
                <a:gd name="T31" fmla="*/ 132 h 463"/>
                <a:gd name="T32" fmla="*/ 637 w 721"/>
                <a:gd name="T33" fmla="*/ 115 h 463"/>
                <a:gd name="T34" fmla="*/ 598 w 721"/>
                <a:gd name="T35" fmla="*/ 87 h 463"/>
                <a:gd name="T36" fmla="*/ 555 w 721"/>
                <a:gd name="T37" fmla="*/ 33 h 463"/>
                <a:gd name="T38" fmla="*/ 500 w 721"/>
                <a:gd name="T39" fmla="*/ 4 h 463"/>
                <a:gd name="T40" fmla="*/ 440 w 721"/>
                <a:gd name="T41" fmla="*/ 2 h 463"/>
                <a:gd name="T42" fmla="*/ 385 w 721"/>
                <a:gd name="T43" fmla="*/ 29 h 463"/>
                <a:gd name="T44" fmla="*/ 337 w 721"/>
                <a:gd name="T45" fmla="*/ 29 h 463"/>
                <a:gd name="T46" fmla="*/ 281 w 721"/>
                <a:gd name="T47" fmla="*/ 2 h 463"/>
                <a:gd name="T48" fmla="*/ 221 w 721"/>
                <a:gd name="T49" fmla="*/ 4 h 463"/>
                <a:gd name="T50" fmla="*/ 166 w 721"/>
                <a:gd name="T51" fmla="*/ 33 h 463"/>
                <a:gd name="T52" fmla="*/ 123 w 721"/>
                <a:gd name="T53" fmla="*/ 87 h 463"/>
                <a:gd name="T54" fmla="*/ 84 w 721"/>
                <a:gd name="T55" fmla="*/ 115 h 463"/>
                <a:gd name="T56" fmla="*/ 41 w 721"/>
                <a:gd name="T57" fmla="*/ 132 h 463"/>
                <a:gd name="T58" fmla="*/ 12 w 721"/>
                <a:gd name="T59" fmla="*/ 175 h 463"/>
                <a:gd name="T60" fmla="*/ 0 w 721"/>
                <a:gd name="T61" fmla="*/ 233 h 463"/>
                <a:gd name="T62" fmla="*/ 12 w 721"/>
                <a:gd name="T63" fmla="*/ 288 h 463"/>
                <a:gd name="T64" fmla="*/ 41 w 721"/>
                <a:gd name="T65" fmla="*/ 331 h 463"/>
                <a:gd name="T66" fmla="*/ 84 w 721"/>
                <a:gd name="T67" fmla="*/ 348 h 4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1"/>
                <a:gd name="T103" fmla="*/ 0 h 463"/>
                <a:gd name="T104" fmla="*/ 721 w 721"/>
                <a:gd name="T105" fmla="*/ 463 h 4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1" h="463">
                  <a:moveTo>
                    <a:pt x="106" y="344"/>
                  </a:moveTo>
                  <a:lnTo>
                    <a:pt x="123" y="377"/>
                  </a:lnTo>
                  <a:lnTo>
                    <a:pt x="142" y="405"/>
                  </a:lnTo>
                  <a:lnTo>
                    <a:pt x="166" y="430"/>
                  </a:lnTo>
                  <a:lnTo>
                    <a:pt x="192" y="447"/>
                  </a:lnTo>
                  <a:lnTo>
                    <a:pt x="221" y="459"/>
                  </a:lnTo>
                  <a:lnTo>
                    <a:pt x="250" y="463"/>
                  </a:lnTo>
                  <a:lnTo>
                    <a:pt x="281" y="461"/>
                  </a:lnTo>
                  <a:lnTo>
                    <a:pt x="310" y="451"/>
                  </a:lnTo>
                  <a:lnTo>
                    <a:pt x="337" y="434"/>
                  </a:lnTo>
                  <a:lnTo>
                    <a:pt x="361" y="412"/>
                  </a:lnTo>
                  <a:lnTo>
                    <a:pt x="385" y="434"/>
                  </a:lnTo>
                  <a:lnTo>
                    <a:pt x="411" y="451"/>
                  </a:lnTo>
                  <a:lnTo>
                    <a:pt x="440" y="461"/>
                  </a:lnTo>
                  <a:lnTo>
                    <a:pt x="471" y="463"/>
                  </a:lnTo>
                  <a:lnTo>
                    <a:pt x="500" y="459"/>
                  </a:lnTo>
                  <a:lnTo>
                    <a:pt x="529" y="447"/>
                  </a:lnTo>
                  <a:lnTo>
                    <a:pt x="555" y="430"/>
                  </a:lnTo>
                  <a:lnTo>
                    <a:pt x="579" y="405"/>
                  </a:lnTo>
                  <a:lnTo>
                    <a:pt x="598" y="377"/>
                  </a:lnTo>
                  <a:lnTo>
                    <a:pt x="615" y="344"/>
                  </a:lnTo>
                  <a:lnTo>
                    <a:pt x="637" y="348"/>
                  </a:lnTo>
                  <a:lnTo>
                    <a:pt x="658" y="344"/>
                  </a:lnTo>
                  <a:lnTo>
                    <a:pt x="680" y="331"/>
                  </a:lnTo>
                  <a:lnTo>
                    <a:pt x="697" y="313"/>
                  </a:lnTo>
                  <a:lnTo>
                    <a:pt x="709" y="288"/>
                  </a:lnTo>
                  <a:lnTo>
                    <a:pt x="719" y="261"/>
                  </a:lnTo>
                  <a:lnTo>
                    <a:pt x="721" y="233"/>
                  </a:lnTo>
                  <a:lnTo>
                    <a:pt x="719" y="202"/>
                  </a:lnTo>
                  <a:lnTo>
                    <a:pt x="709" y="175"/>
                  </a:lnTo>
                  <a:lnTo>
                    <a:pt x="697" y="150"/>
                  </a:lnTo>
                  <a:lnTo>
                    <a:pt x="680" y="132"/>
                  </a:lnTo>
                  <a:lnTo>
                    <a:pt x="658" y="120"/>
                  </a:lnTo>
                  <a:lnTo>
                    <a:pt x="637" y="115"/>
                  </a:lnTo>
                  <a:lnTo>
                    <a:pt x="615" y="120"/>
                  </a:lnTo>
                  <a:lnTo>
                    <a:pt x="598" y="87"/>
                  </a:lnTo>
                  <a:lnTo>
                    <a:pt x="579" y="58"/>
                  </a:lnTo>
                  <a:lnTo>
                    <a:pt x="555" y="33"/>
                  </a:lnTo>
                  <a:lnTo>
                    <a:pt x="529" y="17"/>
                  </a:lnTo>
                  <a:lnTo>
                    <a:pt x="500" y="4"/>
                  </a:lnTo>
                  <a:lnTo>
                    <a:pt x="471" y="0"/>
                  </a:lnTo>
                  <a:lnTo>
                    <a:pt x="440" y="2"/>
                  </a:lnTo>
                  <a:lnTo>
                    <a:pt x="411" y="13"/>
                  </a:lnTo>
                  <a:lnTo>
                    <a:pt x="385" y="29"/>
                  </a:lnTo>
                  <a:lnTo>
                    <a:pt x="361" y="52"/>
                  </a:lnTo>
                  <a:lnTo>
                    <a:pt x="337" y="29"/>
                  </a:lnTo>
                  <a:lnTo>
                    <a:pt x="310" y="13"/>
                  </a:lnTo>
                  <a:lnTo>
                    <a:pt x="281" y="2"/>
                  </a:lnTo>
                  <a:lnTo>
                    <a:pt x="250" y="0"/>
                  </a:lnTo>
                  <a:lnTo>
                    <a:pt x="221" y="4"/>
                  </a:lnTo>
                  <a:lnTo>
                    <a:pt x="192" y="17"/>
                  </a:lnTo>
                  <a:lnTo>
                    <a:pt x="166" y="33"/>
                  </a:lnTo>
                  <a:lnTo>
                    <a:pt x="142" y="58"/>
                  </a:lnTo>
                  <a:lnTo>
                    <a:pt x="123" y="87"/>
                  </a:lnTo>
                  <a:lnTo>
                    <a:pt x="106" y="120"/>
                  </a:lnTo>
                  <a:lnTo>
                    <a:pt x="84" y="115"/>
                  </a:lnTo>
                  <a:lnTo>
                    <a:pt x="63" y="120"/>
                  </a:lnTo>
                  <a:lnTo>
                    <a:pt x="41" y="132"/>
                  </a:lnTo>
                  <a:lnTo>
                    <a:pt x="24" y="150"/>
                  </a:lnTo>
                  <a:lnTo>
                    <a:pt x="12" y="175"/>
                  </a:lnTo>
                  <a:lnTo>
                    <a:pt x="3" y="202"/>
                  </a:lnTo>
                  <a:lnTo>
                    <a:pt x="0" y="233"/>
                  </a:lnTo>
                  <a:lnTo>
                    <a:pt x="3" y="261"/>
                  </a:lnTo>
                  <a:lnTo>
                    <a:pt x="12" y="288"/>
                  </a:lnTo>
                  <a:lnTo>
                    <a:pt x="24" y="313"/>
                  </a:lnTo>
                  <a:lnTo>
                    <a:pt x="41" y="331"/>
                  </a:lnTo>
                  <a:lnTo>
                    <a:pt x="63" y="344"/>
                  </a:lnTo>
                  <a:lnTo>
                    <a:pt x="84" y="348"/>
                  </a:lnTo>
                  <a:lnTo>
                    <a:pt x="106" y="344"/>
                  </a:lnTo>
                  <a:close/>
                </a:path>
              </a:pathLst>
            </a:custGeom>
            <a:solidFill>
              <a:schemeClr val="bg1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5" name="Rectangle 157">
              <a:extLst>
                <a:ext uri="{FF2B5EF4-FFF2-40B4-BE49-F238E27FC236}">
                  <a16:creationId xmlns:a16="http://schemas.microsoft.com/office/drawing/2014/main" id="{B5F015B3-B127-42F0-890E-085D56D9D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528"/>
              <a:ext cx="141" cy="5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342900" eaLnBrk="0" hangingPunct="0"/>
              <a:r>
                <a:rPr lang="en-US" sz="675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LAN</a:t>
              </a:r>
              <a:endParaRPr lang="en-US" b="1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</p:grpSp>
      <p:sp>
        <p:nvSpPr>
          <p:cNvPr id="888" name="TextBox 661">
            <a:extLst>
              <a:ext uri="{FF2B5EF4-FFF2-40B4-BE49-F238E27FC236}">
                <a16:creationId xmlns:a16="http://schemas.microsoft.com/office/drawing/2014/main" id="{0932C974-FF19-4B73-9710-8527A5323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570" y="1492867"/>
            <a:ext cx="628650" cy="30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57" tIns="34278" rIns="68557" bIns="34278">
            <a:spAutoFit/>
          </a:bodyPr>
          <a:lstStyle/>
          <a:p>
            <a:pPr defTabSz="342900"/>
            <a:r>
              <a:rPr lang="en-US" sz="1500" dirty="0">
                <a:solidFill>
                  <a:srgbClr val="FF0000"/>
                </a:solidFill>
                <a:latin typeface="Calibri"/>
              </a:rPr>
              <a:t>ACLs</a:t>
            </a:r>
          </a:p>
        </p:txBody>
      </p:sp>
      <p:grpSp>
        <p:nvGrpSpPr>
          <p:cNvPr id="1046" name="Group 353">
            <a:extLst>
              <a:ext uri="{FF2B5EF4-FFF2-40B4-BE49-F238E27FC236}">
                <a16:creationId xmlns:a16="http://schemas.microsoft.com/office/drawing/2014/main" id="{BEA9D1BD-1738-4C87-9A1C-A541A1252ED5}"/>
              </a:ext>
            </a:extLst>
          </p:cNvPr>
          <p:cNvGrpSpPr>
            <a:grpSpLocks/>
          </p:cNvGrpSpPr>
          <p:nvPr/>
        </p:nvGrpSpPr>
        <p:grpSpPr bwMode="auto">
          <a:xfrm>
            <a:off x="5796250" y="2838471"/>
            <a:ext cx="561442" cy="814871"/>
            <a:chOff x="1068" y="1872"/>
            <a:chExt cx="472" cy="568"/>
          </a:xfrm>
        </p:grpSpPr>
        <p:sp>
          <p:nvSpPr>
            <p:cNvPr id="1048" name="Line 354">
              <a:extLst>
                <a:ext uri="{FF2B5EF4-FFF2-40B4-BE49-F238E27FC236}">
                  <a16:creationId xmlns:a16="http://schemas.microsoft.com/office/drawing/2014/main" id="{F84FB2D6-2045-439D-A818-DAEE37FA2B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1" y="2267"/>
              <a:ext cx="0" cy="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9" name="Line 355">
              <a:extLst>
                <a:ext uri="{FF2B5EF4-FFF2-40B4-BE49-F238E27FC236}">
                  <a16:creationId xmlns:a16="http://schemas.microsoft.com/office/drawing/2014/main" id="{F593228D-D030-49B2-B1F6-98913701D8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255"/>
              <a:ext cx="4" cy="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0" name="Line 356">
              <a:extLst>
                <a:ext uri="{FF2B5EF4-FFF2-40B4-BE49-F238E27FC236}">
                  <a16:creationId xmlns:a16="http://schemas.microsoft.com/office/drawing/2014/main" id="{319E8262-FD23-4BAD-802C-D54FC5C165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7" y="1996"/>
              <a:ext cx="5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1" name="Line 357">
              <a:extLst>
                <a:ext uri="{FF2B5EF4-FFF2-40B4-BE49-F238E27FC236}">
                  <a16:creationId xmlns:a16="http://schemas.microsoft.com/office/drawing/2014/main" id="{66ADEA1F-DE90-46EE-A546-4375F5C427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9" y="1947"/>
              <a:ext cx="7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2" name="Rectangle 358">
              <a:extLst>
                <a:ext uri="{FF2B5EF4-FFF2-40B4-BE49-F238E27FC236}">
                  <a16:creationId xmlns:a16="http://schemas.microsoft.com/office/drawing/2014/main" id="{81B8BAFD-209D-47D1-A930-69F8B43E8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" y="1872"/>
              <a:ext cx="126" cy="26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3" name="Rectangle 359">
              <a:extLst>
                <a:ext uri="{FF2B5EF4-FFF2-40B4-BE49-F238E27FC236}">
                  <a16:creationId xmlns:a16="http://schemas.microsoft.com/office/drawing/2014/main" id="{A7080090-2FB2-4294-AB31-85A912722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1" y="1990"/>
              <a:ext cx="26" cy="10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4" name="Freeform 360">
              <a:extLst>
                <a:ext uri="{FF2B5EF4-FFF2-40B4-BE49-F238E27FC236}">
                  <a16:creationId xmlns:a16="http://schemas.microsoft.com/office/drawing/2014/main" id="{B36C61A0-71AE-4C54-83C9-A10C3A6BAE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5" y="2159"/>
              <a:ext cx="140" cy="128"/>
            </a:xfrm>
            <a:custGeom>
              <a:avLst/>
              <a:gdLst>
                <a:gd name="T0" fmla="*/ 40 w 90"/>
                <a:gd name="T1" fmla="*/ 331 h 79"/>
                <a:gd name="T2" fmla="*/ 0 w 90"/>
                <a:gd name="T3" fmla="*/ 0 h 79"/>
                <a:gd name="T4" fmla="*/ 75 w 90"/>
                <a:gd name="T5" fmla="*/ 331 h 79"/>
                <a:gd name="T6" fmla="*/ 123 w 90"/>
                <a:gd name="T7" fmla="*/ 0 h 79"/>
                <a:gd name="T8" fmla="*/ 75 w 90"/>
                <a:gd name="T9" fmla="*/ 331 h 79"/>
                <a:gd name="T10" fmla="*/ 199 w 90"/>
                <a:gd name="T11" fmla="*/ 331 h 79"/>
                <a:gd name="T12" fmla="*/ 165 w 90"/>
                <a:gd name="T13" fmla="*/ 0 h 79"/>
                <a:gd name="T14" fmla="*/ 244 w 90"/>
                <a:gd name="T15" fmla="*/ 331 h 79"/>
                <a:gd name="T16" fmla="*/ 283 w 90"/>
                <a:gd name="T17" fmla="*/ 0 h 79"/>
                <a:gd name="T18" fmla="*/ 244 w 90"/>
                <a:gd name="T19" fmla="*/ 331 h 79"/>
                <a:gd name="T20" fmla="*/ 367 w 90"/>
                <a:gd name="T21" fmla="*/ 331 h 79"/>
                <a:gd name="T22" fmla="*/ 324 w 90"/>
                <a:gd name="T23" fmla="*/ 0 h 79"/>
                <a:gd name="T24" fmla="*/ 401 w 90"/>
                <a:gd name="T25" fmla="*/ 331 h 79"/>
                <a:gd name="T26" fmla="*/ 445 w 90"/>
                <a:gd name="T27" fmla="*/ 0 h 79"/>
                <a:gd name="T28" fmla="*/ 401 w 90"/>
                <a:gd name="T29" fmla="*/ 331 h 79"/>
                <a:gd name="T30" fmla="*/ 527 w 90"/>
                <a:gd name="T31" fmla="*/ 331 h 79"/>
                <a:gd name="T32" fmla="*/ 482 w 90"/>
                <a:gd name="T33" fmla="*/ 0 h 79"/>
                <a:gd name="T34" fmla="*/ 482 w 90"/>
                <a:gd name="T35" fmla="*/ 543 h 79"/>
                <a:gd name="T36" fmla="*/ 527 w 90"/>
                <a:gd name="T37" fmla="*/ 369 h 79"/>
                <a:gd name="T38" fmla="*/ 482 w 90"/>
                <a:gd name="T39" fmla="*/ 543 h 79"/>
                <a:gd name="T40" fmla="*/ 445 w 90"/>
                <a:gd name="T41" fmla="*/ 543 h 79"/>
                <a:gd name="T42" fmla="*/ 401 w 90"/>
                <a:gd name="T43" fmla="*/ 369 h 79"/>
                <a:gd name="T44" fmla="*/ 324 w 90"/>
                <a:gd name="T45" fmla="*/ 543 h 79"/>
                <a:gd name="T46" fmla="*/ 367 w 90"/>
                <a:gd name="T47" fmla="*/ 369 h 79"/>
                <a:gd name="T48" fmla="*/ 324 w 90"/>
                <a:gd name="T49" fmla="*/ 543 h 79"/>
                <a:gd name="T50" fmla="*/ 283 w 90"/>
                <a:gd name="T51" fmla="*/ 543 h 79"/>
                <a:gd name="T52" fmla="*/ 244 w 90"/>
                <a:gd name="T53" fmla="*/ 369 h 79"/>
                <a:gd name="T54" fmla="*/ 165 w 90"/>
                <a:gd name="T55" fmla="*/ 543 h 79"/>
                <a:gd name="T56" fmla="*/ 199 w 90"/>
                <a:gd name="T57" fmla="*/ 369 h 79"/>
                <a:gd name="T58" fmla="*/ 165 w 90"/>
                <a:gd name="T59" fmla="*/ 543 h 79"/>
                <a:gd name="T60" fmla="*/ 123 w 90"/>
                <a:gd name="T61" fmla="*/ 543 h 79"/>
                <a:gd name="T62" fmla="*/ 75 w 90"/>
                <a:gd name="T63" fmla="*/ 369 h 79"/>
                <a:gd name="T64" fmla="*/ 0 w 90"/>
                <a:gd name="T65" fmla="*/ 543 h 79"/>
                <a:gd name="T66" fmla="*/ 40 w 90"/>
                <a:gd name="T67" fmla="*/ 369 h 79"/>
                <a:gd name="T68" fmla="*/ 0 w 90"/>
                <a:gd name="T69" fmla="*/ 543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0"/>
                <a:gd name="T106" fmla="*/ 0 h 79"/>
                <a:gd name="T107" fmla="*/ 90 w 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0" h="79">
                  <a:moveTo>
                    <a:pt x="0" y="48"/>
                  </a:moveTo>
                  <a:lnTo>
                    <a:pt x="7" y="48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8"/>
                  </a:lnTo>
                  <a:close/>
                  <a:moveTo>
                    <a:pt x="13" y="48"/>
                  </a:moveTo>
                  <a:lnTo>
                    <a:pt x="21" y="48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13" y="48"/>
                  </a:lnTo>
                  <a:close/>
                  <a:moveTo>
                    <a:pt x="28" y="48"/>
                  </a:moveTo>
                  <a:lnTo>
                    <a:pt x="34" y="48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8" y="48"/>
                  </a:lnTo>
                  <a:close/>
                  <a:moveTo>
                    <a:pt x="42" y="48"/>
                  </a:moveTo>
                  <a:lnTo>
                    <a:pt x="48" y="48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2" y="48"/>
                  </a:lnTo>
                  <a:close/>
                  <a:moveTo>
                    <a:pt x="55" y="48"/>
                  </a:moveTo>
                  <a:lnTo>
                    <a:pt x="63" y="48"/>
                  </a:lnTo>
                  <a:lnTo>
                    <a:pt x="63" y="0"/>
                  </a:lnTo>
                  <a:lnTo>
                    <a:pt x="55" y="0"/>
                  </a:lnTo>
                  <a:lnTo>
                    <a:pt x="55" y="48"/>
                  </a:lnTo>
                  <a:close/>
                  <a:moveTo>
                    <a:pt x="69" y="48"/>
                  </a:moveTo>
                  <a:lnTo>
                    <a:pt x="76" y="48"/>
                  </a:lnTo>
                  <a:lnTo>
                    <a:pt x="76" y="0"/>
                  </a:lnTo>
                  <a:lnTo>
                    <a:pt x="69" y="0"/>
                  </a:lnTo>
                  <a:lnTo>
                    <a:pt x="69" y="48"/>
                  </a:lnTo>
                  <a:close/>
                  <a:moveTo>
                    <a:pt x="82" y="48"/>
                  </a:moveTo>
                  <a:lnTo>
                    <a:pt x="90" y="48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82" y="48"/>
                  </a:lnTo>
                  <a:close/>
                  <a:moveTo>
                    <a:pt x="82" y="79"/>
                  </a:moveTo>
                  <a:lnTo>
                    <a:pt x="90" y="79"/>
                  </a:lnTo>
                  <a:lnTo>
                    <a:pt x="90" y="54"/>
                  </a:lnTo>
                  <a:lnTo>
                    <a:pt x="82" y="54"/>
                  </a:lnTo>
                  <a:lnTo>
                    <a:pt x="82" y="79"/>
                  </a:lnTo>
                  <a:close/>
                  <a:moveTo>
                    <a:pt x="69" y="79"/>
                  </a:moveTo>
                  <a:lnTo>
                    <a:pt x="76" y="79"/>
                  </a:lnTo>
                  <a:lnTo>
                    <a:pt x="76" y="54"/>
                  </a:lnTo>
                  <a:lnTo>
                    <a:pt x="69" y="54"/>
                  </a:lnTo>
                  <a:lnTo>
                    <a:pt x="69" y="79"/>
                  </a:lnTo>
                  <a:close/>
                  <a:moveTo>
                    <a:pt x="55" y="79"/>
                  </a:moveTo>
                  <a:lnTo>
                    <a:pt x="63" y="79"/>
                  </a:lnTo>
                  <a:lnTo>
                    <a:pt x="63" y="54"/>
                  </a:lnTo>
                  <a:lnTo>
                    <a:pt x="55" y="54"/>
                  </a:lnTo>
                  <a:lnTo>
                    <a:pt x="55" y="79"/>
                  </a:lnTo>
                  <a:close/>
                  <a:moveTo>
                    <a:pt x="42" y="79"/>
                  </a:moveTo>
                  <a:lnTo>
                    <a:pt x="48" y="79"/>
                  </a:lnTo>
                  <a:lnTo>
                    <a:pt x="48" y="54"/>
                  </a:lnTo>
                  <a:lnTo>
                    <a:pt x="42" y="54"/>
                  </a:lnTo>
                  <a:lnTo>
                    <a:pt x="42" y="79"/>
                  </a:lnTo>
                  <a:close/>
                  <a:moveTo>
                    <a:pt x="28" y="79"/>
                  </a:moveTo>
                  <a:lnTo>
                    <a:pt x="34" y="79"/>
                  </a:lnTo>
                  <a:lnTo>
                    <a:pt x="34" y="54"/>
                  </a:lnTo>
                  <a:lnTo>
                    <a:pt x="28" y="54"/>
                  </a:lnTo>
                  <a:lnTo>
                    <a:pt x="28" y="79"/>
                  </a:lnTo>
                  <a:close/>
                  <a:moveTo>
                    <a:pt x="13" y="79"/>
                  </a:moveTo>
                  <a:lnTo>
                    <a:pt x="21" y="79"/>
                  </a:lnTo>
                  <a:lnTo>
                    <a:pt x="21" y="54"/>
                  </a:lnTo>
                  <a:lnTo>
                    <a:pt x="13" y="54"/>
                  </a:lnTo>
                  <a:lnTo>
                    <a:pt x="13" y="79"/>
                  </a:lnTo>
                  <a:close/>
                  <a:moveTo>
                    <a:pt x="0" y="79"/>
                  </a:moveTo>
                  <a:lnTo>
                    <a:pt x="7" y="79"/>
                  </a:lnTo>
                  <a:lnTo>
                    <a:pt x="7" y="54"/>
                  </a:lnTo>
                  <a:lnTo>
                    <a:pt x="0" y="54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5" name="Rectangle 361">
              <a:extLst>
                <a:ext uri="{FF2B5EF4-FFF2-40B4-BE49-F238E27FC236}">
                  <a16:creationId xmlns:a16="http://schemas.microsoft.com/office/drawing/2014/main" id="{1B9601C7-207E-49F4-B7E6-E5F1FED23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" y="1887"/>
              <a:ext cx="107" cy="3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6" name="Rectangle 362">
              <a:extLst>
                <a:ext uri="{FF2B5EF4-FFF2-40B4-BE49-F238E27FC236}">
                  <a16:creationId xmlns:a16="http://schemas.microsoft.com/office/drawing/2014/main" id="{B63B4917-9696-4FD5-9475-5AE3E0087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" y="1927"/>
              <a:ext cx="107" cy="4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7" name="Rectangle 363">
              <a:extLst>
                <a:ext uri="{FF2B5EF4-FFF2-40B4-BE49-F238E27FC236}">
                  <a16:creationId xmlns:a16="http://schemas.microsoft.com/office/drawing/2014/main" id="{20520E1F-46E3-453E-BF56-11FEFC756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" y="2024"/>
              <a:ext cx="107" cy="4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8" name="Rectangle 364">
              <a:extLst>
                <a:ext uri="{FF2B5EF4-FFF2-40B4-BE49-F238E27FC236}">
                  <a16:creationId xmlns:a16="http://schemas.microsoft.com/office/drawing/2014/main" id="{760B88DE-C9FA-4FB6-BFE3-663BF4F91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" y="2089"/>
              <a:ext cx="107" cy="3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9" name="Line 365">
              <a:extLst>
                <a:ext uri="{FF2B5EF4-FFF2-40B4-BE49-F238E27FC236}">
                  <a16:creationId xmlns:a16="http://schemas.microsoft.com/office/drawing/2014/main" id="{D148BBD6-62AB-424E-96A9-98AD01BB76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51" y="1885"/>
              <a:ext cx="0" cy="3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0" name="Line 366">
              <a:extLst>
                <a:ext uri="{FF2B5EF4-FFF2-40B4-BE49-F238E27FC236}">
                  <a16:creationId xmlns:a16="http://schemas.microsoft.com/office/drawing/2014/main" id="{74D437AE-DBCF-47DA-A627-3403959194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7" y="1891"/>
              <a:ext cx="1" cy="3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1" name="Line 367">
              <a:extLst>
                <a:ext uri="{FF2B5EF4-FFF2-40B4-BE49-F238E27FC236}">
                  <a16:creationId xmlns:a16="http://schemas.microsoft.com/office/drawing/2014/main" id="{DF71ADAC-EF6B-421F-8124-8E3B8ADF8C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5" y="2058"/>
              <a:ext cx="7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2" name="Line 368">
              <a:extLst>
                <a:ext uri="{FF2B5EF4-FFF2-40B4-BE49-F238E27FC236}">
                  <a16:creationId xmlns:a16="http://schemas.microsoft.com/office/drawing/2014/main" id="{35D29CCD-6D3D-44E2-9844-288FB0AA44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5" y="2051"/>
              <a:ext cx="72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3" name="Line 369">
              <a:extLst>
                <a:ext uri="{FF2B5EF4-FFF2-40B4-BE49-F238E27FC236}">
                  <a16:creationId xmlns:a16="http://schemas.microsoft.com/office/drawing/2014/main" id="{2B224037-70F2-4497-8CB0-B0D7179435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5" y="2045"/>
              <a:ext cx="72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4" name="Line 370">
              <a:extLst>
                <a:ext uri="{FF2B5EF4-FFF2-40B4-BE49-F238E27FC236}">
                  <a16:creationId xmlns:a16="http://schemas.microsoft.com/office/drawing/2014/main" id="{B7EC7A2C-ED5D-4A61-9928-CB49ED3807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5" y="2036"/>
              <a:ext cx="72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5" name="Rectangle 371">
              <a:extLst>
                <a:ext uri="{FF2B5EF4-FFF2-40B4-BE49-F238E27FC236}">
                  <a16:creationId xmlns:a16="http://schemas.microsoft.com/office/drawing/2014/main" id="{092D64D5-FEE9-4328-884A-6CE7F3AD3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" y="1937"/>
              <a:ext cx="29" cy="1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6" name="Rectangle 372">
              <a:extLst>
                <a:ext uri="{FF2B5EF4-FFF2-40B4-BE49-F238E27FC236}">
                  <a16:creationId xmlns:a16="http://schemas.microsoft.com/office/drawing/2014/main" id="{6A052141-9DCC-4864-8004-93963E38A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" y="2003"/>
              <a:ext cx="16" cy="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7" name="Rectangle 373">
              <a:extLst>
                <a:ext uri="{FF2B5EF4-FFF2-40B4-BE49-F238E27FC236}">
                  <a16:creationId xmlns:a16="http://schemas.microsoft.com/office/drawing/2014/main" id="{EAF4B187-CD7A-4384-9026-305A9F554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" y="2030"/>
              <a:ext cx="16" cy="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8" name="Rectangle 374">
              <a:extLst>
                <a:ext uri="{FF2B5EF4-FFF2-40B4-BE49-F238E27FC236}">
                  <a16:creationId xmlns:a16="http://schemas.microsoft.com/office/drawing/2014/main" id="{A10C46A0-AA4A-43D2-AF69-CEAAFD731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" y="2039"/>
              <a:ext cx="16" cy="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9" name="Rectangle 375">
              <a:extLst>
                <a:ext uri="{FF2B5EF4-FFF2-40B4-BE49-F238E27FC236}">
                  <a16:creationId xmlns:a16="http://schemas.microsoft.com/office/drawing/2014/main" id="{3A5C1824-BFB7-4549-9878-C29B91CA0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" y="2311"/>
              <a:ext cx="472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342900" eaLnBrk="0" hangingPunct="0"/>
              <a:r>
                <a:rPr lang="en-US" sz="12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Email</a:t>
              </a:r>
              <a:endParaRPr lang="en-US" sz="1200" b="1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1071" name="Rectangle 376">
              <a:extLst>
                <a:ext uri="{FF2B5EF4-FFF2-40B4-BE49-F238E27FC236}">
                  <a16:creationId xmlns:a16="http://schemas.microsoft.com/office/drawing/2014/main" id="{C42BE326-7107-4EA2-82A7-8A68C5DE9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872"/>
              <a:ext cx="144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22" name="Group 1721">
            <a:extLst>
              <a:ext uri="{FF2B5EF4-FFF2-40B4-BE49-F238E27FC236}">
                <a16:creationId xmlns:a16="http://schemas.microsoft.com/office/drawing/2014/main" id="{E9BD2B9C-E39E-488E-AC8F-79BE2BB68127}"/>
              </a:ext>
            </a:extLst>
          </p:cNvPr>
          <p:cNvGrpSpPr/>
          <p:nvPr/>
        </p:nvGrpSpPr>
        <p:grpSpPr>
          <a:xfrm>
            <a:off x="6080041" y="160508"/>
            <a:ext cx="2672271" cy="1856467"/>
            <a:chOff x="6019079" y="160508"/>
            <a:chExt cx="2672271" cy="1856467"/>
          </a:xfrm>
        </p:grpSpPr>
        <p:grpSp>
          <p:nvGrpSpPr>
            <p:cNvPr id="1716" name="Group 1715">
              <a:extLst>
                <a:ext uri="{FF2B5EF4-FFF2-40B4-BE49-F238E27FC236}">
                  <a16:creationId xmlns:a16="http://schemas.microsoft.com/office/drawing/2014/main" id="{5136DCE7-4562-4136-ABA3-DCD4B4713CD2}"/>
                </a:ext>
              </a:extLst>
            </p:cNvPr>
            <p:cNvGrpSpPr/>
            <p:nvPr/>
          </p:nvGrpSpPr>
          <p:grpSpPr>
            <a:xfrm>
              <a:off x="8167265" y="1009434"/>
              <a:ext cx="524085" cy="843975"/>
              <a:chOff x="7867650" y="1494999"/>
              <a:chExt cx="804863" cy="1245481"/>
            </a:xfrm>
          </p:grpSpPr>
          <p:grpSp>
            <p:nvGrpSpPr>
              <p:cNvPr id="889" name="Group 158">
                <a:extLst>
                  <a:ext uri="{FF2B5EF4-FFF2-40B4-BE49-F238E27FC236}">
                    <a16:creationId xmlns:a16="http://schemas.microsoft.com/office/drawing/2014/main" id="{09F92DB4-E53F-4A7F-BD41-FD6C9A8985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67650" y="1828801"/>
                <a:ext cx="804863" cy="911679"/>
                <a:chOff x="2519" y="2469"/>
                <a:chExt cx="759" cy="711"/>
              </a:xfrm>
            </p:grpSpPr>
            <p:grpSp>
              <p:nvGrpSpPr>
                <p:cNvPr id="890" name="Group 159">
                  <a:extLst>
                    <a:ext uri="{FF2B5EF4-FFF2-40B4-BE49-F238E27FC236}">
                      <a16:creationId xmlns:a16="http://schemas.microsoft.com/office/drawing/2014/main" id="{22715AC2-540E-46FF-A63F-AFF5016F03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05" y="2469"/>
                  <a:ext cx="373" cy="710"/>
                  <a:chOff x="2905" y="2469"/>
                  <a:chExt cx="373" cy="710"/>
                </a:xfrm>
              </p:grpSpPr>
              <p:sp>
                <p:nvSpPr>
                  <p:cNvPr id="901" name="Freeform 160">
                    <a:extLst>
                      <a:ext uri="{FF2B5EF4-FFF2-40B4-BE49-F238E27FC236}">
                        <a16:creationId xmlns:a16="http://schemas.microsoft.com/office/drawing/2014/main" id="{24AE7E34-21AD-4A0B-A45C-4700031943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05" y="2505"/>
                    <a:ext cx="373" cy="674"/>
                  </a:xfrm>
                  <a:custGeom>
                    <a:avLst/>
                    <a:gdLst>
                      <a:gd name="T0" fmla="*/ 0 w 373"/>
                      <a:gd name="T1" fmla="*/ 673 h 674"/>
                      <a:gd name="T2" fmla="*/ 22 w 373"/>
                      <a:gd name="T3" fmla="*/ 0 h 674"/>
                      <a:gd name="T4" fmla="*/ 308 w 373"/>
                      <a:gd name="T5" fmla="*/ 26 h 674"/>
                      <a:gd name="T6" fmla="*/ 372 w 373"/>
                      <a:gd name="T7" fmla="*/ 615 h 674"/>
                      <a:gd name="T8" fmla="*/ 0 w 373"/>
                      <a:gd name="T9" fmla="*/ 673 h 67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3"/>
                      <a:gd name="T16" fmla="*/ 0 h 674"/>
                      <a:gd name="T17" fmla="*/ 373 w 373"/>
                      <a:gd name="T18" fmla="*/ 674 h 67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3" h="674">
                        <a:moveTo>
                          <a:pt x="0" y="673"/>
                        </a:moveTo>
                        <a:lnTo>
                          <a:pt x="22" y="0"/>
                        </a:lnTo>
                        <a:lnTo>
                          <a:pt x="308" y="26"/>
                        </a:lnTo>
                        <a:lnTo>
                          <a:pt x="372" y="615"/>
                        </a:lnTo>
                        <a:lnTo>
                          <a:pt x="0" y="673"/>
                        </a:lnTo>
                      </a:path>
                    </a:pathLst>
                  </a:custGeom>
                  <a:solidFill>
                    <a:srgbClr val="BFBFD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02" name="Freeform 161">
                    <a:extLst>
                      <a:ext uri="{FF2B5EF4-FFF2-40B4-BE49-F238E27FC236}">
                        <a16:creationId xmlns:a16="http://schemas.microsoft.com/office/drawing/2014/main" id="{EA8614CF-FDA4-4D92-9A13-F57CBF37BE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29" y="2469"/>
                    <a:ext cx="284" cy="63"/>
                  </a:xfrm>
                  <a:custGeom>
                    <a:avLst/>
                    <a:gdLst>
                      <a:gd name="T0" fmla="*/ 0 w 284"/>
                      <a:gd name="T1" fmla="*/ 36 h 63"/>
                      <a:gd name="T2" fmla="*/ 0 w 284"/>
                      <a:gd name="T3" fmla="*/ 0 h 63"/>
                      <a:gd name="T4" fmla="*/ 279 w 284"/>
                      <a:gd name="T5" fmla="*/ 35 h 63"/>
                      <a:gd name="T6" fmla="*/ 283 w 284"/>
                      <a:gd name="T7" fmla="*/ 62 h 63"/>
                      <a:gd name="T8" fmla="*/ 0 w 284"/>
                      <a:gd name="T9" fmla="*/ 36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4"/>
                      <a:gd name="T16" fmla="*/ 0 h 63"/>
                      <a:gd name="T17" fmla="*/ 284 w 28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4" h="63">
                        <a:moveTo>
                          <a:pt x="0" y="36"/>
                        </a:moveTo>
                        <a:lnTo>
                          <a:pt x="0" y="0"/>
                        </a:lnTo>
                        <a:lnTo>
                          <a:pt x="279" y="35"/>
                        </a:lnTo>
                        <a:lnTo>
                          <a:pt x="283" y="62"/>
                        </a:lnTo>
                        <a:lnTo>
                          <a:pt x="0" y="36"/>
                        </a:lnTo>
                      </a:path>
                    </a:pathLst>
                  </a:custGeom>
                  <a:solidFill>
                    <a:srgbClr val="9F9FB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903" name="Group 162">
                    <a:extLst>
                      <a:ext uri="{FF2B5EF4-FFF2-40B4-BE49-F238E27FC236}">
                        <a16:creationId xmlns:a16="http://schemas.microsoft.com/office/drawing/2014/main" id="{0D429996-BC8D-43EC-9FEE-507A594C065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40" y="2945"/>
                    <a:ext cx="306" cy="197"/>
                    <a:chOff x="2940" y="2945"/>
                    <a:chExt cx="306" cy="197"/>
                  </a:xfrm>
                </p:grpSpPr>
                <p:sp>
                  <p:nvSpPr>
                    <p:cNvPr id="919" name="Freeform 163">
                      <a:extLst>
                        <a:ext uri="{FF2B5EF4-FFF2-40B4-BE49-F238E27FC236}">
                          <a16:creationId xmlns:a16="http://schemas.microsoft.com/office/drawing/2014/main" id="{105E6E53-D313-4FCD-8C84-6F5D092B70C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40" y="2945"/>
                      <a:ext cx="306" cy="197"/>
                    </a:xfrm>
                    <a:custGeom>
                      <a:avLst/>
                      <a:gdLst>
                        <a:gd name="T0" fmla="*/ 0 w 306"/>
                        <a:gd name="T1" fmla="*/ 196 h 197"/>
                        <a:gd name="T2" fmla="*/ 1 w 306"/>
                        <a:gd name="T3" fmla="*/ 10 h 197"/>
                        <a:gd name="T4" fmla="*/ 287 w 306"/>
                        <a:gd name="T5" fmla="*/ 0 h 197"/>
                        <a:gd name="T6" fmla="*/ 305 w 306"/>
                        <a:gd name="T7" fmla="*/ 151 h 197"/>
                        <a:gd name="T8" fmla="*/ 0 w 306"/>
                        <a:gd name="T9" fmla="*/ 196 h 19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06"/>
                        <a:gd name="T16" fmla="*/ 0 h 197"/>
                        <a:gd name="T17" fmla="*/ 306 w 306"/>
                        <a:gd name="T18" fmla="*/ 197 h 19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06" h="197">
                          <a:moveTo>
                            <a:pt x="0" y="196"/>
                          </a:moveTo>
                          <a:lnTo>
                            <a:pt x="1" y="10"/>
                          </a:lnTo>
                          <a:lnTo>
                            <a:pt x="287" y="0"/>
                          </a:lnTo>
                          <a:lnTo>
                            <a:pt x="305" y="151"/>
                          </a:lnTo>
                          <a:lnTo>
                            <a:pt x="0" y="196"/>
                          </a:lnTo>
                        </a:path>
                      </a:pathLst>
                    </a:custGeom>
                    <a:solidFill>
                      <a:srgbClr val="9F9FB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20" name="Freeform 164">
                      <a:extLst>
                        <a:ext uri="{FF2B5EF4-FFF2-40B4-BE49-F238E27FC236}">
                          <a16:creationId xmlns:a16="http://schemas.microsoft.com/office/drawing/2014/main" id="{E677E19F-8656-4347-9D43-5A5A5F5F770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26" y="2961"/>
                      <a:ext cx="91" cy="18"/>
                    </a:xfrm>
                    <a:custGeom>
                      <a:avLst/>
                      <a:gdLst>
                        <a:gd name="T0" fmla="*/ 0 w 91"/>
                        <a:gd name="T1" fmla="*/ 17 h 18"/>
                        <a:gd name="T2" fmla="*/ 90 w 91"/>
                        <a:gd name="T3" fmla="*/ 10 h 18"/>
                        <a:gd name="T4" fmla="*/ 90 w 91"/>
                        <a:gd name="T5" fmla="*/ 0 h 18"/>
                        <a:gd name="T6" fmla="*/ 0 w 91"/>
                        <a:gd name="T7" fmla="*/ 4 h 18"/>
                        <a:gd name="T8" fmla="*/ 0 w 91"/>
                        <a:gd name="T9" fmla="*/ 17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1"/>
                        <a:gd name="T16" fmla="*/ 0 h 18"/>
                        <a:gd name="T17" fmla="*/ 91 w 91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1" h="18">
                          <a:moveTo>
                            <a:pt x="0" y="17"/>
                          </a:moveTo>
                          <a:lnTo>
                            <a:pt x="90" y="10"/>
                          </a:lnTo>
                          <a:lnTo>
                            <a:pt x="90" y="0"/>
                          </a:lnTo>
                          <a:lnTo>
                            <a:pt x="0" y="4"/>
                          </a:lnTo>
                          <a:lnTo>
                            <a:pt x="0" y="17"/>
                          </a:lnTo>
                        </a:path>
                      </a:pathLst>
                    </a:custGeom>
                    <a:solidFill>
                      <a:srgbClr val="0000F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904" name="Freeform 165">
                    <a:extLst>
                      <a:ext uri="{FF2B5EF4-FFF2-40B4-BE49-F238E27FC236}">
                        <a16:creationId xmlns:a16="http://schemas.microsoft.com/office/drawing/2014/main" id="{5AD8CBE9-FE61-4B47-95CA-0514964206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47" y="2550"/>
                    <a:ext cx="281" cy="369"/>
                  </a:xfrm>
                  <a:custGeom>
                    <a:avLst/>
                    <a:gdLst>
                      <a:gd name="T0" fmla="*/ 0 w 281"/>
                      <a:gd name="T1" fmla="*/ 368 h 369"/>
                      <a:gd name="T2" fmla="*/ 6 w 281"/>
                      <a:gd name="T3" fmla="*/ 0 h 369"/>
                      <a:gd name="T4" fmla="*/ 245 w 281"/>
                      <a:gd name="T5" fmla="*/ 17 h 369"/>
                      <a:gd name="T6" fmla="*/ 280 w 281"/>
                      <a:gd name="T7" fmla="*/ 361 h 369"/>
                      <a:gd name="T8" fmla="*/ 0 w 281"/>
                      <a:gd name="T9" fmla="*/ 368 h 3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1"/>
                      <a:gd name="T16" fmla="*/ 0 h 369"/>
                      <a:gd name="T17" fmla="*/ 281 w 281"/>
                      <a:gd name="T18" fmla="*/ 369 h 36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1" h="369">
                        <a:moveTo>
                          <a:pt x="0" y="368"/>
                        </a:moveTo>
                        <a:lnTo>
                          <a:pt x="6" y="0"/>
                        </a:lnTo>
                        <a:lnTo>
                          <a:pt x="245" y="17"/>
                        </a:lnTo>
                        <a:lnTo>
                          <a:pt x="280" y="361"/>
                        </a:lnTo>
                        <a:lnTo>
                          <a:pt x="0" y="368"/>
                        </a:lnTo>
                      </a:path>
                    </a:pathLst>
                  </a:custGeom>
                  <a:solidFill>
                    <a:srgbClr val="BFBFD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05" name="Freeform 166">
                    <a:extLst>
                      <a:ext uri="{FF2B5EF4-FFF2-40B4-BE49-F238E27FC236}">
                        <a16:creationId xmlns:a16="http://schemas.microsoft.com/office/drawing/2014/main" id="{75D0F77B-0C3A-4A67-9A82-32379C7BE3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71" y="2564"/>
                    <a:ext cx="214" cy="49"/>
                  </a:xfrm>
                  <a:custGeom>
                    <a:avLst/>
                    <a:gdLst>
                      <a:gd name="T0" fmla="*/ 0 w 214"/>
                      <a:gd name="T1" fmla="*/ 38 h 49"/>
                      <a:gd name="T2" fmla="*/ 213 w 214"/>
                      <a:gd name="T3" fmla="*/ 48 h 49"/>
                      <a:gd name="T4" fmla="*/ 210 w 214"/>
                      <a:gd name="T5" fmla="*/ 12 h 49"/>
                      <a:gd name="T6" fmla="*/ 0 w 214"/>
                      <a:gd name="T7" fmla="*/ 0 h 49"/>
                      <a:gd name="T8" fmla="*/ 0 w 214"/>
                      <a:gd name="T9" fmla="*/ 38 h 4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4"/>
                      <a:gd name="T16" fmla="*/ 0 h 49"/>
                      <a:gd name="T17" fmla="*/ 214 w 214"/>
                      <a:gd name="T18" fmla="*/ 49 h 4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4" h="49">
                        <a:moveTo>
                          <a:pt x="0" y="38"/>
                        </a:moveTo>
                        <a:lnTo>
                          <a:pt x="213" y="48"/>
                        </a:lnTo>
                        <a:lnTo>
                          <a:pt x="210" y="12"/>
                        </a:lnTo>
                        <a:lnTo>
                          <a:pt x="0" y="0"/>
                        </a:lnTo>
                        <a:lnTo>
                          <a:pt x="0" y="38"/>
                        </a:lnTo>
                      </a:path>
                    </a:pathLst>
                  </a:custGeom>
                  <a:solidFill>
                    <a:srgbClr val="9F9FB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906" name="Group 167">
                    <a:extLst>
                      <a:ext uri="{FF2B5EF4-FFF2-40B4-BE49-F238E27FC236}">
                        <a16:creationId xmlns:a16="http://schemas.microsoft.com/office/drawing/2014/main" id="{A409399C-379F-42CB-9D00-10720DBEAF8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83" y="2622"/>
                    <a:ext cx="29" cy="172"/>
                    <a:chOff x="2983" y="2622"/>
                    <a:chExt cx="29" cy="172"/>
                  </a:xfrm>
                </p:grpSpPr>
                <p:grpSp>
                  <p:nvGrpSpPr>
                    <p:cNvPr id="907" name="Group 168">
                      <a:extLst>
                        <a:ext uri="{FF2B5EF4-FFF2-40B4-BE49-F238E27FC236}">
                          <a16:creationId xmlns:a16="http://schemas.microsoft.com/office/drawing/2014/main" id="{C837DBBF-E98E-466F-85EB-343C10DB6C0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83" y="2622"/>
                      <a:ext cx="25" cy="172"/>
                      <a:chOff x="2983" y="2622"/>
                      <a:chExt cx="25" cy="172"/>
                    </a:xfrm>
                  </p:grpSpPr>
                  <p:sp>
                    <p:nvSpPr>
                      <p:cNvPr id="914" name="Freeform 169">
                        <a:extLst>
                          <a:ext uri="{FF2B5EF4-FFF2-40B4-BE49-F238E27FC236}">
                            <a16:creationId xmlns:a16="http://schemas.microsoft.com/office/drawing/2014/main" id="{EEEE5262-CB13-4F3B-9CEA-F01AE433D83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3" y="2765"/>
                        <a:ext cx="21" cy="29"/>
                      </a:xfrm>
                      <a:custGeom>
                        <a:avLst/>
                        <a:gdLst>
                          <a:gd name="T0" fmla="*/ 0 w 21"/>
                          <a:gd name="T1" fmla="*/ 27 h 29"/>
                          <a:gd name="T2" fmla="*/ 1 w 21"/>
                          <a:gd name="T3" fmla="*/ 0 h 29"/>
                          <a:gd name="T4" fmla="*/ 18 w 21"/>
                          <a:gd name="T5" fmla="*/ 1 h 29"/>
                          <a:gd name="T6" fmla="*/ 20 w 21"/>
                          <a:gd name="T7" fmla="*/ 28 h 29"/>
                          <a:gd name="T8" fmla="*/ 0 w 21"/>
                          <a:gd name="T9" fmla="*/ 27 h 2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"/>
                          <a:gd name="T16" fmla="*/ 0 h 29"/>
                          <a:gd name="T17" fmla="*/ 21 w 21"/>
                          <a:gd name="T18" fmla="*/ 29 h 2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" h="29">
                            <a:moveTo>
                              <a:pt x="0" y="27"/>
                            </a:moveTo>
                            <a:lnTo>
                              <a:pt x="1" y="0"/>
                            </a:lnTo>
                            <a:lnTo>
                              <a:pt x="18" y="1"/>
                            </a:lnTo>
                            <a:lnTo>
                              <a:pt x="20" y="28"/>
                            </a:lnTo>
                            <a:lnTo>
                              <a:pt x="0" y="27"/>
                            </a:lnTo>
                          </a:path>
                        </a:pathLst>
                      </a:custGeom>
                      <a:solidFill>
                        <a:srgbClr val="80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15" name="Freeform 170">
                        <a:extLst>
                          <a:ext uri="{FF2B5EF4-FFF2-40B4-BE49-F238E27FC236}">
                            <a16:creationId xmlns:a16="http://schemas.microsoft.com/office/drawing/2014/main" id="{77EFB387-932E-47D5-96D1-1F50B5FF617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4" y="2729"/>
                        <a:ext cx="24" cy="30"/>
                      </a:xfrm>
                      <a:custGeom>
                        <a:avLst/>
                        <a:gdLst>
                          <a:gd name="T0" fmla="*/ 0 w 24"/>
                          <a:gd name="T1" fmla="*/ 28 h 30"/>
                          <a:gd name="T2" fmla="*/ 0 w 24"/>
                          <a:gd name="T3" fmla="*/ 0 h 30"/>
                          <a:gd name="T4" fmla="*/ 21 w 24"/>
                          <a:gd name="T5" fmla="*/ 1 h 30"/>
                          <a:gd name="T6" fmla="*/ 23 w 24"/>
                          <a:gd name="T7" fmla="*/ 29 h 30"/>
                          <a:gd name="T8" fmla="*/ 0 w 24"/>
                          <a:gd name="T9" fmla="*/ 28 h 3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"/>
                          <a:gd name="T16" fmla="*/ 0 h 30"/>
                          <a:gd name="T17" fmla="*/ 24 w 24"/>
                          <a:gd name="T18" fmla="*/ 30 h 3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" h="30">
                            <a:moveTo>
                              <a:pt x="0" y="28"/>
                            </a:moveTo>
                            <a:lnTo>
                              <a:pt x="0" y="0"/>
                            </a:lnTo>
                            <a:lnTo>
                              <a:pt x="21" y="1"/>
                            </a:lnTo>
                            <a:lnTo>
                              <a:pt x="23" y="29"/>
                            </a:lnTo>
                            <a:lnTo>
                              <a:pt x="0" y="28"/>
                            </a:lnTo>
                          </a:path>
                        </a:pathLst>
                      </a:custGeom>
                      <a:solidFill>
                        <a:srgbClr val="80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16" name="Freeform 171">
                        <a:extLst>
                          <a:ext uri="{FF2B5EF4-FFF2-40B4-BE49-F238E27FC236}">
                            <a16:creationId xmlns:a16="http://schemas.microsoft.com/office/drawing/2014/main" id="{6DAA9F8A-ACA3-4D9A-8CFB-3CFE361F94C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4" y="2693"/>
                        <a:ext cx="22" cy="32"/>
                      </a:xfrm>
                      <a:custGeom>
                        <a:avLst/>
                        <a:gdLst>
                          <a:gd name="T0" fmla="*/ 0 w 22"/>
                          <a:gd name="T1" fmla="*/ 28 h 32"/>
                          <a:gd name="T2" fmla="*/ 1 w 22"/>
                          <a:gd name="T3" fmla="*/ 0 h 32"/>
                          <a:gd name="T4" fmla="*/ 21 w 22"/>
                          <a:gd name="T5" fmla="*/ 1 h 32"/>
                          <a:gd name="T6" fmla="*/ 21 w 22"/>
                          <a:gd name="T7" fmla="*/ 31 h 32"/>
                          <a:gd name="T8" fmla="*/ 0 w 22"/>
                          <a:gd name="T9" fmla="*/ 28 h 3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32"/>
                          <a:gd name="T17" fmla="*/ 22 w 22"/>
                          <a:gd name="T18" fmla="*/ 32 h 3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32">
                            <a:moveTo>
                              <a:pt x="0" y="28"/>
                            </a:moveTo>
                            <a:lnTo>
                              <a:pt x="1" y="0"/>
                            </a:lnTo>
                            <a:lnTo>
                              <a:pt x="21" y="1"/>
                            </a:lnTo>
                            <a:lnTo>
                              <a:pt x="21" y="31"/>
                            </a:lnTo>
                            <a:lnTo>
                              <a:pt x="0" y="28"/>
                            </a:lnTo>
                          </a:path>
                        </a:pathLst>
                      </a:custGeom>
                      <a:solidFill>
                        <a:srgbClr val="80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17" name="Freeform 172">
                        <a:extLst>
                          <a:ext uri="{FF2B5EF4-FFF2-40B4-BE49-F238E27FC236}">
                            <a16:creationId xmlns:a16="http://schemas.microsoft.com/office/drawing/2014/main" id="{C504FA61-0592-4C74-9202-B005DD1B058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4" y="2658"/>
                        <a:ext cx="24" cy="30"/>
                      </a:xfrm>
                      <a:custGeom>
                        <a:avLst/>
                        <a:gdLst>
                          <a:gd name="T0" fmla="*/ 0 w 24"/>
                          <a:gd name="T1" fmla="*/ 27 h 30"/>
                          <a:gd name="T2" fmla="*/ 0 w 24"/>
                          <a:gd name="T3" fmla="*/ 0 h 30"/>
                          <a:gd name="T4" fmla="*/ 21 w 24"/>
                          <a:gd name="T5" fmla="*/ 0 h 30"/>
                          <a:gd name="T6" fmla="*/ 23 w 24"/>
                          <a:gd name="T7" fmla="*/ 29 h 30"/>
                          <a:gd name="T8" fmla="*/ 0 w 24"/>
                          <a:gd name="T9" fmla="*/ 27 h 3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"/>
                          <a:gd name="T16" fmla="*/ 0 h 30"/>
                          <a:gd name="T17" fmla="*/ 24 w 24"/>
                          <a:gd name="T18" fmla="*/ 30 h 3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" h="30">
                            <a:moveTo>
                              <a:pt x="0" y="27"/>
                            </a:moveTo>
                            <a:lnTo>
                              <a:pt x="0" y="0"/>
                            </a:lnTo>
                            <a:lnTo>
                              <a:pt x="21" y="0"/>
                            </a:lnTo>
                            <a:lnTo>
                              <a:pt x="23" y="29"/>
                            </a:lnTo>
                            <a:lnTo>
                              <a:pt x="0" y="27"/>
                            </a:lnTo>
                          </a:path>
                        </a:pathLst>
                      </a:custGeom>
                      <a:solidFill>
                        <a:srgbClr val="80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18" name="Freeform 173">
                        <a:extLst>
                          <a:ext uri="{FF2B5EF4-FFF2-40B4-BE49-F238E27FC236}">
                            <a16:creationId xmlns:a16="http://schemas.microsoft.com/office/drawing/2014/main" id="{89406455-4BD2-430A-8703-A6CBE9486E7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4" y="2622"/>
                        <a:ext cx="22" cy="32"/>
                      </a:xfrm>
                      <a:custGeom>
                        <a:avLst/>
                        <a:gdLst>
                          <a:gd name="T0" fmla="*/ 0 w 22"/>
                          <a:gd name="T1" fmla="*/ 28 h 32"/>
                          <a:gd name="T2" fmla="*/ 1 w 22"/>
                          <a:gd name="T3" fmla="*/ 0 h 32"/>
                          <a:gd name="T4" fmla="*/ 21 w 22"/>
                          <a:gd name="T5" fmla="*/ 1 h 32"/>
                          <a:gd name="T6" fmla="*/ 21 w 22"/>
                          <a:gd name="T7" fmla="*/ 31 h 32"/>
                          <a:gd name="T8" fmla="*/ 0 w 22"/>
                          <a:gd name="T9" fmla="*/ 28 h 3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32"/>
                          <a:gd name="T17" fmla="*/ 22 w 22"/>
                          <a:gd name="T18" fmla="*/ 32 h 3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32">
                            <a:moveTo>
                              <a:pt x="0" y="28"/>
                            </a:moveTo>
                            <a:lnTo>
                              <a:pt x="1" y="0"/>
                            </a:lnTo>
                            <a:lnTo>
                              <a:pt x="21" y="1"/>
                            </a:lnTo>
                            <a:lnTo>
                              <a:pt x="21" y="31"/>
                            </a:lnTo>
                            <a:lnTo>
                              <a:pt x="0" y="28"/>
                            </a:lnTo>
                          </a:path>
                        </a:pathLst>
                      </a:custGeom>
                      <a:solidFill>
                        <a:srgbClr val="80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908" name="Group 174">
                      <a:extLst>
                        <a:ext uri="{FF2B5EF4-FFF2-40B4-BE49-F238E27FC236}">
                          <a16:creationId xmlns:a16="http://schemas.microsoft.com/office/drawing/2014/main" id="{5C42B5AA-48AC-4378-862B-FEEFBD9BA38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89" y="2622"/>
                      <a:ext cx="23" cy="172"/>
                      <a:chOff x="2989" y="2622"/>
                      <a:chExt cx="23" cy="172"/>
                    </a:xfrm>
                  </p:grpSpPr>
                  <p:sp>
                    <p:nvSpPr>
                      <p:cNvPr id="909" name="Freeform 175">
                        <a:extLst>
                          <a:ext uri="{FF2B5EF4-FFF2-40B4-BE49-F238E27FC236}">
                            <a16:creationId xmlns:a16="http://schemas.microsoft.com/office/drawing/2014/main" id="{D751DCD2-8BD7-4385-89CA-91269581AAA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9" y="2765"/>
                        <a:ext cx="22" cy="29"/>
                      </a:xfrm>
                      <a:custGeom>
                        <a:avLst/>
                        <a:gdLst>
                          <a:gd name="T0" fmla="*/ 0 w 22"/>
                          <a:gd name="T1" fmla="*/ 27 h 29"/>
                          <a:gd name="T2" fmla="*/ 0 w 22"/>
                          <a:gd name="T3" fmla="*/ 0 h 29"/>
                          <a:gd name="T4" fmla="*/ 19 w 22"/>
                          <a:gd name="T5" fmla="*/ 1 h 29"/>
                          <a:gd name="T6" fmla="*/ 21 w 22"/>
                          <a:gd name="T7" fmla="*/ 28 h 29"/>
                          <a:gd name="T8" fmla="*/ 0 w 22"/>
                          <a:gd name="T9" fmla="*/ 27 h 2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29"/>
                          <a:gd name="T17" fmla="*/ 22 w 22"/>
                          <a:gd name="T18" fmla="*/ 29 h 2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29">
                            <a:moveTo>
                              <a:pt x="0" y="27"/>
                            </a:moveTo>
                            <a:lnTo>
                              <a:pt x="0" y="0"/>
                            </a:lnTo>
                            <a:lnTo>
                              <a:pt x="19" y="1"/>
                            </a:lnTo>
                            <a:lnTo>
                              <a:pt x="21" y="28"/>
                            </a:lnTo>
                            <a:lnTo>
                              <a:pt x="0" y="27"/>
                            </a:lnTo>
                          </a:path>
                        </a:pathLst>
                      </a:custGeom>
                      <a:solidFill>
                        <a:srgbClr val="FF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10" name="Freeform 176">
                        <a:extLst>
                          <a:ext uri="{FF2B5EF4-FFF2-40B4-BE49-F238E27FC236}">
                            <a16:creationId xmlns:a16="http://schemas.microsoft.com/office/drawing/2014/main" id="{4E82D771-D679-432A-BCB7-DB52218D882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91" y="2729"/>
                        <a:ext cx="21" cy="30"/>
                      </a:xfrm>
                      <a:custGeom>
                        <a:avLst/>
                        <a:gdLst>
                          <a:gd name="T0" fmla="*/ 0 w 21"/>
                          <a:gd name="T1" fmla="*/ 28 h 30"/>
                          <a:gd name="T2" fmla="*/ 0 w 21"/>
                          <a:gd name="T3" fmla="*/ 0 h 30"/>
                          <a:gd name="T4" fmla="*/ 18 w 21"/>
                          <a:gd name="T5" fmla="*/ 1 h 30"/>
                          <a:gd name="T6" fmla="*/ 20 w 21"/>
                          <a:gd name="T7" fmla="*/ 29 h 30"/>
                          <a:gd name="T8" fmla="*/ 0 w 21"/>
                          <a:gd name="T9" fmla="*/ 28 h 3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"/>
                          <a:gd name="T16" fmla="*/ 0 h 30"/>
                          <a:gd name="T17" fmla="*/ 21 w 21"/>
                          <a:gd name="T18" fmla="*/ 30 h 3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" h="30">
                            <a:moveTo>
                              <a:pt x="0" y="28"/>
                            </a:moveTo>
                            <a:lnTo>
                              <a:pt x="0" y="0"/>
                            </a:lnTo>
                            <a:lnTo>
                              <a:pt x="18" y="1"/>
                            </a:lnTo>
                            <a:lnTo>
                              <a:pt x="20" y="29"/>
                            </a:lnTo>
                            <a:lnTo>
                              <a:pt x="0" y="28"/>
                            </a:lnTo>
                          </a:path>
                        </a:pathLst>
                      </a:custGeom>
                      <a:solidFill>
                        <a:srgbClr val="FF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11" name="Freeform 177">
                        <a:extLst>
                          <a:ext uri="{FF2B5EF4-FFF2-40B4-BE49-F238E27FC236}">
                            <a16:creationId xmlns:a16="http://schemas.microsoft.com/office/drawing/2014/main" id="{C8A3A7C4-A15A-4473-8D4E-9AA3BDA1EB0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91" y="2693"/>
                        <a:ext cx="21" cy="32"/>
                      </a:xfrm>
                      <a:custGeom>
                        <a:avLst/>
                        <a:gdLst>
                          <a:gd name="T0" fmla="*/ 0 w 21"/>
                          <a:gd name="T1" fmla="*/ 28 h 32"/>
                          <a:gd name="T2" fmla="*/ 0 w 21"/>
                          <a:gd name="T3" fmla="*/ 0 h 32"/>
                          <a:gd name="T4" fmla="*/ 20 w 21"/>
                          <a:gd name="T5" fmla="*/ 1 h 32"/>
                          <a:gd name="T6" fmla="*/ 20 w 21"/>
                          <a:gd name="T7" fmla="*/ 31 h 32"/>
                          <a:gd name="T8" fmla="*/ 0 w 21"/>
                          <a:gd name="T9" fmla="*/ 28 h 3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"/>
                          <a:gd name="T16" fmla="*/ 0 h 32"/>
                          <a:gd name="T17" fmla="*/ 21 w 21"/>
                          <a:gd name="T18" fmla="*/ 32 h 3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" h="32">
                            <a:moveTo>
                              <a:pt x="0" y="28"/>
                            </a:moveTo>
                            <a:lnTo>
                              <a:pt x="0" y="0"/>
                            </a:lnTo>
                            <a:lnTo>
                              <a:pt x="20" y="1"/>
                            </a:lnTo>
                            <a:lnTo>
                              <a:pt x="20" y="31"/>
                            </a:lnTo>
                            <a:lnTo>
                              <a:pt x="0" y="28"/>
                            </a:lnTo>
                          </a:path>
                        </a:pathLst>
                      </a:custGeom>
                      <a:solidFill>
                        <a:srgbClr val="FF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12" name="Freeform 178">
                        <a:extLst>
                          <a:ext uri="{FF2B5EF4-FFF2-40B4-BE49-F238E27FC236}">
                            <a16:creationId xmlns:a16="http://schemas.microsoft.com/office/drawing/2014/main" id="{58976549-FC02-4F4E-8210-D9CA4B2CDF9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91" y="2658"/>
                        <a:ext cx="21" cy="30"/>
                      </a:xfrm>
                      <a:custGeom>
                        <a:avLst/>
                        <a:gdLst>
                          <a:gd name="T0" fmla="*/ 0 w 21"/>
                          <a:gd name="T1" fmla="*/ 27 h 30"/>
                          <a:gd name="T2" fmla="*/ 0 w 21"/>
                          <a:gd name="T3" fmla="*/ 0 h 30"/>
                          <a:gd name="T4" fmla="*/ 18 w 21"/>
                          <a:gd name="T5" fmla="*/ 0 h 30"/>
                          <a:gd name="T6" fmla="*/ 20 w 21"/>
                          <a:gd name="T7" fmla="*/ 29 h 30"/>
                          <a:gd name="T8" fmla="*/ 0 w 21"/>
                          <a:gd name="T9" fmla="*/ 27 h 3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"/>
                          <a:gd name="T16" fmla="*/ 0 h 30"/>
                          <a:gd name="T17" fmla="*/ 21 w 21"/>
                          <a:gd name="T18" fmla="*/ 30 h 3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" h="30">
                            <a:moveTo>
                              <a:pt x="0" y="27"/>
                            </a:moveTo>
                            <a:lnTo>
                              <a:pt x="0" y="0"/>
                            </a:lnTo>
                            <a:lnTo>
                              <a:pt x="18" y="0"/>
                            </a:lnTo>
                            <a:lnTo>
                              <a:pt x="20" y="29"/>
                            </a:lnTo>
                            <a:lnTo>
                              <a:pt x="0" y="27"/>
                            </a:lnTo>
                          </a:path>
                        </a:pathLst>
                      </a:custGeom>
                      <a:solidFill>
                        <a:srgbClr val="FF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13" name="Freeform 179">
                        <a:extLst>
                          <a:ext uri="{FF2B5EF4-FFF2-40B4-BE49-F238E27FC236}">
                            <a16:creationId xmlns:a16="http://schemas.microsoft.com/office/drawing/2014/main" id="{9EB5EB11-A64B-45F1-BC5A-E4EAB272434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91" y="2622"/>
                        <a:ext cx="21" cy="32"/>
                      </a:xfrm>
                      <a:custGeom>
                        <a:avLst/>
                        <a:gdLst>
                          <a:gd name="T0" fmla="*/ 0 w 21"/>
                          <a:gd name="T1" fmla="*/ 28 h 32"/>
                          <a:gd name="T2" fmla="*/ 0 w 21"/>
                          <a:gd name="T3" fmla="*/ 0 h 32"/>
                          <a:gd name="T4" fmla="*/ 20 w 21"/>
                          <a:gd name="T5" fmla="*/ 1 h 32"/>
                          <a:gd name="T6" fmla="*/ 20 w 21"/>
                          <a:gd name="T7" fmla="*/ 31 h 32"/>
                          <a:gd name="T8" fmla="*/ 0 w 21"/>
                          <a:gd name="T9" fmla="*/ 28 h 3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"/>
                          <a:gd name="T16" fmla="*/ 0 h 32"/>
                          <a:gd name="T17" fmla="*/ 21 w 21"/>
                          <a:gd name="T18" fmla="*/ 32 h 3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" h="32">
                            <a:moveTo>
                              <a:pt x="0" y="28"/>
                            </a:moveTo>
                            <a:lnTo>
                              <a:pt x="0" y="0"/>
                            </a:lnTo>
                            <a:lnTo>
                              <a:pt x="20" y="1"/>
                            </a:lnTo>
                            <a:lnTo>
                              <a:pt x="20" y="31"/>
                            </a:lnTo>
                            <a:lnTo>
                              <a:pt x="0" y="28"/>
                            </a:lnTo>
                          </a:path>
                        </a:pathLst>
                      </a:custGeom>
                      <a:solidFill>
                        <a:srgbClr val="FF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891" name="Group 180">
                  <a:extLst>
                    <a:ext uri="{FF2B5EF4-FFF2-40B4-BE49-F238E27FC236}">
                      <a16:creationId xmlns:a16="http://schemas.microsoft.com/office/drawing/2014/main" id="{3BD0E148-8D60-4205-8073-0C78ACDDAD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19" y="2469"/>
                  <a:ext cx="411" cy="711"/>
                  <a:chOff x="2519" y="2469"/>
                  <a:chExt cx="411" cy="711"/>
                </a:xfrm>
              </p:grpSpPr>
              <p:grpSp>
                <p:nvGrpSpPr>
                  <p:cNvPr id="892" name="Group 181">
                    <a:extLst>
                      <a:ext uri="{FF2B5EF4-FFF2-40B4-BE49-F238E27FC236}">
                        <a16:creationId xmlns:a16="http://schemas.microsoft.com/office/drawing/2014/main" id="{C840AEDF-E20E-4B3A-A765-9FF632932ED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519" y="2469"/>
                    <a:ext cx="411" cy="711"/>
                    <a:chOff x="2519" y="2469"/>
                    <a:chExt cx="411" cy="711"/>
                  </a:xfrm>
                </p:grpSpPr>
                <p:sp>
                  <p:nvSpPr>
                    <p:cNvPr id="899" name="Freeform 182">
                      <a:extLst>
                        <a:ext uri="{FF2B5EF4-FFF2-40B4-BE49-F238E27FC236}">
                          <a16:creationId xmlns:a16="http://schemas.microsoft.com/office/drawing/2014/main" id="{21193351-BEDD-41BC-8C40-A74C1C603E3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519" y="2506"/>
                      <a:ext cx="409" cy="674"/>
                    </a:xfrm>
                    <a:custGeom>
                      <a:avLst/>
                      <a:gdLst>
                        <a:gd name="T0" fmla="*/ 0 w 409"/>
                        <a:gd name="T1" fmla="*/ 663 h 674"/>
                        <a:gd name="T2" fmla="*/ 117 w 409"/>
                        <a:gd name="T3" fmla="*/ 7 h 674"/>
                        <a:gd name="T4" fmla="*/ 408 w 409"/>
                        <a:gd name="T5" fmla="*/ 0 h 674"/>
                        <a:gd name="T6" fmla="*/ 385 w 409"/>
                        <a:gd name="T7" fmla="*/ 673 h 674"/>
                        <a:gd name="T8" fmla="*/ 0 w 409"/>
                        <a:gd name="T9" fmla="*/ 663 h 67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09"/>
                        <a:gd name="T16" fmla="*/ 0 h 674"/>
                        <a:gd name="T17" fmla="*/ 409 w 409"/>
                        <a:gd name="T18" fmla="*/ 674 h 67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09" h="674">
                          <a:moveTo>
                            <a:pt x="0" y="663"/>
                          </a:moveTo>
                          <a:lnTo>
                            <a:pt x="117" y="7"/>
                          </a:lnTo>
                          <a:lnTo>
                            <a:pt x="408" y="0"/>
                          </a:lnTo>
                          <a:lnTo>
                            <a:pt x="385" y="673"/>
                          </a:lnTo>
                          <a:lnTo>
                            <a:pt x="0" y="663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0" name="Freeform 183">
                      <a:extLst>
                        <a:ext uri="{FF2B5EF4-FFF2-40B4-BE49-F238E27FC236}">
                          <a16:creationId xmlns:a16="http://schemas.microsoft.com/office/drawing/2014/main" id="{D9627604-1DAF-4330-9D0A-9DAFC8CBB3C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37" y="2469"/>
                      <a:ext cx="293" cy="48"/>
                    </a:xfrm>
                    <a:custGeom>
                      <a:avLst/>
                      <a:gdLst>
                        <a:gd name="T0" fmla="*/ 0 w 293"/>
                        <a:gd name="T1" fmla="*/ 47 h 48"/>
                        <a:gd name="T2" fmla="*/ 292 w 293"/>
                        <a:gd name="T3" fmla="*/ 36 h 48"/>
                        <a:gd name="T4" fmla="*/ 292 w 293"/>
                        <a:gd name="T5" fmla="*/ 0 h 48"/>
                        <a:gd name="T6" fmla="*/ 5 w 293"/>
                        <a:gd name="T7" fmla="*/ 10 h 48"/>
                        <a:gd name="T8" fmla="*/ 0 w 293"/>
                        <a:gd name="T9" fmla="*/ 47 h 4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93"/>
                        <a:gd name="T16" fmla="*/ 0 h 48"/>
                        <a:gd name="T17" fmla="*/ 293 w 293"/>
                        <a:gd name="T18" fmla="*/ 48 h 4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93" h="48">
                          <a:moveTo>
                            <a:pt x="0" y="47"/>
                          </a:moveTo>
                          <a:lnTo>
                            <a:pt x="292" y="36"/>
                          </a:lnTo>
                          <a:lnTo>
                            <a:pt x="292" y="0"/>
                          </a:lnTo>
                          <a:lnTo>
                            <a:pt x="5" y="10"/>
                          </a:lnTo>
                          <a:lnTo>
                            <a:pt x="0" y="47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93" name="Group 184">
                    <a:extLst>
                      <a:ext uri="{FF2B5EF4-FFF2-40B4-BE49-F238E27FC236}">
                        <a16:creationId xmlns:a16="http://schemas.microsoft.com/office/drawing/2014/main" id="{F024CBCA-7627-4D35-98C9-F5ADDCD3AFD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536" y="3146"/>
                    <a:ext cx="353" cy="25"/>
                    <a:chOff x="2536" y="3146"/>
                    <a:chExt cx="353" cy="25"/>
                  </a:xfrm>
                </p:grpSpPr>
                <p:sp>
                  <p:nvSpPr>
                    <p:cNvPr id="897" name="Oval 185">
                      <a:extLst>
                        <a:ext uri="{FF2B5EF4-FFF2-40B4-BE49-F238E27FC236}">
                          <a16:creationId xmlns:a16="http://schemas.microsoft.com/office/drawing/2014/main" id="{439678E4-9E7F-4209-A3AC-2C47F6D2EC1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36" y="3146"/>
                      <a:ext cx="21" cy="1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98" name="Oval 186">
                      <a:extLst>
                        <a:ext uri="{FF2B5EF4-FFF2-40B4-BE49-F238E27FC236}">
                          <a16:creationId xmlns:a16="http://schemas.microsoft.com/office/drawing/2014/main" id="{D983E25A-61D8-4C11-90A7-2ECF85BB1A9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68" y="3154"/>
                      <a:ext cx="21" cy="1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94" name="Group 187">
                    <a:extLst>
                      <a:ext uri="{FF2B5EF4-FFF2-40B4-BE49-F238E27FC236}">
                        <a16:creationId xmlns:a16="http://schemas.microsoft.com/office/drawing/2014/main" id="{FAEAF9CA-F538-4DE8-9078-1037CFB8CE0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46" y="2515"/>
                    <a:ext cx="270" cy="23"/>
                    <a:chOff x="2646" y="2515"/>
                    <a:chExt cx="270" cy="23"/>
                  </a:xfrm>
                </p:grpSpPr>
                <p:sp>
                  <p:nvSpPr>
                    <p:cNvPr id="895" name="Oval 188">
                      <a:extLst>
                        <a:ext uri="{FF2B5EF4-FFF2-40B4-BE49-F238E27FC236}">
                          <a16:creationId xmlns:a16="http://schemas.microsoft.com/office/drawing/2014/main" id="{11355323-279E-4A0C-981D-7B2845D42E7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46" y="2521"/>
                      <a:ext cx="22" cy="1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96" name="Oval 189">
                      <a:extLst>
                        <a:ext uri="{FF2B5EF4-FFF2-40B4-BE49-F238E27FC236}">
                          <a16:creationId xmlns:a16="http://schemas.microsoft.com/office/drawing/2014/main" id="{70F5BB75-0D5B-49F4-B50F-CD6580B3138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5" y="2515"/>
                      <a:ext cx="21" cy="1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921" name="Group 190">
                <a:extLst>
                  <a:ext uri="{FF2B5EF4-FFF2-40B4-BE49-F238E27FC236}">
                    <a16:creationId xmlns:a16="http://schemas.microsoft.com/office/drawing/2014/main" id="{82E8EF9A-9BB6-4B62-A330-53505C7457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43370" y="1494999"/>
                <a:ext cx="490538" cy="355600"/>
                <a:chOff x="2771" y="2267"/>
                <a:chExt cx="309" cy="224"/>
              </a:xfrm>
            </p:grpSpPr>
            <p:sp>
              <p:nvSpPr>
                <p:cNvPr id="922" name="Freeform 191">
                  <a:extLst>
                    <a:ext uri="{FF2B5EF4-FFF2-40B4-BE49-F238E27FC236}">
                      <a16:creationId xmlns:a16="http://schemas.microsoft.com/office/drawing/2014/main" id="{D61D111E-26FB-470A-8083-2514022EE8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8" y="2426"/>
                  <a:ext cx="254" cy="59"/>
                </a:xfrm>
                <a:custGeom>
                  <a:avLst/>
                  <a:gdLst>
                    <a:gd name="T0" fmla="*/ 126 w 254"/>
                    <a:gd name="T1" fmla="*/ 58 h 59"/>
                    <a:gd name="T2" fmla="*/ 152 w 254"/>
                    <a:gd name="T3" fmla="*/ 57 h 59"/>
                    <a:gd name="T4" fmla="*/ 176 w 254"/>
                    <a:gd name="T5" fmla="*/ 55 h 59"/>
                    <a:gd name="T6" fmla="*/ 197 w 254"/>
                    <a:gd name="T7" fmla="*/ 52 h 59"/>
                    <a:gd name="T8" fmla="*/ 216 w 254"/>
                    <a:gd name="T9" fmla="*/ 49 h 59"/>
                    <a:gd name="T10" fmla="*/ 232 w 254"/>
                    <a:gd name="T11" fmla="*/ 45 h 59"/>
                    <a:gd name="T12" fmla="*/ 243 w 254"/>
                    <a:gd name="T13" fmla="*/ 40 h 59"/>
                    <a:gd name="T14" fmla="*/ 251 w 254"/>
                    <a:gd name="T15" fmla="*/ 34 h 59"/>
                    <a:gd name="T16" fmla="*/ 253 w 254"/>
                    <a:gd name="T17" fmla="*/ 29 h 59"/>
                    <a:gd name="T18" fmla="*/ 251 w 254"/>
                    <a:gd name="T19" fmla="*/ 23 h 59"/>
                    <a:gd name="T20" fmla="*/ 243 w 254"/>
                    <a:gd name="T21" fmla="*/ 17 h 59"/>
                    <a:gd name="T22" fmla="*/ 232 w 254"/>
                    <a:gd name="T23" fmla="*/ 13 h 59"/>
                    <a:gd name="T24" fmla="*/ 216 w 254"/>
                    <a:gd name="T25" fmla="*/ 8 h 59"/>
                    <a:gd name="T26" fmla="*/ 197 w 254"/>
                    <a:gd name="T27" fmla="*/ 5 h 59"/>
                    <a:gd name="T28" fmla="*/ 176 w 254"/>
                    <a:gd name="T29" fmla="*/ 2 h 59"/>
                    <a:gd name="T30" fmla="*/ 152 w 254"/>
                    <a:gd name="T31" fmla="*/ 0 h 59"/>
                    <a:gd name="T32" fmla="*/ 126 w 254"/>
                    <a:gd name="T33" fmla="*/ 0 h 59"/>
                    <a:gd name="T34" fmla="*/ 101 w 254"/>
                    <a:gd name="T35" fmla="*/ 0 h 59"/>
                    <a:gd name="T36" fmla="*/ 76 w 254"/>
                    <a:gd name="T37" fmla="*/ 2 h 59"/>
                    <a:gd name="T38" fmla="*/ 56 w 254"/>
                    <a:gd name="T39" fmla="*/ 5 h 59"/>
                    <a:gd name="T40" fmla="*/ 36 w 254"/>
                    <a:gd name="T41" fmla="*/ 8 h 59"/>
                    <a:gd name="T42" fmla="*/ 20 w 254"/>
                    <a:gd name="T43" fmla="*/ 13 h 59"/>
                    <a:gd name="T44" fmla="*/ 9 w 254"/>
                    <a:gd name="T45" fmla="*/ 17 h 59"/>
                    <a:gd name="T46" fmla="*/ 2 w 254"/>
                    <a:gd name="T47" fmla="*/ 23 h 59"/>
                    <a:gd name="T48" fmla="*/ 0 w 254"/>
                    <a:gd name="T49" fmla="*/ 29 h 59"/>
                    <a:gd name="T50" fmla="*/ 2 w 254"/>
                    <a:gd name="T51" fmla="*/ 34 h 59"/>
                    <a:gd name="T52" fmla="*/ 9 w 254"/>
                    <a:gd name="T53" fmla="*/ 40 h 59"/>
                    <a:gd name="T54" fmla="*/ 20 w 254"/>
                    <a:gd name="T55" fmla="*/ 45 h 59"/>
                    <a:gd name="T56" fmla="*/ 36 w 254"/>
                    <a:gd name="T57" fmla="*/ 49 h 59"/>
                    <a:gd name="T58" fmla="*/ 56 w 254"/>
                    <a:gd name="T59" fmla="*/ 52 h 59"/>
                    <a:gd name="T60" fmla="*/ 76 w 254"/>
                    <a:gd name="T61" fmla="*/ 55 h 59"/>
                    <a:gd name="T62" fmla="*/ 101 w 254"/>
                    <a:gd name="T63" fmla="*/ 57 h 59"/>
                    <a:gd name="T64" fmla="*/ 126 w 254"/>
                    <a:gd name="T65" fmla="*/ 58 h 5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54"/>
                    <a:gd name="T100" fmla="*/ 0 h 59"/>
                    <a:gd name="T101" fmla="*/ 254 w 254"/>
                    <a:gd name="T102" fmla="*/ 59 h 5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54" h="59">
                      <a:moveTo>
                        <a:pt x="126" y="58"/>
                      </a:moveTo>
                      <a:lnTo>
                        <a:pt x="152" y="57"/>
                      </a:lnTo>
                      <a:lnTo>
                        <a:pt x="176" y="55"/>
                      </a:lnTo>
                      <a:lnTo>
                        <a:pt x="197" y="52"/>
                      </a:lnTo>
                      <a:lnTo>
                        <a:pt x="216" y="49"/>
                      </a:lnTo>
                      <a:lnTo>
                        <a:pt x="232" y="45"/>
                      </a:lnTo>
                      <a:lnTo>
                        <a:pt x="243" y="40"/>
                      </a:lnTo>
                      <a:lnTo>
                        <a:pt x="251" y="34"/>
                      </a:lnTo>
                      <a:lnTo>
                        <a:pt x="253" y="29"/>
                      </a:lnTo>
                      <a:lnTo>
                        <a:pt x="251" y="23"/>
                      </a:lnTo>
                      <a:lnTo>
                        <a:pt x="243" y="17"/>
                      </a:lnTo>
                      <a:lnTo>
                        <a:pt x="232" y="13"/>
                      </a:lnTo>
                      <a:lnTo>
                        <a:pt x="216" y="8"/>
                      </a:lnTo>
                      <a:lnTo>
                        <a:pt x="197" y="5"/>
                      </a:lnTo>
                      <a:lnTo>
                        <a:pt x="176" y="2"/>
                      </a:lnTo>
                      <a:lnTo>
                        <a:pt x="152" y="0"/>
                      </a:lnTo>
                      <a:lnTo>
                        <a:pt x="126" y="0"/>
                      </a:lnTo>
                      <a:lnTo>
                        <a:pt x="101" y="0"/>
                      </a:lnTo>
                      <a:lnTo>
                        <a:pt x="76" y="2"/>
                      </a:lnTo>
                      <a:lnTo>
                        <a:pt x="56" y="5"/>
                      </a:lnTo>
                      <a:lnTo>
                        <a:pt x="36" y="8"/>
                      </a:lnTo>
                      <a:lnTo>
                        <a:pt x="20" y="13"/>
                      </a:lnTo>
                      <a:lnTo>
                        <a:pt x="9" y="17"/>
                      </a:lnTo>
                      <a:lnTo>
                        <a:pt x="2" y="23"/>
                      </a:lnTo>
                      <a:lnTo>
                        <a:pt x="0" y="29"/>
                      </a:lnTo>
                      <a:lnTo>
                        <a:pt x="2" y="34"/>
                      </a:lnTo>
                      <a:lnTo>
                        <a:pt x="9" y="40"/>
                      </a:lnTo>
                      <a:lnTo>
                        <a:pt x="20" y="45"/>
                      </a:lnTo>
                      <a:lnTo>
                        <a:pt x="36" y="49"/>
                      </a:lnTo>
                      <a:lnTo>
                        <a:pt x="56" y="52"/>
                      </a:lnTo>
                      <a:lnTo>
                        <a:pt x="76" y="55"/>
                      </a:lnTo>
                      <a:lnTo>
                        <a:pt x="101" y="57"/>
                      </a:lnTo>
                      <a:lnTo>
                        <a:pt x="126" y="58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3" name="Freeform 192">
                  <a:extLst>
                    <a:ext uri="{FF2B5EF4-FFF2-40B4-BE49-F238E27FC236}">
                      <a16:creationId xmlns:a16="http://schemas.microsoft.com/office/drawing/2014/main" id="{F73A33AD-06A9-4EEF-90F5-567A5C0667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8" y="2426"/>
                  <a:ext cx="254" cy="59"/>
                </a:xfrm>
                <a:custGeom>
                  <a:avLst/>
                  <a:gdLst>
                    <a:gd name="T0" fmla="*/ 126 w 254"/>
                    <a:gd name="T1" fmla="*/ 58 h 59"/>
                    <a:gd name="T2" fmla="*/ 126 w 254"/>
                    <a:gd name="T3" fmla="*/ 58 h 59"/>
                    <a:gd name="T4" fmla="*/ 152 w 254"/>
                    <a:gd name="T5" fmla="*/ 57 h 59"/>
                    <a:gd name="T6" fmla="*/ 176 w 254"/>
                    <a:gd name="T7" fmla="*/ 55 h 59"/>
                    <a:gd name="T8" fmla="*/ 197 w 254"/>
                    <a:gd name="T9" fmla="*/ 52 h 59"/>
                    <a:gd name="T10" fmla="*/ 216 w 254"/>
                    <a:gd name="T11" fmla="*/ 49 h 59"/>
                    <a:gd name="T12" fmla="*/ 232 w 254"/>
                    <a:gd name="T13" fmla="*/ 45 h 59"/>
                    <a:gd name="T14" fmla="*/ 243 w 254"/>
                    <a:gd name="T15" fmla="*/ 40 h 59"/>
                    <a:gd name="T16" fmla="*/ 251 w 254"/>
                    <a:gd name="T17" fmla="*/ 34 h 59"/>
                    <a:gd name="T18" fmla="*/ 253 w 254"/>
                    <a:gd name="T19" fmla="*/ 29 h 59"/>
                    <a:gd name="T20" fmla="*/ 253 w 254"/>
                    <a:gd name="T21" fmla="*/ 29 h 59"/>
                    <a:gd name="T22" fmla="*/ 251 w 254"/>
                    <a:gd name="T23" fmla="*/ 23 h 59"/>
                    <a:gd name="T24" fmla="*/ 243 w 254"/>
                    <a:gd name="T25" fmla="*/ 17 h 59"/>
                    <a:gd name="T26" fmla="*/ 232 w 254"/>
                    <a:gd name="T27" fmla="*/ 13 h 59"/>
                    <a:gd name="T28" fmla="*/ 216 w 254"/>
                    <a:gd name="T29" fmla="*/ 8 h 59"/>
                    <a:gd name="T30" fmla="*/ 197 w 254"/>
                    <a:gd name="T31" fmla="*/ 5 h 59"/>
                    <a:gd name="T32" fmla="*/ 176 w 254"/>
                    <a:gd name="T33" fmla="*/ 2 h 59"/>
                    <a:gd name="T34" fmla="*/ 152 w 254"/>
                    <a:gd name="T35" fmla="*/ 0 h 59"/>
                    <a:gd name="T36" fmla="*/ 126 w 254"/>
                    <a:gd name="T37" fmla="*/ 0 h 59"/>
                    <a:gd name="T38" fmla="*/ 126 w 254"/>
                    <a:gd name="T39" fmla="*/ 0 h 59"/>
                    <a:gd name="T40" fmla="*/ 101 w 254"/>
                    <a:gd name="T41" fmla="*/ 0 h 59"/>
                    <a:gd name="T42" fmla="*/ 76 w 254"/>
                    <a:gd name="T43" fmla="*/ 2 h 59"/>
                    <a:gd name="T44" fmla="*/ 56 w 254"/>
                    <a:gd name="T45" fmla="*/ 5 h 59"/>
                    <a:gd name="T46" fmla="*/ 36 w 254"/>
                    <a:gd name="T47" fmla="*/ 8 h 59"/>
                    <a:gd name="T48" fmla="*/ 20 w 254"/>
                    <a:gd name="T49" fmla="*/ 13 h 59"/>
                    <a:gd name="T50" fmla="*/ 9 w 254"/>
                    <a:gd name="T51" fmla="*/ 17 h 59"/>
                    <a:gd name="T52" fmla="*/ 2 w 254"/>
                    <a:gd name="T53" fmla="*/ 23 h 59"/>
                    <a:gd name="T54" fmla="*/ 0 w 254"/>
                    <a:gd name="T55" fmla="*/ 29 h 59"/>
                    <a:gd name="T56" fmla="*/ 0 w 254"/>
                    <a:gd name="T57" fmla="*/ 29 h 59"/>
                    <a:gd name="T58" fmla="*/ 2 w 254"/>
                    <a:gd name="T59" fmla="*/ 34 h 59"/>
                    <a:gd name="T60" fmla="*/ 9 w 254"/>
                    <a:gd name="T61" fmla="*/ 40 h 59"/>
                    <a:gd name="T62" fmla="*/ 20 w 254"/>
                    <a:gd name="T63" fmla="*/ 45 h 59"/>
                    <a:gd name="T64" fmla="*/ 36 w 254"/>
                    <a:gd name="T65" fmla="*/ 49 h 59"/>
                    <a:gd name="T66" fmla="*/ 56 w 254"/>
                    <a:gd name="T67" fmla="*/ 52 h 59"/>
                    <a:gd name="T68" fmla="*/ 76 w 254"/>
                    <a:gd name="T69" fmla="*/ 55 h 59"/>
                    <a:gd name="T70" fmla="*/ 101 w 254"/>
                    <a:gd name="T71" fmla="*/ 57 h 59"/>
                    <a:gd name="T72" fmla="*/ 126 w 254"/>
                    <a:gd name="T73" fmla="*/ 58 h 5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54"/>
                    <a:gd name="T112" fmla="*/ 0 h 59"/>
                    <a:gd name="T113" fmla="*/ 254 w 254"/>
                    <a:gd name="T114" fmla="*/ 59 h 59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54" h="59">
                      <a:moveTo>
                        <a:pt x="126" y="58"/>
                      </a:moveTo>
                      <a:lnTo>
                        <a:pt x="126" y="58"/>
                      </a:lnTo>
                      <a:lnTo>
                        <a:pt x="152" y="57"/>
                      </a:lnTo>
                      <a:lnTo>
                        <a:pt x="176" y="55"/>
                      </a:lnTo>
                      <a:lnTo>
                        <a:pt x="197" y="52"/>
                      </a:lnTo>
                      <a:lnTo>
                        <a:pt x="216" y="49"/>
                      </a:lnTo>
                      <a:lnTo>
                        <a:pt x="232" y="45"/>
                      </a:lnTo>
                      <a:lnTo>
                        <a:pt x="243" y="40"/>
                      </a:lnTo>
                      <a:lnTo>
                        <a:pt x="251" y="34"/>
                      </a:lnTo>
                      <a:lnTo>
                        <a:pt x="253" y="29"/>
                      </a:lnTo>
                      <a:lnTo>
                        <a:pt x="251" y="23"/>
                      </a:lnTo>
                      <a:lnTo>
                        <a:pt x="243" y="17"/>
                      </a:lnTo>
                      <a:lnTo>
                        <a:pt x="232" y="13"/>
                      </a:lnTo>
                      <a:lnTo>
                        <a:pt x="216" y="8"/>
                      </a:lnTo>
                      <a:lnTo>
                        <a:pt x="197" y="5"/>
                      </a:lnTo>
                      <a:lnTo>
                        <a:pt x="176" y="2"/>
                      </a:lnTo>
                      <a:lnTo>
                        <a:pt x="152" y="0"/>
                      </a:lnTo>
                      <a:lnTo>
                        <a:pt x="126" y="0"/>
                      </a:lnTo>
                      <a:lnTo>
                        <a:pt x="101" y="0"/>
                      </a:lnTo>
                      <a:lnTo>
                        <a:pt x="76" y="2"/>
                      </a:lnTo>
                      <a:lnTo>
                        <a:pt x="56" y="5"/>
                      </a:lnTo>
                      <a:lnTo>
                        <a:pt x="36" y="8"/>
                      </a:lnTo>
                      <a:lnTo>
                        <a:pt x="20" y="13"/>
                      </a:lnTo>
                      <a:lnTo>
                        <a:pt x="9" y="17"/>
                      </a:lnTo>
                      <a:lnTo>
                        <a:pt x="2" y="23"/>
                      </a:lnTo>
                      <a:lnTo>
                        <a:pt x="0" y="29"/>
                      </a:lnTo>
                      <a:lnTo>
                        <a:pt x="2" y="34"/>
                      </a:lnTo>
                      <a:lnTo>
                        <a:pt x="9" y="40"/>
                      </a:lnTo>
                      <a:lnTo>
                        <a:pt x="20" y="45"/>
                      </a:lnTo>
                      <a:lnTo>
                        <a:pt x="36" y="49"/>
                      </a:lnTo>
                      <a:lnTo>
                        <a:pt x="56" y="52"/>
                      </a:lnTo>
                      <a:lnTo>
                        <a:pt x="76" y="55"/>
                      </a:lnTo>
                      <a:lnTo>
                        <a:pt x="101" y="57"/>
                      </a:lnTo>
                      <a:lnTo>
                        <a:pt x="126" y="58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4" name="Freeform 193">
                  <a:extLst>
                    <a:ext uri="{FF2B5EF4-FFF2-40B4-BE49-F238E27FC236}">
                      <a16:creationId xmlns:a16="http://schemas.microsoft.com/office/drawing/2014/main" id="{1B34C4EF-300C-46AF-AC81-089F1B6F67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8" y="2455"/>
                  <a:ext cx="254" cy="36"/>
                </a:xfrm>
                <a:custGeom>
                  <a:avLst/>
                  <a:gdLst>
                    <a:gd name="T0" fmla="*/ 0 w 254"/>
                    <a:gd name="T1" fmla="*/ 0 h 36"/>
                    <a:gd name="T2" fmla="*/ 2 w 254"/>
                    <a:gd name="T3" fmla="*/ 5 h 36"/>
                    <a:gd name="T4" fmla="*/ 9 w 254"/>
                    <a:gd name="T5" fmla="*/ 10 h 36"/>
                    <a:gd name="T6" fmla="*/ 20 w 254"/>
                    <a:gd name="T7" fmla="*/ 16 h 36"/>
                    <a:gd name="T8" fmla="*/ 36 w 254"/>
                    <a:gd name="T9" fmla="*/ 19 h 36"/>
                    <a:gd name="T10" fmla="*/ 56 w 254"/>
                    <a:gd name="T11" fmla="*/ 23 h 36"/>
                    <a:gd name="T12" fmla="*/ 76 w 254"/>
                    <a:gd name="T13" fmla="*/ 25 h 36"/>
                    <a:gd name="T14" fmla="*/ 101 w 254"/>
                    <a:gd name="T15" fmla="*/ 27 h 36"/>
                    <a:gd name="T16" fmla="*/ 126 w 254"/>
                    <a:gd name="T17" fmla="*/ 28 h 36"/>
                    <a:gd name="T18" fmla="*/ 152 w 254"/>
                    <a:gd name="T19" fmla="*/ 27 h 36"/>
                    <a:gd name="T20" fmla="*/ 176 w 254"/>
                    <a:gd name="T21" fmla="*/ 25 h 36"/>
                    <a:gd name="T22" fmla="*/ 197 w 254"/>
                    <a:gd name="T23" fmla="*/ 23 h 36"/>
                    <a:gd name="T24" fmla="*/ 216 w 254"/>
                    <a:gd name="T25" fmla="*/ 19 h 36"/>
                    <a:gd name="T26" fmla="*/ 232 w 254"/>
                    <a:gd name="T27" fmla="*/ 16 h 36"/>
                    <a:gd name="T28" fmla="*/ 243 w 254"/>
                    <a:gd name="T29" fmla="*/ 10 h 36"/>
                    <a:gd name="T30" fmla="*/ 251 w 254"/>
                    <a:gd name="T31" fmla="*/ 5 h 36"/>
                    <a:gd name="T32" fmla="*/ 253 w 254"/>
                    <a:gd name="T33" fmla="*/ 0 h 36"/>
                    <a:gd name="T34" fmla="*/ 253 w 254"/>
                    <a:gd name="T35" fmla="*/ 6 h 36"/>
                    <a:gd name="T36" fmla="*/ 251 w 254"/>
                    <a:gd name="T37" fmla="*/ 12 h 36"/>
                    <a:gd name="T38" fmla="*/ 243 w 254"/>
                    <a:gd name="T39" fmla="*/ 17 h 36"/>
                    <a:gd name="T40" fmla="*/ 232 w 254"/>
                    <a:gd name="T41" fmla="*/ 22 h 36"/>
                    <a:gd name="T42" fmla="*/ 216 w 254"/>
                    <a:gd name="T43" fmla="*/ 26 h 36"/>
                    <a:gd name="T44" fmla="*/ 197 w 254"/>
                    <a:gd name="T45" fmla="*/ 30 h 36"/>
                    <a:gd name="T46" fmla="*/ 176 w 254"/>
                    <a:gd name="T47" fmla="*/ 32 h 36"/>
                    <a:gd name="T48" fmla="*/ 152 w 254"/>
                    <a:gd name="T49" fmla="*/ 34 h 36"/>
                    <a:gd name="T50" fmla="*/ 126 w 254"/>
                    <a:gd name="T51" fmla="*/ 35 h 36"/>
                    <a:gd name="T52" fmla="*/ 101 w 254"/>
                    <a:gd name="T53" fmla="*/ 34 h 36"/>
                    <a:gd name="T54" fmla="*/ 76 w 254"/>
                    <a:gd name="T55" fmla="*/ 32 h 36"/>
                    <a:gd name="T56" fmla="*/ 56 w 254"/>
                    <a:gd name="T57" fmla="*/ 30 h 36"/>
                    <a:gd name="T58" fmla="*/ 36 w 254"/>
                    <a:gd name="T59" fmla="*/ 26 h 36"/>
                    <a:gd name="T60" fmla="*/ 20 w 254"/>
                    <a:gd name="T61" fmla="*/ 22 h 36"/>
                    <a:gd name="T62" fmla="*/ 9 w 254"/>
                    <a:gd name="T63" fmla="*/ 17 h 36"/>
                    <a:gd name="T64" fmla="*/ 2 w 254"/>
                    <a:gd name="T65" fmla="*/ 12 h 36"/>
                    <a:gd name="T66" fmla="*/ 0 w 254"/>
                    <a:gd name="T67" fmla="*/ 6 h 36"/>
                    <a:gd name="T68" fmla="*/ 0 w 254"/>
                    <a:gd name="T69" fmla="*/ 0 h 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4"/>
                    <a:gd name="T106" fmla="*/ 0 h 36"/>
                    <a:gd name="T107" fmla="*/ 254 w 254"/>
                    <a:gd name="T108" fmla="*/ 36 h 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4" h="36">
                      <a:moveTo>
                        <a:pt x="0" y="0"/>
                      </a:moveTo>
                      <a:lnTo>
                        <a:pt x="2" y="5"/>
                      </a:lnTo>
                      <a:lnTo>
                        <a:pt x="9" y="10"/>
                      </a:lnTo>
                      <a:lnTo>
                        <a:pt x="20" y="16"/>
                      </a:lnTo>
                      <a:lnTo>
                        <a:pt x="36" y="19"/>
                      </a:lnTo>
                      <a:lnTo>
                        <a:pt x="56" y="23"/>
                      </a:lnTo>
                      <a:lnTo>
                        <a:pt x="76" y="25"/>
                      </a:lnTo>
                      <a:lnTo>
                        <a:pt x="101" y="27"/>
                      </a:lnTo>
                      <a:lnTo>
                        <a:pt x="126" y="28"/>
                      </a:lnTo>
                      <a:lnTo>
                        <a:pt x="152" y="27"/>
                      </a:lnTo>
                      <a:lnTo>
                        <a:pt x="176" y="25"/>
                      </a:lnTo>
                      <a:lnTo>
                        <a:pt x="197" y="23"/>
                      </a:lnTo>
                      <a:lnTo>
                        <a:pt x="216" y="19"/>
                      </a:lnTo>
                      <a:lnTo>
                        <a:pt x="232" y="16"/>
                      </a:lnTo>
                      <a:lnTo>
                        <a:pt x="243" y="10"/>
                      </a:lnTo>
                      <a:lnTo>
                        <a:pt x="251" y="5"/>
                      </a:lnTo>
                      <a:lnTo>
                        <a:pt x="253" y="0"/>
                      </a:lnTo>
                      <a:lnTo>
                        <a:pt x="253" y="6"/>
                      </a:lnTo>
                      <a:lnTo>
                        <a:pt x="251" y="12"/>
                      </a:lnTo>
                      <a:lnTo>
                        <a:pt x="243" y="17"/>
                      </a:lnTo>
                      <a:lnTo>
                        <a:pt x="232" y="22"/>
                      </a:lnTo>
                      <a:lnTo>
                        <a:pt x="216" y="26"/>
                      </a:lnTo>
                      <a:lnTo>
                        <a:pt x="197" y="30"/>
                      </a:lnTo>
                      <a:lnTo>
                        <a:pt x="176" y="32"/>
                      </a:lnTo>
                      <a:lnTo>
                        <a:pt x="152" y="34"/>
                      </a:lnTo>
                      <a:lnTo>
                        <a:pt x="126" y="35"/>
                      </a:lnTo>
                      <a:lnTo>
                        <a:pt x="101" y="34"/>
                      </a:lnTo>
                      <a:lnTo>
                        <a:pt x="76" y="32"/>
                      </a:lnTo>
                      <a:lnTo>
                        <a:pt x="56" y="30"/>
                      </a:lnTo>
                      <a:lnTo>
                        <a:pt x="36" y="26"/>
                      </a:lnTo>
                      <a:lnTo>
                        <a:pt x="20" y="22"/>
                      </a:lnTo>
                      <a:lnTo>
                        <a:pt x="9" y="17"/>
                      </a:lnTo>
                      <a:lnTo>
                        <a:pt x="2" y="12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5" name="Freeform 194">
                  <a:extLst>
                    <a:ext uri="{FF2B5EF4-FFF2-40B4-BE49-F238E27FC236}">
                      <a16:creationId xmlns:a16="http://schemas.microsoft.com/office/drawing/2014/main" id="{3468933A-5412-4A75-BB85-5ED3726251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8" y="2455"/>
                  <a:ext cx="254" cy="36"/>
                </a:xfrm>
                <a:custGeom>
                  <a:avLst/>
                  <a:gdLst>
                    <a:gd name="T0" fmla="*/ 0 w 254"/>
                    <a:gd name="T1" fmla="*/ 0 h 36"/>
                    <a:gd name="T2" fmla="*/ 0 w 254"/>
                    <a:gd name="T3" fmla="*/ 0 h 36"/>
                    <a:gd name="T4" fmla="*/ 2 w 254"/>
                    <a:gd name="T5" fmla="*/ 5 h 36"/>
                    <a:gd name="T6" fmla="*/ 9 w 254"/>
                    <a:gd name="T7" fmla="*/ 10 h 36"/>
                    <a:gd name="T8" fmla="*/ 20 w 254"/>
                    <a:gd name="T9" fmla="*/ 16 h 36"/>
                    <a:gd name="T10" fmla="*/ 36 w 254"/>
                    <a:gd name="T11" fmla="*/ 19 h 36"/>
                    <a:gd name="T12" fmla="*/ 56 w 254"/>
                    <a:gd name="T13" fmla="*/ 23 h 36"/>
                    <a:gd name="T14" fmla="*/ 76 w 254"/>
                    <a:gd name="T15" fmla="*/ 25 h 36"/>
                    <a:gd name="T16" fmla="*/ 101 w 254"/>
                    <a:gd name="T17" fmla="*/ 27 h 36"/>
                    <a:gd name="T18" fmla="*/ 126 w 254"/>
                    <a:gd name="T19" fmla="*/ 28 h 36"/>
                    <a:gd name="T20" fmla="*/ 126 w 254"/>
                    <a:gd name="T21" fmla="*/ 28 h 36"/>
                    <a:gd name="T22" fmla="*/ 152 w 254"/>
                    <a:gd name="T23" fmla="*/ 27 h 36"/>
                    <a:gd name="T24" fmla="*/ 176 w 254"/>
                    <a:gd name="T25" fmla="*/ 25 h 36"/>
                    <a:gd name="T26" fmla="*/ 197 w 254"/>
                    <a:gd name="T27" fmla="*/ 23 h 36"/>
                    <a:gd name="T28" fmla="*/ 216 w 254"/>
                    <a:gd name="T29" fmla="*/ 19 h 36"/>
                    <a:gd name="T30" fmla="*/ 232 w 254"/>
                    <a:gd name="T31" fmla="*/ 16 h 36"/>
                    <a:gd name="T32" fmla="*/ 243 w 254"/>
                    <a:gd name="T33" fmla="*/ 10 h 36"/>
                    <a:gd name="T34" fmla="*/ 251 w 254"/>
                    <a:gd name="T35" fmla="*/ 5 h 36"/>
                    <a:gd name="T36" fmla="*/ 253 w 254"/>
                    <a:gd name="T37" fmla="*/ 0 h 36"/>
                    <a:gd name="T38" fmla="*/ 253 w 254"/>
                    <a:gd name="T39" fmla="*/ 6 h 36"/>
                    <a:gd name="T40" fmla="*/ 253 w 254"/>
                    <a:gd name="T41" fmla="*/ 6 h 36"/>
                    <a:gd name="T42" fmla="*/ 251 w 254"/>
                    <a:gd name="T43" fmla="*/ 12 h 36"/>
                    <a:gd name="T44" fmla="*/ 243 w 254"/>
                    <a:gd name="T45" fmla="*/ 17 h 36"/>
                    <a:gd name="T46" fmla="*/ 232 w 254"/>
                    <a:gd name="T47" fmla="*/ 22 h 36"/>
                    <a:gd name="T48" fmla="*/ 216 w 254"/>
                    <a:gd name="T49" fmla="*/ 26 h 36"/>
                    <a:gd name="T50" fmla="*/ 197 w 254"/>
                    <a:gd name="T51" fmla="*/ 30 h 36"/>
                    <a:gd name="T52" fmla="*/ 176 w 254"/>
                    <a:gd name="T53" fmla="*/ 32 h 36"/>
                    <a:gd name="T54" fmla="*/ 152 w 254"/>
                    <a:gd name="T55" fmla="*/ 34 h 36"/>
                    <a:gd name="T56" fmla="*/ 126 w 254"/>
                    <a:gd name="T57" fmla="*/ 35 h 36"/>
                    <a:gd name="T58" fmla="*/ 126 w 254"/>
                    <a:gd name="T59" fmla="*/ 35 h 36"/>
                    <a:gd name="T60" fmla="*/ 101 w 254"/>
                    <a:gd name="T61" fmla="*/ 34 h 36"/>
                    <a:gd name="T62" fmla="*/ 76 w 254"/>
                    <a:gd name="T63" fmla="*/ 32 h 36"/>
                    <a:gd name="T64" fmla="*/ 56 w 254"/>
                    <a:gd name="T65" fmla="*/ 30 h 36"/>
                    <a:gd name="T66" fmla="*/ 36 w 254"/>
                    <a:gd name="T67" fmla="*/ 26 h 36"/>
                    <a:gd name="T68" fmla="*/ 20 w 254"/>
                    <a:gd name="T69" fmla="*/ 22 h 36"/>
                    <a:gd name="T70" fmla="*/ 9 w 254"/>
                    <a:gd name="T71" fmla="*/ 17 h 36"/>
                    <a:gd name="T72" fmla="*/ 2 w 254"/>
                    <a:gd name="T73" fmla="*/ 12 h 36"/>
                    <a:gd name="T74" fmla="*/ 0 w 254"/>
                    <a:gd name="T75" fmla="*/ 6 h 36"/>
                    <a:gd name="T76" fmla="*/ 0 w 254"/>
                    <a:gd name="T77" fmla="*/ 0 h 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54"/>
                    <a:gd name="T118" fmla="*/ 0 h 36"/>
                    <a:gd name="T119" fmla="*/ 254 w 254"/>
                    <a:gd name="T120" fmla="*/ 36 h 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54" h="3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9" y="10"/>
                      </a:lnTo>
                      <a:lnTo>
                        <a:pt x="20" y="16"/>
                      </a:lnTo>
                      <a:lnTo>
                        <a:pt x="36" y="19"/>
                      </a:lnTo>
                      <a:lnTo>
                        <a:pt x="56" y="23"/>
                      </a:lnTo>
                      <a:lnTo>
                        <a:pt x="76" y="25"/>
                      </a:lnTo>
                      <a:lnTo>
                        <a:pt x="101" y="27"/>
                      </a:lnTo>
                      <a:lnTo>
                        <a:pt x="126" y="28"/>
                      </a:lnTo>
                      <a:lnTo>
                        <a:pt x="152" y="27"/>
                      </a:lnTo>
                      <a:lnTo>
                        <a:pt x="176" y="25"/>
                      </a:lnTo>
                      <a:lnTo>
                        <a:pt x="197" y="23"/>
                      </a:lnTo>
                      <a:lnTo>
                        <a:pt x="216" y="19"/>
                      </a:lnTo>
                      <a:lnTo>
                        <a:pt x="232" y="16"/>
                      </a:lnTo>
                      <a:lnTo>
                        <a:pt x="243" y="10"/>
                      </a:lnTo>
                      <a:lnTo>
                        <a:pt x="251" y="5"/>
                      </a:lnTo>
                      <a:lnTo>
                        <a:pt x="253" y="0"/>
                      </a:lnTo>
                      <a:lnTo>
                        <a:pt x="253" y="6"/>
                      </a:lnTo>
                      <a:lnTo>
                        <a:pt x="251" y="12"/>
                      </a:lnTo>
                      <a:lnTo>
                        <a:pt x="243" y="17"/>
                      </a:lnTo>
                      <a:lnTo>
                        <a:pt x="232" y="22"/>
                      </a:lnTo>
                      <a:lnTo>
                        <a:pt x="216" y="26"/>
                      </a:lnTo>
                      <a:lnTo>
                        <a:pt x="197" y="30"/>
                      </a:lnTo>
                      <a:lnTo>
                        <a:pt x="176" y="32"/>
                      </a:lnTo>
                      <a:lnTo>
                        <a:pt x="152" y="34"/>
                      </a:lnTo>
                      <a:lnTo>
                        <a:pt x="126" y="35"/>
                      </a:lnTo>
                      <a:lnTo>
                        <a:pt x="101" y="34"/>
                      </a:lnTo>
                      <a:lnTo>
                        <a:pt x="76" y="32"/>
                      </a:lnTo>
                      <a:lnTo>
                        <a:pt x="56" y="30"/>
                      </a:lnTo>
                      <a:lnTo>
                        <a:pt x="36" y="26"/>
                      </a:lnTo>
                      <a:lnTo>
                        <a:pt x="20" y="22"/>
                      </a:lnTo>
                      <a:lnTo>
                        <a:pt x="9" y="17"/>
                      </a:lnTo>
                      <a:lnTo>
                        <a:pt x="2" y="12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6" name="Freeform 195">
                  <a:extLst>
                    <a:ext uri="{FF2B5EF4-FFF2-40B4-BE49-F238E27FC236}">
                      <a16:creationId xmlns:a16="http://schemas.microsoft.com/office/drawing/2014/main" id="{43FE9CD1-0F5F-4348-8B0D-5926D421B4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9" y="2425"/>
                  <a:ext cx="152" cy="40"/>
                </a:xfrm>
                <a:custGeom>
                  <a:avLst/>
                  <a:gdLst>
                    <a:gd name="T0" fmla="*/ 0 w 152"/>
                    <a:gd name="T1" fmla="*/ 0 h 40"/>
                    <a:gd name="T2" fmla="*/ 0 w 152"/>
                    <a:gd name="T3" fmla="*/ 0 h 40"/>
                    <a:gd name="T4" fmla="*/ 0 w 152"/>
                    <a:gd name="T5" fmla="*/ 0 h 40"/>
                    <a:gd name="T6" fmla="*/ 0 w 152"/>
                    <a:gd name="T7" fmla="*/ 4 h 40"/>
                    <a:gd name="T8" fmla="*/ 0 w 152"/>
                    <a:gd name="T9" fmla="*/ 11 h 40"/>
                    <a:gd name="T10" fmla="*/ 0 w 152"/>
                    <a:gd name="T11" fmla="*/ 22 h 40"/>
                    <a:gd name="T12" fmla="*/ 0 w 152"/>
                    <a:gd name="T13" fmla="*/ 22 h 40"/>
                    <a:gd name="T14" fmla="*/ 2 w 152"/>
                    <a:gd name="T15" fmla="*/ 25 h 40"/>
                    <a:gd name="T16" fmla="*/ 6 w 152"/>
                    <a:gd name="T17" fmla="*/ 29 h 40"/>
                    <a:gd name="T18" fmla="*/ 13 w 152"/>
                    <a:gd name="T19" fmla="*/ 31 h 40"/>
                    <a:gd name="T20" fmla="*/ 23 w 152"/>
                    <a:gd name="T21" fmla="*/ 34 h 40"/>
                    <a:gd name="T22" fmla="*/ 33 w 152"/>
                    <a:gd name="T23" fmla="*/ 36 h 40"/>
                    <a:gd name="T24" fmla="*/ 45 w 152"/>
                    <a:gd name="T25" fmla="*/ 37 h 40"/>
                    <a:gd name="T26" fmla="*/ 60 w 152"/>
                    <a:gd name="T27" fmla="*/ 38 h 40"/>
                    <a:gd name="T28" fmla="*/ 75 w 152"/>
                    <a:gd name="T29" fmla="*/ 39 h 40"/>
                    <a:gd name="T30" fmla="*/ 75 w 152"/>
                    <a:gd name="T31" fmla="*/ 39 h 40"/>
                    <a:gd name="T32" fmla="*/ 89 w 152"/>
                    <a:gd name="T33" fmla="*/ 38 h 40"/>
                    <a:gd name="T34" fmla="*/ 104 w 152"/>
                    <a:gd name="T35" fmla="*/ 37 h 40"/>
                    <a:gd name="T36" fmla="*/ 117 w 152"/>
                    <a:gd name="T37" fmla="*/ 36 h 40"/>
                    <a:gd name="T38" fmla="*/ 128 w 152"/>
                    <a:gd name="T39" fmla="*/ 34 h 40"/>
                    <a:gd name="T40" fmla="*/ 137 w 152"/>
                    <a:gd name="T41" fmla="*/ 31 h 40"/>
                    <a:gd name="T42" fmla="*/ 144 w 152"/>
                    <a:gd name="T43" fmla="*/ 29 h 40"/>
                    <a:gd name="T44" fmla="*/ 149 w 152"/>
                    <a:gd name="T45" fmla="*/ 25 h 40"/>
                    <a:gd name="T46" fmla="*/ 151 w 152"/>
                    <a:gd name="T47" fmla="*/ 22 h 40"/>
                    <a:gd name="T48" fmla="*/ 151 w 152"/>
                    <a:gd name="T49" fmla="*/ 22 h 40"/>
                    <a:gd name="T50" fmla="*/ 151 w 152"/>
                    <a:gd name="T51" fmla="*/ 12 h 40"/>
                    <a:gd name="T52" fmla="*/ 151 w 152"/>
                    <a:gd name="T53" fmla="*/ 5 h 40"/>
                    <a:gd name="T54" fmla="*/ 151 w 152"/>
                    <a:gd name="T55" fmla="*/ 1 h 40"/>
                    <a:gd name="T56" fmla="*/ 151 w 152"/>
                    <a:gd name="T57" fmla="*/ 0 h 4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52"/>
                    <a:gd name="T88" fmla="*/ 0 h 40"/>
                    <a:gd name="T89" fmla="*/ 152 w 152"/>
                    <a:gd name="T90" fmla="*/ 40 h 4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52" h="4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11"/>
                      </a:lnTo>
                      <a:lnTo>
                        <a:pt x="0" y="22"/>
                      </a:lnTo>
                      <a:lnTo>
                        <a:pt x="2" y="25"/>
                      </a:lnTo>
                      <a:lnTo>
                        <a:pt x="6" y="29"/>
                      </a:lnTo>
                      <a:lnTo>
                        <a:pt x="13" y="31"/>
                      </a:lnTo>
                      <a:lnTo>
                        <a:pt x="23" y="34"/>
                      </a:lnTo>
                      <a:lnTo>
                        <a:pt x="33" y="36"/>
                      </a:lnTo>
                      <a:lnTo>
                        <a:pt x="45" y="37"/>
                      </a:lnTo>
                      <a:lnTo>
                        <a:pt x="60" y="38"/>
                      </a:lnTo>
                      <a:lnTo>
                        <a:pt x="75" y="39"/>
                      </a:lnTo>
                      <a:lnTo>
                        <a:pt x="89" y="38"/>
                      </a:lnTo>
                      <a:lnTo>
                        <a:pt x="104" y="37"/>
                      </a:lnTo>
                      <a:lnTo>
                        <a:pt x="117" y="36"/>
                      </a:lnTo>
                      <a:lnTo>
                        <a:pt x="128" y="34"/>
                      </a:lnTo>
                      <a:lnTo>
                        <a:pt x="137" y="31"/>
                      </a:lnTo>
                      <a:lnTo>
                        <a:pt x="144" y="29"/>
                      </a:lnTo>
                      <a:lnTo>
                        <a:pt x="149" y="25"/>
                      </a:lnTo>
                      <a:lnTo>
                        <a:pt x="151" y="22"/>
                      </a:lnTo>
                      <a:lnTo>
                        <a:pt x="151" y="12"/>
                      </a:lnTo>
                      <a:lnTo>
                        <a:pt x="151" y="5"/>
                      </a:lnTo>
                      <a:lnTo>
                        <a:pt x="151" y="1"/>
                      </a:lnTo>
                      <a:lnTo>
                        <a:pt x="151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7" name="Freeform 196">
                  <a:extLst>
                    <a:ext uri="{FF2B5EF4-FFF2-40B4-BE49-F238E27FC236}">
                      <a16:creationId xmlns:a16="http://schemas.microsoft.com/office/drawing/2014/main" id="{8F7B5CB2-291E-4C7F-9171-CEA24ABEC5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1" y="2290"/>
                  <a:ext cx="309" cy="152"/>
                </a:xfrm>
                <a:custGeom>
                  <a:avLst/>
                  <a:gdLst>
                    <a:gd name="T0" fmla="*/ 293 w 309"/>
                    <a:gd name="T1" fmla="*/ 142 h 152"/>
                    <a:gd name="T2" fmla="*/ 275 w 309"/>
                    <a:gd name="T3" fmla="*/ 144 h 152"/>
                    <a:gd name="T4" fmla="*/ 256 w 309"/>
                    <a:gd name="T5" fmla="*/ 146 h 152"/>
                    <a:gd name="T6" fmla="*/ 239 w 309"/>
                    <a:gd name="T7" fmla="*/ 147 h 152"/>
                    <a:gd name="T8" fmla="*/ 222 w 309"/>
                    <a:gd name="T9" fmla="*/ 149 h 152"/>
                    <a:gd name="T10" fmla="*/ 205 w 309"/>
                    <a:gd name="T11" fmla="*/ 149 h 152"/>
                    <a:gd name="T12" fmla="*/ 188 w 309"/>
                    <a:gd name="T13" fmla="*/ 150 h 152"/>
                    <a:gd name="T14" fmla="*/ 172 w 309"/>
                    <a:gd name="T15" fmla="*/ 151 h 152"/>
                    <a:gd name="T16" fmla="*/ 157 w 309"/>
                    <a:gd name="T17" fmla="*/ 151 h 152"/>
                    <a:gd name="T18" fmla="*/ 140 w 309"/>
                    <a:gd name="T19" fmla="*/ 151 h 152"/>
                    <a:gd name="T20" fmla="*/ 123 w 309"/>
                    <a:gd name="T21" fmla="*/ 151 h 152"/>
                    <a:gd name="T22" fmla="*/ 106 w 309"/>
                    <a:gd name="T23" fmla="*/ 150 h 152"/>
                    <a:gd name="T24" fmla="*/ 88 w 309"/>
                    <a:gd name="T25" fmla="*/ 149 h 152"/>
                    <a:gd name="T26" fmla="*/ 71 w 309"/>
                    <a:gd name="T27" fmla="*/ 149 h 152"/>
                    <a:gd name="T28" fmla="*/ 52 w 309"/>
                    <a:gd name="T29" fmla="*/ 147 h 152"/>
                    <a:gd name="T30" fmla="*/ 34 w 309"/>
                    <a:gd name="T31" fmla="*/ 144 h 152"/>
                    <a:gd name="T32" fmla="*/ 13 w 309"/>
                    <a:gd name="T33" fmla="*/ 142 h 152"/>
                    <a:gd name="T34" fmla="*/ 3 w 309"/>
                    <a:gd name="T35" fmla="*/ 114 h 152"/>
                    <a:gd name="T36" fmla="*/ 0 w 309"/>
                    <a:gd name="T37" fmla="*/ 74 h 152"/>
                    <a:gd name="T38" fmla="*/ 1 w 309"/>
                    <a:gd name="T39" fmla="*/ 35 h 152"/>
                    <a:gd name="T40" fmla="*/ 7 w 309"/>
                    <a:gd name="T41" fmla="*/ 8 h 152"/>
                    <a:gd name="T42" fmla="*/ 27 w 309"/>
                    <a:gd name="T43" fmla="*/ 6 h 152"/>
                    <a:gd name="T44" fmla="*/ 47 w 309"/>
                    <a:gd name="T45" fmla="*/ 4 h 152"/>
                    <a:gd name="T46" fmla="*/ 66 w 309"/>
                    <a:gd name="T47" fmla="*/ 2 h 152"/>
                    <a:gd name="T48" fmla="*/ 85 w 309"/>
                    <a:gd name="T49" fmla="*/ 0 h 152"/>
                    <a:gd name="T50" fmla="*/ 103 w 309"/>
                    <a:gd name="T51" fmla="*/ 0 h 152"/>
                    <a:gd name="T52" fmla="*/ 120 w 309"/>
                    <a:gd name="T53" fmla="*/ 0 h 152"/>
                    <a:gd name="T54" fmla="*/ 138 w 309"/>
                    <a:gd name="T55" fmla="*/ 0 h 152"/>
                    <a:gd name="T56" fmla="*/ 157 w 309"/>
                    <a:gd name="T57" fmla="*/ 0 h 152"/>
                    <a:gd name="T58" fmla="*/ 174 w 309"/>
                    <a:gd name="T59" fmla="*/ 0 h 152"/>
                    <a:gd name="T60" fmla="*/ 191 w 309"/>
                    <a:gd name="T61" fmla="*/ 0 h 152"/>
                    <a:gd name="T62" fmla="*/ 208 w 309"/>
                    <a:gd name="T63" fmla="*/ 0 h 152"/>
                    <a:gd name="T64" fmla="*/ 226 w 309"/>
                    <a:gd name="T65" fmla="*/ 2 h 152"/>
                    <a:gd name="T66" fmla="*/ 243 w 309"/>
                    <a:gd name="T67" fmla="*/ 3 h 152"/>
                    <a:gd name="T68" fmla="*/ 262 w 309"/>
                    <a:gd name="T69" fmla="*/ 5 h 152"/>
                    <a:gd name="T70" fmla="*/ 280 w 309"/>
                    <a:gd name="T71" fmla="*/ 6 h 152"/>
                    <a:gd name="T72" fmla="*/ 297 w 309"/>
                    <a:gd name="T73" fmla="*/ 8 h 152"/>
                    <a:gd name="T74" fmla="*/ 305 w 309"/>
                    <a:gd name="T75" fmla="*/ 35 h 152"/>
                    <a:gd name="T76" fmla="*/ 308 w 309"/>
                    <a:gd name="T77" fmla="*/ 74 h 152"/>
                    <a:gd name="T78" fmla="*/ 304 w 309"/>
                    <a:gd name="T79" fmla="*/ 114 h 152"/>
                    <a:gd name="T80" fmla="*/ 293 w 309"/>
                    <a:gd name="T81" fmla="*/ 142 h 15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09"/>
                    <a:gd name="T124" fmla="*/ 0 h 152"/>
                    <a:gd name="T125" fmla="*/ 309 w 309"/>
                    <a:gd name="T126" fmla="*/ 152 h 15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09" h="152">
                      <a:moveTo>
                        <a:pt x="293" y="142"/>
                      </a:moveTo>
                      <a:lnTo>
                        <a:pt x="275" y="144"/>
                      </a:lnTo>
                      <a:lnTo>
                        <a:pt x="256" y="146"/>
                      </a:lnTo>
                      <a:lnTo>
                        <a:pt x="239" y="147"/>
                      </a:lnTo>
                      <a:lnTo>
                        <a:pt x="222" y="149"/>
                      </a:lnTo>
                      <a:lnTo>
                        <a:pt x="205" y="149"/>
                      </a:lnTo>
                      <a:lnTo>
                        <a:pt x="188" y="150"/>
                      </a:lnTo>
                      <a:lnTo>
                        <a:pt x="172" y="151"/>
                      </a:lnTo>
                      <a:lnTo>
                        <a:pt x="157" y="151"/>
                      </a:lnTo>
                      <a:lnTo>
                        <a:pt x="140" y="151"/>
                      </a:lnTo>
                      <a:lnTo>
                        <a:pt x="123" y="151"/>
                      </a:lnTo>
                      <a:lnTo>
                        <a:pt x="106" y="150"/>
                      </a:lnTo>
                      <a:lnTo>
                        <a:pt x="88" y="149"/>
                      </a:lnTo>
                      <a:lnTo>
                        <a:pt x="71" y="149"/>
                      </a:lnTo>
                      <a:lnTo>
                        <a:pt x="52" y="147"/>
                      </a:lnTo>
                      <a:lnTo>
                        <a:pt x="34" y="144"/>
                      </a:lnTo>
                      <a:lnTo>
                        <a:pt x="13" y="142"/>
                      </a:lnTo>
                      <a:lnTo>
                        <a:pt x="3" y="114"/>
                      </a:lnTo>
                      <a:lnTo>
                        <a:pt x="0" y="74"/>
                      </a:lnTo>
                      <a:lnTo>
                        <a:pt x="1" y="35"/>
                      </a:lnTo>
                      <a:lnTo>
                        <a:pt x="7" y="8"/>
                      </a:lnTo>
                      <a:lnTo>
                        <a:pt x="27" y="6"/>
                      </a:lnTo>
                      <a:lnTo>
                        <a:pt x="47" y="4"/>
                      </a:lnTo>
                      <a:lnTo>
                        <a:pt x="66" y="2"/>
                      </a:lnTo>
                      <a:lnTo>
                        <a:pt x="85" y="0"/>
                      </a:lnTo>
                      <a:lnTo>
                        <a:pt x="103" y="0"/>
                      </a:lnTo>
                      <a:lnTo>
                        <a:pt x="120" y="0"/>
                      </a:lnTo>
                      <a:lnTo>
                        <a:pt x="138" y="0"/>
                      </a:lnTo>
                      <a:lnTo>
                        <a:pt x="157" y="0"/>
                      </a:lnTo>
                      <a:lnTo>
                        <a:pt x="174" y="0"/>
                      </a:lnTo>
                      <a:lnTo>
                        <a:pt x="191" y="0"/>
                      </a:lnTo>
                      <a:lnTo>
                        <a:pt x="208" y="0"/>
                      </a:lnTo>
                      <a:lnTo>
                        <a:pt x="226" y="2"/>
                      </a:lnTo>
                      <a:lnTo>
                        <a:pt x="243" y="3"/>
                      </a:lnTo>
                      <a:lnTo>
                        <a:pt x="262" y="5"/>
                      </a:lnTo>
                      <a:lnTo>
                        <a:pt x="280" y="6"/>
                      </a:lnTo>
                      <a:lnTo>
                        <a:pt x="297" y="8"/>
                      </a:lnTo>
                      <a:lnTo>
                        <a:pt x="305" y="35"/>
                      </a:lnTo>
                      <a:lnTo>
                        <a:pt x="308" y="74"/>
                      </a:lnTo>
                      <a:lnTo>
                        <a:pt x="304" y="114"/>
                      </a:lnTo>
                      <a:lnTo>
                        <a:pt x="293" y="142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8" name="Freeform 197">
                  <a:extLst>
                    <a:ext uri="{FF2B5EF4-FFF2-40B4-BE49-F238E27FC236}">
                      <a16:creationId xmlns:a16="http://schemas.microsoft.com/office/drawing/2014/main" id="{59E94957-D2C9-4C73-8AD4-60EF0C5546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1" y="2290"/>
                  <a:ext cx="309" cy="152"/>
                </a:xfrm>
                <a:custGeom>
                  <a:avLst/>
                  <a:gdLst>
                    <a:gd name="T0" fmla="*/ 293 w 309"/>
                    <a:gd name="T1" fmla="*/ 142 h 152"/>
                    <a:gd name="T2" fmla="*/ 293 w 309"/>
                    <a:gd name="T3" fmla="*/ 142 h 152"/>
                    <a:gd name="T4" fmla="*/ 275 w 309"/>
                    <a:gd name="T5" fmla="*/ 144 h 152"/>
                    <a:gd name="T6" fmla="*/ 256 w 309"/>
                    <a:gd name="T7" fmla="*/ 146 h 152"/>
                    <a:gd name="T8" fmla="*/ 239 w 309"/>
                    <a:gd name="T9" fmla="*/ 147 h 152"/>
                    <a:gd name="T10" fmla="*/ 222 w 309"/>
                    <a:gd name="T11" fmla="*/ 149 h 152"/>
                    <a:gd name="T12" fmla="*/ 205 w 309"/>
                    <a:gd name="T13" fmla="*/ 149 h 152"/>
                    <a:gd name="T14" fmla="*/ 188 w 309"/>
                    <a:gd name="T15" fmla="*/ 150 h 152"/>
                    <a:gd name="T16" fmla="*/ 172 w 309"/>
                    <a:gd name="T17" fmla="*/ 151 h 152"/>
                    <a:gd name="T18" fmla="*/ 157 w 309"/>
                    <a:gd name="T19" fmla="*/ 151 h 152"/>
                    <a:gd name="T20" fmla="*/ 140 w 309"/>
                    <a:gd name="T21" fmla="*/ 151 h 152"/>
                    <a:gd name="T22" fmla="*/ 123 w 309"/>
                    <a:gd name="T23" fmla="*/ 151 h 152"/>
                    <a:gd name="T24" fmla="*/ 106 w 309"/>
                    <a:gd name="T25" fmla="*/ 150 h 152"/>
                    <a:gd name="T26" fmla="*/ 88 w 309"/>
                    <a:gd name="T27" fmla="*/ 149 h 152"/>
                    <a:gd name="T28" fmla="*/ 71 w 309"/>
                    <a:gd name="T29" fmla="*/ 149 h 152"/>
                    <a:gd name="T30" fmla="*/ 52 w 309"/>
                    <a:gd name="T31" fmla="*/ 147 h 152"/>
                    <a:gd name="T32" fmla="*/ 34 w 309"/>
                    <a:gd name="T33" fmla="*/ 144 h 152"/>
                    <a:gd name="T34" fmla="*/ 13 w 309"/>
                    <a:gd name="T35" fmla="*/ 142 h 152"/>
                    <a:gd name="T36" fmla="*/ 13 w 309"/>
                    <a:gd name="T37" fmla="*/ 142 h 152"/>
                    <a:gd name="T38" fmla="*/ 3 w 309"/>
                    <a:gd name="T39" fmla="*/ 114 h 152"/>
                    <a:gd name="T40" fmla="*/ 0 w 309"/>
                    <a:gd name="T41" fmla="*/ 74 h 152"/>
                    <a:gd name="T42" fmla="*/ 1 w 309"/>
                    <a:gd name="T43" fmla="*/ 35 h 152"/>
                    <a:gd name="T44" fmla="*/ 7 w 309"/>
                    <a:gd name="T45" fmla="*/ 8 h 152"/>
                    <a:gd name="T46" fmla="*/ 7 w 309"/>
                    <a:gd name="T47" fmla="*/ 8 h 152"/>
                    <a:gd name="T48" fmla="*/ 27 w 309"/>
                    <a:gd name="T49" fmla="*/ 6 h 152"/>
                    <a:gd name="T50" fmla="*/ 47 w 309"/>
                    <a:gd name="T51" fmla="*/ 4 h 152"/>
                    <a:gd name="T52" fmla="*/ 66 w 309"/>
                    <a:gd name="T53" fmla="*/ 2 h 152"/>
                    <a:gd name="T54" fmla="*/ 85 w 309"/>
                    <a:gd name="T55" fmla="*/ 0 h 152"/>
                    <a:gd name="T56" fmla="*/ 103 w 309"/>
                    <a:gd name="T57" fmla="*/ 0 h 152"/>
                    <a:gd name="T58" fmla="*/ 120 w 309"/>
                    <a:gd name="T59" fmla="*/ 0 h 152"/>
                    <a:gd name="T60" fmla="*/ 138 w 309"/>
                    <a:gd name="T61" fmla="*/ 0 h 152"/>
                    <a:gd name="T62" fmla="*/ 157 w 309"/>
                    <a:gd name="T63" fmla="*/ 0 h 152"/>
                    <a:gd name="T64" fmla="*/ 174 w 309"/>
                    <a:gd name="T65" fmla="*/ 0 h 152"/>
                    <a:gd name="T66" fmla="*/ 191 w 309"/>
                    <a:gd name="T67" fmla="*/ 0 h 152"/>
                    <a:gd name="T68" fmla="*/ 208 w 309"/>
                    <a:gd name="T69" fmla="*/ 0 h 152"/>
                    <a:gd name="T70" fmla="*/ 226 w 309"/>
                    <a:gd name="T71" fmla="*/ 2 h 152"/>
                    <a:gd name="T72" fmla="*/ 243 w 309"/>
                    <a:gd name="T73" fmla="*/ 3 h 152"/>
                    <a:gd name="T74" fmla="*/ 262 w 309"/>
                    <a:gd name="T75" fmla="*/ 5 h 152"/>
                    <a:gd name="T76" fmla="*/ 280 w 309"/>
                    <a:gd name="T77" fmla="*/ 6 h 152"/>
                    <a:gd name="T78" fmla="*/ 297 w 309"/>
                    <a:gd name="T79" fmla="*/ 8 h 152"/>
                    <a:gd name="T80" fmla="*/ 297 w 309"/>
                    <a:gd name="T81" fmla="*/ 8 h 152"/>
                    <a:gd name="T82" fmla="*/ 305 w 309"/>
                    <a:gd name="T83" fmla="*/ 35 h 152"/>
                    <a:gd name="T84" fmla="*/ 308 w 309"/>
                    <a:gd name="T85" fmla="*/ 74 h 152"/>
                    <a:gd name="T86" fmla="*/ 304 w 309"/>
                    <a:gd name="T87" fmla="*/ 114 h 152"/>
                    <a:gd name="T88" fmla="*/ 293 w 309"/>
                    <a:gd name="T89" fmla="*/ 142 h 15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09"/>
                    <a:gd name="T136" fmla="*/ 0 h 152"/>
                    <a:gd name="T137" fmla="*/ 309 w 309"/>
                    <a:gd name="T138" fmla="*/ 152 h 152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09" h="152">
                      <a:moveTo>
                        <a:pt x="293" y="142"/>
                      </a:moveTo>
                      <a:lnTo>
                        <a:pt x="293" y="142"/>
                      </a:lnTo>
                      <a:lnTo>
                        <a:pt x="275" y="144"/>
                      </a:lnTo>
                      <a:lnTo>
                        <a:pt x="256" y="146"/>
                      </a:lnTo>
                      <a:lnTo>
                        <a:pt x="239" y="147"/>
                      </a:lnTo>
                      <a:lnTo>
                        <a:pt x="222" y="149"/>
                      </a:lnTo>
                      <a:lnTo>
                        <a:pt x="205" y="149"/>
                      </a:lnTo>
                      <a:lnTo>
                        <a:pt x="188" y="150"/>
                      </a:lnTo>
                      <a:lnTo>
                        <a:pt x="172" y="151"/>
                      </a:lnTo>
                      <a:lnTo>
                        <a:pt x="157" y="151"/>
                      </a:lnTo>
                      <a:lnTo>
                        <a:pt x="140" y="151"/>
                      </a:lnTo>
                      <a:lnTo>
                        <a:pt x="123" y="151"/>
                      </a:lnTo>
                      <a:lnTo>
                        <a:pt x="106" y="150"/>
                      </a:lnTo>
                      <a:lnTo>
                        <a:pt x="88" y="149"/>
                      </a:lnTo>
                      <a:lnTo>
                        <a:pt x="71" y="149"/>
                      </a:lnTo>
                      <a:lnTo>
                        <a:pt x="52" y="147"/>
                      </a:lnTo>
                      <a:lnTo>
                        <a:pt x="34" y="144"/>
                      </a:lnTo>
                      <a:lnTo>
                        <a:pt x="13" y="142"/>
                      </a:lnTo>
                      <a:lnTo>
                        <a:pt x="3" y="114"/>
                      </a:lnTo>
                      <a:lnTo>
                        <a:pt x="0" y="74"/>
                      </a:lnTo>
                      <a:lnTo>
                        <a:pt x="1" y="35"/>
                      </a:lnTo>
                      <a:lnTo>
                        <a:pt x="7" y="8"/>
                      </a:lnTo>
                      <a:lnTo>
                        <a:pt x="27" y="6"/>
                      </a:lnTo>
                      <a:lnTo>
                        <a:pt x="47" y="4"/>
                      </a:lnTo>
                      <a:lnTo>
                        <a:pt x="66" y="2"/>
                      </a:lnTo>
                      <a:lnTo>
                        <a:pt x="85" y="0"/>
                      </a:lnTo>
                      <a:lnTo>
                        <a:pt x="103" y="0"/>
                      </a:lnTo>
                      <a:lnTo>
                        <a:pt x="120" y="0"/>
                      </a:lnTo>
                      <a:lnTo>
                        <a:pt x="138" y="0"/>
                      </a:lnTo>
                      <a:lnTo>
                        <a:pt x="157" y="0"/>
                      </a:lnTo>
                      <a:lnTo>
                        <a:pt x="174" y="0"/>
                      </a:lnTo>
                      <a:lnTo>
                        <a:pt x="191" y="0"/>
                      </a:lnTo>
                      <a:lnTo>
                        <a:pt x="208" y="0"/>
                      </a:lnTo>
                      <a:lnTo>
                        <a:pt x="226" y="2"/>
                      </a:lnTo>
                      <a:lnTo>
                        <a:pt x="243" y="3"/>
                      </a:lnTo>
                      <a:lnTo>
                        <a:pt x="262" y="5"/>
                      </a:lnTo>
                      <a:lnTo>
                        <a:pt x="280" y="6"/>
                      </a:lnTo>
                      <a:lnTo>
                        <a:pt x="297" y="8"/>
                      </a:lnTo>
                      <a:lnTo>
                        <a:pt x="305" y="35"/>
                      </a:lnTo>
                      <a:lnTo>
                        <a:pt x="308" y="74"/>
                      </a:lnTo>
                      <a:lnTo>
                        <a:pt x="304" y="114"/>
                      </a:lnTo>
                      <a:lnTo>
                        <a:pt x="293" y="14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9" name="Freeform 198">
                  <a:extLst>
                    <a:ext uri="{FF2B5EF4-FFF2-40B4-BE49-F238E27FC236}">
                      <a16:creationId xmlns:a16="http://schemas.microsoft.com/office/drawing/2014/main" id="{91C98AF2-E76A-413F-A66C-1346FCABE9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0" y="2267"/>
                  <a:ext cx="290" cy="31"/>
                </a:xfrm>
                <a:custGeom>
                  <a:avLst/>
                  <a:gdLst>
                    <a:gd name="T0" fmla="*/ 253 w 290"/>
                    <a:gd name="T1" fmla="*/ 4 h 31"/>
                    <a:gd name="T2" fmla="*/ 238 w 290"/>
                    <a:gd name="T3" fmla="*/ 3 h 31"/>
                    <a:gd name="T4" fmla="*/ 225 w 290"/>
                    <a:gd name="T5" fmla="*/ 2 h 31"/>
                    <a:gd name="T6" fmla="*/ 211 w 290"/>
                    <a:gd name="T7" fmla="*/ 2 h 31"/>
                    <a:gd name="T8" fmla="*/ 198 w 290"/>
                    <a:gd name="T9" fmla="*/ 1 h 31"/>
                    <a:gd name="T10" fmla="*/ 185 w 290"/>
                    <a:gd name="T11" fmla="*/ 0 h 31"/>
                    <a:gd name="T12" fmla="*/ 172 w 290"/>
                    <a:gd name="T13" fmla="*/ 0 h 31"/>
                    <a:gd name="T14" fmla="*/ 158 w 290"/>
                    <a:gd name="T15" fmla="*/ 0 h 31"/>
                    <a:gd name="T16" fmla="*/ 147 w 290"/>
                    <a:gd name="T17" fmla="*/ 0 h 31"/>
                    <a:gd name="T18" fmla="*/ 133 w 290"/>
                    <a:gd name="T19" fmla="*/ 0 h 31"/>
                    <a:gd name="T20" fmla="*/ 120 w 290"/>
                    <a:gd name="T21" fmla="*/ 0 h 31"/>
                    <a:gd name="T22" fmla="*/ 107 w 290"/>
                    <a:gd name="T23" fmla="*/ 0 h 31"/>
                    <a:gd name="T24" fmla="*/ 94 w 290"/>
                    <a:gd name="T25" fmla="*/ 0 h 31"/>
                    <a:gd name="T26" fmla="*/ 79 w 290"/>
                    <a:gd name="T27" fmla="*/ 1 h 31"/>
                    <a:gd name="T28" fmla="*/ 64 w 290"/>
                    <a:gd name="T29" fmla="*/ 2 h 31"/>
                    <a:gd name="T30" fmla="*/ 50 w 290"/>
                    <a:gd name="T31" fmla="*/ 3 h 31"/>
                    <a:gd name="T32" fmla="*/ 35 w 290"/>
                    <a:gd name="T33" fmla="*/ 4 h 31"/>
                    <a:gd name="T34" fmla="*/ 0 w 290"/>
                    <a:gd name="T35" fmla="*/ 30 h 31"/>
                    <a:gd name="T36" fmla="*/ 20 w 290"/>
                    <a:gd name="T37" fmla="*/ 28 h 31"/>
                    <a:gd name="T38" fmla="*/ 39 w 290"/>
                    <a:gd name="T39" fmla="*/ 26 h 31"/>
                    <a:gd name="T40" fmla="*/ 58 w 290"/>
                    <a:gd name="T41" fmla="*/ 24 h 31"/>
                    <a:gd name="T42" fmla="*/ 77 w 290"/>
                    <a:gd name="T43" fmla="*/ 23 h 31"/>
                    <a:gd name="T44" fmla="*/ 95 w 290"/>
                    <a:gd name="T45" fmla="*/ 22 h 31"/>
                    <a:gd name="T46" fmla="*/ 112 w 290"/>
                    <a:gd name="T47" fmla="*/ 22 h 31"/>
                    <a:gd name="T48" fmla="*/ 130 w 290"/>
                    <a:gd name="T49" fmla="*/ 22 h 31"/>
                    <a:gd name="T50" fmla="*/ 148 w 290"/>
                    <a:gd name="T51" fmla="*/ 22 h 31"/>
                    <a:gd name="T52" fmla="*/ 166 w 290"/>
                    <a:gd name="T53" fmla="*/ 22 h 31"/>
                    <a:gd name="T54" fmla="*/ 183 w 290"/>
                    <a:gd name="T55" fmla="*/ 22 h 31"/>
                    <a:gd name="T56" fmla="*/ 200 w 290"/>
                    <a:gd name="T57" fmla="*/ 23 h 31"/>
                    <a:gd name="T58" fmla="*/ 218 w 290"/>
                    <a:gd name="T59" fmla="*/ 24 h 31"/>
                    <a:gd name="T60" fmla="*/ 235 w 290"/>
                    <a:gd name="T61" fmla="*/ 25 h 31"/>
                    <a:gd name="T62" fmla="*/ 253 w 290"/>
                    <a:gd name="T63" fmla="*/ 27 h 31"/>
                    <a:gd name="T64" fmla="*/ 272 w 290"/>
                    <a:gd name="T65" fmla="*/ 28 h 31"/>
                    <a:gd name="T66" fmla="*/ 289 w 290"/>
                    <a:gd name="T67" fmla="*/ 30 h 31"/>
                    <a:gd name="T68" fmla="*/ 253 w 290"/>
                    <a:gd name="T69" fmla="*/ 4 h 3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90"/>
                    <a:gd name="T106" fmla="*/ 0 h 31"/>
                    <a:gd name="T107" fmla="*/ 290 w 290"/>
                    <a:gd name="T108" fmla="*/ 31 h 3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90" h="31">
                      <a:moveTo>
                        <a:pt x="253" y="4"/>
                      </a:moveTo>
                      <a:lnTo>
                        <a:pt x="238" y="3"/>
                      </a:lnTo>
                      <a:lnTo>
                        <a:pt x="225" y="2"/>
                      </a:lnTo>
                      <a:lnTo>
                        <a:pt x="211" y="2"/>
                      </a:lnTo>
                      <a:lnTo>
                        <a:pt x="198" y="1"/>
                      </a:lnTo>
                      <a:lnTo>
                        <a:pt x="185" y="0"/>
                      </a:lnTo>
                      <a:lnTo>
                        <a:pt x="172" y="0"/>
                      </a:lnTo>
                      <a:lnTo>
                        <a:pt x="158" y="0"/>
                      </a:lnTo>
                      <a:lnTo>
                        <a:pt x="147" y="0"/>
                      </a:lnTo>
                      <a:lnTo>
                        <a:pt x="133" y="0"/>
                      </a:lnTo>
                      <a:lnTo>
                        <a:pt x="120" y="0"/>
                      </a:lnTo>
                      <a:lnTo>
                        <a:pt x="107" y="0"/>
                      </a:lnTo>
                      <a:lnTo>
                        <a:pt x="94" y="0"/>
                      </a:lnTo>
                      <a:lnTo>
                        <a:pt x="79" y="1"/>
                      </a:lnTo>
                      <a:lnTo>
                        <a:pt x="64" y="2"/>
                      </a:lnTo>
                      <a:lnTo>
                        <a:pt x="50" y="3"/>
                      </a:lnTo>
                      <a:lnTo>
                        <a:pt x="35" y="4"/>
                      </a:lnTo>
                      <a:lnTo>
                        <a:pt x="0" y="30"/>
                      </a:lnTo>
                      <a:lnTo>
                        <a:pt x="20" y="28"/>
                      </a:lnTo>
                      <a:lnTo>
                        <a:pt x="39" y="26"/>
                      </a:lnTo>
                      <a:lnTo>
                        <a:pt x="58" y="24"/>
                      </a:lnTo>
                      <a:lnTo>
                        <a:pt x="77" y="23"/>
                      </a:lnTo>
                      <a:lnTo>
                        <a:pt x="95" y="22"/>
                      </a:lnTo>
                      <a:lnTo>
                        <a:pt x="112" y="22"/>
                      </a:lnTo>
                      <a:lnTo>
                        <a:pt x="130" y="22"/>
                      </a:lnTo>
                      <a:lnTo>
                        <a:pt x="148" y="22"/>
                      </a:lnTo>
                      <a:lnTo>
                        <a:pt x="166" y="22"/>
                      </a:lnTo>
                      <a:lnTo>
                        <a:pt x="183" y="22"/>
                      </a:lnTo>
                      <a:lnTo>
                        <a:pt x="200" y="23"/>
                      </a:lnTo>
                      <a:lnTo>
                        <a:pt x="218" y="24"/>
                      </a:lnTo>
                      <a:lnTo>
                        <a:pt x="235" y="25"/>
                      </a:lnTo>
                      <a:lnTo>
                        <a:pt x="253" y="27"/>
                      </a:lnTo>
                      <a:lnTo>
                        <a:pt x="272" y="28"/>
                      </a:lnTo>
                      <a:lnTo>
                        <a:pt x="289" y="30"/>
                      </a:lnTo>
                      <a:lnTo>
                        <a:pt x="253" y="4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0" name="Freeform 199">
                  <a:extLst>
                    <a:ext uri="{FF2B5EF4-FFF2-40B4-BE49-F238E27FC236}">
                      <a16:creationId xmlns:a16="http://schemas.microsoft.com/office/drawing/2014/main" id="{1BF3BB98-274B-43DA-8946-8E947D9232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0" y="2267"/>
                  <a:ext cx="290" cy="31"/>
                </a:xfrm>
                <a:custGeom>
                  <a:avLst/>
                  <a:gdLst>
                    <a:gd name="T0" fmla="*/ 253 w 290"/>
                    <a:gd name="T1" fmla="*/ 4 h 31"/>
                    <a:gd name="T2" fmla="*/ 253 w 290"/>
                    <a:gd name="T3" fmla="*/ 4 h 31"/>
                    <a:gd name="T4" fmla="*/ 238 w 290"/>
                    <a:gd name="T5" fmla="*/ 3 h 31"/>
                    <a:gd name="T6" fmla="*/ 225 w 290"/>
                    <a:gd name="T7" fmla="*/ 2 h 31"/>
                    <a:gd name="T8" fmla="*/ 211 w 290"/>
                    <a:gd name="T9" fmla="*/ 2 h 31"/>
                    <a:gd name="T10" fmla="*/ 198 w 290"/>
                    <a:gd name="T11" fmla="*/ 1 h 31"/>
                    <a:gd name="T12" fmla="*/ 185 w 290"/>
                    <a:gd name="T13" fmla="*/ 0 h 31"/>
                    <a:gd name="T14" fmla="*/ 172 w 290"/>
                    <a:gd name="T15" fmla="*/ 0 h 31"/>
                    <a:gd name="T16" fmla="*/ 158 w 290"/>
                    <a:gd name="T17" fmla="*/ 0 h 31"/>
                    <a:gd name="T18" fmla="*/ 147 w 290"/>
                    <a:gd name="T19" fmla="*/ 0 h 31"/>
                    <a:gd name="T20" fmla="*/ 133 w 290"/>
                    <a:gd name="T21" fmla="*/ 0 h 31"/>
                    <a:gd name="T22" fmla="*/ 120 w 290"/>
                    <a:gd name="T23" fmla="*/ 0 h 31"/>
                    <a:gd name="T24" fmla="*/ 107 w 290"/>
                    <a:gd name="T25" fmla="*/ 0 h 31"/>
                    <a:gd name="T26" fmla="*/ 94 w 290"/>
                    <a:gd name="T27" fmla="*/ 0 h 31"/>
                    <a:gd name="T28" fmla="*/ 79 w 290"/>
                    <a:gd name="T29" fmla="*/ 1 h 31"/>
                    <a:gd name="T30" fmla="*/ 64 w 290"/>
                    <a:gd name="T31" fmla="*/ 2 h 31"/>
                    <a:gd name="T32" fmla="*/ 50 w 290"/>
                    <a:gd name="T33" fmla="*/ 3 h 31"/>
                    <a:gd name="T34" fmla="*/ 35 w 290"/>
                    <a:gd name="T35" fmla="*/ 4 h 31"/>
                    <a:gd name="T36" fmla="*/ 0 w 290"/>
                    <a:gd name="T37" fmla="*/ 30 h 31"/>
                    <a:gd name="T38" fmla="*/ 0 w 290"/>
                    <a:gd name="T39" fmla="*/ 30 h 31"/>
                    <a:gd name="T40" fmla="*/ 20 w 290"/>
                    <a:gd name="T41" fmla="*/ 28 h 31"/>
                    <a:gd name="T42" fmla="*/ 39 w 290"/>
                    <a:gd name="T43" fmla="*/ 26 h 31"/>
                    <a:gd name="T44" fmla="*/ 58 w 290"/>
                    <a:gd name="T45" fmla="*/ 24 h 31"/>
                    <a:gd name="T46" fmla="*/ 77 w 290"/>
                    <a:gd name="T47" fmla="*/ 23 h 31"/>
                    <a:gd name="T48" fmla="*/ 95 w 290"/>
                    <a:gd name="T49" fmla="*/ 22 h 31"/>
                    <a:gd name="T50" fmla="*/ 112 w 290"/>
                    <a:gd name="T51" fmla="*/ 22 h 31"/>
                    <a:gd name="T52" fmla="*/ 130 w 290"/>
                    <a:gd name="T53" fmla="*/ 22 h 31"/>
                    <a:gd name="T54" fmla="*/ 148 w 290"/>
                    <a:gd name="T55" fmla="*/ 22 h 31"/>
                    <a:gd name="T56" fmla="*/ 166 w 290"/>
                    <a:gd name="T57" fmla="*/ 22 h 31"/>
                    <a:gd name="T58" fmla="*/ 183 w 290"/>
                    <a:gd name="T59" fmla="*/ 22 h 31"/>
                    <a:gd name="T60" fmla="*/ 200 w 290"/>
                    <a:gd name="T61" fmla="*/ 23 h 31"/>
                    <a:gd name="T62" fmla="*/ 218 w 290"/>
                    <a:gd name="T63" fmla="*/ 24 h 31"/>
                    <a:gd name="T64" fmla="*/ 235 w 290"/>
                    <a:gd name="T65" fmla="*/ 25 h 31"/>
                    <a:gd name="T66" fmla="*/ 253 w 290"/>
                    <a:gd name="T67" fmla="*/ 27 h 31"/>
                    <a:gd name="T68" fmla="*/ 272 w 290"/>
                    <a:gd name="T69" fmla="*/ 28 h 31"/>
                    <a:gd name="T70" fmla="*/ 289 w 290"/>
                    <a:gd name="T71" fmla="*/ 30 h 31"/>
                    <a:gd name="T72" fmla="*/ 253 w 290"/>
                    <a:gd name="T73" fmla="*/ 4 h 3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90"/>
                    <a:gd name="T112" fmla="*/ 0 h 31"/>
                    <a:gd name="T113" fmla="*/ 290 w 290"/>
                    <a:gd name="T114" fmla="*/ 31 h 3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90" h="31">
                      <a:moveTo>
                        <a:pt x="253" y="4"/>
                      </a:moveTo>
                      <a:lnTo>
                        <a:pt x="253" y="4"/>
                      </a:lnTo>
                      <a:lnTo>
                        <a:pt x="238" y="3"/>
                      </a:lnTo>
                      <a:lnTo>
                        <a:pt x="225" y="2"/>
                      </a:lnTo>
                      <a:lnTo>
                        <a:pt x="211" y="2"/>
                      </a:lnTo>
                      <a:lnTo>
                        <a:pt x="198" y="1"/>
                      </a:lnTo>
                      <a:lnTo>
                        <a:pt x="185" y="0"/>
                      </a:lnTo>
                      <a:lnTo>
                        <a:pt x="172" y="0"/>
                      </a:lnTo>
                      <a:lnTo>
                        <a:pt x="158" y="0"/>
                      </a:lnTo>
                      <a:lnTo>
                        <a:pt x="147" y="0"/>
                      </a:lnTo>
                      <a:lnTo>
                        <a:pt x="133" y="0"/>
                      </a:lnTo>
                      <a:lnTo>
                        <a:pt x="120" y="0"/>
                      </a:lnTo>
                      <a:lnTo>
                        <a:pt x="107" y="0"/>
                      </a:lnTo>
                      <a:lnTo>
                        <a:pt x="94" y="0"/>
                      </a:lnTo>
                      <a:lnTo>
                        <a:pt x="79" y="1"/>
                      </a:lnTo>
                      <a:lnTo>
                        <a:pt x="64" y="2"/>
                      </a:lnTo>
                      <a:lnTo>
                        <a:pt x="50" y="3"/>
                      </a:lnTo>
                      <a:lnTo>
                        <a:pt x="35" y="4"/>
                      </a:lnTo>
                      <a:lnTo>
                        <a:pt x="0" y="30"/>
                      </a:lnTo>
                      <a:lnTo>
                        <a:pt x="20" y="28"/>
                      </a:lnTo>
                      <a:lnTo>
                        <a:pt x="39" y="26"/>
                      </a:lnTo>
                      <a:lnTo>
                        <a:pt x="58" y="24"/>
                      </a:lnTo>
                      <a:lnTo>
                        <a:pt x="77" y="23"/>
                      </a:lnTo>
                      <a:lnTo>
                        <a:pt x="95" y="22"/>
                      </a:lnTo>
                      <a:lnTo>
                        <a:pt x="112" y="22"/>
                      </a:lnTo>
                      <a:lnTo>
                        <a:pt x="130" y="22"/>
                      </a:lnTo>
                      <a:lnTo>
                        <a:pt x="148" y="22"/>
                      </a:lnTo>
                      <a:lnTo>
                        <a:pt x="166" y="22"/>
                      </a:lnTo>
                      <a:lnTo>
                        <a:pt x="183" y="22"/>
                      </a:lnTo>
                      <a:lnTo>
                        <a:pt x="200" y="23"/>
                      </a:lnTo>
                      <a:lnTo>
                        <a:pt x="218" y="24"/>
                      </a:lnTo>
                      <a:lnTo>
                        <a:pt x="235" y="25"/>
                      </a:lnTo>
                      <a:lnTo>
                        <a:pt x="253" y="27"/>
                      </a:lnTo>
                      <a:lnTo>
                        <a:pt x="272" y="28"/>
                      </a:lnTo>
                      <a:lnTo>
                        <a:pt x="289" y="30"/>
                      </a:lnTo>
                      <a:lnTo>
                        <a:pt x="253" y="4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1" name="Freeform 200">
                  <a:extLst>
                    <a:ext uri="{FF2B5EF4-FFF2-40B4-BE49-F238E27FC236}">
                      <a16:creationId xmlns:a16="http://schemas.microsoft.com/office/drawing/2014/main" id="{2B63A2AF-9A23-4EFD-B011-B8ABC44093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" y="2301"/>
                  <a:ext cx="262" cy="129"/>
                </a:xfrm>
                <a:custGeom>
                  <a:avLst/>
                  <a:gdLst>
                    <a:gd name="T0" fmla="*/ 247 w 262"/>
                    <a:gd name="T1" fmla="*/ 120 h 129"/>
                    <a:gd name="T2" fmla="*/ 232 w 262"/>
                    <a:gd name="T3" fmla="*/ 122 h 129"/>
                    <a:gd name="T4" fmla="*/ 217 w 262"/>
                    <a:gd name="T5" fmla="*/ 123 h 129"/>
                    <a:gd name="T6" fmla="*/ 202 w 262"/>
                    <a:gd name="T7" fmla="*/ 125 h 129"/>
                    <a:gd name="T8" fmla="*/ 188 w 262"/>
                    <a:gd name="T9" fmla="*/ 126 h 129"/>
                    <a:gd name="T10" fmla="*/ 174 w 262"/>
                    <a:gd name="T11" fmla="*/ 126 h 129"/>
                    <a:gd name="T12" fmla="*/ 161 w 262"/>
                    <a:gd name="T13" fmla="*/ 127 h 129"/>
                    <a:gd name="T14" fmla="*/ 146 w 262"/>
                    <a:gd name="T15" fmla="*/ 127 h 129"/>
                    <a:gd name="T16" fmla="*/ 133 w 262"/>
                    <a:gd name="T17" fmla="*/ 128 h 129"/>
                    <a:gd name="T18" fmla="*/ 119 w 262"/>
                    <a:gd name="T19" fmla="*/ 128 h 129"/>
                    <a:gd name="T20" fmla="*/ 106 w 262"/>
                    <a:gd name="T21" fmla="*/ 127 h 129"/>
                    <a:gd name="T22" fmla="*/ 91 w 262"/>
                    <a:gd name="T23" fmla="*/ 127 h 129"/>
                    <a:gd name="T24" fmla="*/ 77 w 262"/>
                    <a:gd name="T25" fmla="*/ 126 h 129"/>
                    <a:gd name="T26" fmla="*/ 61 w 262"/>
                    <a:gd name="T27" fmla="*/ 125 h 129"/>
                    <a:gd name="T28" fmla="*/ 45 w 262"/>
                    <a:gd name="T29" fmla="*/ 124 h 129"/>
                    <a:gd name="T30" fmla="*/ 29 w 262"/>
                    <a:gd name="T31" fmla="*/ 122 h 129"/>
                    <a:gd name="T32" fmla="*/ 13 w 262"/>
                    <a:gd name="T33" fmla="*/ 120 h 129"/>
                    <a:gd name="T34" fmla="*/ 3 w 262"/>
                    <a:gd name="T35" fmla="*/ 96 h 129"/>
                    <a:gd name="T36" fmla="*/ 0 w 262"/>
                    <a:gd name="T37" fmla="*/ 62 h 129"/>
                    <a:gd name="T38" fmla="*/ 2 w 262"/>
                    <a:gd name="T39" fmla="*/ 29 h 129"/>
                    <a:gd name="T40" fmla="*/ 7 w 262"/>
                    <a:gd name="T41" fmla="*/ 7 h 129"/>
                    <a:gd name="T42" fmla="*/ 24 w 262"/>
                    <a:gd name="T43" fmla="*/ 5 h 129"/>
                    <a:gd name="T44" fmla="*/ 41 w 262"/>
                    <a:gd name="T45" fmla="*/ 3 h 129"/>
                    <a:gd name="T46" fmla="*/ 58 w 262"/>
                    <a:gd name="T47" fmla="*/ 2 h 129"/>
                    <a:gd name="T48" fmla="*/ 72 w 262"/>
                    <a:gd name="T49" fmla="*/ 1 h 129"/>
                    <a:gd name="T50" fmla="*/ 88 w 262"/>
                    <a:gd name="T51" fmla="*/ 0 h 129"/>
                    <a:gd name="T52" fmla="*/ 103 w 262"/>
                    <a:gd name="T53" fmla="*/ 0 h 129"/>
                    <a:gd name="T54" fmla="*/ 117 w 262"/>
                    <a:gd name="T55" fmla="*/ 0 h 129"/>
                    <a:gd name="T56" fmla="*/ 133 w 262"/>
                    <a:gd name="T57" fmla="*/ 0 h 129"/>
                    <a:gd name="T58" fmla="*/ 147 w 262"/>
                    <a:gd name="T59" fmla="*/ 0 h 129"/>
                    <a:gd name="T60" fmla="*/ 161 w 262"/>
                    <a:gd name="T61" fmla="*/ 0 h 129"/>
                    <a:gd name="T62" fmla="*/ 177 w 262"/>
                    <a:gd name="T63" fmla="*/ 1 h 129"/>
                    <a:gd name="T64" fmla="*/ 192 w 262"/>
                    <a:gd name="T65" fmla="*/ 2 h 129"/>
                    <a:gd name="T66" fmla="*/ 206 w 262"/>
                    <a:gd name="T67" fmla="*/ 3 h 129"/>
                    <a:gd name="T68" fmla="*/ 221 w 262"/>
                    <a:gd name="T69" fmla="*/ 4 h 129"/>
                    <a:gd name="T70" fmla="*/ 237 w 262"/>
                    <a:gd name="T71" fmla="*/ 5 h 129"/>
                    <a:gd name="T72" fmla="*/ 254 w 262"/>
                    <a:gd name="T73" fmla="*/ 7 h 129"/>
                    <a:gd name="T74" fmla="*/ 258 w 262"/>
                    <a:gd name="T75" fmla="*/ 29 h 129"/>
                    <a:gd name="T76" fmla="*/ 261 w 262"/>
                    <a:gd name="T77" fmla="*/ 62 h 129"/>
                    <a:gd name="T78" fmla="*/ 257 w 262"/>
                    <a:gd name="T79" fmla="*/ 96 h 129"/>
                    <a:gd name="T80" fmla="*/ 247 w 262"/>
                    <a:gd name="T81" fmla="*/ 120 h 12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62"/>
                    <a:gd name="T124" fmla="*/ 0 h 129"/>
                    <a:gd name="T125" fmla="*/ 262 w 262"/>
                    <a:gd name="T126" fmla="*/ 129 h 12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62" h="129">
                      <a:moveTo>
                        <a:pt x="247" y="120"/>
                      </a:moveTo>
                      <a:lnTo>
                        <a:pt x="232" y="122"/>
                      </a:lnTo>
                      <a:lnTo>
                        <a:pt x="217" y="123"/>
                      </a:lnTo>
                      <a:lnTo>
                        <a:pt x="202" y="125"/>
                      </a:lnTo>
                      <a:lnTo>
                        <a:pt x="188" y="126"/>
                      </a:lnTo>
                      <a:lnTo>
                        <a:pt x="174" y="126"/>
                      </a:lnTo>
                      <a:lnTo>
                        <a:pt x="161" y="127"/>
                      </a:lnTo>
                      <a:lnTo>
                        <a:pt x="146" y="127"/>
                      </a:lnTo>
                      <a:lnTo>
                        <a:pt x="133" y="128"/>
                      </a:lnTo>
                      <a:lnTo>
                        <a:pt x="119" y="128"/>
                      </a:lnTo>
                      <a:lnTo>
                        <a:pt x="106" y="127"/>
                      </a:lnTo>
                      <a:lnTo>
                        <a:pt x="91" y="127"/>
                      </a:lnTo>
                      <a:lnTo>
                        <a:pt x="77" y="126"/>
                      </a:lnTo>
                      <a:lnTo>
                        <a:pt x="61" y="125"/>
                      </a:lnTo>
                      <a:lnTo>
                        <a:pt x="45" y="124"/>
                      </a:lnTo>
                      <a:lnTo>
                        <a:pt x="29" y="122"/>
                      </a:lnTo>
                      <a:lnTo>
                        <a:pt x="13" y="120"/>
                      </a:lnTo>
                      <a:lnTo>
                        <a:pt x="3" y="96"/>
                      </a:lnTo>
                      <a:lnTo>
                        <a:pt x="0" y="62"/>
                      </a:lnTo>
                      <a:lnTo>
                        <a:pt x="2" y="29"/>
                      </a:lnTo>
                      <a:lnTo>
                        <a:pt x="7" y="7"/>
                      </a:lnTo>
                      <a:lnTo>
                        <a:pt x="24" y="5"/>
                      </a:lnTo>
                      <a:lnTo>
                        <a:pt x="41" y="3"/>
                      </a:lnTo>
                      <a:lnTo>
                        <a:pt x="58" y="2"/>
                      </a:lnTo>
                      <a:lnTo>
                        <a:pt x="72" y="1"/>
                      </a:lnTo>
                      <a:lnTo>
                        <a:pt x="88" y="0"/>
                      </a:lnTo>
                      <a:lnTo>
                        <a:pt x="103" y="0"/>
                      </a:lnTo>
                      <a:lnTo>
                        <a:pt x="117" y="0"/>
                      </a:lnTo>
                      <a:lnTo>
                        <a:pt x="133" y="0"/>
                      </a:lnTo>
                      <a:lnTo>
                        <a:pt x="147" y="0"/>
                      </a:lnTo>
                      <a:lnTo>
                        <a:pt x="161" y="0"/>
                      </a:lnTo>
                      <a:lnTo>
                        <a:pt x="177" y="1"/>
                      </a:lnTo>
                      <a:lnTo>
                        <a:pt x="192" y="2"/>
                      </a:lnTo>
                      <a:lnTo>
                        <a:pt x="206" y="3"/>
                      </a:lnTo>
                      <a:lnTo>
                        <a:pt x="221" y="4"/>
                      </a:lnTo>
                      <a:lnTo>
                        <a:pt x="237" y="5"/>
                      </a:lnTo>
                      <a:lnTo>
                        <a:pt x="254" y="7"/>
                      </a:lnTo>
                      <a:lnTo>
                        <a:pt x="258" y="29"/>
                      </a:lnTo>
                      <a:lnTo>
                        <a:pt x="261" y="62"/>
                      </a:lnTo>
                      <a:lnTo>
                        <a:pt x="257" y="96"/>
                      </a:lnTo>
                      <a:lnTo>
                        <a:pt x="247" y="12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2" name="Freeform 201">
                  <a:extLst>
                    <a:ext uri="{FF2B5EF4-FFF2-40B4-BE49-F238E27FC236}">
                      <a16:creationId xmlns:a16="http://schemas.microsoft.com/office/drawing/2014/main" id="{0EE74E27-7FB9-4D90-832C-E1C371E2F0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6" y="2332"/>
                  <a:ext cx="162" cy="18"/>
                </a:xfrm>
                <a:custGeom>
                  <a:avLst/>
                  <a:gdLst>
                    <a:gd name="T0" fmla="*/ 161 w 162"/>
                    <a:gd name="T1" fmla="*/ 17 h 18"/>
                    <a:gd name="T2" fmla="*/ 161 w 162"/>
                    <a:gd name="T3" fmla="*/ 0 h 18"/>
                    <a:gd name="T4" fmla="*/ 0 w 162"/>
                    <a:gd name="T5" fmla="*/ 0 h 18"/>
                    <a:gd name="T6" fmla="*/ 0 w 162"/>
                    <a:gd name="T7" fmla="*/ 17 h 18"/>
                    <a:gd name="T8" fmla="*/ 161 w 162"/>
                    <a:gd name="T9" fmla="*/ 1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2"/>
                    <a:gd name="T16" fmla="*/ 0 h 18"/>
                    <a:gd name="T17" fmla="*/ 162 w 162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2" h="18">
                      <a:moveTo>
                        <a:pt x="161" y="17"/>
                      </a:moveTo>
                      <a:lnTo>
                        <a:pt x="161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161" y="17"/>
                      </a:lnTo>
                    </a:path>
                  </a:pathLst>
                </a:custGeom>
                <a:solidFill>
                  <a:srgbClr val="99999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3" name="Freeform 202">
                  <a:extLst>
                    <a:ext uri="{FF2B5EF4-FFF2-40B4-BE49-F238E27FC236}">
                      <a16:creationId xmlns:a16="http://schemas.microsoft.com/office/drawing/2014/main" id="{42D93EF4-0001-4B88-9EFE-7DBDC94C82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6" y="2351"/>
                  <a:ext cx="132" cy="18"/>
                </a:xfrm>
                <a:custGeom>
                  <a:avLst/>
                  <a:gdLst>
                    <a:gd name="T0" fmla="*/ 131 w 132"/>
                    <a:gd name="T1" fmla="*/ 17 h 18"/>
                    <a:gd name="T2" fmla="*/ 131 w 132"/>
                    <a:gd name="T3" fmla="*/ 0 h 18"/>
                    <a:gd name="T4" fmla="*/ 0 w 132"/>
                    <a:gd name="T5" fmla="*/ 0 h 18"/>
                    <a:gd name="T6" fmla="*/ 0 w 132"/>
                    <a:gd name="T7" fmla="*/ 17 h 18"/>
                    <a:gd name="T8" fmla="*/ 131 w 132"/>
                    <a:gd name="T9" fmla="*/ 1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2"/>
                    <a:gd name="T16" fmla="*/ 0 h 18"/>
                    <a:gd name="T17" fmla="*/ 132 w 132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2" h="18">
                      <a:moveTo>
                        <a:pt x="131" y="17"/>
                      </a:moveTo>
                      <a:lnTo>
                        <a:pt x="131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131" y="17"/>
                      </a:lnTo>
                    </a:path>
                  </a:pathLst>
                </a:custGeom>
                <a:solidFill>
                  <a:srgbClr val="99999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4" name="Freeform 203">
                  <a:extLst>
                    <a:ext uri="{FF2B5EF4-FFF2-40B4-BE49-F238E27FC236}">
                      <a16:creationId xmlns:a16="http://schemas.microsoft.com/office/drawing/2014/main" id="{FDFD3333-E4FF-4AE0-B26F-A746DD1A5D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6" y="2370"/>
                  <a:ext cx="90" cy="18"/>
                </a:xfrm>
                <a:custGeom>
                  <a:avLst/>
                  <a:gdLst>
                    <a:gd name="T0" fmla="*/ 89 w 90"/>
                    <a:gd name="T1" fmla="*/ 17 h 18"/>
                    <a:gd name="T2" fmla="*/ 89 w 90"/>
                    <a:gd name="T3" fmla="*/ 0 h 18"/>
                    <a:gd name="T4" fmla="*/ 0 w 90"/>
                    <a:gd name="T5" fmla="*/ 0 h 18"/>
                    <a:gd name="T6" fmla="*/ 0 w 90"/>
                    <a:gd name="T7" fmla="*/ 17 h 18"/>
                    <a:gd name="T8" fmla="*/ 89 w 90"/>
                    <a:gd name="T9" fmla="*/ 1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"/>
                    <a:gd name="T17" fmla="*/ 90 w 90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">
                      <a:moveTo>
                        <a:pt x="89" y="17"/>
                      </a:moveTo>
                      <a:lnTo>
                        <a:pt x="89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89" y="17"/>
                      </a:lnTo>
                    </a:path>
                  </a:pathLst>
                </a:custGeom>
                <a:solidFill>
                  <a:srgbClr val="99999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5" name="Freeform 204">
                  <a:extLst>
                    <a:ext uri="{FF2B5EF4-FFF2-40B4-BE49-F238E27FC236}">
                      <a16:creationId xmlns:a16="http://schemas.microsoft.com/office/drawing/2014/main" id="{36FA13F6-2D94-4533-A2D3-C3B91EE079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6" y="2389"/>
                  <a:ext cx="51" cy="18"/>
                </a:xfrm>
                <a:custGeom>
                  <a:avLst/>
                  <a:gdLst>
                    <a:gd name="T0" fmla="*/ 50 w 51"/>
                    <a:gd name="T1" fmla="*/ 17 h 18"/>
                    <a:gd name="T2" fmla="*/ 50 w 51"/>
                    <a:gd name="T3" fmla="*/ 0 h 18"/>
                    <a:gd name="T4" fmla="*/ 0 w 51"/>
                    <a:gd name="T5" fmla="*/ 0 h 18"/>
                    <a:gd name="T6" fmla="*/ 0 w 51"/>
                    <a:gd name="T7" fmla="*/ 17 h 18"/>
                    <a:gd name="T8" fmla="*/ 50 w 51"/>
                    <a:gd name="T9" fmla="*/ 1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18"/>
                    <a:gd name="T17" fmla="*/ 51 w 51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18">
                      <a:moveTo>
                        <a:pt x="50" y="17"/>
                      </a:moveTo>
                      <a:lnTo>
                        <a:pt x="50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50" y="17"/>
                      </a:lnTo>
                    </a:path>
                  </a:pathLst>
                </a:custGeom>
                <a:solidFill>
                  <a:srgbClr val="99999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936" name="Group 205">
              <a:extLst>
                <a:ext uri="{FF2B5EF4-FFF2-40B4-BE49-F238E27FC236}">
                  <a16:creationId xmlns:a16="http://schemas.microsoft.com/office/drawing/2014/main" id="{1E2D394E-7E17-461C-88B1-717A24437C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66672" y="160508"/>
              <a:ext cx="330139" cy="974042"/>
              <a:chOff x="964" y="1684"/>
              <a:chExt cx="424" cy="664"/>
            </a:xfrm>
          </p:grpSpPr>
          <p:sp>
            <p:nvSpPr>
              <p:cNvPr id="937" name="Rectangle 206" descr="Granite">
                <a:extLst>
                  <a:ext uri="{FF2B5EF4-FFF2-40B4-BE49-F238E27FC236}">
                    <a16:creationId xmlns:a16="http://schemas.microsoft.com/office/drawing/2014/main" id="{AD16F984-13F1-4AA7-A9DD-9933BC4C0B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4" y="1684"/>
                <a:ext cx="424" cy="664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938" name="Group 207">
                <a:extLst>
                  <a:ext uri="{FF2B5EF4-FFF2-40B4-BE49-F238E27FC236}">
                    <a16:creationId xmlns:a16="http://schemas.microsoft.com/office/drawing/2014/main" id="{A4655935-BA71-40F7-AA6D-F551610E58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82" y="1732"/>
                <a:ext cx="388" cy="184"/>
                <a:chOff x="982" y="1732"/>
                <a:chExt cx="388" cy="184"/>
              </a:xfrm>
            </p:grpSpPr>
            <p:sp>
              <p:nvSpPr>
                <p:cNvPr id="953" name="Rectangle 208">
                  <a:extLst>
                    <a:ext uri="{FF2B5EF4-FFF2-40B4-BE49-F238E27FC236}">
                      <a16:creationId xmlns:a16="http://schemas.microsoft.com/office/drawing/2014/main" id="{D4688970-93CD-4703-ADFE-E01716D3C2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2" y="173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4" name="Rectangle 209">
                  <a:extLst>
                    <a:ext uri="{FF2B5EF4-FFF2-40B4-BE49-F238E27FC236}">
                      <a16:creationId xmlns:a16="http://schemas.microsoft.com/office/drawing/2014/main" id="{5DBB4D63-0B46-43C0-AA05-3BB8A1C40B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4" y="173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5" name="Rectangle 210">
                  <a:extLst>
                    <a:ext uri="{FF2B5EF4-FFF2-40B4-BE49-F238E27FC236}">
                      <a16:creationId xmlns:a16="http://schemas.microsoft.com/office/drawing/2014/main" id="{DBF35C8F-8C88-469C-9856-5F7AA05564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6" y="173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6" name="Rectangle 211">
                  <a:extLst>
                    <a:ext uri="{FF2B5EF4-FFF2-40B4-BE49-F238E27FC236}">
                      <a16:creationId xmlns:a16="http://schemas.microsoft.com/office/drawing/2014/main" id="{E0A4C888-9DBF-4424-86EA-137FCFC481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98" y="173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7" name="Rectangle 212">
                  <a:extLst>
                    <a:ext uri="{FF2B5EF4-FFF2-40B4-BE49-F238E27FC236}">
                      <a16:creationId xmlns:a16="http://schemas.microsoft.com/office/drawing/2014/main" id="{63DEF87C-399B-4BAF-9138-5C4BB86BDD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0" y="173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8" name="Rectangle 213">
                  <a:extLst>
                    <a:ext uri="{FF2B5EF4-FFF2-40B4-BE49-F238E27FC236}">
                      <a16:creationId xmlns:a16="http://schemas.microsoft.com/office/drawing/2014/main" id="{11DB5982-6954-4503-AA0F-13322CE97B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2" y="173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39" name="Group 214">
                <a:extLst>
                  <a:ext uri="{FF2B5EF4-FFF2-40B4-BE49-F238E27FC236}">
                    <a16:creationId xmlns:a16="http://schemas.microsoft.com/office/drawing/2014/main" id="{7C450AF6-2979-4DFB-AA37-9625AAEE5D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82" y="1972"/>
                <a:ext cx="388" cy="184"/>
                <a:chOff x="982" y="1972"/>
                <a:chExt cx="388" cy="184"/>
              </a:xfrm>
            </p:grpSpPr>
            <p:sp>
              <p:nvSpPr>
                <p:cNvPr id="947" name="Rectangle 215">
                  <a:extLst>
                    <a:ext uri="{FF2B5EF4-FFF2-40B4-BE49-F238E27FC236}">
                      <a16:creationId xmlns:a16="http://schemas.microsoft.com/office/drawing/2014/main" id="{79C416EB-E486-4273-928D-FFE6DE12FF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2" y="197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48" name="Rectangle 216">
                  <a:extLst>
                    <a:ext uri="{FF2B5EF4-FFF2-40B4-BE49-F238E27FC236}">
                      <a16:creationId xmlns:a16="http://schemas.microsoft.com/office/drawing/2014/main" id="{83179EC0-F6A1-40EA-AEDB-99603E6CFB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4" y="197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49" name="Rectangle 217">
                  <a:extLst>
                    <a:ext uri="{FF2B5EF4-FFF2-40B4-BE49-F238E27FC236}">
                      <a16:creationId xmlns:a16="http://schemas.microsoft.com/office/drawing/2014/main" id="{ADF55EFA-EF94-4BE5-BCBE-87E0DB5AC3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6" y="197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0" name="Rectangle 218">
                  <a:extLst>
                    <a:ext uri="{FF2B5EF4-FFF2-40B4-BE49-F238E27FC236}">
                      <a16:creationId xmlns:a16="http://schemas.microsoft.com/office/drawing/2014/main" id="{5FFE0524-7B6C-4F71-9993-0833F356C2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98" y="197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1" name="Rectangle 219">
                  <a:extLst>
                    <a:ext uri="{FF2B5EF4-FFF2-40B4-BE49-F238E27FC236}">
                      <a16:creationId xmlns:a16="http://schemas.microsoft.com/office/drawing/2014/main" id="{052BEF9C-566E-4414-A926-BDBDFBDC9E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0" y="197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2" name="Rectangle 220">
                  <a:extLst>
                    <a:ext uri="{FF2B5EF4-FFF2-40B4-BE49-F238E27FC236}">
                      <a16:creationId xmlns:a16="http://schemas.microsoft.com/office/drawing/2014/main" id="{688AC50A-DE21-4F48-ABE5-979767410D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2" y="197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40" name="Group 221">
                <a:extLst>
                  <a:ext uri="{FF2B5EF4-FFF2-40B4-BE49-F238E27FC236}">
                    <a16:creationId xmlns:a16="http://schemas.microsoft.com/office/drawing/2014/main" id="{E13E50CC-A2AC-4144-817F-E4DC5695F8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44" y="2212"/>
                <a:ext cx="208" cy="40"/>
                <a:chOff x="1144" y="2212"/>
                <a:chExt cx="208" cy="40"/>
              </a:xfrm>
            </p:grpSpPr>
            <p:sp>
              <p:nvSpPr>
                <p:cNvPr id="944" name="Rectangle 222">
                  <a:extLst>
                    <a:ext uri="{FF2B5EF4-FFF2-40B4-BE49-F238E27FC236}">
                      <a16:creationId xmlns:a16="http://schemas.microsoft.com/office/drawing/2014/main" id="{A13AB8E6-B95B-4E91-8D05-03B654F601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4" y="2212"/>
                  <a:ext cx="64" cy="40"/>
                </a:xfrm>
                <a:prstGeom prst="rect">
                  <a:avLst/>
                </a:prstGeom>
                <a:solidFill>
                  <a:srgbClr val="77777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45" name="Rectangle 223">
                  <a:extLst>
                    <a:ext uri="{FF2B5EF4-FFF2-40B4-BE49-F238E27FC236}">
                      <a16:creationId xmlns:a16="http://schemas.microsoft.com/office/drawing/2014/main" id="{8AE9A23C-2DB3-4C57-993E-DC81CBAFCB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16" y="2212"/>
                  <a:ext cx="64" cy="40"/>
                </a:xfrm>
                <a:prstGeom prst="rect">
                  <a:avLst/>
                </a:prstGeom>
                <a:solidFill>
                  <a:srgbClr val="77777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46" name="Rectangle 224">
                  <a:extLst>
                    <a:ext uri="{FF2B5EF4-FFF2-40B4-BE49-F238E27FC236}">
                      <a16:creationId xmlns:a16="http://schemas.microsoft.com/office/drawing/2014/main" id="{57F138D5-57B5-4E78-AD07-1A4C9A3598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88" y="2212"/>
                  <a:ext cx="64" cy="40"/>
                </a:xfrm>
                <a:prstGeom prst="rect">
                  <a:avLst/>
                </a:prstGeom>
                <a:solidFill>
                  <a:srgbClr val="77777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41" name="Group 225">
                <a:extLst>
                  <a:ext uri="{FF2B5EF4-FFF2-40B4-BE49-F238E27FC236}">
                    <a16:creationId xmlns:a16="http://schemas.microsoft.com/office/drawing/2014/main" id="{6AC389E4-2C41-4927-BD52-0F65D53E2F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4" y="2260"/>
                <a:ext cx="80" cy="40"/>
                <a:chOff x="1024" y="2260"/>
                <a:chExt cx="80" cy="40"/>
              </a:xfrm>
            </p:grpSpPr>
            <p:sp>
              <p:nvSpPr>
                <p:cNvPr id="942" name="Oval 226">
                  <a:extLst>
                    <a:ext uri="{FF2B5EF4-FFF2-40B4-BE49-F238E27FC236}">
                      <a16:creationId xmlns:a16="http://schemas.microsoft.com/office/drawing/2014/main" id="{52A68D5E-BD0E-4995-843A-785579E49E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4" y="2260"/>
                  <a:ext cx="8" cy="40"/>
                </a:xfrm>
                <a:prstGeom prst="ellipse">
                  <a:avLst/>
                </a:prstGeom>
                <a:solidFill>
                  <a:srgbClr val="777777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43" name="Oval 227">
                  <a:extLst>
                    <a:ext uri="{FF2B5EF4-FFF2-40B4-BE49-F238E27FC236}">
                      <a16:creationId xmlns:a16="http://schemas.microsoft.com/office/drawing/2014/main" id="{E36FC624-8BA3-46A6-AD0C-CD52D59767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6" y="2260"/>
                  <a:ext cx="8" cy="40"/>
                </a:xfrm>
                <a:prstGeom prst="ellipse">
                  <a:avLst/>
                </a:prstGeom>
                <a:solidFill>
                  <a:srgbClr val="777777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959" name="Group 228">
              <a:extLst>
                <a:ext uri="{FF2B5EF4-FFF2-40B4-BE49-F238E27FC236}">
                  <a16:creationId xmlns:a16="http://schemas.microsoft.com/office/drawing/2014/main" id="{1C98C478-350A-425E-B1D6-EF62049F2D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89934" y="393390"/>
              <a:ext cx="987425" cy="1130300"/>
              <a:chOff x="196" y="3796"/>
              <a:chExt cx="1006" cy="856"/>
            </a:xfrm>
          </p:grpSpPr>
          <p:grpSp>
            <p:nvGrpSpPr>
              <p:cNvPr id="960" name="Group 229">
                <a:extLst>
                  <a:ext uri="{FF2B5EF4-FFF2-40B4-BE49-F238E27FC236}">
                    <a16:creationId xmlns:a16="http://schemas.microsoft.com/office/drawing/2014/main" id="{60725EA7-0192-4216-8CA6-926C58600A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6" y="3796"/>
                <a:ext cx="503" cy="658"/>
                <a:chOff x="196" y="3796"/>
                <a:chExt cx="503" cy="658"/>
              </a:xfrm>
            </p:grpSpPr>
            <p:sp>
              <p:nvSpPr>
                <p:cNvPr id="1009" name="Rectangle 230">
                  <a:extLst>
                    <a:ext uri="{FF2B5EF4-FFF2-40B4-BE49-F238E27FC236}">
                      <a16:creationId xmlns:a16="http://schemas.microsoft.com/office/drawing/2014/main" id="{10C584E1-7669-46A5-808F-5CFBBA32A6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0" y="3796"/>
                  <a:ext cx="37" cy="658"/>
                </a:xfrm>
                <a:prstGeom prst="rect">
                  <a:avLst/>
                </a:prstGeom>
                <a:solidFill>
                  <a:srgbClr val="AD6900"/>
                </a:solidFill>
                <a:ln w="12700">
                  <a:solidFill>
                    <a:srgbClr val="7144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0" name="Line 231">
                  <a:extLst>
                    <a:ext uri="{FF2B5EF4-FFF2-40B4-BE49-F238E27FC236}">
                      <a16:creationId xmlns:a16="http://schemas.microsoft.com/office/drawing/2014/main" id="{C38435BC-30C6-4BA3-A25A-5DA2DE6162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49" y="3846"/>
                  <a:ext cx="84" cy="57"/>
                </a:xfrm>
                <a:prstGeom prst="line">
                  <a:avLst/>
                </a:prstGeom>
                <a:noFill/>
                <a:ln w="12700">
                  <a:solidFill>
                    <a:srgbClr val="AD6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1" name="Line 232">
                  <a:extLst>
                    <a:ext uri="{FF2B5EF4-FFF2-40B4-BE49-F238E27FC236}">
                      <a16:creationId xmlns:a16="http://schemas.microsoft.com/office/drawing/2014/main" id="{B2E1F37A-6916-471E-AF0E-945DB0CF09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1" y="3846"/>
                  <a:ext cx="82" cy="55"/>
                </a:xfrm>
                <a:prstGeom prst="line">
                  <a:avLst/>
                </a:prstGeom>
                <a:noFill/>
                <a:ln w="12700">
                  <a:solidFill>
                    <a:srgbClr val="AD6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12" name="Group 233">
                  <a:extLst>
                    <a:ext uri="{FF2B5EF4-FFF2-40B4-BE49-F238E27FC236}">
                      <a16:creationId xmlns:a16="http://schemas.microsoft.com/office/drawing/2014/main" id="{B06C83FA-E2BA-4AAB-83C8-E0AB4690B6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9" y="3813"/>
                  <a:ext cx="28" cy="24"/>
                  <a:chOff x="219" y="3813"/>
                  <a:chExt cx="28" cy="24"/>
                </a:xfrm>
              </p:grpSpPr>
              <p:sp>
                <p:nvSpPr>
                  <p:cNvPr id="1033" name="Freeform 234">
                    <a:extLst>
                      <a:ext uri="{FF2B5EF4-FFF2-40B4-BE49-F238E27FC236}">
                        <a16:creationId xmlns:a16="http://schemas.microsoft.com/office/drawing/2014/main" id="{25D8CB80-A1A6-4A69-9A50-81F560B344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3" y="3815"/>
                    <a:ext cx="20" cy="18"/>
                  </a:xfrm>
                  <a:custGeom>
                    <a:avLst/>
                    <a:gdLst>
                      <a:gd name="T0" fmla="*/ 13 w 20"/>
                      <a:gd name="T1" fmla="*/ 0 h 18"/>
                      <a:gd name="T2" fmla="*/ 19 w 20"/>
                      <a:gd name="T3" fmla="*/ 17 h 18"/>
                      <a:gd name="T4" fmla="*/ 0 w 20"/>
                      <a:gd name="T5" fmla="*/ 17 h 18"/>
                      <a:gd name="T6" fmla="*/ 5 w 20"/>
                      <a:gd name="T7" fmla="*/ 0 h 18"/>
                      <a:gd name="T8" fmla="*/ 13 w 20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18"/>
                      <a:gd name="T17" fmla="*/ 20 w 20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18">
                        <a:moveTo>
                          <a:pt x="13" y="0"/>
                        </a:moveTo>
                        <a:lnTo>
                          <a:pt x="19" y="17"/>
                        </a:lnTo>
                        <a:lnTo>
                          <a:pt x="0" y="17"/>
                        </a:lnTo>
                        <a:lnTo>
                          <a:pt x="5" y="0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34" name="Freeform 235">
                    <a:extLst>
                      <a:ext uri="{FF2B5EF4-FFF2-40B4-BE49-F238E27FC236}">
                        <a16:creationId xmlns:a16="http://schemas.microsoft.com/office/drawing/2014/main" id="{8EDCD89F-3DFB-4658-8472-DC0CE2F3DC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9" y="3813"/>
                    <a:ext cx="28" cy="24"/>
                  </a:xfrm>
                  <a:custGeom>
                    <a:avLst/>
                    <a:gdLst>
                      <a:gd name="T0" fmla="*/ 19 w 28"/>
                      <a:gd name="T1" fmla="*/ 0 h 24"/>
                      <a:gd name="T2" fmla="*/ 27 w 28"/>
                      <a:gd name="T3" fmla="*/ 23 h 24"/>
                      <a:gd name="T4" fmla="*/ 0 w 28"/>
                      <a:gd name="T5" fmla="*/ 23 h 24"/>
                      <a:gd name="T6" fmla="*/ 6 w 28"/>
                      <a:gd name="T7" fmla="*/ 0 h 24"/>
                      <a:gd name="T8" fmla="*/ 19 w 28"/>
                      <a:gd name="T9" fmla="*/ 0 h 24"/>
                      <a:gd name="T10" fmla="*/ 14 w 28"/>
                      <a:gd name="T11" fmla="*/ 6 h 24"/>
                      <a:gd name="T12" fmla="*/ 11 w 28"/>
                      <a:gd name="T13" fmla="*/ 6 h 24"/>
                      <a:gd name="T14" fmla="*/ 9 w 28"/>
                      <a:gd name="T15" fmla="*/ 16 h 24"/>
                      <a:gd name="T16" fmla="*/ 18 w 28"/>
                      <a:gd name="T17" fmla="*/ 16 h 24"/>
                      <a:gd name="T18" fmla="*/ 14 w 28"/>
                      <a:gd name="T19" fmla="*/ 6 h 24"/>
                      <a:gd name="T20" fmla="*/ 19 w 28"/>
                      <a:gd name="T21" fmla="*/ 0 h 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8"/>
                      <a:gd name="T34" fmla="*/ 0 h 24"/>
                      <a:gd name="T35" fmla="*/ 28 w 28"/>
                      <a:gd name="T36" fmla="*/ 24 h 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8" h="24">
                        <a:moveTo>
                          <a:pt x="19" y="0"/>
                        </a:moveTo>
                        <a:lnTo>
                          <a:pt x="27" y="23"/>
                        </a:lnTo>
                        <a:lnTo>
                          <a:pt x="0" y="23"/>
                        </a:lnTo>
                        <a:lnTo>
                          <a:pt x="6" y="0"/>
                        </a:lnTo>
                        <a:lnTo>
                          <a:pt x="19" y="0"/>
                        </a:lnTo>
                        <a:lnTo>
                          <a:pt x="14" y="6"/>
                        </a:lnTo>
                        <a:lnTo>
                          <a:pt x="11" y="6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4" y="6"/>
                        </a:lnTo>
                        <a:lnTo>
                          <a:pt x="19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13" name="Group 236">
                  <a:extLst>
                    <a:ext uri="{FF2B5EF4-FFF2-40B4-BE49-F238E27FC236}">
                      <a16:creationId xmlns:a16="http://schemas.microsoft.com/office/drawing/2014/main" id="{D01841D3-C8DF-4F56-AEED-A9299031B0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3" y="3813"/>
                  <a:ext cx="28" cy="24"/>
                  <a:chOff x="263" y="3813"/>
                  <a:chExt cx="28" cy="24"/>
                </a:xfrm>
              </p:grpSpPr>
              <p:sp>
                <p:nvSpPr>
                  <p:cNvPr id="1031" name="Freeform 237">
                    <a:extLst>
                      <a:ext uri="{FF2B5EF4-FFF2-40B4-BE49-F238E27FC236}">
                        <a16:creationId xmlns:a16="http://schemas.microsoft.com/office/drawing/2014/main" id="{72B8A4AB-765F-4992-AB39-1CBC235348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9" y="3815"/>
                    <a:ext cx="20" cy="18"/>
                  </a:xfrm>
                  <a:custGeom>
                    <a:avLst/>
                    <a:gdLst>
                      <a:gd name="T0" fmla="*/ 14 w 20"/>
                      <a:gd name="T1" fmla="*/ 0 h 18"/>
                      <a:gd name="T2" fmla="*/ 19 w 20"/>
                      <a:gd name="T3" fmla="*/ 17 h 18"/>
                      <a:gd name="T4" fmla="*/ 0 w 20"/>
                      <a:gd name="T5" fmla="*/ 17 h 18"/>
                      <a:gd name="T6" fmla="*/ 5 w 20"/>
                      <a:gd name="T7" fmla="*/ 0 h 18"/>
                      <a:gd name="T8" fmla="*/ 14 w 20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18"/>
                      <a:gd name="T17" fmla="*/ 20 w 20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18">
                        <a:moveTo>
                          <a:pt x="14" y="0"/>
                        </a:moveTo>
                        <a:lnTo>
                          <a:pt x="19" y="17"/>
                        </a:lnTo>
                        <a:lnTo>
                          <a:pt x="0" y="17"/>
                        </a:lnTo>
                        <a:lnTo>
                          <a:pt x="5" y="0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32" name="Freeform 238">
                    <a:extLst>
                      <a:ext uri="{FF2B5EF4-FFF2-40B4-BE49-F238E27FC236}">
                        <a16:creationId xmlns:a16="http://schemas.microsoft.com/office/drawing/2014/main" id="{49E41C14-880C-4778-99B0-5C0DFA01B9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3" y="3813"/>
                    <a:ext cx="28" cy="24"/>
                  </a:xfrm>
                  <a:custGeom>
                    <a:avLst/>
                    <a:gdLst>
                      <a:gd name="T0" fmla="*/ 19 w 28"/>
                      <a:gd name="T1" fmla="*/ 0 h 24"/>
                      <a:gd name="T2" fmla="*/ 27 w 28"/>
                      <a:gd name="T3" fmla="*/ 23 h 24"/>
                      <a:gd name="T4" fmla="*/ 0 w 28"/>
                      <a:gd name="T5" fmla="*/ 23 h 24"/>
                      <a:gd name="T6" fmla="*/ 6 w 28"/>
                      <a:gd name="T7" fmla="*/ 0 h 24"/>
                      <a:gd name="T8" fmla="*/ 19 w 28"/>
                      <a:gd name="T9" fmla="*/ 0 h 24"/>
                      <a:gd name="T10" fmla="*/ 14 w 28"/>
                      <a:gd name="T11" fmla="*/ 6 h 24"/>
                      <a:gd name="T12" fmla="*/ 11 w 28"/>
                      <a:gd name="T13" fmla="*/ 6 h 24"/>
                      <a:gd name="T14" fmla="*/ 9 w 28"/>
                      <a:gd name="T15" fmla="*/ 16 h 24"/>
                      <a:gd name="T16" fmla="*/ 18 w 28"/>
                      <a:gd name="T17" fmla="*/ 16 h 24"/>
                      <a:gd name="T18" fmla="*/ 14 w 28"/>
                      <a:gd name="T19" fmla="*/ 6 h 24"/>
                      <a:gd name="T20" fmla="*/ 19 w 28"/>
                      <a:gd name="T21" fmla="*/ 0 h 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8"/>
                      <a:gd name="T34" fmla="*/ 0 h 24"/>
                      <a:gd name="T35" fmla="*/ 28 w 28"/>
                      <a:gd name="T36" fmla="*/ 24 h 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8" h="24">
                        <a:moveTo>
                          <a:pt x="19" y="0"/>
                        </a:moveTo>
                        <a:lnTo>
                          <a:pt x="27" y="23"/>
                        </a:lnTo>
                        <a:lnTo>
                          <a:pt x="0" y="23"/>
                        </a:lnTo>
                        <a:lnTo>
                          <a:pt x="6" y="0"/>
                        </a:lnTo>
                        <a:lnTo>
                          <a:pt x="19" y="0"/>
                        </a:lnTo>
                        <a:lnTo>
                          <a:pt x="14" y="6"/>
                        </a:lnTo>
                        <a:lnTo>
                          <a:pt x="11" y="6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4" y="6"/>
                        </a:lnTo>
                        <a:lnTo>
                          <a:pt x="19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14" name="Group 239">
                  <a:extLst>
                    <a:ext uri="{FF2B5EF4-FFF2-40B4-BE49-F238E27FC236}">
                      <a16:creationId xmlns:a16="http://schemas.microsoft.com/office/drawing/2014/main" id="{66E96A33-713E-4D16-9CF0-68B4C79AF1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6" y="3814"/>
                  <a:ext cx="28" cy="24"/>
                  <a:chOff x="396" y="3814"/>
                  <a:chExt cx="28" cy="24"/>
                </a:xfrm>
              </p:grpSpPr>
              <p:sp>
                <p:nvSpPr>
                  <p:cNvPr id="1029" name="Freeform 240">
                    <a:extLst>
                      <a:ext uri="{FF2B5EF4-FFF2-40B4-BE49-F238E27FC236}">
                        <a16:creationId xmlns:a16="http://schemas.microsoft.com/office/drawing/2014/main" id="{AEA9BFF1-A025-4687-960B-37BB04F04B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1" y="3817"/>
                    <a:ext cx="19" cy="18"/>
                  </a:xfrm>
                  <a:custGeom>
                    <a:avLst/>
                    <a:gdLst>
                      <a:gd name="T0" fmla="*/ 13 w 19"/>
                      <a:gd name="T1" fmla="*/ 0 h 18"/>
                      <a:gd name="T2" fmla="*/ 18 w 19"/>
                      <a:gd name="T3" fmla="*/ 17 h 18"/>
                      <a:gd name="T4" fmla="*/ 0 w 19"/>
                      <a:gd name="T5" fmla="*/ 17 h 18"/>
                      <a:gd name="T6" fmla="*/ 4 w 19"/>
                      <a:gd name="T7" fmla="*/ 0 h 18"/>
                      <a:gd name="T8" fmla="*/ 13 w 19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18"/>
                      <a:gd name="T17" fmla="*/ 19 w 19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18">
                        <a:moveTo>
                          <a:pt x="13" y="0"/>
                        </a:moveTo>
                        <a:lnTo>
                          <a:pt x="18" y="17"/>
                        </a:lnTo>
                        <a:lnTo>
                          <a:pt x="0" y="17"/>
                        </a:lnTo>
                        <a:lnTo>
                          <a:pt x="4" y="0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30" name="Freeform 241">
                    <a:extLst>
                      <a:ext uri="{FF2B5EF4-FFF2-40B4-BE49-F238E27FC236}">
                        <a16:creationId xmlns:a16="http://schemas.microsoft.com/office/drawing/2014/main" id="{3DABA630-266F-4254-AD90-4B1373B191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6" y="3814"/>
                    <a:ext cx="28" cy="24"/>
                  </a:xfrm>
                  <a:custGeom>
                    <a:avLst/>
                    <a:gdLst>
                      <a:gd name="T0" fmla="*/ 19 w 28"/>
                      <a:gd name="T1" fmla="*/ 0 h 24"/>
                      <a:gd name="T2" fmla="*/ 27 w 28"/>
                      <a:gd name="T3" fmla="*/ 23 h 24"/>
                      <a:gd name="T4" fmla="*/ 0 w 28"/>
                      <a:gd name="T5" fmla="*/ 23 h 24"/>
                      <a:gd name="T6" fmla="*/ 6 w 28"/>
                      <a:gd name="T7" fmla="*/ 0 h 24"/>
                      <a:gd name="T8" fmla="*/ 19 w 28"/>
                      <a:gd name="T9" fmla="*/ 0 h 24"/>
                      <a:gd name="T10" fmla="*/ 14 w 28"/>
                      <a:gd name="T11" fmla="*/ 6 h 24"/>
                      <a:gd name="T12" fmla="*/ 11 w 28"/>
                      <a:gd name="T13" fmla="*/ 6 h 24"/>
                      <a:gd name="T14" fmla="*/ 9 w 28"/>
                      <a:gd name="T15" fmla="*/ 16 h 24"/>
                      <a:gd name="T16" fmla="*/ 18 w 28"/>
                      <a:gd name="T17" fmla="*/ 16 h 24"/>
                      <a:gd name="T18" fmla="*/ 14 w 28"/>
                      <a:gd name="T19" fmla="*/ 6 h 24"/>
                      <a:gd name="T20" fmla="*/ 19 w 28"/>
                      <a:gd name="T21" fmla="*/ 0 h 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8"/>
                      <a:gd name="T34" fmla="*/ 0 h 24"/>
                      <a:gd name="T35" fmla="*/ 28 w 28"/>
                      <a:gd name="T36" fmla="*/ 24 h 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8" h="24">
                        <a:moveTo>
                          <a:pt x="19" y="0"/>
                        </a:moveTo>
                        <a:lnTo>
                          <a:pt x="27" y="23"/>
                        </a:lnTo>
                        <a:lnTo>
                          <a:pt x="0" y="23"/>
                        </a:lnTo>
                        <a:lnTo>
                          <a:pt x="6" y="0"/>
                        </a:lnTo>
                        <a:lnTo>
                          <a:pt x="19" y="0"/>
                        </a:lnTo>
                        <a:lnTo>
                          <a:pt x="14" y="6"/>
                        </a:lnTo>
                        <a:lnTo>
                          <a:pt x="11" y="6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4" y="6"/>
                        </a:lnTo>
                        <a:lnTo>
                          <a:pt x="19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15" name="Group 242">
                  <a:extLst>
                    <a:ext uri="{FF2B5EF4-FFF2-40B4-BE49-F238E27FC236}">
                      <a16:creationId xmlns:a16="http://schemas.microsoft.com/office/drawing/2014/main" id="{CD2E7CD9-0ADE-40AA-BCF6-A3C2E020438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7" y="3814"/>
                  <a:ext cx="29" cy="24"/>
                  <a:chOff x="437" y="3814"/>
                  <a:chExt cx="29" cy="24"/>
                </a:xfrm>
              </p:grpSpPr>
              <p:sp>
                <p:nvSpPr>
                  <p:cNvPr id="1024" name="Freeform 243">
                    <a:extLst>
                      <a:ext uri="{FF2B5EF4-FFF2-40B4-BE49-F238E27FC236}">
                        <a16:creationId xmlns:a16="http://schemas.microsoft.com/office/drawing/2014/main" id="{637FDCA1-7A03-457A-8880-166A786DC4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3" y="3817"/>
                    <a:ext cx="19" cy="18"/>
                  </a:xfrm>
                  <a:custGeom>
                    <a:avLst/>
                    <a:gdLst>
                      <a:gd name="T0" fmla="*/ 12 w 19"/>
                      <a:gd name="T1" fmla="*/ 0 h 18"/>
                      <a:gd name="T2" fmla="*/ 18 w 19"/>
                      <a:gd name="T3" fmla="*/ 17 h 18"/>
                      <a:gd name="T4" fmla="*/ 0 w 19"/>
                      <a:gd name="T5" fmla="*/ 17 h 18"/>
                      <a:gd name="T6" fmla="*/ 4 w 19"/>
                      <a:gd name="T7" fmla="*/ 0 h 18"/>
                      <a:gd name="T8" fmla="*/ 12 w 19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18"/>
                      <a:gd name="T17" fmla="*/ 19 w 19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18">
                        <a:moveTo>
                          <a:pt x="12" y="0"/>
                        </a:moveTo>
                        <a:lnTo>
                          <a:pt x="18" y="17"/>
                        </a:lnTo>
                        <a:lnTo>
                          <a:pt x="0" y="17"/>
                        </a:lnTo>
                        <a:lnTo>
                          <a:pt x="4" y="0"/>
                        </a:lnTo>
                        <a:lnTo>
                          <a:pt x="12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25" name="Freeform 244">
                    <a:extLst>
                      <a:ext uri="{FF2B5EF4-FFF2-40B4-BE49-F238E27FC236}">
                        <a16:creationId xmlns:a16="http://schemas.microsoft.com/office/drawing/2014/main" id="{11BFF77F-6CD8-408D-A0A6-F1E24A404B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7" y="3814"/>
                    <a:ext cx="29" cy="24"/>
                  </a:xfrm>
                  <a:custGeom>
                    <a:avLst/>
                    <a:gdLst>
                      <a:gd name="T0" fmla="*/ 20 w 29"/>
                      <a:gd name="T1" fmla="*/ 0 h 24"/>
                      <a:gd name="T2" fmla="*/ 28 w 29"/>
                      <a:gd name="T3" fmla="*/ 23 h 24"/>
                      <a:gd name="T4" fmla="*/ 0 w 29"/>
                      <a:gd name="T5" fmla="*/ 23 h 24"/>
                      <a:gd name="T6" fmla="*/ 5 w 29"/>
                      <a:gd name="T7" fmla="*/ 0 h 24"/>
                      <a:gd name="T8" fmla="*/ 20 w 29"/>
                      <a:gd name="T9" fmla="*/ 0 h 24"/>
                      <a:gd name="T10" fmla="*/ 15 w 29"/>
                      <a:gd name="T11" fmla="*/ 6 h 24"/>
                      <a:gd name="T12" fmla="*/ 11 w 29"/>
                      <a:gd name="T13" fmla="*/ 6 h 24"/>
                      <a:gd name="T14" fmla="*/ 9 w 29"/>
                      <a:gd name="T15" fmla="*/ 16 h 24"/>
                      <a:gd name="T16" fmla="*/ 18 w 29"/>
                      <a:gd name="T17" fmla="*/ 16 h 24"/>
                      <a:gd name="T18" fmla="*/ 15 w 29"/>
                      <a:gd name="T19" fmla="*/ 6 h 24"/>
                      <a:gd name="T20" fmla="*/ 20 w 29"/>
                      <a:gd name="T21" fmla="*/ 0 h 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"/>
                      <a:gd name="T34" fmla="*/ 0 h 24"/>
                      <a:gd name="T35" fmla="*/ 29 w 29"/>
                      <a:gd name="T36" fmla="*/ 24 h 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" h="24">
                        <a:moveTo>
                          <a:pt x="20" y="0"/>
                        </a:moveTo>
                        <a:lnTo>
                          <a:pt x="28" y="23"/>
                        </a:lnTo>
                        <a:lnTo>
                          <a:pt x="0" y="23"/>
                        </a:lnTo>
                        <a:lnTo>
                          <a:pt x="5" y="0"/>
                        </a:lnTo>
                        <a:lnTo>
                          <a:pt x="20" y="0"/>
                        </a:lnTo>
                        <a:lnTo>
                          <a:pt x="15" y="6"/>
                        </a:lnTo>
                        <a:lnTo>
                          <a:pt x="11" y="6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5" y="6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016" name="Rectangle 245">
                  <a:extLst>
                    <a:ext uri="{FF2B5EF4-FFF2-40B4-BE49-F238E27FC236}">
                      <a16:creationId xmlns:a16="http://schemas.microsoft.com/office/drawing/2014/main" id="{147DC7B1-2C09-47AC-AA19-BE031DBB81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" y="3836"/>
                  <a:ext cx="282" cy="19"/>
                </a:xfrm>
                <a:prstGeom prst="rect">
                  <a:avLst/>
                </a:prstGeom>
                <a:solidFill>
                  <a:srgbClr val="AD6900"/>
                </a:solidFill>
                <a:ln w="12700">
                  <a:solidFill>
                    <a:srgbClr val="AD6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7" name="Rectangle 246">
                  <a:extLst>
                    <a:ext uri="{FF2B5EF4-FFF2-40B4-BE49-F238E27FC236}">
                      <a16:creationId xmlns:a16="http://schemas.microsoft.com/office/drawing/2014/main" id="{B58B0003-713F-422C-9D62-5ADC8142A7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7" y="3859"/>
                  <a:ext cx="43" cy="16"/>
                </a:xfrm>
                <a:prstGeom prst="rect">
                  <a:avLst/>
                </a:prstGeom>
                <a:solidFill>
                  <a:srgbClr val="7144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8" name="Line 247">
                  <a:extLst>
                    <a:ext uri="{FF2B5EF4-FFF2-40B4-BE49-F238E27FC236}">
                      <a16:creationId xmlns:a16="http://schemas.microsoft.com/office/drawing/2014/main" id="{8254036B-B41C-4920-A5B4-7AA5DE3E7C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6" y="3831"/>
                  <a:ext cx="44" cy="0"/>
                </a:xfrm>
                <a:prstGeom prst="line">
                  <a:avLst/>
                </a:prstGeom>
                <a:noFill/>
                <a:ln w="12700">
                  <a:solidFill>
                    <a:srgbClr val="7144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9" name="Line 248">
                  <a:extLst>
                    <a:ext uri="{FF2B5EF4-FFF2-40B4-BE49-F238E27FC236}">
                      <a16:creationId xmlns:a16="http://schemas.microsoft.com/office/drawing/2014/main" id="{E57098EE-B9FD-496C-8203-6C491BAF7A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3883"/>
                  <a:ext cx="0" cy="30"/>
                </a:xfrm>
                <a:prstGeom prst="line">
                  <a:avLst/>
                </a:prstGeom>
                <a:noFill/>
                <a:ln w="12700">
                  <a:solidFill>
                    <a:srgbClr val="7144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0" name="Arc 249">
                  <a:extLst>
                    <a:ext uri="{FF2B5EF4-FFF2-40B4-BE49-F238E27FC236}">
                      <a16:creationId xmlns:a16="http://schemas.microsoft.com/office/drawing/2014/main" id="{0A05CAF9-26D3-49A4-B7CA-D755C282B7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" y="3818"/>
                  <a:ext cx="253" cy="109"/>
                </a:xfrm>
                <a:custGeom>
                  <a:avLst/>
                  <a:gdLst>
                    <a:gd name="T0" fmla="*/ 0 w 21600"/>
                    <a:gd name="T1" fmla="*/ 0 h 21799"/>
                    <a:gd name="T2" fmla="*/ 0 w 21600"/>
                    <a:gd name="T3" fmla="*/ 0 h 21799"/>
                    <a:gd name="T4" fmla="*/ 0 w 21600"/>
                    <a:gd name="T5" fmla="*/ 0 h 217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799"/>
                    <a:gd name="T11" fmla="*/ 21600 w 21600"/>
                    <a:gd name="T12" fmla="*/ 21799 h 217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799" fill="none" extrusionOk="0">
                      <a:moveTo>
                        <a:pt x="21514" y="21798"/>
                      </a:moveTo>
                      <a:cubicBezTo>
                        <a:pt x="9618" y="21751"/>
                        <a:pt x="0" y="12094"/>
                        <a:pt x="0" y="199"/>
                      </a:cubicBezTo>
                      <a:cubicBezTo>
                        <a:pt x="-1" y="132"/>
                        <a:pt x="0" y="66"/>
                        <a:pt x="0" y="-1"/>
                      </a:cubicBezTo>
                    </a:path>
                    <a:path w="21600" h="21799" stroke="0" extrusionOk="0">
                      <a:moveTo>
                        <a:pt x="21514" y="21798"/>
                      </a:moveTo>
                      <a:cubicBezTo>
                        <a:pt x="9618" y="21751"/>
                        <a:pt x="0" y="12094"/>
                        <a:pt x="0" y="199"/>
                      </a:cubicBezTo>
                      <a:cubicBezTo>
                        <a:pt x="-1" y="132"/>
                        <a:pt x="0" y="66"/>
                        <a:pt x="0" y="-1"/>
                      </a:cubicBezTo>
                      <a:lnTo>
                        <a:pt x="21600" y="1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1" name="Arc 250">
                  <a:extLst>
                    <a:ext uri="{FF2B5EF4-FFF2-40B4-BE49-F238E27FC236}">
                      <a16:creationId xmlns:a16="http://schemas.microsoft.com/office/drawing/2014/main" id="{93427FD4-34E2-4C53-9464-00EB0F8FF8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" y="3817"/>
                  <a:ext cx="254" cy="109"/>
                </a:xfrm>
                <a:custGeom>
                  <a:avLst/>
                  <a:gdLst>
                    <a:gd name="T0" fmla="*/ 0 w 21600"/>
                    <a:gd name="T1" fmla="*/ 0 h 21800"/>
                    <a:gd name="T2" fmla="*/ 0 w 21600"/>
                    <a:gd name="T3" fmla="*/ 0 h 21800"/>
                    <a:gd name="T4" fmla="*/ 0 w 21600"/>
                    <a:gd name="T5" fmla="*/ 0 h 218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800"/>
                    <a:gd name="T11" fmla="*/ 21600 w 21600"/>
                    <a:gd name="T12" fmla="*/ 21800 h 218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800" fill="none" extrusionOk="0">
                      <a:moveTo>
                        <a:pt x="21514" y="21799"/>
                      </a:moveTo>
                      <a:cubicBezTo>
                        <a:pt x="9618" y="21752"/>
                        <a:pt x="0" y="12095"/>
                        <a:pt x="0" y="200"/>
                      </a:cubicBezTo>
                      <a:cubicBezTo>
                        <a:pt x="-1" y="133"/>
                        <a:pt x="0" y="66"/>
                        <a:pt x="0" y="-1"/>
                      </a:cubicBezTo>
                    </a:path>
                    <a:path w="21600" h="21800" stroke="0" extrusionOk="0">
                      <a:moveTo>
                        <a:pt x="21514" y="21799"/>
                      </a:moveTo>
                      <a:cubicBezTo>
                        <a:pt x="9618" y="21752"/>
                        <a:pt x="0" y="12095"/>
                        <a:pt x="0" y="200"/>
                      </a:cubicBezTo>
                      <a:cubicBezTo>
                        <a:pt x="-1" y="133"/>
                        <a:pt x="0" y="66"/>
                        <a:pt x="0" y="-1"/>
                      </a:cubicBezTo>
                      <a:lnTo>
                        <a:pt x="21600" y="2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2" name="Arc 251">
                  <a:extLst>
                    <a:ext uri="{FF2B5EF4-FFF2-40B4-BE49-F238E27FC236}">
                      <a16:creationId xmlns:a16="http://schemas.microsoft.com/office/drawing/2014/main" id="{0E15AD64-39C6-4E99-B336-975121771D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" y="3817"/>
                  <a:ext cx="253" cy="10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21600" h="21600" stroke="0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3" name="Arc 252">
                  <a:extLst>
                    <a:ext uri="{FF2B5EF4-FFF2-40B4-BE49-F238E27FC236}">
                      <a16:creationId xmlns:a16="http://schemas.microsoft.com/office/drawing/2014/main" id="{9708CCC6-4453-48AB-B7BA-B7D8ABF18A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" y="3812"/>
                  <a:ext cx="253" cy="109"/>
                </a:xfrm>
                <a:custGeom>
                  <a:avLst/>
                  <a:gdLst>
                    <a:gd name="T0" fmla="*/ 0 w 21600"/>
                    <a:gd name="T1" fmla="*/ 0 h 21801"/>
                    <a:gd name="T2" fmla="*/ 0 w 21600"/>
                    <a:gd name="T3" fmla="*/ 0 h 21801"/>
                    <a:gd name="T4" fmla="*/ 0 w 21600"/>
                    <a:gd name="T5" fmla="*/ 0 h 2180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801"/>
                    <a:gd name="T11" fmla="*/ 21600 w 21600"/>
                    <a:gd name="T12" fmla="*/ 21801 h 2180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801" fill="none" extrusionOk="0">
                      <a:moveTo>
                        <a:pt x="21600" y="21801"/>
                      </a:moveTo>
                      <a:cubicBezTo>
                        <a:pt x="9670" y="21801"/>
                        <a:pt x="0" y="12130"/>
                        <a:pt x="0" y="201"/>
                      </a:cubicBezTo>
                      <a:cubicBezTo>
                        <a:pt x="-1" y="133"/>
                        <a:pt x="0" y="66"/>
                        <a:pt x="0" y="-1"/>
                      </a:cubicBezTo>
                    </a:path>
                    <a:path w="21600" h="21801" stroke="0" extrusionOk="0">
                      <a:moveTo>
                        <a:pt x="21600" y="21801"/>
                      </a:moveTo>
                      <a:cubicBezTo>
                        <a:pt x="9670" y="21801"/>
                        <a:pt x="0" y="12130"/>
                        <a:pt x="0" y="201"/>
                      </a:cubicBezTo>
                      <a:cubicBezTo>
                        <a:pt x="-1" y="133"/>
                        <a:pt x="0" y="66"/>
                        <a:pt x="0" y="-1"/>
                      </a:cubicBezTo>
                      <a:lnTo>
                        <a:pt x="21600" y="20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61" name="Group 253">
                <a:extLst>
                  <a:ext uri="{FF2B5EF4-FFF2-40B4-BE49-F238E27FC236}">
                    <a16:creationId xmlns:a16="http://schemas.microsoft.com/office/drawing/2014/main" id="{C84A07FA-C31C-4DF8-8144-C9B471C12E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7" y="3895"/>
                <a:ext cx="503" cy="658"/>
                <a:chOff x="447" y="3895"/>
                <a:chExt cx="503" cy="658"/>
              </a:xfrm>
            </p:grpSpPr>
            <p:sp>
              <p:nvSpPr>
                <p:cNvPr id="986" name="Rectangle 254">
                  <a:extLst>
                    <a:ext uri="{FF2B5EF4-FFF2-40B4-BE49-F238E27FC236}">
                      <a16:creationId xmlns:a16="http://schemas.microsoft.com/office/drawing/2014/main" id="{03C86BF7-7626-40F6-8D94-8F7765712A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9" y="3895"/>
                  <a:ext cx="39" cy="658"/>
                </a:xfrm>
                <a:prstGeom prst="rect">
                  <a:avLst/>
                </a:prstGeom>
                <a:solidFill>
                  <a:srgbClr val="AD6900"/>
                </a:solidFill>
                <a:ln w="12700">
                  <a:solidFill>
                    <a:srgbClr val="7144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87" name="Line 255">
                  <a:extLst>
                    <a:ext uri="{FF2B5EF4-FFF2-40B4-BE49-F238E27FC236}">
                      <a16:creationId xmlns:a16="http://schemas.microsoft.com/office/drawing/2014/main" id="{474FBCA6-CE91-4CEC-A1D8-AB5FD640FB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99" y="3945"/>
                  <a:ext cx="85" cy="57"/>
                </a:xfrm>
                <a:prstGeom prst="line">
                  <a:avLst/>
                </a:prstGeom>
                <a:noFill/>
                <a:ln w="12700">
                  <a:solidFill>
                    <a:srgbClr val="AD6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88" name="Line 256">
                  <a:extLst>
                    <a:ext uri="{FF2B5EF4-FFF2-40B4-BE49-F238E27FC236}">
                      <a16:creationId xmlns:a16="http://schemas.microsoft.com/office/drawing/2014/main" id="{B34548C7-90C3-4B7D-9C24-18FCA3E321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1" y="3945"/>
                  <a:ext cx="83" cy="56"/>
                </a:xfrm>
                <a:prstGeom prst="line">
                  <a:avLst/>
                </a:prstGeom>
                <a:noFill/>
                <a:ln w="12700">
                  <a:solidFill>
                    <a:srgbClr val="AD6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989" name="Group 257">
                  <a:extLst>
                    <a:ext uri="{FF2B5EF4-FFF2-40B4-BE49-F238E27FC236}">
                      <a16:creationId xmlns:a16="http://schemas.microsoft.com/office/drawing/2014/main" id="{9FC383D1-B483-4F34-BB12-352DBB056B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8" y="3912"/>
                  <a:ext cx="29" cy="25"/>
                  <a:chOff x="468" y="3912"/>
                  <a:chExt cx="29" cy="25"/>
                </a:xfrm>
              </p:grpSpPr>
              <p:sp>
                <p:nvSpPr>
                  <p:cNvPr id="1007" name="Freeform 258">
                    <a:extLst>
                      <a:ext uri="{FF2B5EF4-FFF2-40B4-BE49-F238E27FC236}">
                        <a16:creationId xmlns:a16="http://schemas.microsoft.com/office/drawing/2014/main" id="{47BF1FC3-5BE3-4F43-9CBB-48AA64A2AD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4" y="3916"/>
                    <a:ext cx="20" cy="17"/>
                  </a:xfrm>
                  <a:custGeom>
                    <a:avLst/>
                    <a:gdLst>
                      <a:gd name="T0" fmla="*/ 14 w 20"/>
                      <a:gd name="T1" fmla="*/ 0 h 17"/>
                      <a:gd name="T2" fmla="*/ 19 w 20"/>
                      <a:gd name="T3" fmla="*/ 16 h 17"/>
                      <a:gd name="T4" fmla="*/ 0 w 20"/>
                      <a:gd name="T5" fmla="*/ 16 h 17"/>
                      <a:gd name="T6" fmla="*/ 5 w 20"/>
                      <a:gd name="T7" fmla="*/ 0 h 17"/>
                      <a:gd name="T8" fmla="*/ 14 w 20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17"/>
                      <a:gd name="T17" fmla="*/ 20 w 20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17">
                        <a:moveTo>
                          <a:pt x="14" y="0"/>
                        </a:moveTo>
                        <a:lnTo>
                          <a:pt x="19" y="16"/>
                        </a:lnTo>
                        <a:lnTo>
                          <a:pt x="0" y="16"/>
                        </a:lnTo>
                        <a:lnTo>
                          <a:pt x="5" y="0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08" name="Freeform 259">
                    <a:extLst>
                      <a:ext uri="{FF2B5EF4-FFF2-40B4-BE49-F238E27FC236}">
                        <a16:creationId xmlns:a16="http://schemas.microsoft.com/office/drawing/2014/main" id="{38709FA2-74FF-4830-A24F-67E4F20393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8" y="3912"/>
                    <a:ext cx="29" cy="25"/>
                  </a:xfrm>
                  <a:custGeom>
                    <a:avLst/>
                    <a:gdLst>
                      <a:gd name="T0" fmla="*/ 20 w 29"/>
                      <a:gd name="T1" fmla="*/ 0 h 25"/>
                      <a:gd name="T2" fmla="*/ 28 w 29"/>
                      <a:gd name="T3" fmla="*/ 24 h 25"/>
                      <a:gd name="T4" fmla="*/ 0 w 29"/>
                      <a:gd name="T5" fmla="*/ 24 h 25"/>
                      <a:gd name="T6" fmla="*/ 6 w 29"/>
                      <a:gd name="T7" fmla="*/ 0 h 25"/>
                      <a:gd name="T8" fmla="*/ 20 w 29"/>
                      <a:gd name="T9" fmla="*/ 0 h 25"/>
                      <a:gd name="T10" fmla="*/ 16 w 29"/>
                      <a:gd name="T11" fmla="*/ 7 h 25"/>
                      <a:gd name="T12" fmla="*/ 11 w 29"/>
                      <a:gd name="T13" fmla="*/ 7 h 25"/>
                      <a:gd name="T14" fmla="*/ 9 w 29"/>
                      <a:gd name="T15" fmla="*/ 16 h 25"/>
                      <a:gd name="T16" fmla="*/ 18 w 29"/>
                      <a:gd name="T17" fmla="*/ 16 h 25"/>
                      <a:gd name="T18" fmla="*/ 16 w 29"/>
                      <a:gd name="T19" fmla="*/ 7 h 25"/>
                      <a:gd name="T20" fmla="*/ 20 w 29"/>
                      <a:gd name="T21" fmla="*/ 0 h 2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"/>
                      <a:gd name="T34" fmla="*/ 0 h 25"/>
                      <a:gd name="T35" fmla="*/ 29 w 29"/>
                      <a:gd name="T36" fmla="*/ 25 h 2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" h="25">
                        <a:moveTo>
                          <a:pt x="20" y="0"/>
                        </a:moveTo>
                        <a:lnTo>
                          <a:pt x="28" y="24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lnTo>
                          <a:pt x="20" y="0"/>
                        </a:lnTo>
                        <a:lnTo>
                          <a:pt x="16" y="7"/>
                        </a:lnTo>
                        <a:lnTo>
                          <a:pt x="11" y="7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6" y="7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90" name="Group 260">
                  <a:extLst>
                    <a:ext uri="{FF2B5EF4-FFF2-40B4-BE49-F238E27FC236}">
                      <a16:creationId xmlns:a16="http://schemas.microsoft.com/office/drawing/2014/main" id="{48F7ED63-4140-449B-8674-6DAA64A2ED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14" y="3912"/>
                  <a:ext cx="29" cy="25"/>
                  <a:chOff x="514" y="3912"/>
                  <a:chExt cx="29" cy="25"/>
                </a:xfrm>
              </p:grpSpPr>
              <p:sp>
                <p:nvSpPr>
                  <p:cNvPr id="1005" name="Freeform 261">
                    <a:extLst>
                      <a:ext uri="{FF2B5EF4-FFF2-40B4-BE49-F238E27FC236}">
                        <a16:creationId xmlns:a16="http://schemas.microsoft.com/office/drawing/2014/main" id="{FB1990CF-8FB2-433F-87EE-AF4993A607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0" y="3916"/>
                    <a:ext cx="19" cy="17"/>
                  </a:xfrm>
                  <a:custGeom>
                    <a:avLst/>
                    <a:gdLst>
                      <a:gd name="T0" fmla="*/ 12 w 19"/>
                      <a:gd name="T1" fmla="*/ 0 h 17"/>
                      <a:gd name="T2" fmla="*/ 18 w 19"/>
                      <a:gd name="T3" fmla="*/ 16 h 17"/>
                      <a:gd name="T4" fmla="*/ 0 w 19"/>
                      <a:gd name="T5" fmla="*/ 16 h 17"/>
                      <a:gd name="T6" fmla="*/ 4 w 19"/>
                      <a:gd name="T7" fmla="*/ 0 h 17"/>
                      <a:gd name="T8" fmla="*/ 12 w 19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17"/>
                      <a:gd name="T17" fmla="*/ 19 w 19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17">
                        <a:moveTo>
                          <a:pt x="12" y="0"/>
                        </a:moveTo>
                        <a:lnTo>
                          <a:pt x="18" y="16"/>
                        </a:lnTo>
                        <a:lnTo>
                          <a:pt x="0" y="16"/>
                        </a:lnTo>
                        <a:lnTo>
                          <a:pt x="4" y="0"/>
                        </a:lnTo>
                        <a:lnTo>
                          <a:pt x="12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06" name="Freeform 262">
                    <a:extLst>
                      <a:ext uri="{FF2B5EF4-FFF2-40B4-BE49-F238E27FC236}">
                        <a16:creationId xmlns:a16="http://schemas.microsoft.com/office/drawing/2014/main" id="{B8CA6E8D-BDD2-4850-B217-8D7AB876A2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4" y="3912"/>
                    <a:ext cx="29" cy="25"/>
                  </a:xfrm>
                  <a:custGeom>
                    <a:avLst/>
                    <a:gdLst>
                      <a:gd name="T0" fmla="*/ 20 w 29"/>
                      <a:gd name="T1" fmla="*/ 0 h 25"/>
                      <a:gd name="T2" fmla="*/ 28 w 29"/>
                      <a:gd name="T3" fmla="*/ 24 h 25"/>
                      <a:gd name="T4" fmla="*/ 0 w 29"/>
                      <a:gd name="T5" fmla="*/ 24 h 25"/>
                      <a:gd name="T6" fmla="*/ 5 w 29"/>
                      <a:gd name="T7" fmla="*/ 0 h 25"/>
                      <a:gd name="T8" fmla="*/ 20 w 29"/>
                      <a:gd name="T9" fmla="*/ 0 h 25"/>
                      <a:gd name="T10" fmla="*/ 14 w 29"/>
                      <a:gd name="T11" fmla="*/ 7 h 25"/>
                      <a:gd name="T12" fmla="*/ 11 w 29"/>
                      <a:gd name="T13" fmla="*/ 7 h 25"/>
                      <a:gd name="T14" fmla="*/ 9 w 29"/>
                      <a:gd name="T15" fmla="*/ 16 h 25"/>
                      <a:gd name="T16" fmla="*/ 18 w 29"/>
                      <a:gd name="T17" fmla="*/ 16 h 25"/>
                      <a:gd name="T18" fmla="*/ 14 w 29"/>
                      <a:gd name="T19" fmla="*/ 7 h 25"/>
                      <a:gd name="T20" fmla="*/ 20 w 29"/>
                      <a:gd name="T21" fmla="*/ 0 h 2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"/>
                      <a:gd name="T34" fmla="*/ 0 h 25"/>
                      <a:gd name="T35" fmla="*/ 29 w 29"/>
                      <a:gd name="T36" fmla="*/ 25 h 2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" h="25">
                        <a:moveTo>
                          <a:pt x="20" y="0"/>
                        </a:moveTo>
                        <a:lnTo>
                          <a:pt x="28" y="24"/>
                        </a:lnTo>
                        <a:lnTo>
                          <a:pt x="0" y="24"/>
                        </a:lnTo>
                        <a:lnTo>
                          <a:pt x="5" y="0"/>
                        </a:lnTo>
                        <a:lnTo>
                          <a:pt x="20" y="0"/>
                        </a:lnTo>
                        <a:lnTo>
                          <a:pt x="14" y="7"/>
                        </a:lnTo>
                        <a:lnTo>
                          <a:pt x="11" y="7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4" y="7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91" name="Group 263">
                  <a:extLst>
                    <a:ext uri="{FF2B5EF4-FFF2-40B4-BE49-F238E27FC236}">
                      <a16:creationId xmlns:a16="http://schemas.microsoft.com/office/drawing/2014/main" id="{E8244138-6FAE-494A-87C5-DEA773A9AC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7" y="3913"/>
                  <a:ext cx="28" cy="25"/>
                  <a:chOff x="647" y="3913"/>
                  <a:chExt cx="28" cy="25"/>
                </a:xfrm>
              </p:grpSpPr>
              <p:sp>
                <p:nvSpPr>
                  <p:cNvPr id="1003" name="Freeform 264">
                    <a:extLst>
                      <a:ext uri="{FF2B5EF4-FFF2-40B4-BE49-F238E27FC236}">
                        <a16:creationId xmlns:a16="http://schemas.microsoft.com/office/drawing/2014/main" id="{88047CAF-4F56-4BF5-A9D1-03B338B40A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2" y="3916"/>
                    <a:ext cx="19" cy="18"/>
                  </a:xfrm>
                  <a:custGeom>
                    <a:avLst/>
                    <a:gdLst>
                      <a:gd name="T0" fmla="*/ 13 w 19"/>
                      <a:gd name="T1" fmla="*/ 0 h 18"/>
                      <a:gd name="T2" fmla="*/ 18 w 19"/>
                      <a:gd name="T3" fmla="*/ 17 h 18"/>
                      <a:gd name="T4" fmla="*/ 0 w 19"/>
                      <a:gd name="T5" fmla="*/ 17 h 18"/>
                      <a:gd name="T6" fmla="*/ 4 w 19"/>
                      <a:gd name="T7" fmla="*/ 0 h 18"/>
                      <a:gd name="T8" fmla="*/ 13 w 19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18"/>
                      <a:gd name="T17" fmla="*/ 19 w 19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18">
                        <a:moveTo>
                          <a:pt x="13" y="0"/>
                        </a:moveTo>
                        <a:lnTo>
                          <a:pt x="18" y="17"/>
                        </a:lnTo>
                        <a:lnTo>
                          <a:pt x="0" y="17"/>
                        </a:lnTo>
                        <a:lnTo>
                          <a:pt x="4" y="0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04" name="Freeform 265">
                    <a:extLst>
                      <a:ext uri="{FF2B5EF4-FFF2-40B4-BE49-F238E27FC236}">
                        <a16:creationId xmlns:a16="http://schemas.microsoft.com/office/drawing/2014/main" id="{7403F330-B217-4AE2-B6CE-E9F7BBC39B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7" y="3913"/>
                    <a:ext cx="28" cy="25"/>
                  </a:xfrm>
                  <a:custGeom>
                    <a:avLst/>
                    <a:gdLst>
                      <a:gd name="T0" fmla="*/ 19 w 28"/>
                      <a:gd name="T1" fmla="*/ 0 h 25"/>
                      <a:gd name="T2" fmla="*/ 27 w 28"/>
                      <a:gd name="T3" fmla="*/ 24 h 25"/>
                      <a:gd name="T4" fmla="*/ 0 w 28"/>
                      <a:gd name="T5" fmla="*/ 24 h 25"/>
                      <a:gd name="T6" fmla="*/ 6 w 28"/>
                      <a:gd name="T7" fmla="*/ 0 h 25"/>
                      <a:gd name="T8" fmla="*/ 19 w 28"/>
                      <a:gd name="T9" fmla="*/ 0 h 25"/>
                      <a:gd name="T10" fmla="*/ 14 w 28"/>
                      <a:gd name="T11" fmla="*/ 7 h 25"/>
                      <a:gd name="T12" fmla="*/ 11 w 28"/>
                      <a:gd name="T13" fmla="*/ 7 h 25"/>
                      <a:gd name="T14" fmla="*/ 9 w 28"/>
                      <a:gd name="T15" fmla="*/ 16 h 25"/>
                      <a:gd name="T16" fmla="*/ 18 w 28"/>
                      <a:gd name="T17" fmla="*/ 16 h 25"/>
                      <a:gd name="T18" fmla="*/ 14 w 28"/>
                      <a:gd name="T19" fmla="*/ 7 h 25"/>
                      <a:gd name="T20" fmla="*/ 19 w 28"/>
                      <a:gd name="T21" fmla="*/ 0 h 2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8"/>
                      <a:gd name="T34" fmla="*/ 0 h 25"/>
                      <a:gd name="T35" fmla="*/ 28 w 28"/>
                      <a:gd name="T36" fmla="*/ 25 h 2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8" h="25">
                        <a:moveTo>
                          <a:pt x="19" y="0"/>
                        </a:moveTo>
                        <a:lnTo>
                          <a:pt x="27" y="24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lnTo>
                          <a:pt x="19" y="0"/>
                        </a:lnTo>
                        <a:lnTo>
                          <a:pt x="14" y="7"/>
                        </a:lnTo>
                        <a:lnTo>
                          <a:pt x="11" y="7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4" y="7"/>
                        </a:lnTo>
                        <a:lnTo>
                          <a:pt x="19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92" name="Group 266">
                  <a:extLst>
                    <a:ext uri="{FF2B5EF4-FFF2-40B4-BE49-F238E27FC236}">
                      <a16:creationId xmlns:a16="http://schemas.microsoft.com/office/drawing/2014/main" id="{8BA4CFEF-EABF-4F9D-B56F-A9BD29A1F4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88" y="3913"/>
                  <a:ext cx="29" cy="25"/>
                  <a:chOff x="688" y="3913"/>
                  <a:chExt cx="29" cy="25"/>
                </a:xfrm>
              </p:grpSpPr>
              <p:sp>
                <p:nvSpPr>
                  <p:cNvPr id="1001" name="Freeform 267">
                    <a:extLst>
                      <a:ext uri="{FF2B5EF4-FFF2-40B4-BE49-F238E27FC236}">
                        <a16:creationId xmlns:a16="http://schemas.microsoft.com/office/drawing/2014/main" id="{AE18861B-146E-4DFF-9591-5275EABE69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2" y="3916"/>
                    <a:ext cx="20" cy="18"/>
                  </a:xfrm>
                  <a:custGeom>
                    <a:avLst/>
                    <a:gdLst>
                      <a:gd name="T0" fmla="*/ 13 w 20"/>
                      <a:gd name="T1" fmla="*/ 0 h 18"/>
                      <a:gd name="T2" fmla="*/ 19 w 20"/>
                      <a:gd name="T3" fmla="*/ 17 h 18"/>
                      <a:gd name="T4" fmla="*/ 0 w 20"/>
                      <a:gd name="T5" fmla="*/ 17 h 18"/>
                      <a:gd name="T6" fmla="*/ 5 w 20"/>
                      <a:gd name="T7" fmla="*/ 0 h 18"/>
                      <a:gd name="T8" fmla="*/ 13 w 20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18"/>
                      <a:gd name="T17" fmla="*/ 20 w 20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18">
                        <a:moveTo>
                          <a:pt x="13" y="0"/>
                        </a:moveTo>
                        <a:lnTo>
                          <a:pt x="19" y="17"/>
                        </a:lnTo>
                        <a:lnTo>
                          <a:pt x="0" y="17"/>
                        </a:lnTo>
                        <a:lnTo>
                          <a:pt x="5" y="0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02" name="Freeform 268">
                    <a:extLst>
                      <a:ext uri="{FF2B5EF4-FFF2-40B4-BE49-F238E27FC236}">
                        <a16:creationId xmlns:a16="http://schemas.microsoft.com/office/drawing/2014/main" id="{E77E37C0-793B-46FB-B078-0D91CBF8CE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8" y="3913"/>
                    <a:ext cx="29" cy="25"/>
                  </a:xfrm>
                  <a:custGeom>
                    <a:avLst/>
                    <a:gdLst>
                      <a:gd name="T0" fmla="*/ 20 w 29"/>
                      <a:gd name="T1" fmla="*/ 0 h 25"/>
                      <a:gd name="T2" fmla="*/ 28 w 29"/>
                      <a:gd name="T3" fmla="*/ 24 h 25"/>
                      <a:gd name="T4" fmla="*/ 0 w 29"/>
                      <a:gd name="T5" fmla="*/ 24 h 25"/>
                      <a:gd name="T6" fmla="*/ 6 w 29"/>
                      <a:gd name="T7" fmla="*/ 0 h 25"/>
                      <a:gd name="T8" fmla="*/ 20 w 29"/>
                      <a:gd name="T9" fmla="*/ 0 h 25"/>
                      <a:gd name="T10" fmla="*/ 14 w 29"/>
                      <a:gd name="T11" fmla="*/ 7 h 25"/>
                      <a:gd name="T12" fmla="*/ 12 w 29"/>
                      <a:gd name="T13" fmla="*/ 7 h 25"/>
                      <a:gd name="T14" fmla="*/ 9 w 29"/>
                      <a:gd name="T15" fmla="*/ 16 h 25"/>
                      <a:gd name="T16" fmla="*/ 18 w 29"/>
                      <a:gd name="T17" fmla="*/ 16 h 25"/>
                      <a:gd name="T18" fmla="*/ 14 w 29"/>
                      <a:gd name="T19" fmla="*/ 7 h 25"/>
                      <a:gd name="T20" fmla="*/ 20 w 29"/>
                      <a:gd name="T21" fmla="*/ 0 h 2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"/>
                      <a:gd name="T34" fmla="*/ 0 h 25"/>
                      <a:gd name="T35" fmla="*/ 29 w 29"/>
                      <a:gd name="T36" fmla="*/ 25 h 2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" h="25">
                        <a:moveTo>
                          <a:pt x="20" y="0"/>
                        </a:moveTo>
                        <a:lnTo>
                          <a:pt x="28" y="24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lnTo>
                          <a:pt x="20" y="0"/>
                        </a:lnTo>
                        <a:lnTo>
                          <a:pt x="14" y="7"/>
                        </a:lnTo>
                        <a:lnTo>
                          <a:pt x="12" y="7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4" y="7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993" name="Rectangle 269">
                  <a:extLst>
                    <a:ext uri="{FF2B5EF4-FFF2-40B4-BE49-F238E27FC236}">
                      <a16:creationId xmlns:a16="http://schemas.microsoft.com/office/drawing/2014/main" id="{7201A180-4656-4DA7-97A6-698A025D0B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7" y="3936"/>
                  <a:ext cx="283" cy="19"/>
                </a:xfrm>
                <a:prstGeom prst="rect">
                  <a:avLst/>
                </a:prstGeom>
                <a:solidFill>
                  <a:srgbClr val="AD6900"/>
                </a:solidFill>
                <a:ln w="12700">
                  <a:solidFill>
                    <a:srgbClr val="AD6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94" name="Rectangle 270">
                  <a:extLst>
                    <a:ext uri="{FF2B5EF4-FFF2-40B4-BE49-F238E27FC236}">
                      <a16:creationId xmlns:a16="http://schemas.microsoft.com/office/drawing/2014/main" id="{5B285DA5-16EE-410D-8BAA-9736D3D0BB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6" y="3958"/>
                  <a:ext cx="44" cy="16"/>
                </a:xfrm>
                <a:prstGeom prst="rect">
                  <a:avLst/>
                </a:prstGeom>
                <a:solidFill>
                  <a:srgbClr val="7144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95" name="Line 271">
                  <a:extLst>
                    <a:ext uri="{FF2B5EF4-FFF2-40B4-BE49-F238E27FC236}">
                      <a16:creationId xmlns:a16="http://schemas.microsoft.com/office/drawing/2014/main" id="{749F139B-D3B6-4E49-863F-843DC67286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66" y="3932"/>
                  <a:ext cx="44" cy="0"/>
                </a:xfrm>
                <a:prstGeom prst="line">
                  <a:avLst/>
                </a:prstGeom>
                <a:noFill/>
                <a:ln w="12700">
                  <a:solidFill>
                    <a:srgbClr val="7144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96" name="Line 272">
                  <a:extLst>
                    <a:ext uri="{FF2B5EF4-FFF2-40B4-BE49-F238E27FC236}">
                      <a16:creationId xmlns:a16="http://schemas.microsoft.com/office/drawing/2014/main" id="{FA852D48-8C0C-4A80-8123-746570E797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8" y="3984"/>
                  <a:ext cx="0" cy="28"/>
                </a:xfrm>
                <a:prstGeom prst="line">
                  <a:avLst/>
                </a:prstGeom>
                <a:noFill/>
                <a:ln w="12700">
                  <a:solidFill>
                    <a:srgbClr val="7144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97" name="Arc 273">
                  <a:extLst>
                    <a:ext uri="{FF2B5EF4-FFF2-40B4-BE49-F238E27FC236}">
                      <a16:creationId xmlns:a16="http://schemas.microsoft.com/office/drawing/2014/main" id="{181EBE87-928D-40C6-8012-A51C490128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7" y="3917"/>
                  <a:ext cx="253" cy="109"/>
                </a:xfrm>
                <a:custGeom>
                  <a:avLst/>
                  <a:gdLst>
                    <a:gd name="T0" fmla="*/ 0 w 21600"/>
                    <a:gd name="T1" fmla="*/ 0 h 21801"/>
                    <a:gd name="T2" fmla="*/ 0 w 21600"/>
                    <a:gd name="T3" fmla="*/ 0 h 21801"/>
                    <a:gd name="T4" fmla="*/ 0 w 21600"/>
                    <a:gd name="T5" fmla="*/ 0 h 2180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801"/>
                    <a:gd name="T11" fmla="*/ 21600 w 21600"/>
                    <a:gd name="T12" fmla="*/ 21801 h 2180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801" fill="none" extrusionOk="0">
                      <a:moveTo>
                        <a:pt x="21513" y="21800"/>
                      </a:moveTo>
                      <a:cubicBezTo>
                        <a:pt x="9617" y="21752"/>
                        <a:pt x="0" y="12096"/>
                        <a:pt x="0" y="201"/>
                      </a:cubicBezTo>
                      <a:cubicBezTo>
                        <a:pt x="-1" y="133"/>
                        <a:pt x="0" y="66"/>
                        <a:pt x="0" y="-1"/>
                      </a:cubicBezTo>
                    </a:path>
                    <a:path w="21600" h="21801" stroke="0" extrusionOk="0">
                      <a:moveTo>
                        <a:pt x="21513" y="21800"/>
                      </a:moveTo>
                      <a:cubicBezTo>
                        <a:pt x="9617" y="21752"/>
                        <a:pt x="0" y="12096"/>
                        <a:pt x="0" y="201"/>
                      </a:cubicBezTo>
                      <a:cubicBezTo>
                        <a:pt x="-1" y="133"/>
                        <a:pt x="0" y="66"/>
                        <a:pt x="0" y="-1"/>
                      </a:cubicBezTo>
                      <a:lnTo>
                        <a:pt x="21600" y="20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98" name="Arc 274">
                  <a:extLst>
                    <a:ext uri="{FF2B5EF4-FFF2-40B4-BE49-F238E27FC236}">
                      <a16:creationId xmlns:a16="http://schemas.microsoft.com/office/drawing/2014/main" id="{C66944DD-AC65-4DC6-9DDC-80540425AA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7" y="3917"/>
                  <a:ext cx="254" cy="109"/>
                </a:xfrm>
                <a:custGeom>
                  <a:avLst/>
                  <a:gdLst>
                    <a:gd name="T0" fmla="*/ 0 w 21600"/>
                    <a:gd name="T1" fmla="*/ 0 h 21798"/>
                    <a:gd name="T2" fmla="*/ 0 w 21600"/>
                    <a:gd name="T3" fmla="*/ 0 h 21798"/>
                    <a:gd name="T4" fmla="*/ 0 w 21600"/>
                    <a:gd name="T5" fmla="*/ 0 h 2179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798"/>
                    <a:gd name="T11" fmla="*/ 21600 w 21600"/>
                    <a:gd name="T12" fmla="*/ 21798 h 217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798" fill="none" extrusionOk="0">
                      <a:moveTo>
                        <a:pt x="21426" y="21798"/>
                      </a:moveTo>
                      <a:cubicBezTo>
                        <a:pt x="9565" y="21703"/>
                        <a:pt x="0" y="12060"/>
                        <a:pt x="0" y="199"/>
                      </a:cubicBezTo>
                      <a:cubicBezTo>
                        <a:pt x="-1" y="132"/>
                        <a:pt x="0" y="66"/>
                        <a:pt x="0" y="-1"/>
                      </a:cubicBezTo>
                    </a:path>
                    <a:path w="21600" h="21798" stroke="0" extrusionOk="0">
                      <a:moveTo>
                        <a:pt x="21426" y="21798"/>
                      </a:moveTo>
                      <a:cubicBezTo>
                        <a:pt x="9565" y="21703"/>
                        <a:pt x="0" y="12060"/>
                        <a:pt x="0" y="199"/>
                      </a:cubicBezTo>
                      <a:cubicBezTo>
                        <a:pt x="-1" y="132"/>
                        <a:pt x="0" y="66"/>
                        <a:pt x="0" y="-1"/>
                      </a:cubicBezTo>
                      <a:lnTo>
                        <a:pt x="21600" y="1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99" name="Arc 275">
                  <a:extLst>
                    <a:ext uri="{FF2B5EF4-FFF2-40B4-BE49-F238E27FC236}">
                      <a16:creationId xmlns:a16="http://schemas.microsoft.com/office/drawing/2014/main" id="{44BAA668-9C0B-4F91-B30E-DCD5590380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8" y="3917"/>
                  <a:ext cx="253" cy="109"/>
                </a:xfrm>
                <a:custGeom>
                  <a:avLst/>
                  <a:gdLst>
                    <a:gd name="T0" fmla="*/ 0 w 21600"/>
                    <a:gd name="T1" fmla="*/ 0 h 21799"/>
                    <a:gd name="T2" fmla="*/ 0 w 21600"/>
                    <a:gd name="T3" fmla="*/ 0 h 21799"/>
                    <a:gd name="T4" fmla="*/ 0 w 21600"/>
                    <a:gd name="T5" fmla="*/ 0 h 217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799"/>
                    <a:gd name="T11" fmla="*/ 21600 w 21600"/>
                    <a:gd name="T12" fmla="*/ 21799 h 217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799" fill="none" extrusionOk="0">
                      <a:moveTo>
                        <a:pt x="21600" y="21799"/>
                      </a:moveTo>
                      <a:cubicBezTo>
                        <a:pt x="9670" y="21799"/>
                        <a:pt x="0" y="12128"/>
                        <a:pt x="0" y="199"/>
                      </a:cubicBezTo>
                      <a:cubicBezTo>
                        <a:pt x="-1" y="132"/>
                        <a:pt x="0" y="66"/>
                        <a:pt x="0" y="-1"/>
                      </a:cubicBezTo>
                    </a:path>
                    <a:path w="21600" h="21799" stroke="0" extrusionOk="0">
                      <a:moveTo>
                        <a:pt x="21600" y="21799"/>
                      </a:moveTo>
                      <a:cubicBezTo>
                        <a:pt x="9670" y="21799"/>
                        <a:pt x="0" y="12128"/>
                        <a:pt x="0" y="199"/>
                      </a:cubicBezTo>
                      <a:cubicBezTo>
                        <a:pt x="-1" y="132"/>
                        <a:pt x="0" y="66"/>
                        <a:pt x="0" y="-1"/>
                      </a:cubicBezTo>
                      <a:lnTo>
                        <a:pt x="21600" y="1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00" name="Arc 276">
                  <a:extLst>
                    <a:ext uri="{FF2B5EF4-FFF2-40B4-BE49-F238E27FC236}">
                      <a16:creationId xmlns:a16="http://schemas.microsoft.com/office/drawing/2014/main" id="{CD1A23ED-D0D8-483F-B3A9-E24FD673EC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4" y="3911"/>
                  <a:ext cx="253" cy="108"/>
                </a:xfrm>
                <a:custGeom>
                  <a:avLst/>
                  <a:gdLst>
                    <a:gd name="T0" fmla="*/ 0 w 21600"/>
                    <a:gd name="T1" fmla="*/ 0 h 21802"/>
                    <a:gd name="T2" fmla="*/ 0 w 21600"/>
                    <a:gd name="T3" fmla="*/ 0 h 21802"/>
                    <a:gd name="T4" fmla="*/ 0 w 21600"/>
                    <a:gd name="T5" fmla="*/ 0 h 21802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802"/>
                    <a:gd name="T11" fmla="*/ 21600 w 21600"/>
                    <a:gd name="T12" fmla="*/ 21802 h 2180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802" fill="none" extrusionOk="0">
                      <a:moveTo>
                        <a:pt x="21600" y="21802"/>
                      </a:moveTo>
                      <a:cubicBezTo>
                        <a:pt x="9670" y="21802"/>
                        <a:pt x="0" y="12131"/>
                        <a:pt x="0" y="202"/>
                      </a:cubicBezTo>
                      <a:cubicBezTo>
                        <a:pt x="-1" y="134"/>
                        <a:pt x="0" y="67"/>
                        <a:pt x="0" y="-1"/>
                      </a:cubicBezTo>
                    </a:path>
                    <a:path w="21600" h="21802" stroke="0" extrusionOk="0">
                      <a:moveTo>
                        <a:pt x="21600" y="21802"/>
                      </a:moveTo>
                      <a:cubicBezTo>
                        <a:pt x="9670" y="21802"/>
                        <a:pt x="0" y="12131"/>
                        <a:pt x="0" y="202"/>
                      </a:cubicBezTo>
                      <a:cubicBezTo>
                        <a:pt x="-1" y="134"/>
                        <a:pt x="0" y="67"/>
                        <a:pt x="0" y="-1"/>
                      </a:cubicBezTo>
                      <a:lnTo>
                        <a:pt x="21600" y="20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62" name="Group 277">
                <a:extLst>
                  <a:ext uri="{FF2B5EF4-FFF2-40B4-BE49-F238E27FC236}">
                    <a16:creationId xmlns:a16="http://schemas.microsoft.com/office/drawing/2014/main" id="{463FA15A-80A8-47D2-A04E-81783E5452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0" y="3993"/>
                <a:ext cx="502" cy="659"/>
                <a:chOff x="700" y="3993"/>
                <a:chExt cx="502" cy="659"/>
              </a:xfrm>
            </p:grpSpPr>
            <p:sp>
              <p:nvSpPr>
                <p:cNvPr id="963" name="Rectangle 278">
                  <a:extLst>
                    <a:ext uri="{FF2B5EF4-FFF2-40B4-BE49-F238E27FC236}">
                      <a16:creationId xmlns:a16="http://schemas.microsoft.com/office/drawing/2014/main" id="{ADE77247-AC9C-46B1-8347-0DC4F9B391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0" y="3993"/>
                  <a:ext cx="40" cy="659"/>
                </a:xfrm>
                <a:prstGeom prst="rect">
                  <a:avLst/>
                </a:prstGeom>
                <a:solidFill>
                  <a:srgbClr val="AD6900"/>
                </a:solidFill>
                <a:ln w="12700">
                  <a:solidFill>
                    <a:srgbClr val="7144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4" name="Line 279">
                  <a:extLst>
                    <a:ext uri="{FF2B5EF4-FFF2-40B4-BE49-F238E27FC236}">
                      <a16:creationId xmlns:a16="http://schemas.microsoft.com/office/drawing/2014/main" id="{09303B55-5192-4729-BE1A-F2C3AD04D0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1" y="4044"/>
                  <a:ext cx="84" cy="57"/>
                </a:xfrm>
                <a:prstGeom prst="line">
                  <a:avLst/>
                </a:prstGeom>
                <a:noFill/>
                <a:ln w="12700">
                  <a:solidFill>
                    <a:srgbClr val="AD6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5" name="Line 280">
                  <a:extLst>
                    <a:ext uri="{FF2B5EF4-FFF2-40B4-BE49-F238E27FC236}">
                      <a16:creationId xmlns:a16="http://schemas.microsoft.com/office/drawing/2014/main" id="{904D4451-1038-450E-8927-E1652CD54D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3" y="4044"/>
                  <a:ext cx="83" cy="55"/>
                </a:xfrm>
                <a:prstGeom prst="line">
                  <a:avLst/>
                </a:prstGeom>
                <a:noFill/>
                <a:ln w="12700">
                  <a:solidFill>
                    <a:srgbClr val="AD6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966" name="Group 281">
                  <a:extLst>
                    <a:ext uri="{FF2B5EF4-FFF2-40B4-BE49-F238E27FC236}">
                      <a16:creationId xmlns:a16="http://schemas.microsoft.com/office/drawing/2014/main" id="{2B374527-72B3-41C9-A040-A902C7AE10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20" y="4010"/>
                  <a:ext cx="29" cy="24"/>
                  <a:chOff x="720" y="4010"/>
                  <a:chExt cx="29" cy="24"/>
                </a:xfrm>
              </p:grpSpPr>
              <p:sp>
                <p:nvSpPr>
                  <p:cNvPr id="984" name="Freeform 282">
                    <a:extLst>
                      <a:ext uri="{FF2B5EF4-FFF2-40B4-BE49-F238E27FC236}">
                        <a16:creationId xmlns:a16="http://schemas.microsoft.com/office/drawing/2014/main" id="{455471EA-37F6-470A-AC82-5D4215ED6A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6" y="4013"/>
                    <a:ext cx="20" cy="18"/>
                  </a:xfrm>
                  <a:custGeom>
                    <a:avLst/>
                    <a:gdLst>
                      <a:gd name="T0" fmla="*/ 13 w 20"/>
                      <a:gd name="T1" fmla="*/ 0 h 18"/>
                      <a:gd name="T2" fmla="*/ 19 w 20"/>
                      <a:gd name="T3" fmla="*/ 17 h 18"/>
                      <a:gd name="T4" fmla="*/ 0 w 20"/>
                      <a:gd name="T5" fmla="*/ 17 h 18"/>
                      <a:gd name="T6" fmla="*/ 5 w 20"/>
                      <a:gd name="T7" fmla="*/ 0 h 18"/>
                      <a:gd name="T8" fmla="*/ 13 w 20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18"/>
                      <a:gd name="T17" fmla="*/ 20 w 20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18">
                        <a:moveTo>
                          <a:pt x="13" y="0"/>
                        </a:moveTo>
                        <a:lnTo>
                          <a:pt x="19" y="17"/>
                        </a:lnTo>
                        <a:lnTo>
                          <a:pt x="0" y="17"/>
                        </a:lnTo>
                        <a:lnTo>
                          <a:pt x="5" y="0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85" name="Freeform 283">
                    <a:extLst>
                      <a:ext uri="{FF2B5EF4-FFF2-40B4-BE49-F238E27FC236}">
                        <a16:creationId xmlns:a16="http://schemas.microsoft.com/office/drawing/2014/main" id="{02ABFD7E-BF38-4FBA-958A-B42B52FF08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0" y="4010"/>
                    <a:ext cx="29" cy="24"/>
                  </a:xfrm>
                  <a:custGeom>
                    <a:avLst/>
                    <a:gdLst>
                      <a:gd name="T0" fmla="*/ 21 w 29"/>
                      <a:gd name="T1" fmla="*/ 0 h 24"/>
                      <a:gd name="T2" fmla="*/ 28 w 29"/>
                      <a:gd name="T3" fmla="*/ 23 h 24"/>
                      <a:gd name="T4" fmla="*/ 0 w 29"/>
                      <a:gd name="T5" fmla="*/ 23 h 24"/>
                      <a:gd name="T6" fmla="*/ 6 w 29"/>
                      <a:gd name="T7" fmla="*/ 0 h 24"/>
                      <a:gd name="T8" fmla="*/ 21 w 29"/>
                      <a:gd name="T9" fmla="*/ 0 h 24"/>
                      <a:gd name="T10" fmla="*/ 16 w 29"/>
                      <a:gd name="T11" fmla="*/ 6 h 24"/>
                      <a:gd name="T12" fmla="*/ 12 w 29"/>
                      <a:gd name="T13" fmla="*/ 6 h 24"/>
                      <a:gd name="T14" fmla="*/ 9 w 29"/>
                      <a:gd name="T15" fmla="*/ 16 h 24"/>
                      <a:gd name="T16" fmla="*/ 18 w 29"/>
                      <a:gd name="T17" fmla="*/ 16 h 24"/>
                      <a:gd name="T18" fmla="*/ 16 w 29"/>
                      <a:gd name="T19" fmla="*/ 6 h 24"/>
                      <a:gd name="T20" fmla="*/ 21 w 29"/>
                      <a:gd name="T21" fmla="*/ 0 h 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"/>
                      <a:gd name="T34" fmla="*/ 0 h 24"/>
                      <a:gd name="T35" fmla="*/ 29 w 29"/>
                      <a:gd name="T36" fmla="*/ 24 h 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" h="24">
                        <a:moveTo>
                          <a:pt x="21" y="0"/>
                        </a:moveTo>
                        <a:lnTo>
                          <a:pt x="28" y="23"/>
                        </a:lnTo>
                        <a:lnTo>
                          <a:pt x="0" y="23"/>
                        </a:lnTo>
                        <a:lnTo>
                          <a:pt x="6" y="0"/>
                        </a:lnTo>
                        <a:lnTo>
                          <a:pt x="21" y="0"/>
                        </a:lnTo>
                        <a:lnTo>
                          <a:pt x="16" y="6"/>
                        </a:lnTo>
                        <a:lnTo>
                          <a:pt x="12" y="6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6" y="6"/>
                        </a:lnTo>
                        <a:lnTo>
                          <a:pt x="21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67" name="Group 284">
                  <a:extLst>
                    <a:ext uri="{FF2B5EF4-FFF2-40B4-BE49-F238E27FC236}">
                      <a16:creationId xmlns:a16="http://schemas.microsoft.com/office/drawing/2014/main" id="{7600E6F0-6D47-4057-81A3-81EE0F4A1C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67" y="4010"/>
                  <a:ext cx="28" cy="24"/>
                  <a:chOff x="767" y="4010"/>
                  <a:chExt cx="28" cy="24"/>
                </a:xfrm>
              </p:grpSpPr>
              <p:sp>
                <p:nvSpPr>
                  <p:cNvPr id="982" name="Freeform 285">
                    <a:extLst>
                      <a:ext uri="{FF2B5EF4-FFF2-40B4-BE49-F238E27FC236}">
                        <a16:creationId xmlns:a16="http://schemas.microsoft.com/office/drawing/2014/main" id="{FF1C9AFB-8EF9-45D6-BB8A-3CEAFCAB87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2" y="4013"/>
                    <a:ext cx="19" cy="18"/>
                  </a:xfrm>
                  <a:custGeom>
                    <a:avLst/>
                    <a:gdLst>
                      <a:gd name="T0" fmla="*/ 12 w 19"/>
                      <a:gd name="T1" fmla="*/ 0 h 18"/>
                      <a:gd name="T2" fmla="*/ 18 w 19"/>
                      <a:gd name="T3" fmla="*/ 17 h 18"/>
                      <a:gd name="T4" fmla="*/ 0 w 19"/>
                      <a:gd name="T5" fmla="*/ 17 h 18"/>
                      <a:gd name="T6" fmla="*/ 5 w 19"/>
                      <a:gd name="T7" fmla="*/ 0 h 18"/>
                      <a:gd name="T8" fmla="*/ 12 w 19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18"/>
                      <a:gd name="T17" fmla="*/ 19 w 19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18">
                        <a:moveTo>
                          <a:pt x="12" y="0"/>
                        </a:moveTo>
                        <a:lnTo>
                          <a:pt x="18" y="17"/>
                        </a:lnTo>
                        <a:lnTo>
                          <a:pt x="0" y="17"/>
                        </a:lnTo>
                        <a:lnTo>
                          <a:pt x="5" y="0"/>
                        </a:lnTo>
                        <a:lnTo>
                          <a:pt x="12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83" name="Freeform 286">
                    <a:extLst>
                      <a:ext uri="{FF2B5EF4-FFF2-40B4-BE49-F238E27FC236}">
                        <a16:creationId xmlns:a16="http://schemas.microsoft.com/office/drawing/2014/main" id="{377A88D7-1808-4C2A-933D-C2DCBB61A8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7" y="4010"/>
                    <a:ext cx="28" cy="24"/>
                  </a:xfrm>
                  <a:custGeom>
                    <a:avLst/>
                    <a:gdLst>
                      <a:gd name="T0" fmla="*/ 19 w 28"/>
                      <a:gd name="T1" fmla="*/ 0 h 24"/>
                      <a:gd name="T2" fmla="*/ 27 w 28"/>
                      <a:gd name="T3" fmla="*/ 23 h 24"/>
                      <a:gd name="T4" fmla="*/ 0 w 28"/>
                      <a:gd name="T5" fmla="*/ 23 h 24"/>
                      <a:gd name="T6" fmla="*/ 6 w 28"/>
                      <a:gd name="T7" fmla="*/ 0 h 24"/>
                      <a:gd name="T8" fmla="*/ 19 w 28"/>
                      <a:gd name="T9" fmla="*/ 0 h 24"/>
                      <a:gd name="T10" fmla="*/ 14 w 28"/>
                      <a:gd name="T11" fmla="*/ 6 h 24"/>
                      <a:gd name="T12" fmla="*/ 11 w 28"/>
                      <a:gd name="T13" fmla="*/ 6 h 24"/>
                      <a:gd name="T14" fmla="*/ 9 w 28"/>
                      <a:gd name="T15" fmla="*/ 16 h 24"/>
                      <a:gd name="T16" fmla="*/ 18 w 28"/>
                      <a:gd name="T17" fmla="*/ 16 h 24"/>
                      <a:gd name="T18" fmla="*/ 14 w 28"/>
                      <a:gd name="T19" fmla="*/ 6 h 24"/>
                      <a:gd name="T20" fmla="*/ 19 w 28"/>
                      <a:gd name="T21" fmla="*/ 0 h 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8"/>
                      <a:gd name="T34" fmla="*/ 0 h 24"/>
                      <a:gd name="T35" fmla="*/ 28 w 28"/>
                      <a:gd name="T36" fmla="*/ 24 h 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8" h="24">
                        <a:moveTo>
                          <a:pt x="19" y="0"/>
                        </a:moveTo>
                        <a:lnTo>
                          <a:pt x="27" y="23"/>
                        </a:lnTo>
                        <a:lnTo>
                          <a:pt x="0" y="23"/>
                        </a:lnTo>
                        <a:lnTo>
                          <a:pt x="6" y="0"/>
                        </a:lnTo>
                        <a:lnTo>
                          <a:pt x="19" y="0"/>
                        </a:lnTo>
                        <a:lnTo>
                          <a:pt x="14" y="6"/>
                        </a:lnTo>
                        <a:lnTo>
                          <a:pt x="11" y="6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4" y="6"/>
                        </a:lnTo>
                        <a:lnTo>
                          <a:pt x="19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68" name="Group 287">
                  <a:extLst>
                    <a:ext uri="{FF2B5EF4-FFF2-40B4-BE49-F238E27FC236}">
                      <a16:creationId xmlns:a16="http://schemas.microsoft.com/office/drawing/2014/main" id="{98E6014B-811B-49A3-9ABB-E162F5A9980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9" y="4012"/>
                  <a:ext cx="28" cy="24"/>
                  <a:chOff x="899" y="4012"/>
                  <a:chExt cx="28" cy="24"/>
                </a:xfrm>
              </p:grpSpPr>
              <p:sp>
                <p:nvSpPr>
                  <p:cNvPr id="980" name="Freeform 288">
                    <a:extLst>
                      <a:ext uri="{FF2B5EF4-FFF2-40B4-BE49-F238E27FC236}">
                        <a16:creationId xmlns:a16="http://schemas.microsoft.com/office/drawing/2014/main" id="{12C4BE36-0E81-4C07-9241-04DF0F78F5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04" y="4014"/>
                    <a:ext cx="19" cy="18"/>
                  </a:xfrm>
                  <a:custGeom>
                    <a:avLst/>
                    <a:gdLst>
                      <a:gd name="T0" fmla="*/ 12 w 19"/>
                      <a:gd name="T1" fmla="*/ 0 h 18"/>
                      <a:gd name="T2" fmla="*/ 18 w 19"/>
                      <a:gd name="T3" fmla="*/ 17 h 18"/>
                      <a:gd name="T4" fmla="*/ 0 w 19"/>
                      <a:gd name="T5" fmla="*/ 17 h 18"/>
                      <a:gd name="T6" fmla="*/ 4 w 19"/>
                      <a:gd name="T7" fmla="*/ 0 h 18"/>
                      <a:gd name="T8" fmla="*/ 12 w 19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18"/>
                      <a:gd name="T17" fmla="*/ 19 w 19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18">
                        <a:moveTo>
                          <a:pt x="12" y="0"/>
                        </a:moveTo>
                        <a:lnTo>
                          <a:pt x="18" y="17"/>
                        </a:lnTo>
                        <a:lnTo>
                          <a:pt x="0" y="17"/>
                        </a:lnTo>
                        <a:lnTo>
                          <a:pt x="4" y="0"/>
                        </a:lnTo>
                        <a:lnTo>
                          <a:pt x="12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81" name="Freeform 289">
                    <a:extLst>
                      <a:ext uri="{FF2B5EF4-FFF2-40B4-BE49-F238E27FC236}">
                        <a16:creationId xmlns:a16="http://schemas.microsoft.com/office/drawing/2014/main" id="{77D740C7-6876-43DF-A5BF-63CDAF9C55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99" y="4012"/>
                    <a:ext cx="28" cy="24"/>
                  </a:xfrm>
                  <a:custGeom>
                    <a:avLst/>
                    <a:gdLst>
                      <a:gd name="T0" fmla="*/ 19 w 28"/>
                      <a:gd name="T1" fmla="*/ 0 h 24"/>
                      <a:gd name="T2" fmla="*/ 27 w 28"/>
                      <a:gd name="T3" fmla="*/ 23 h 24"/>
                      <a:gd name="T4" fmla="*/ 0 w 28"/>
                      <a:gd name="T5" fmla="*/ 23 h 24"/>
                      <a:gd name="T6" fmla="*/ 5 w 28"/>
                      <a:gd name="T7" fmla="*/ 0 h 24"/>
                      <a:gd name="T8" fmla="*/ 19 w 28"/>
                      <a:gd name="T9" fmla="*/ 0 h 24"/>
                      <a:gd name="T10" fmla="*/ 14 w 28"/>
                      <a:gd name="T11" fmla="*/ 6 h 24"/>
                      <a:gd name="T12" fmla="*/ 11 w 28"/>
                      <a:gd name="T13" fmla="*/ 6 h 24"/>
                      <a:gd name="T14" fmla="*/ 9 w 28"/>
                      <a:gd name="T15" fmla="*/ 16 h 24"/>
                      <a:gd name="T16" fmla="*/ 18 w 28"/>
                      <a:gd name="T17" fmla="*/ 16 h 24"/>
                      <a:gd name="T18" fmla="*/ 14 w 28"/>
                      <a:gd name="T19" fmla="*/ 6 h 24"/>
                      <a:gd name="T20" fmla="*/ 19 w 28"/>
                      <a:gd name="T21" fmla="*/ 0 h 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8"/>
                      <a:gd name="T34" fmla="*/ 0 h 24"/>
                      <a:gd name="T35" fmla="*/ 28 w 28"/>
                      <a:gd name="T36" fmla="*/ 24 h 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8" h="24">
                        <a:moveTo>
                          <a:pt x="19" y="0"/>
                        </a:moveTo>
                        <a:lnTo>
                          <a:pt x="27" y="23"/>
                        </a:lnTo>
                        <a:lnTo>
                          <a:pt x="0" y="23"/>
                        </a:lnTo>
                        <a:lnTo>
                          <a:pt x="5" y="0"/>
                        </a:lnTo>
                        <a:lnTo>
                          <a:pt x="19" y="0"/>
                        </a:lnTo>
                        <a:lnTo>
                          <a:pt x="14" y="6"/>
                        </a:lnTo>
                        <a:lnTo>
                          <a:pt x="11" y="6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4" y="6"/>
                        </a:lnTo>
                        <a:lnTo>
                          <a:pt x="19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69" name="Group 290">
                  <a:extLst>
                    <a:ext uri="{FF2B5EF4-FFF2-40B4-BE49-F238E27FC236}">
                      <a16:creationId xmlns:a16="http://schemas.microsoft.com/office/drawing/2014/main" id="{8C470D3B-D2B6-45BF-ABF8-2244922E9A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40" y="4012"/>
                  <a:ext cx="28" cy="24"/>
                  <a:chOff x="940" y="4012"/>
                  <a:chExt cx="28" cy="24"/>
                </a:xfrm>
              </p:grpSpPr>
              <p:sp>
                <p:nvSpPr>
                  <p:cNvPr id="978" name="Freeform 291">
                    <a:extLst>
                      <a:ext uri="{FF2B5EF4-FFF2-40B4-BE49-F238E27FC236}">
                        <a16:creationId xmlns:a16="http://schemas.microsoft.com/office/drawing/2014/main" id="{36171E22-54E4-4191-A070-CD44E14B91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46" y="4014"/>
                    <a:ext cx="19" cy="18"/>
                  </a:xfrm>
                  <a:custGeom>
                    <a:avLst/>
                    <a:gdLst>
                      <a:gd name="T0" fmla="*/ 13 w 19"/>
                      <a:gd name="T1" fmla="*/ 0 h 18"/>
                      <a:gd name="T2" fmla="*/ 18 w 19"/>
                      <a:gd name="T3" fmla="*/ 17 h 18"/>
                      <a:gd name="T4" fmla="*/ 0 w 19"/>
                      <a:gd name="T5" fmla="*/ 17 h 18"/>
                      <a:gd name="T6" fmla="*/ 5 w 19"/>
                      <a:gd name="T7" fmla="*/ 0 h 18"/>
                      <a:gd name="T8" fmla="*/ 13 w 19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18"/>
                      <a:gd name="T17" fmla="*/ 19 w 19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18">
                        <a:moveTo>
                          <a:pt x="13" y="0"/>
                        </a:moveTo>
                        <a:lnTo>
                          <a:pt x="18" y="17"/>
                        </a:lnTo>
                        <a:lnTo>
                          <a:pt x="0" y="17"/>
                        </a:lnTo>
                        <a:lnTo>
                          <a:pt x="5" y="0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79" name="Freeform 292">
                    <a:extLst>
                      <a:ext uri="{FF2B5EF4-FFF2-40B4-BE49-F238E27FC236}">
                        <a16:creationId xmlns:a16="http://schemas.microsoft.com/office/drawing/2014/main" id="{52DDBA54-0D26-43E9-80B0-F840C00B8D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40" y="4012"/>
                    <a:ext cx="28" cy="24"/>
                  </a:xfrm>
                  <a:custGeom>
                    <a:avLst/>
                    <a:gdLst>
                      <a:gd name="T0" fmla="*/ 20 w 28"/>
                      <a:gd name="T1" fmla="*/ 0 h 24"/>
                      <a:gd name="T2" fmla="*/ 27 w 28"/>
                      <a:gd name="T3" fmla="*/ 23 h 24"/>
                      <a:gd name="T4" fmla="*/ 0 w 28"/>
                      <a:gd name="T5" fmla="*/ 23 h 24"/>
                      <a:gd name="T6" fmla="*/ 6 w 28"/>
                      <a:gd name="T7" fmla="*/ 0 h 24"/>
                      <a:gd name="T8" fmla="*/ 20 w 28"/>
                      <a:gd name="T9" fmla="*/ 0 h 24"/>
                      <a:gd name="T10" fmla="*/ 15 w 28"/>
                      <a:gd name="T11" fmla="*/ 6 h 24"/>
                      <a:gd name="T12" fmla="*/ 12 w 28"/>
                      <a:gd name="T13" fmla="*/ 6 h 24"/>
                      <a:gd name="T14" fmla="*/ 9 w 28"/>
                      <a:gd name="T15" fmla="*/ 16 h 24"/>
                      <a:gd name="T16" fmla="*/ 18 w 28"/>
                      <a:gd name="T17" fmla="*/ 16 h 24"/>
                      <a:gd name="T18" fmla="*/ 15 w 28"/>
                      <a:gd name="T19" fmla="*/ 6 h 24"/>
                      <a:gd name="T20" fmla="*/ 20 w 28"/>
                      <a:gd name="T21" fmla="*/ 0 h 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8"/>
                      <a:gd name="T34" fmla="*/ 0 h 24"/>
                      <a:gd name="T35" fmla="*/ 28 w 28"/>
                      <a:gd name="T36" fmla="*/ 24 h 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8" h="24">
                        <a:moveTo>
                          <a:pt x="20" y="0"/>
                        </a:moveTo>
                        <a:lnTo>
                          <a:pt x="27" y="23"/>
                        </a:lnTo>
                        <a:lnTo>
                          <a:pt x="0" y="23"/>
                        </a:lnTo>
                        <a:lnTo>
                          <a:pt x="6" y="0"/>
                        </a:lnTo>
                        <a:lnTo>
                          <a:pt x="20" y="0"/>
                        </a:lnTo>
                        <a:lnTo>
                          <a:pt x="15" y="6"/>
                        </a:lnTo>
                        <a:lnTo>
                          <a:pt x="12" y="6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5" y="6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970" name="Rectangle 293">
                  <a:extLst>
                    <a:ext uri="{FF2B5EF4-FFF2-40B4-BE49-F238E27FC236}">
                      <a16:creationId xmlns:a16="http://schemas.microsoft.com/office/drawing/2014/main" id="{A95E49F0-4560-45E6-8123-9F4CCDDC99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" y="4034"/>
                  <a:ext cx="281" cy="20"/>
                </a:xfrm>
                <a:prstGeom prst="rect">
                  <a:avLst/>
                </a:prstGeom>
                <a:solidFill>
                  <a:srgbClr val="AD6900"/>
                </a:solidFill>
                <a:ln w="12700">
                  <a:solidFill>
                    <a:srgbClr val="AD6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1" name="Rectangle 294">
                  <a:extLst>
                    <a:ext uri="{FF2B5EF4-FFF2-40B4-BE49-F238E27FC236}">
                      <a16:creationId xmlns:a16="http://schemas.microsoft.com/office/drawing/2014/main" id="{F40103D9-F7BF-4117-ABDF-F29ECE6B94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8" y="4056"/>
                  <a:ext cx="45" cy="16"/>
                </a:xfrm>
                <a:prstGeom prst="rect">
                  <a:avLst/>
                </a:prstGeom>
                <a:solidFill>
                  <a:srgbClr val="7144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2" name="Line 295">
                  <a:extLst>
                    <a:ext uri="{FF2B5EF4-FFF2-40B4-BE49-F238E27FC236}">
                      <a16:creationId xmlns:a16="http://schemas.microsoft.com/office/drawing/2014/main" id="{88A2FFA4-788C-4DF8-9C11-E3A81A574C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18" y="4029"/>
                  <a:ext cx="45" cy="0"/>
                </a:xfrm>
                <a:prstGeom prst="line">
                  <a:avLst/>
                </a:prstGeom>
                <a:noFill/>
                <a:ln w="12700">
                  <a:solidFill>
                    <a:srgbClr val="7144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3" name="Line 296">
                  <a:extLst>
                    <a:ext uri="{FF2B5EF4-FFF2-40B4-BE49-F238E27FC236}">
                      <a16:creationId xmlns:a16="http://schemas.microsoft.com/office/drawing/2014/main" id="{2D644A94-06CA-4088-BBFE-94124E9690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1" y="4082"/>
                  <a:ext cx="0" cy="28"/>
                </a:xfrm>
                <a:prstGeom prst="line">
                  <a:avLst/>
                </a:prstGeom>
                <a:noFill/>
                <a:ln w="12700">
                  <a:solidFill>
                    <a:srgbClr val="7144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4" name="Arc 297">
                  <a:extLst>
                    <a:ext uri="{FF2B5EF4-FFF2-40B4-BE49-F238E27FC236}">
                      <a16:creationId xmlns:a16="http://schemas.microsoft.com/office/drawing/2014/main" id="{2A56162D-7AAC-4860-AC04-B8F2447D78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8" y="4016"/>
                  <a:ext cx="254" cy="109"/>
                </a:xfrm>
                <a:custGeom>
                  <a:avLst/>
                  <a:gdLst>
                    <a:gd name="T0" fmla="*/ 0 w 21600"/>
                    <a:gd name="T1" fmla="*/ 0 h 21800"/>
                    <a:gd name="T2" fmla="*/ 0 w 21600"/>
                    <a:gd name="T3" fmla="*/ 0 h 21800"/>
                    <a:gd name="T4" fmla="*/ 0 w 21600"/>
                    <a:gd name="T5" fmla="*/ 0 h 218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800"/>
                    <a:gd name="T11" fmla="*/ 21600 w 21600"/>
                    <a:gd name="T12" fmla="*/ 21800 h 218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800" fill="none" extrusionOk="0">
                      <a:moveTo>
                        <a:pt x="21515" y="21799"/>
                      </a:moveTo>
                      <a:cubicBezTo>
                        <a:pt x="9618" y="21753"/>
                        <a:pt x="0" y="12096"/>
                        <a:pt x="0" y="200"/>
                      </a:cubicBezTo>
                      <a:cubicBezTo>
                        <a:pt x="-1" y="133"/>
                        <a:pt x="0" y="66"/>
                        <a:pt x="0" y="-1"/>
                      </a:cubicBezTo>
                    </a:path>
                    <a:path w="21600" h="21800" stroke="0" extrusionOk="0">
                      <a:moveTo>
                        <a:pt x="21515" y="21799"/>
                      </a:moveTo>
                      <a:cubicBezTo>
                        <a:pt x="9618" y="21753"/>
                        <a:pt x="0" y="12096"/>
                        <a:pt x="0" y="200"/>
                      </a:cubicBezTo>
                      <a:cubicBezTo>
                        <a:pt x="-1" y="133"/>
                        <a:pt x="0" y="66"/>
                        <a:pt x="0" y="-1"/>
                      </a:cubicBezTo>
                      <a:lnTo>
                        <a:pt x="21600" y="2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5" name="Arc 298">
                  <a:extLst>
                    <a:ext uri="{FF2B5EF4-FFF2-40B4-BE49-F238E27FC236}">
                      <a16:creationId xmlns:a16="http://schemas.microsoft.com/office/drawing/2014/main" id="{9D0E1807-1CBA-432F-8B4D-DB8B277A89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0" y="4015"/>
                  <a:ext cx="254" cy="108"/>
                </a:xfrm>
                <a:custGeom>
                  <a:avLst/>
                  <a:gdLst>
                    <a:gd name="T0" fmla="*/ 0 w 21600"/>
                    <a:gd name="T1" fmla="*/ 0 h 21599"/>
                    <a:gd name="T2" fmla="*/ 0 w 21600"/>
                    <a:gd name="T3" fmla="*/ 0 h 21599"/>
                    <a:gd name="T4" fmla="*/ 0 w 21600"/>
                    <a:gd name="T5" fmla="*/ 0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21427" y="21599"/>
                      </a:moveTo>
                      <a:cubicBezTo>
                        <a:pt x="9566" y="21504"/>
                        <a:pt x="0" y="11862"/>
                        <a:pt x="0" y="0"/>
                      </a:cubicBezTo>
                    </a:path>
                    <a:path w="21600" h="21599" stroke="0" extrusionOk="0">
                      <a:moveTo>
                        <a:pt x="21427" y="21599"/>
                      </a:moveTo>
                      <a:cubicBezTo>
                        <a:pt x="9566" y="21504"/>
                        <a:pt x="0" y="11862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6" name="Arc 299">
                  <a:extLst>
                    <a:ext uri="{FF2B5EF4-FFF2-40B4-BE49-F238E27FC236}">
                      <a16:creationId xmlns:a16="http://schemas.microsoft.com/office/drawing/2014/main" id="{529638E2-C81C-4D4E-9099-0FEABE6505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0" y="4015"/>
                  <a:ext cx="253" cy="10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21600" h="21600" stroke="0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7" name="Arc 300">
                  <a:extLst>
                    <a:ext uri="{FF2B5EF4-FFF2-40B4-BE49-F238E27FC236}">
                      <a16:creationId xmlns:a16="http://schemas.microsoft.com/office/drawing/2014/main" id="{2C927D6F-F30F-4C7A-917F-898EEEBED7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6" y="4011"/>
                  <a:ext cx="253" cy="10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21600" h="21600" stroke="0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038" name="Freeform 532">
              <a:extLst>
                <a:ext uri="{FF2B5EF4-FFF2-40B4-BE49-F238E27FC236}">
                  <a16:creationId xmlns:a16="http://schemas.microsoft.com/office/drawing/2014/main" id="{17CFC587-4941-4293-99F6-98022709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5519" y="469589"/>
              <a:ext cx="496299" cy="1322219"/>
            </a:xfrm>
            <a:custGeom>
              <a:avLst/>
              <a:gdLst>
                <a:gd name="T0" fmla="*/ 0 w 384"/>
                <a:gd name="T1" fmla="*/ 2147483647 h 672"/>
                <a:gd name="T2" fmla="*/ 2147483647 w 384"/>
                <a:gd name="T3" fmla="*/ 2147483647 h 672"/>
                <a:gd name="T4" fmla="*/ 2147483647 w 384"/>
                <a:gd name="T5" fmla="*/ 2147483647 h 672"/>
                <a:gd name="T6" fmla="*/ 2147483647 w 384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672"/>
                <a:gd name="T14" fmla="*/ 384 w 384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672">
                  <a:moveTo>
                    <a:pt x="0" y="672"/>
                  </a:moveTo>
                  <a:cubicBezTo>
                    <a:pt x="48" y="444"/>
                    <a:pt x="96" y="216"/>
                    <a:pt x="144" y="144"/>
                  </a:cubicBezTo>
                  <a:cubicBezTo>
                    <a:pt x="192" y="72"/>
                    <a:pt x="248" y="264"/>
                    <a:pt x="288" y="240"/>
                  </a:cubicBezTo>
                  <a:cubicBezTo>
                    <a:pt x="328" y="216"/>
                    <a:pt x="356" y="108"/>
                    <a:pt x="38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09" tIns="45704" rIns="91409" bIns="45704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9" name="Freeform 532">
              <a:extLst>
                <a:ext uri="{FF2B5EF4-FFF2-40B4-BE49-F238E27FC236}">
                  <a16:creationId xmlns:a16="http://schemas.microsoft.com/office/drawing/2014/main" id="{15916AB0-688E-4F02-87A4-14502605624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101015" y="1144185"/>
              <a:ext cx="111623" cy="446295"/>
            </a:xfrm>
            <a:custGeom>
              <a:avLst/>
              <a:gdLst>
                <a:gd name="T0" fmla="*/ 0 w 384"/>
                <a:gd name="T1" fmla="*/ 2147483647 h 672"/>
                <a:gd name="T2" fmla="*/ 2147483647 w 384"/>
                <a:gd name="T3" fmla="*/ 2147483647 h 672"/>
                <a:gd name="T4" fmla="*/ 2147483647 w 384"/>
                <a:gd name="T5" fmla="*/ 2147483647 h 672"/>
                <a:gd name="T6" fmla="*/ 2147483647 w 384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672"/>
                <a:gd name="T14" fmla="*/ 384 w 384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672">
                  <a:moveTo>
                    <a:pt x="0" y="672"/>
                  </a:moveTo>
                  <a:cubicBezTo>
                    <a:pt x="48" y="444"/>
                    <a:pt x="96" y="216"/>
                    <a:pt x="144" y="144"/>
                  </a:cubicBezTo>
                  <a:cubicBezTo>
                    <a:pt x="192" y="72"/>
                    <a:pt x="248" y="264"/>
                    <a:pt x="288" y="240"/>
                  </a:cubicBezTo>
                  <a:cubicBezTo>
                    <a:pt x="328" y="216"/>
                    <a:pt x="356" y="108"/>
                    <a:pt x="38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09" tIns="45704" rIns="91409" bIns="45704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0" name="Freeform 532">
              <a:extLst>
                <a:ext uri="{FF2B5EF4-FFF2-40B4-BE49-F238E27FC236}">
                  <a16:creationId xmlns:a16="http://schemas.microsoft.com/office/drawing/2014/main" id="{1F8DF96B-593D-4C27-88A0-1CD01C079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9079" y="1920188"/>
              <a:ext cx="119935" cy="96787"/>
            </a:xfrm>
            <a:custGeom>
              <a:avLst/>
              <a:gdLst>
                <a:gd name="T0" fmla="*/ 0 w 384"/>
                <a:gd name="T1" fmla="*/ 2147483647 h 672"/>
                <a:gd name="T2" fmla="*/ 2147483647 w 384"/>
                <a:gd name="T3" fmla="*/ 2147483647 h 672"/>
                <a:gd name="T4" fmla="*/ 2147483647 w 384"/>
                <a:gd name="T5" fmla="*/ 2147483647 h 672"/>
                <a:gd name="T6" fmla="*/ 2147483647 w 384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672"/>
                <a:gd name="T14" fmla="*/ 384 w 384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672">
                  <a:moveTo>
                    <a:pt x="0" y="672"/>
                  </a:moveTo>
                  <a:cubicBezTo>
                    <a:pt x="48" y="444"/>
                    <a:pt x="96" y="216"/>
                    <a:pt x="144" y="144"/>
                  </a:cubicBezTo>
                  <a:cubicBezTo>
                    <a:pt x="192" y="72"/>
                    <a:pt x="248" y="264"/>
                    <a:pt x="288" y="240"/>
                  </a:cubicBezTo>
                  <a:cubicBezTo>
                    <a:pt x="328" y="216"/>
                    <a:pt x="356" y="108"/>
                    <a:pt x="38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09" tIns="45704" rIns="91409" bIns="45704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35" name="Group 304">
              <a:extLst>
                <a:ext uri="{FF2B5EF4-FFF2-40B4-BE49-F238E27FC236}">
                  <a16:creationId xmlns:a16="http://schemas.microsoft.com/office/drawing/2014/main" id="{D4DFC010-F0D9-4367-AD2E-C5AE74519B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30772" y="1717796"/>
              <a:ext cx="457200" cy="228600"/>
              <a:chOff x="1728" y="2976"/>
              <a:chExt cx="432" cy="192"/>
            </a:xfrm>
          </p:grpSpPr>
          <p:sp>
            <p:nvSpPr>
              <p:cNvPr id="1036" name="AutoShape 305">
                <a:extLst>
                  <a:ext uri="{FF2B5EF4-FFF2-40B4-BE49-F238E27FC236}">
                    <a16:creationId xmlns:a16="http://schemas.microsoft.com/office/drawing/2014/main" id="{0A9F7C90-B00C-4992-804F-E1D903E071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3072"/>
                <a:ext cx="432" cy="96"/>
              </a:xfrm>
              <a:prstGeom prst="cube">
                <a:avLst>
                  <a:gd name="adj" fmla="val 24995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7" name="AutoShape 306">
                <a:extLst>
                  <a:ext uri="{FF2B5EF4-FFF2-40B4-BE49-F238E27FC236}">
                    <a16:creationId xmlns:a16="http://schemas.microsoft.com/office/drawing/2014/main" id="{AE121EA2-6DEC-4DEE-8FB9-A8D4F65FC3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2976"/>
                <a:ext cx="432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6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76" name="Line 534">
            <a:extLst>
              <a:ext uri="{FF2B5EF4-FFF2-40B4-BE49-F238E27FC236}">
                <a16:creationId xmlns:a16="http://schemas.microsoft.com/office/drawing/2014/main" id="{C4D27485-41A8-45E1-8150-335101592B7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26611" y="3139210"/>
            <a:ext cx="801314" cy="660404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3429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1" name="Rectangle 345">
            <a:extLst>
              <a:ext uri="{FF2B5EF4-FFF2-40B4-BE49-F238E27FC236}">
                <a16:creationId xmlns:a16="http://schemas.microsoft.com/office/drawing/2014/main" id="{1D8B1815-29CE-46DB-B022-30810846E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5488" y="3526802"/>
            <a:ext cx="259686" cy="1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342900" eaLnBrk="0" hangingPunct="0"/>
            <a:r>
              <a:rPr lang="en-US" sz="675" dirty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  <a:endParaRPr lang="en-US" b="1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grpSp>
        <p:nvGrpSpPr>
          <p:cNvPr id="1727" name="Group 1726">
            <a:extLst>
              <a:ext uri="{FF2B5EF4-FFF2-40B4-BE49-F238E27FC236}">
                <a16:creationId xmlns:a16="http://schemas.microsoft.com/office/drawing/2014/main" id="{9080F521-0F45-4C4F-B36B-35ADA634140C}"/>
              </a:ext>
            </a:extLst>
          </p:cNvPr>
          <p:cNvGrpSpPr/>
          <p:nvPr/>
        </p:nvGrpSpPr>
        <p:grpSpPr>
          <a:xfrm>
            <a:off x="7737682" y="3495751"/>
            <a:ext cx="1396722" cy="1276308"/>
            <a:chOff x="7676720" y="3495751"/>
            <a:chExt cx="1396722" cy="1276308"/>
          </a:xfrm>
        </p:grpSpPr>
        <p:grpSp>
          <p:nvGrpSpPr>
            <p:cNvPr id="1723" name="Group 1722">
              <a:extLst>
                <a:ext uri="{FF2B5EF4-FFF2-40B4-BE49-F238E27FC236}">
                  <a16:creationId xmlns:a16="http://schemas.microsoft.com/office/drawing/2014/main" id="{8E4057B6-3339-49F8-A284-B1941E0371DC}"/>
                </a:ext>
              </a:extLst>
            </p:cNvPr>
            <p:cNvGrpSpPr/>
            <p:nvPr/>
          </p:nvGrpSpPr>
          <p:grpSpPr>
            <a:xfrm>
              <a:off x="8281685" y="3495751"/>
              <a:ext cx="791757" cy="1276308"/>
              <a:chOff x="7628239" y="3552921"/>
              <a:chExt cx="1055360" cy="1276425"/>
            </a:xfrm>
          </p:grpSpPr>
          <p:grpSp>
            <p:nvGrpSpPr>
              <p:cNvPr id="1721" name="Group 1720">
                <a:extLst>
                  <a:ext uri="{FF2B5EF4-FFF2-40B4-BE49-F238E27FC236}">
                    <a16:creationId xmlns:a16="http://schemas.microsoft.com/office/drawing/2014/main" id="{512D5FCE-7412-40D3-929C-6923E212058C}"/>
                  </a:ext>
                </a:extLst>
              </p:cNvPr>
              <p:cNvGrpSpPr/>
              <p:nvPr/>
            </p:nvGrpSpPr>
            <p:grpSpPr>
              <a:xfrm>
                <a:off x="7628239" y="3552921"/>
                <a:ext cx="716717" cy="864236"/>
                <a:chOff x="7628239" y="3552921"/>
                <a:chExt cx="1182687" cy="925514"/>
              </a:xfrm>
            </p:grpSpPr>
            <p:sp>
              <p:nvSpPr>
                <p:cNvPr id="1073" name="Freeform 318">
                  <a:extLst>
                    <a:ext uri="{FF2B5EF4-FFF2-40B4-BE49-F238E27FC236}">
                      <a16:creationId xmlns:a16="http://schemas.microsoft.com/office/drawing/2014/main" id="{5F25C904-E4A7-442F-8082-083DA91674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28239" y="3552921"/>
                  <a:ext cx="1182687" cy="925513"/>
                </a:xfrm>
                <a:custGeom>
                  <a:avLst/>
                  <a:gdLst>
                    <a:gd name="T0" fmla="*/ 0 w 217"/>
                    <a:gd name="T1" fmla="*/ 4885 h 287"/>
                    <a:gd name="T2" fmla="*/ 0 w 217"/>
                    <a:gd name="T3" fmla="*/ 4737 h 287"/>
                    <a:gd name="T4" fmla="*/ 4720 w 217"/>
                    <a:gd name="T5" fmla="*/ 4428 h 287"/>
                    <a:gd name="T6" fmla="*/ 4720 w 217"/>
                    <a:gd name="T7" fmla="*/ 0 h 287"/>
                    <a:gd name="T8" fmla="*/ 13797 w 217"/>
                    <a:gd name="T9" fmla="*/ 0 h 287"/>
                    <a:gd name="T10" fmla="*/ 13797 w 217"/>
                    <a:gd name="T11" fmla="*/ 4428 h 287"/>
                    <a:gd name="T12" fmla="*/ 18233 w 217"/>
                    <a:gd name="T13" fmla="*/ 4737 h 287"/>
                    <a:gd name="T14" fmla="*/ 18233 w 217"/>
                    <a:gd name="T15" fmla="*/ 4885 h 287"/>
                    <a:gd name="T16" fmla="*/ 0 w 217"/>
                    <a:gd name="T17" fmla="*/ 4885 h 28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17"/>
                    <a:gd name="T28" fmla="*/ 0 h 287"/>
                    <a:gd name="T29" fmla="*/ 217 w 217"/>
                    <a:gd name="T30" fmla="*/ 287 h 28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17" h="287">
                      <a:moveTo>
                        <a:pt x="0" y="287"/>
                      </a:moveTo>
                      <a:lnTo>
                        <a:pt x="0" y="278"/>
                      </a:lnTo>
                      <a:lnTo>
                        <a:pt x="56" y="260"/>
                      </a:lnTo>
                      <a:lnTo>
                        <a:pt x="56" y="0"/>
                      </a:lnTo>
                      <a:lnTo>
                        <a:pt x="164" y="0"/>
                      </a:lnTo>
                      <a:lnTo>
                        <a:pt x="164" y="260"/>
                      </a:lnTo>
                      <a:lnTo>
                        <a:pt x="217" y="278"/>
                      </a:lnTo>
                      <a:lnTo>
                        <a:pt x="217" y="287"/>
                      </a:lnTo>
                      <a:lnTo>
                        <a:pt x="0" y="2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74" name="Line 319">
                  <a:extLst>
                    <a:ext uri="{FF2B5EF4-FFF2-40B4-BE49-F238E27FC236}">
                      <a16:creationId xmlns:a16="http://schemas.microsoft.com/office/drawing/2014/main" id="{D81DD2F0-BC9F-4D66-B032-98636C9AF2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934261" y="4391122"/>
                  <a:ext cx="5400" cy="873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75" name="Line 320">
                  <a:extLst>
                    <a:ext uri="{FF2B5EF4-FFF2-40B4-BE49-F238E27FC236}">
                      <a16:creationId xmlns:a16="http://schemas.microsoft.com/office/drawing/2014/main" id="{66B10742-D5AE-49E4-BDB7-0190FEB8C9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21105" y="4391122"/>
                  <a:ext cx="5400" cy="873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76" name="Line 321">
                  <a:extLst>
                    <a:ext uri="{FF2B5EF4-FFF2-40B4-BE49-F238E27FC236}">
                      <a16:creationId xmlns:a16="http://schemas.microsoft.com/office/drawing/2014/main" id="{953900B0-FBE4-45EA-BD3C-791496BE2C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25075" y="3843434"/>
                  <a:ext cx="194414" cy="31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77" name="Line 322">
                  <a:extLst>
                    <a:ext uri="{FF2B5EF4-FFF2-40B4-BE49-F238E27FC236}">
                      <a16:creationId xmlns:a16="http://schemas.microsoft.com/office/drawing/2014/main" id="{EB50B9AD-A57A-4677-ABE8-2544BAA90C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90873" y="3743421"/>
                  <a:ext cx="262819" cy="31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78" name="Rectangle 323">
                  <a:extLst>
                    <a:ext uri="{FF2B5EF4-FFF2-40B4-BE49-F238E27FC236}">
                      <a16:creationId xmlns:a16="http://schemas.microsoft.com/office/drawing/2014/main" id="{563FDBE3-F9CF-44DF-88EB-3014F2DC0B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04467" y="3594196"/>
                  <a:ext cx="441032" cy="538163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79" name="Rectangle 324">
                  <a:extLst>
                    <a:ext uri="{FF2B5EF4-FFF2-40B4-BE49-F238E27FC236}">
                      <a16:creationId xmlns:a16="http://schemas.microsoft.com/office/drawing/2014/main" id="{51C0DE67-C2CF-4219-BDDB-E92ECF817E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73679" y="3830734"/>
                  <a:ext cx="91807" cy="19050"/>
                </a:xfrm>
                <a:prstGeom prst="rect">
                  <a:avLst/>
                </a:prstGeom>
                <a:solidFill>
                  <a:srgbClr val="00000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0" name="Freeform 325">
                  <a:extLst>
                    <a:ext uri="{FF2B5EF4-FFF2-40B4-BE49-F238E27FC236}">
                      <a16:creationId xmlns:a16="http://schemas.microsoft.com/office/drawing/2014/main" id="{D2854B70-2BCF-4328-AE80-336A0EF5308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977465" y="4168872"/>
                  <a:ext cx="489636" cy="254000"/>
                </a:xfrm>
                <a:custGeom>
                  <a:avLst/>
                  <a:gdLst>
                    <a:gd name="T0" fmla="*/ 574 w 90"/>
                    <a:gd name="T1" fmla="*/ 804 h 79"/>
                    <a:gd name="T2" fmla="*/ 0 w 90"/>
                    <a:gd name="T3" fmla="*/ 0 h 79"/>
                    <a:gd name="T4" fmla="*/ 1079 w 90"/>
                    <a:gd name="T5" fmla="*/ 804 h 79"/>
                    <a:gd name="T6" fmla="*/ 1735 w 90"/>
                    <a:gd name="T7" fmla="*/ 0 h 79"/>
                    <a:gd name="T8" fmla="*/ 1079 w 90"/>
                    <a:gd name="T9" fmla="*/ 804 h 79"/>
                    <a:gd name="T10" fmla="*/ 2841 w 90"/>
                    <a:gd name="T11" fmla="*/ 804 h 79"/>
                    <a:gd name="T12" fmla="*/ 2348 w 90"/>
                    <a:gd name="T13" fmla="*/ 0 h 79"/>
                    <a:gd name="T14" fmla="*/ 3509 w 90"/>
                    <a:gd name="T15" fmla="*/ 804 h 79"/>
                    <a:gd name="T16" fmla="*/ 4001 w 90"/>
                    <a:gd name="T17" fmla="*/ 0 h 79"/>
                    <a:gd name="T18" fmla="*/ 3509 w 90"/>
                    <a:gd name="T19" fmla="*/ 804 h 79"/>
                    <a:gd name="T20" fmla="*/ 5244 w 90"/>
                    <a:gd name="T21" fmla="*/ 804 h 79"/>
                    <a:gd name="T22" fmla="*/ 4585 w 90"/>
                    <a:gd name="T23" fmla="*/ 0 h 79"/>
                    <a:gd name="T24" fmla="*/ 5772 w 90"/>
                    <a:gd name="T25" fmla="*/ 804 h 79"/>
                    <a:gd name="T26" fmla="*/ 6347 w 90"/>
                    <a:gd name="T27" fmla="*/ 0 h 79"/>
                    <a:gd name="T28" fmla="*/ 5772 w 90"/>
                    <a:gd name="T29" fmla="*/ 804 h 79"/>
                    <a:gd name="T30" fmla="*/ 7507 w 90"/>
                    <a:gd name="T31" fmla="*/ 804 h 79"/>
                    <a:gd name="T32" fmla="*/ 6851 w 90"/>
                    <a:gd name="T33" fmla="*/ 0 h 79"/>
                    <a:gd name="T34" fmla="*/ 6851 w 90"/>
                    <a:gd name="T35" fmla="*/ 1329 h 79"/>
                    <a:gd name="T36" fmla="*/ 7507 w 90"/>
                    <a:gd name="T37" fmla="*/ 907 h 79"/>
                    <a:gd name="T38" fmla="*/ 6851 w 90"/>
                    <a:gd name="T39" fmla="*/ 1329 h 79"/>
                    <a:gd name="T40" fmla="*/ 6347 w 90"/>
                    <a:gd name="T41" fmla="*/ 1329 h 79"/>
                    <a:gd name="T42" fmla="*/ 5772 w 90"/>
                    <a:gd name="T43" fmla="*/ 907 h 79"/>
                    <a:gd name="T44" fmla="*/ 4585 w 90"/>
                    <a:gd name="T45" fmla="*/ 1329 h 79"/>
                    <a:gd name="T46" fmla="*/ 5244 w 90"/>
                    <a:gd name="T47" fmla="*/ 907 h 79"/>
                    <a:gd name="T48" fmla="*/ 4585 w 90"/>
                    <a:gd name="T49" fmla="*/ 1329 h 79"/>
                    <a:gd name="T50" fmla="*/ 4001 w 90"/>
                    <a:gd name="T51" fmla="*/ 1329 h 79"/>
                    <a:gd name="T52" fmla="*/ 3509 w 90"/>
                    <a:gd name="T53" fmla="*/ 907 h 79"/>
                    <a:gd name="T54" fmla="*/ 2348 w 90"/>
                    <a:gd name="T55" fmla="*/ 1329 h 79"/>
                    <a:gd name="T56" fmla="*/ 2841 w 90"/>
                    <a:gd name="T57" fmla="*/ 907 h 79"/>
                    <a:gd name="T58" fmla="*/ 2348 w 90"/>
                    <a:gd name="T59" fmla="*/ 1329 h 79"/>
                    <a:gd name="T60" fmla="*/ 1735 w 90"/>
                    <a:gd name="T61" fmla="*/ 1329 h 79"/>
                    <a:gd name="T62" fmla="*/ 1079 w 90"/>
                    <a:gd name="T63" fmla="*/ 907 h 79"/>
                    <a:gd name="T64" fmla="*/ 0 w 90"/>
                    <a:gd name="T65" fmla="*/ 1329 h 79"/>
                    <a:gd name="T66" fmla="*/ 574 w 90"/>
                    <a:gd name="T67" fmla="*/ 907 h 79"/>
                    <a:gd name="T68" fmla="*/ 0 w 90"/>
                    <a:gd name="T69" fmla="*/ 1329 h 7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0"/>
                    <a:gd name="T106" fmla="*/ 0 h 79"/>
                    <a:gd name="T107" fmla="*/ 90 w 90"/>
                    <a:gd name="T108" fmla="*/ 79 h 7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0" h="79">
                      <a:moveTo>
                        <a:pt x="0" y="48"/>
                      </a:moveTo>
                      <a:lnTo>
                        <a:pt x="7" y="48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48"/>
                      </a:lnTo>
                      <a:close/>
                      <a:moveTo>
                        <a:pt x="13" y="48"/>
                      </a:moveTo>
                      <a:lnTo>
                        <a:pt x="21" y="48"/>
                      </a:lnTo>
                      <a:lnTo>
                        <a:pt x="21" y="0"/>
                      </a:lnTo>
                      <a:lnTo>
                        <a:pt x="13" y="0"/>
                      </a:lnTo>
                      <a:lnTo>
                        <a:pt x="13" y="48"/>
                      </a:lnTo>
                      <a:close/>
                      <a:moveTo>
                        <a:pt x="28" y="48"/>
                      </a:moveTo>
                      <a:lnTo>
                        <a:pt x="34" y="48"/>
                      </a:lnTo>
                      <a:lnTo>
                        <a:pt x="34" y="0"/>
                      </a:lnTo>
                      <a:lnTo>
                        <a:pt x="28" y="0"/>
                      </a:lnTo>
                      <a:lnTo>
                        <a:pt x="28" y="48"/>
                      </a:lnTo>
                      <a:close/>
                      <a:moveTo>
                        <a:pt x="42" y="48"/>
                      </a:moveTo>
                      <a:lnTo>
                        <a:pt x="48" y="48"/>
                      </a:lnTo>
                      <a:lnTo>
                        <a:pt x="48" y="0"/>
                      </a:lnTo>
                      <a:lnTo>
                        <a:pt x="42" y="0"/>
                      </a:lnTo>
                      <a:lnTo>
                        <a:pt x="42" y="48"/>
                      </a:lnTo>
                      <a:close/>
                      <a:moveTo>
                        <a:pt x="55" y="48"/>
                      </a:moveTo>
                      <a:lnTo>
                        <a:pt x="63" y="48"/>
                      </a:lnTo>
                      <a:lnTo>
                        <a:pt x="63" y="0"/>
                      </a:lnTo>
                      <a:lnTo>
                        <a:pt x="55" y="0"/>
                      </a:lnTo>
                      <a:lnTo>
                        <a:pt x="55" y="48"/>
                      </a:lnTo>
                      <a:close/>
                      <a:moveTo>
                        <a:pt x="69" y="48"/>
                      </a:moveTo>
                      <a:lnTo>
                        <a:pt x="76" y="48"/>
                      </a:lnTo>
                      <a:lnTo>
                        <a:pt x="76" y="0"/>
                      </a:lnTo>
                      <a:lnTo>
                        <a:pt x="69" y="0"/>
                      </a:lnTo>
                      <a:lnTo>
                        <a:pt x="69" y="48"/>
                      </a:lnTo>
                      <a:close/>
                      <a:moveTo>
                        <a:pt x="82" y="48"/>
                      </a:moveTo>
                      <a:lnTo>
                        <a:pt x="90" y="48"/>
                      </a:lnTo>
                      <a:lnTo>
                        <a:pt x="90" y="0"/>
                      </a:lnTo>
                      <a:lnTo>
                        <a:pt x="82" y="0"/>
                      </a:lnTo>
                      <a:lnTo>
                        <a:pt x="82" y="48"/>
                      </a:lnTo>
                      <a:close/>
                      <a:moveTo>
                        <a:pt x="82" y="79"/>
                      </a:moveTo>
                      <a:lnTo>
                        <a:pt x="90" y="79"/>
                      </a:lnTo>
                      <a:lnTo>
                        <a:pt x="90" y="54"/>
                      </a:lnTo>
                      <a:lnTo>
                        <a:pt x="82" y="54"/>
                      </a:lnTo>
                      <a:lnTo>
                        <a:pt x="82" y="79"/>
                      </a:lnTo>
                      <a:close/>
                      <a:moveTo>
                        <a:pt x="69" y="79"/>
                      </a:moveTo>
                      <a:lnTo>
                        <a:pt x="76" y="79"/>
                      </a:lnTo>
                      <a:lnTo>
                        <a:pt x="76" y="54"/>
                      </a:lnTo>
                      <a:lnTo>
                        <a:pt x="69" y="54"/>
                      </a:lnTo>
                      <a:lnTo>
                        <a:pt x="69" y="79"/>
                      </a:lnTo>
                      <a:close/>
                      <a:moveTo>
                        <a:pt x="55" y="79"/>
                      </a:moveTo>
                      <a:lnTo>
                        <a:pt x="63" y="79"/>
                      </a:lnTo>
                      <a:lnTo>
                        <a:pt x="63" y="54"/>
                      </a:lnTo>
                      <a:lnTo>
                        <a:pt x="55" y="54"/>
                      </a:lnTo>
                      <a:lnTo>
                        <a:pt x="55" y="79"/>
                      </a:lnTo>
                      <a:close/>
                      <a:moveTo>
                        <a:pt x="42" y="79"/>
                      </a:moveTo>
                      <a:lnTo>
                        <a:pt x="48" y="79"/>
                      </a:lnTo>
                      <a:lnTo>
                        <a:pt x="48" y="54"/>
                      </a:lnTo>
                      <a:lnTo>
                        <a:pt x="42" y="54"/>
                      </a:lnTo>
                      <a:lnTo>
                        <a:pt x="42" y="79"/>
                      </a:lnTo>
                      <a:close/>
                      <a:moveTo>
                        <a:pt x="28" y="79"/>
                      </a:moveTo>
                      <a:lnTo>
                        <a:pt x="34" y="79"/>
                      </a:lnTo>
                      <a:lnTo>
                        <a:pt x="34" y="54"/>
                      </a:lnTo>
                      <a:lnTo>
                        <a:pt x="28" y="54"/>
                      </a:lnTo>
                      <a:lnTo>
                        <a:pt x="28" y="79"/>
                      </a:lnTo>
                      <a:close/>
                      <a:moveTo>
                        <a:pt x="13" y="79"/>
                      </a:moveTo>
                      <a:lnTo>
                        <a:pt x="21" y="79"/>
                      </a:lnTo>
                      <a:lnTo>
                        <a:pt x="21" y="54"/>
                      </a:lnTo>
                      <a:lnTo>
                        <a:pt x="13" y="54"/>
                      </a:lnTo>
                      <a:lnTo>
                        <a:pt x="13" y="79"/>
                      </a:lnTo>
                      <a:close/>
                      <a:moveTo>
                        <a:pt x="0" y="79"/>
                      </a:moveTo>
                      <a:lnTo>
                        <a:pt x="7" y="79"/>
                      </a:lnTo>
                      <a:lnTo>
                        <a:pt x="7" y="54"/>
                      </a:lnTo>
                      <a:lnTo>
                        <a:pt x="0" y="54"/>
                      </a:lnTo>
                      <a:lnTo>
                        <a:pt x="0" y="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1" name="Rectangle 326">
                  <a:extLst>
                    <a:ext uri="{FF2B5EF4-FFF2-40B4-BE49-F238E27FC236}">
                      <a16:creationId xmlns:a16="http://schemas.microsoft.com/office/drawing/2014/main" id="{F675A60A-83F2-42DF-8827-2C6623B0EA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36869" y="3608484"/>
                  <a:ext cx="376228" cy="7937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2" name="Freeform 327">
                  <a:extLst>
                    <a:ext uri="{FF2B5EF4-FFF2-40B4-BE49-F238E27FC236}">
                      <a16:creationId xmlns:a16="http://schemas.microsoft.com/office/drawing/2014/main" id="{B58AABC6-6B19-4F66-B546-C33DD96E53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36869" y="3608484"/>
                  <a:ext cx="376228" cy="22225"/>
                </a:xfrm>
                <a:custGeom>
                  <a:avLst/>
                  <a:gdLst>
                    <a:gd name="T0" fmla="*/ 0 w 69"/>
                    <a:gd name="T1" fmla="*/ 0 h 7"/>
                    <a:gd name="T2" fmla="*/ 506 w 69"/>
                    <a:gd name="T3" fmla="*/ 112 h 7"/>
                    <a:gd name="T4" fmla="*/ 5219 w 69"/>
                    <a:gd name="T5" fmla="*/ 112 h 7"/>
                    <a:gd name="T6" fmla="*/ 5807 w 69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9"/>
                    <a:gd name="T13" fmla="*/ 0 h 7"/>
                    <a:gd name="T14" fmla="*/ 69 w 69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9" h="7">
                      <a:moveTo>
                        <a:pt x="0" y="0"/>
                      </a:moveTo>
                      <a:lnTo>
                        <a:pt x="6" y="7"/>
                      </a:lnTo>
                      <a:lnTo>
                        <a:pt x="62" y="7"/>
                      </a:lnTo>
                      <a:lnTo>
                        <a:pt x="69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3" name="Rectangle 328">
                  <a:extLst>
                    <a:ext uri="{FF2B5EF4-FFF2-40B4-BE49-F238E27FC236}">
                      <a16:creationId xmlns:a16="http://schemas.microsoft.com/office/drawing/2014/main" id="{22A536C4-C32C-43B8-9016-70B69B6E1A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36869" y="3703734"/>
                  <a:ext cx="376228" cy="80963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4" name="Rectangle 329">
                  <a:extLst>
                    <a:ext uri="{FF2B5EF4-FFF2-40B4-BE49-F238E27FC236}">
                      <a16:creationId xmlns:a16="http://schemas.microsoft.com/office/drawing/2014/main" id="{40BFEE48-B00B-4535-A9CE-538A094127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36867" y="3803746"/>
                  <a:ext cx="376229" cy="74614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5" name="Rectangle 330">
                  <a:extLst>
                    <a:ext uri="{FF2B5EF4-FFF2-40B4-BE49-F238E27FC236}">
                      <a16:creationId xmlns:a16="http://schemas.microsoft.com/office/drawing/2014/main" id="{6FE52962-D860-4B29-9C59-F238C19617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36869" y="3897409"/>
                  <a:ext cx="376228" cy="80963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6" name="Rectangle 331">
                  <a:extLst>
                    <a:ext uri="{FF2B5EF4-FFF2-40B4-BE49-F238E27FC236}">
                      <a16:creationId xmlns:a16="http://schemas.microsoft.com/office/drawing/2014/main" id="{3A4E9D00-2A3C-4BD0-A08A-2D94155FAA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36869" y="3997421"/>
                  <a:ext cx="376228" cy="74613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7" name="Line 332">
                  <a:extLst>
                    <a:ext uri="{FF2B5EF4-FFF2-40B4-BE49-F238E27FC236}">
                      <a16:creationId xmlns:a16="http://schemas.microsoft.com/office/drawing/2014/main" id="{0F45479A-6BFA-4C47-A0BF-CE7051FC89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036869" y="3630709"/>
                  <a:ext cx="32402" cy="5715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8" name="Line 333">
                  <a:extLst>
                    <a:ext uri="{FF2B5EF4-FFF2-40B4-BE49-F238E27FC236}">
                      <a16:creationId xmlns:a16="http://schemas.microsoft.com/office/drawing/2014/main" id="{0BF69B13-7435-4FDA-9D19-78E6B34223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75294" y="3630709"/>
                  <a:ext cx="37803" cy="5715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9" name="Line 334">
                  <a:extLst>
                    <a:ext uri="{FF2B5EF4-FFF2-40B4-BE49-F238E27FC236}">
                      <a16:creationId xmlns:a16="http://schemas.microsoft.com/office/drawing/2014/main" id="{F9C241F0-2FDC-4B2E-B61A-8BDC855397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47670" y="3965671"/>
                  <a:ext cx="250218" cy="317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0" name="Line 335">
                  <a:extLst>
                    <a:ext uri="{FF2B5EF4-FFF2-40B4-BE49-F238E27FC236}">
                      <a16:creationId xmlns:a16="http://schemas.microsoft.com/office/drawing/2014/main" id="{77E559AB-3D98-40CE-B2DF-D50A990C5F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47670" y="3952971"/>
                  <a:ext cx="250218" cy="317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1" name="Line 336">
                  <a:extLst>
                    <a:ext uri="{FF2B5EF4-FFF2-40B4-BE49-F238E27FC236}">
                      <a16:creationId xmlns:a16="http://schemas.microsoft.com/office/drawing/2014/main" id="{FF957AB0-0673-492F-980C-BCDAA7324C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47670" y="3940271"/>
                  <a:ext cx="250218" cy="317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2" name="Line 337">
                  <a:extLst>
                    <a:ext uri="{FF2B5EF4-FFF2-40B4-BE49-F238E27FC236}">
                      <a16:creationId xmlns:a16="http://schemas.microsoft.com/office/drawing/2014/main" id="{B7A63E31-7FD3-4171-847C-038C1840CE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47670" y="3922809"/>
                  <a:ext cx="250218" cy="317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3" name="Line 338">
                  <a:extLst>
                    <a:ext uri="{FF2B5EF4-FFF2-40B4-BE49-F238E27FC236}">
                      <a16:creationId xmlns:a16="http://schemas.microsoft.com/office/drawing/2014/main" id="{2B489501-B3F0-4FC5-90D3-52D2EA2F45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47670" y="3910109"/>
                  <a:ext cx="250218" cy="317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4" name="Rectangle 339">
                  <a:extLst>
                    <a:ext uri="{FF2B5EF4-FFF2-40B4-BE49-F238E27FC236}">
                      <a16:creationId xmlns:a16="http://schemas.microsoft.com/office/drawing/2014/main" id="{C2D09123-4192-4F0A-8CFA-70EB148C29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27683" y="3724371"/>
                  <a:ext cx="102608" cy="3810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5" name="Rectangle 340">
                  <a:extLst>
                    <a:ext uri="{FF2B5EF4-FFF2-40B4-BE49-F238E27FC236}">
                      <a16:creationId xmlns:a16="http://schemas.microsoft.com/office/drawing/2014/main" id="{6E2D825E-4ADA-4B84-B8DB-2D0DD18B96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0291" y="3856134"/>
                  <a:ext cx="55804" cy="952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6" name="Rectangle 341">
                  <a:extLst>
                    <a:ext uri="{FF2B5EF4-FFF2-40B4-BE49-F238E27FC236}">
                      <a16:creationId xmlns:a16="http://schemas.microsoft.com/office/drawing/2014/main" id="{1D852655-2EB1-4C08-A35F-AB7CCADBCF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0291" y="3910109"/>
                  <a:ext cx="55804" cy="635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7" name="Rectangle 342">
                  <a:extLst>
                    <a:ext uri="{FF2B5EF4-FFF2-40B4-BE49-F238E27FC236}">
                      <a16:creationId xmlns:a16="http://schemas.microsoft.com/office/drawing/2014/main" id="{3F61CC43-6313-4D6E-8467-0F56EC1F4C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0291" y="3929159"/>
                  <a:ext cx="55804" cy="11113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98" name="Rectangle 343">
                <a:extLst>
                  <a:ext uri="{FF2B5EF4-FFF2-40B4-BE49-F238E27FC236}">
                    <a16:creationId xmlns:a16="http://schemas.microsoft.com/office/drawing/2014/main" id="{6363440C-D85C-4BF6-ACB3-5C8991F48F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56962" y="4459980"/>
                <a:ext cx="1026637" cy="369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4572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External  Servers</a:t>
                </a:r>
              </a:p>
            </p:txBody>
          </p:sp>
        </p:grpSp>
        <p:sp>
          <p:nvSpPr>
            <p:cNvPr id="1105" name="Rectangle 309">
              <a:extLst>
                <a:ext uri="{FF2B5EF4-FFF2-40B4-BE49-F238E27FC236}">
                  <a16:creationId xmlns:a16="http://schemas.microsoft.com/office/drawing/2014/main" id="{2A51A081-8E9E-4548-AC0E-31A553367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3865" y="4042227"/>
              <a:ext cx="269081" cy="91678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8557" tIns="34278" rIns="68557" bIns="34278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7" name="Rectangle 310">
              <a:extLst>
                <a:ext uri="{FF2B5EF4-FFF2-40B4-BE49-F238E27FC236}">
                  <a16:creationId xmlns:a16="http://schemas.microsoft.com/office/drawing/2014/main" id="{64BE3CB4-B408-4F66-B28B-777E340DB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2946" y="4042227"/>
              <a:ext cx="159544" cy="91678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8557" tIns="34278" rIns="68557" bIns="34278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8" name="Freeform 311">
              <a:extLst>
                <a:ext uri="{FF2B5EF4-FFF2-40B4-BE49-F238E27FC236}">
                  <a16:creationId xmlns:a16="http://schemas.microsoft.com/office/drawing/2014/main" id="{C577A7CA-7FDB-4B9B-8357-3432BA0BFB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76720" y="4045799"/>
              <a:ext cx="428625" cy="60722"/>
            </a:xfrm>
            <a:custGeom>
              <a:avLst/>
              <a:gdLst>
                <a:gd name="T0" fmla="*/ 0 w 360"/>
                <a:gd name="T1" fmla="*/ 2147483647 h 51"/>
                <a:gd name="T2" fmla="*/ 2147483647 w 360"/>
                <a:gd name="T3" fmla="*/ 2147483647 h 51"/>
                <a:gd name="T4" fmla="*/ 2147483647 w 360"/>
                <a:gd name="T5" fmla="*/ 0 h 51"/>
                <a:gd name="T6" fmla="*/ 0 w 360"/>
                <a:gd name="T7" fmla="*/ 0 h 51"/>
                <a:gd name="T8" fmla="*/ 0 w 360"/>
                <a:gd name="T9" fmla="*/ 2147483647 h 51"/>
                <a:gd name="T10" fmla="*/ 2147483647 w 360"/>
                <a:gd name="T11" fmla="*/ 2147483647 h 51"/>
                <a:gd name="T12" fmla="*/ 2147483647 w 360"/>
                <a:gd name="T13" fmla="*/ 2147483647 h 51"/>
                <a:gd name="T14" fmla="*/ 2147483647 w 360"/>
                <a:gd name="T15" fmla="*/ 0 h 51"/>
                <a:gd name="T16" fmla="*/ 2147483647 w 360"/>
                <a:gd name="T17" fmla="*/ 0 h 51"/>
                <a:gd name="T18" fmla="*/ 2147483647 w 360"/>
                <a:gd name="T19" fmla="*/ 2147483647 h 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0"/>
                <a:gd name="T31" fmla="*/ 0 h 51"/>
                <a:gd name="T32" fmla="*/ 360 w 360"/>
                <a:gd name="T33" fmla="*/ 51 h 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0" h="51">
                  <a:moveTo>
                    <a:pt x="0" y="51"/>
                  </a:moveTo>
                  <a:lnTo>
                    <a:pt x="214" y="51"/>
                  </a:lnTo>
                  <a:lnTo>
                    <a:pt x="214" y="0"/>
                  </a:lnTo>
                  <a:lnTo>
                    <a:pt x="0" y="0"/>
                  </a:lnTo>
                  <a:lnTo>
                    <a:pt x="0" y="51"/>
                  </a:lnTo>
                  <a:close/>
                  <a:moveTo>
                    <a:pt x="238" y="51"/>
                  </a:moveTo>
                  <a:lnTo>
                    <a:pt x="360" y="51"/>
                  </a:lnTo>
                  <a:lnTo>
                    <a:pt x="360" y="0"/>
                  </a:lnTo>
                  <a:lnTo>
                    <a:pt x="238" y="0"/>
                  </a:lnTo>
                  <a:lnTo>
                    <a:pt x="238" y="51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68557" tIns="34278" rIns="68557" bIns="34278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0" name="Freeform 312">
              <a:extLst>
                <a:ext uri="{FF2B5EF4-FFF2-40B4-BE49-F238E27FC236}">
                  <a16:creationId xmlns:a16="http://schemas.microsoft.com/office/drawing/2014/main" id="{94B43A5C-5857-4AE7-A311-226DE9EC9E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8152" y="4044607"/>
              <a:ext cx="409575" cy="8334"/>
            </a:xfrm>
            <a:custGeom>
              <a:avLst/>
              <a:gdLst>
                <a:gd name="T0" fmla="*/ 2147483647 w 344"/>
                <a:gd name="T1" fmla="*/ 2147483647 h 7"/>
                <a:gd name="T2" fmla="*/ 2147483647 w 344"/>
                <a:gd name="T3" fmla="*/ 2147483647 h 7"/>
                <a:gd name="T4" fmla="*/ 2147483647 w 344"/>
                <a:gd name="T5" fmla="*/ 0 h 7"/>
                <a:gd name="T6" fmla="*/ 2147483647 w 344"/>
                <a:gd name="T7" fmla="*/ 0 h 7"/>
                <a:gd name="T8" fmla="*/ 2147483647 w 344"/>
                <a:gd name="T9" fmla="*/ 2147483647 h 7"/>
                <a:gd name="T10" fmla="*/ 2147483647 w 344"/>
                <a:gd name="T11" fmla="*/ 2147483647 h 7"/>
                <a:gd name="T12" fmla="*/ 2147483647 w 344"/>
                <a:gd name="T13" fmla="*/ 2147483647 h 7"/>
                <a:gd name="T14" fmla="*/ 2147483647 w 344"/>
                <a:gd name="T15" fmla="*/ 2147483647 h 7"/>
                <a:gd name="T16" fmla="*/ 2147483647 w 344"/>
                <a:gd name="T17" fmla="*/ 2147483647 h 7"/>
                <a:gd name="T18" fmla="*/ 2147483647 w 344"/>
                <a:gd name="T19" fmla="*/ 2147483647 h 7"/>
                <a:gd name="T20" fmla="*/ 2147483647 w 344"/>
                <a:gd name="T21" fmla="*/ 2147483647 h 7"/>
                <a:gd name="T22" fmla="*/ 2147483647 w 344"/>
                <a:gd name="T23" fmla="*/ 2147483647 h 7"/>
                <a:gd name="T24" fmla="*/ 2147483647 w 344"/>
                <a:gd name="T25" fmla="*/ 2147483647 h 7"/>
                <a:gd name="T26" fmla="*/ 2147483647 w 344"/>
                <a:gd name="T27" fmla="*/ 2147483647 h 7"/>
                <a:gd name="T28" fmla="*/ 2147483647 w 344"/>
                <a:gd name="T29" fmla="*/ 2147483647 h 7"/>
                <a:gd name="T30" fmla="*/ 0 w 344"/>
                <a:gd name="T31" fmla="*/ 2147483647 h 7"/>
                <a:gd name="T32" fmla="*/ 2147483647 w 344"/>
                <a:gd name="T33" fmla="*/ 2147483647 h 7"/>
                <a:gd name="T34" fmla="*/ 2147483647 w 344"/>
                <a:gd name="T35" fmla="*/ 2147483647 h 7"/>
                <a:gd name="T36" fmla="*/ 0 w 344"/>
                <a:gd name="T37" fmla="*/ 2147483647 h 7"/>
                <a:gd name="T38" fmla="*/ 0 w 344"/>
                <a:gd name="T39" fmla="*/ 2147483647 h 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44"/>
                <a:gd name="T61" fmla="*/ 0 h 7"/>
                <a:gd name="T62" fmla="*/ 344 w 344"/>
                <a:gd name="T63" fmla="*/ 7 h 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44" h="7">
                  <a:moveTo>
                    <a:pt x="332" y="7"/>
                  </a:moveTo>
                  <a:lnTo>
                    <a:pt x="344" y="7"/>
                  </a:lnTo>
                  <a:lnTo>
                    <a:pt x="344" y="0"/>
                  </a:lnTo>
                  <a:lnTo>
                    <a:pt x="332" y="0"/>
                  </a:lnTo>
                  <a:lnTo>
                    <a:pt x="332" y="7"/>
                  </a:lnTo>
                  <a:close/>
                  <a:moveTo>
                    <a:pt x="34" y="5"/>
                  </a:moveTo>
                  <a:lnTo>
                    <a:pt x="46" y="5"/>
                  </a:lnTo>
                  <a:lnTo>
                    <a:pt x="46" y="3"/>
                  </a:lnTo>
                  <a:lnTo>
                    <a:pt x="34" y="3"/>
                  </a:lnTo>
                  <a:lnTo>
                    <a:pt x="34" y="5"/>
                  </a:lnTo>
                  <a:close/>
                  <a:moveTo>
                    <a:pt x="17" y="5"/>
                  </a:moveTo>
                  <a:lnTo>
                    <a:pt x="29" y="5"/>
                  </a:lnTo>
                  <a:lnTo>
                    <a:pt x="29" y="3"/>
                  </a:lnTo>
                  <a:lnTo>
                    <a:pt x="17" y="3"/>
                  </a:lnTo>
                  <a:lnTo>
                    <a:pt x="17" y="5"/>
                  </a:lnTo>
                  <a:close/>
                  <a:moveTo>
                    <a:pt x="0" y="5"/>
                  </a:moveTo>
                  <a:lnTo>
                    <a:pt x="12" y="5"/>
                  </a:lnTo>
                  <a:lnTo>
                    <a:pt x="12" y="3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68557" tIns="34278" rIns="68557" bIns="34278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2" name="Rectangle 313">
              <a:extLst>
                <a:ext uri="{FF2B5EF4-FFF2-40B4-BE49-F238E27FC236}">
                  <a16:creationId xmlns:a16="http://schemas.microsoft.com/office/drawing/2014/main" id="{ED194BBD-9777-472A-9D49-C57E89CD2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8659" y="4042227"/>
              <a:ext cx="28575" cy="9167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8557" tIns="34278" rIns="68557" bIns="34278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9" name="Rectangle 314">
              <a:extLst>
                <a:ext uri="{FF2B5EF4-FFF2-40B4-BE49-F238E27FC236}">
                  <a16:creationId xmlns:a16="http://schemas.microsoft.com/office/drawing/2014/main" id="{DA0A4DC8-4662-41CA-8A2B-104B3E48C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9109" y="4167242"/>
              <a:ext cx="340519" cy="1131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68557" tIns="34278" rIns="68557" bIns="34278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2" name="Rectangle 315">
              <a:extLst>
                <a:ext uri="{FF2B5EF4-FFF2-40B4-BE49-F238E27FC236}">
                  <a16:creationId xmlns:a16="http://schemas.microsoft.com/office/drawing/2014/main" id="{3002AF92-6BD1-4A45-BF01-D90FA7A62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3871" y="4160099"/>
              <a:ext cx="259686" cy="10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342900" eaLnBrk="0" hangingPunct="0"/>
              <a:r>
                <a:rPr lang="en-US" sz="675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  <a:endParaRPr lang="en-US" b="1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1725" name="Freeform: Shape 1724">
              <a:extLst>
                <a:ext uri="{FF2B5EF4-FFF2-40B4-BE49-F238E27FC236}">
                  <a16:creationId xmlns:a16="http://schemas.microsoft.com/office/drawing/2014/main" id="{E79ADA31-7CC3-4DEE-9E6A-1FCFD9600592}"/>
                </a:ext>
              </a:extLst>
            </p:cNvPr>
            <p:cNvSpPr/>
            <p:nvPr/>
          </p:nvSpPr>
          <p:spPr>
            <a:xfrm>
              <a:off x="8013851" y="4076630"/>
              <a:ext cx="402055" cy="100094"/>
            </a:xfrm>
            <a:custGeom>
              <a:avLst/>
              <a:gdLst>
                <a:gd name="connsiteX0" fmla="*/ 449943 w 449943"/>
                <a:gd name="connsiteY0" fmla="*/ 89658 h 89658"/>
                <a:gd name="connsiteX1" fmla="*/ 174172 w 449943"/>
                <a:gd name="connsiteY1" fmla="*/ 2573 h 89658"/>
                <a:gd name="connsiteX2" fmla="*/ 0 w 449943"/>
                <a:gd name="connsiteY2" fmla="*/ 31601 h 8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9943" h="89658">
                  <a:moveTo>
                    <a:pt x="449943" y="89658"/>
                  </a:moveTo>
                  <a:cubicBezTo>
                    <a:pt x="349552" y="50953"/>
                    <a:pt x="249162" y="12249"/>
                    <a:pt x="174172" y="2573"/>
                  </a:cubicBezTo>
                  <a:cubicBezTo>
                    <a:pt x="99182" y="-7103"/>
                    <a:pt x="49591" y="12249"/>
                    <a:pt x="0" y="3160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9" name="Group 385">
            <a:extLst>
              <a:ext uri="{FF2B5EF4-FFF2-40B4-BE49-F238E27FC236}">
                <a16:creationId xmlns:a16="http://schemas.microsoft.com/office/drawing/2014/main" id="{520F4206-2C74-4F01-B320-5DBB51F9452E}"/>
              </a:ext>
            </a:extLst>
          </p:cNvPr>
          <p:cNvGrpSpPr>
            <a:grpSpLocks/>
          </p:cNvGrpSpPr>
          <p:nvPr/>
        </p:nvGrpSpPr>
        <p:grpSpPr bwMode="auto">
          <a:xfrm>
            <a:off x="6660394" y="3448634"/>
            <a:ext cx="514350" cy="395139"/>
            <a:chOff x="672" y="2112"/>
            <a:chExt cx="432" cy="295"/>
          </a:xfrm>
        </p:grpSpPr>
        <p:grpSp>
          <p:nvGrpSpPr>
            <p:cNvPr id="1232" name="Group 386">
              <a:extLst>
                <a:ext uri="{FF2B5EF4-FFF2-40B4-BE49-F238E27FC236}">
                  <a16:creationId xmlns:a16="http://schemas.microsoft.com/office/drawing/2014/main" id="{0A71C187-E8F0-4DA4-9769-DE6FC7FA21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2160"/>
              <a:ext cx="360" cy="124"/>
              <a:chOff x="2298" y="1938"/>
              <a:chExt cx="360" cy="154"/>
            </a:xfrm>
          </p:grpSpPr>
          <p:sp>
            <p:nvSpPr>
              <p:cNvPr id="1265" name="Rectangle 387">
                <a:extLst>
                  <a:ext uri="{FF2B5EF4-FFF2-40B4-BE49-F238E27FC236}">
                    <a16:creationId xmlns:a16="http://schemas.microsoft.com/office/drawing/2014/main" id="{C5E8C3FF-8CA3-4A1D-95D3-CC781F0EB9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1938"/>
                <a:ext cx="91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66" name="Rectangle 388">
                <a:extLst>
                  <a:ext uri="{FF2B5EF4-FFF2-40B4-BE49-F238E27FC236}">
                    <a16:creationId xmlns:a16="http://schemas.microsoft.com/office/drawing/2014/main" id="{ABAFB0CD-A52A-476A-89AA-6247FEAE07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1948"/>
                <a:ext cx="91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84" name="Rectangle 389">
                <a:extLst>
                  <a:ext uri="{FF2B5EF4-FFF2-40B4-BE49-F238E27FC236}">
                    <a16:creationId xmlns:a16="http://schemas.microsoft.com/office/drawing/2014/main" id="{D73ACA9B-E100-4ED0-80FF-0E0F8B6E30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086"/>
                <a:ext cx="91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85" name="Rectangle 390">
                <a:extLst>
                  <a:ext uri="{FF2B5EF4-FFF2-40B4-BE49-F238E27FC236}">
                    <a16:creationId xmlns:a16="http://schemas.microsoft.com/office/drawing/2014/main" id="{E74AD1D9-346E-48EF-A0E1-B7D67C36F8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9" y="1938"/>
                <a:ext cx="89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98" name="Rectangle 391">
                <a:extLst>
                  <a:ext uri="{FF2B5EF4-FFF2-40B4-BE49-F238E27FC236}">
                    <a16:creationId xmlns:a16="http://schemas.microsoft.com/office/drawing/2014/main" id="{EE443797-EDB2-4905-AEBE-4100922BBB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9" y="2086"/>
                <a:ext cx="89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99" name="Rectangle 392">
                <a:extLst>
                  <a:ext uri="{FF2B5EF4-FFF2-40B4-BE49-F238E27FC236}">
                    <a16:creationId xmlns:a16="http://schemas.microsoft.com/office/drawing/2014/main" id="{696358B2-B870-4A2C-8F07-DA8828C41D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" y="1938"/>
                <a:ext cx="91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28" name="Rectangle 393">
                <a:extLst>
                  <a:ext uri="{FF2B5EF4-FFF2-40B4-BE49-F238E27FC236}">
                    <a16:creationId xmlns:a16="http://schemas.microsoft.com/office/drawing/2014/main" id="{873DCD4E-F37C-497D-B12F-7A0C799A0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" y="2086"/>
                <a:ext cx="91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29" name="Rectangle 394">
                <a:extLst>
                  <a:ext uri="{FF2B5EF4-FFF2-40B4-BE49-F238E27FC236}">
                    <a16:creationId xmlns:a16="http://schemas.microsoft.com/office/drawing/2014/main" id="{DFD9D64F-D407-4EEA-AF4C-7B394A8B07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9" y="1938"/>
                <a:ext cx="89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0" name="Rectangle 395">
                <a:extLst>
                  <a:ext uri="{FF2B5EF4-FFF2-40B4-BE49-F238E27FC236}">
                    <a16:creationId xmlns:a16="http://schemas.microsoft.com/office/drawing/2014/main" id="{06F69C85-CE20-4770-ADD0-B1D0FD2B9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9" y="2086"/>
                <a:ext cx="89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1" name="Rectangle 396">
                <a:extLst>
                  <a:ext uri="{FF2B5EF4-FFF2-40B4-BE49-F238E27FC236}">
                    <a16:creationId xmlns:a16="http://schemas.microsoft.com/office/drawing/2014/main" id="{8F0F08A7-C441-401D-8122-4A1ED5B2C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5" y="1952"/>
                <a:ext cx="9" cy="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2" name="Rectangle 397">
                <a:extLst>
                  <a:ext uri="{FF2B5EF4-FFF2-40B4-BE49-F238E27FC236}">
                    <a16:creationId xmlns:a16="http://schemas.microsoft.com/office/drawing/2014/main" id="{520B07F8-6652-4ADE-842E-162F39915A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9" y="1948"/>
                <a:ext cx="89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3" name="Rectangle 398">
                <a:extLst>
                  <a:ext uri="{FF2B5EF4-FFF2-40B4-BE49-F238E27FC236}">
                    <a16:creationId xmlns:a16="http://schemas.microsoft.com/office/drawing/2014/main" id="{CE6495E9-8FD2-4013-A65A-A934855389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" y="1948"/>
                <a:ext cx="91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4" name="Rectangle 399">
                <a:extLst>
                  <a:ext uri="{FF2B5EF4-FFF2-40B4-BE49-F238E27FC236}">
                    <a16:creationId xmlns:a16="http://schemas.microsoft.com/office/drawing/2014/main" id="{CB3912B6-A27E-4A7E-8530-79DE05FEDF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9" y="1948"/>
                <a:ext cx="89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240" name="Rectangle 400">
              <a:extLst>
                <a:ext uri="{FF2B5EF4-FFF2-40B4-BE49-F238E27FC236}">
                  <a16:creationId xmlns:a16="http://schemas.microsoft.com/office/drawing/2014/main" id="{32A51E43-9F04-4455-8BFC-47DAE5748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" y="2208"/>
              <a:ext cx="48" cy="48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342900"/>
              <a:endParaRPr lang="en-US">
                <a:solidFill>
                  <a:srgbClr val="FF33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4" name="Text Box 401">
              <a:extLst>
                <a:ext uri="{FF2B5EF4-FFF2-40B4-BE49-F238E27FC236}">
                  <a16:creationId xmlns:a16="http://schemas.microsoft.com/office/drawing/2014/main" id="{9F728C50-AF47-4CDD-9A44-9C0FF8C067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112"/>
              <a:ext cx="384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342900"/>
              <a:r>
                <a:rPr lang="en-US" sz="1050" dirty="0">
                  <a:solidFill>
                    <a:srgbClr val="FF3300"/>
                  </a:solidFill>
                  <a:latin typeface="Arial Black" pitchFamily="34" charset="0"/>
                  <a:cs typeface="Arial" charset="0"/>
                </a:rPr>
                <a:t>::::::</a:t>
              </a:r>
            </a:p>
          </p:txBody>
        </p:sp>
        <p:sp>
          <p:nvSpPr>
            <p:cNvPr id="1251" name="Rectangle 402">
              <a:extLst>
                <a:ext uri="{FF2B5EF4-FFF2-40B4-BE49-F238E27FC236}">
                  <a16:creationId xmlns:a16="http://schemas.microsoft.com/office/drawing/2014/main" id="{389EE462-5917-4C03-963B-CDCC32761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305"/>
              <a:ext cx="276" cy="9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6" name="Rectangle 403">
              <a:extLst>
                <a:ext uri="{FF2B5EF4-FFF2-40B4-BE49-F238E27FC236}">
                  <a16:creationId xmlns:a16="http://schemas.microsoft.com/office/drawing/2014/main" id="{5905D1D5-CC9C-4633-A68A-10CC24BB3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304"/>
              <a:ext cx="386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342900" eaLnBrk="0" hangingPunct="0"/>
              <a:r>
                <a:rPr lang="en-US" sz="900" b="1" dirty="0">
                  <a:solidFill>
                    <a:srgbClr val="FF3300"/>
                  </a:solidFill>
                  <a:latin typeface="Calibri"/>
                  <a:cs typeface="Arial" charset="0"/>
                </a:rPr>
                <a:t>Firewall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9A9F597-A671-4E2C-BBCC-DFED39DC607C}"/>
              </a:ext>
            </a:extLst>
          </p:cNvPr>
          <p:cNvGrpSpPr/>
          <p:nvPr/>
        </p:nvGrpSpPr>
        <p:grpSpPr>
          <a:xfrm>
            <a:off x="4296144" y="3210086"/>
            <a:ext cx="571104" cy="996932"/>
            <a:chOff x="4250692" y="3209838"/>
            <a:chExt cx="571104" cy="996932"/>
          </a:xfrm>
        </p:grpSpPr>
        <p:sp>
          <p:nvSpPr>
            <p:cNvPr id="330" name="Freeform 406">
              <a:extLst>
                <a:ext uri="{FF2B5EF4-FFF2-40B4-BE49-F238E27FC236}">
                  <a16:creationId xmlns:a16="http://schemas.microsoft.com/office/drawing/2014/main" id="{E441B590-CBCD-42BC-AE01-EF8D3BA7C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692" y="3209838"/>
              <a:ext cx="537103" cy="673344"/>
            </a:xfrm>
            <a:custGeom>
              <a:avLst/>
              <a:gdLst>
                <a:gd name="T0" fmla="*/ 0 w 217"/>
                <a:gd name="T1" fmla="*/ 3676 h 287"/>
                <a:gd name="T2" fmla="*/ 0 w 217"/>
                <a:gd name="T3" fmla="*/ 3563 h 287"/>
                <a:gd name="T4" fmla="*/ 876 w 217"/>
                <a:gd name="T5" fmla="*/ 3332 h 287"/>
                <a:gd name="T6" fmla="*/ 876 w 217"/>
                <a:gd name="T7" fmla="*/ 0 h 287"/>
                <a:gd name="T8" fmla="*/ 2572 w 217"/>
                <a:gd name="T9" fmla="*/ 0 h 287"/>
                <a:gd name="T10" fmla="*/ 2572 w 217"/>
                <a:gd name="T11" fmla="*/ 3332 h 287"/>
                <a:gd name="T12" fmla="*/ 3408 w 217"/>
                <a:gd name="T13" fmla="*/ 3563 h 287"/>
                <a:gd name="T14" fmla="*/ 3408 w 217"/>
                <a:gd name="T15" fmla="*/ 3676 h 287"/>
                <a:gd name="T16" fmla="*/ 0 w 217"/>
                <a:gd name="T17" fmla="*/ 3676 h 2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7"/>
                <a:gd name="T28" fmla="*/ 0 h 287"/>
                <a:gd name="T29" fmla="*/ 217 w 217"/>
                <a:gd name="T30" fmla="*/ 287 h 2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7" h="287">
                  <a:moveTo>
                    <a:pt x="0" y="287"/>
                  </a:moveTo>
                  <a:lnTo>
                    <a:pt x="0" y="278"/>
                  </a:lnTo>
                  <a:lnTo>
                    <a:pt x="56" y="260"/>
                  </a:lnTo>
                  <a:lnTo>
                    <a:pt x="56" y="0"/>
                  </a:lnTo>
                  <a:lnTo>
                    <a:pt x="164" y="0"/>
                  </a:lnTo>
                  <a:lnTo>
                    <a:pt x="164" y="260"/>
                  </a:lnTo>
                  <a:lnTo>
                    <a:pt x="217" y="278"/>
                  </a:lnTo>
                  <a:lnTo>
                    <a:pt x="217" y="287"/>
                  </a:lnTo>
                  <a:lnTo>
                    <a:pt x="0" y="2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1" name="Line 407">
              <a:extLst>
                <a:ext uri="{FF2B5EF4-FFF2-40B4-BE49-F238E27FC236}">
                  <a16:creationId xmlns:a16="http://schemas.microsoft.com/office/drawing/2014/main" id="{9110E828-F8BC-466D-BA03-798E2A8743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9941" y="3819939"/>
              <a:ext cx="2487" cy="632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2" name="Line 408">
              <a:extLst>
                <a:ext uri="{FF2B5EF4-FFF2-40B4-BE49-F238E27FC236}">
                  <a16:creationId xmlns:a16="http://schemas.microsoft.com/office/drawing/2014/main" id="{4C882175-3B67-4342-938A-2BF2238FDA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006" y="3819939"/>
              <a:ext cx="2487" cy="632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3" name="Line 409">
              <a:extLst>
                <a:ext uri="{FF2B5EF4-FFF2-40B4-BE49-F238E27FC236}">
                  <a16:creationId xmlns:a16="http://schemas.microsoft.com/office/drawing/2014/main" id="{370A1C1A-9BC8-4E4A-B4A9-34CFA6AD58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5728" y="3421885"/>
              <a:ext cx="88275" cy="12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4" name="Line 410">
              <a:extLst>
                <a:ext uri="{FF2B5EF4-FFF2-40B4-BE49-F238E27FC236}">
                  <a16:creationId xmlns:a16="http://schemas.microsoft.com/office/drawing/2014/main" id="{D9D4D2CA-6B9F-4D39-90E8-63DB6F2B28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0809" y="3348723"/>
              <a:ext cx="119356" cy="2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5" name="Rectangle 411">
              <a:extLst>
                <a:ext uri="{FF2B5EF4-FFF2-40B4-BE49-F238E27FC236}">
                  <a16:creationId xmlns:a16="http://schemas.microsoft.com/office/drawing/2014/main" id="{E691087A-4E63-40A5-9581-6640D063D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1024" y="3239599"/>
              <a:ext cx="200170" cy="39185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6" name="Rectangle 412">
              <a:extLst>
                <a:ext uri="{FF2B5EF4-FFF2-40B4-BE49-F238E27FC236}">
                  <a16:creationId xmlns:a16="http://schemas.microsoft.com/office/drawing/2014/main" id="{0A4C7A26-4BC6-4E10-BCAA-9C452793D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8107" y="3411966"/>
              <a:ext cx="42272" cy="13641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7" name="Freeform 413">
              <a:extLst>
                <a:ext uri="{FF2B5EF4-FFF2-40B4-BE49-F238E27FC236}">
                  <a16:creationId xmlns:a16="http://schemas.microsoft.com/office/drawing/2014/main" id="{6C107487-BBA8-4D0A-A653-6D2083D0CD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9834" y="3658734"/>
              <a:ext cx="221306" cy="184767"/>
            </a:xfrm>
            <a:custGeom>
              <a:avLst/>
              <a:gdLst>
                <a:gd name="T0" fmla="*/ 109 w 90"/>
                <a:gd name="T1" fmla="*/ 611 h 79"/>
                <a:gd name="T2" fmla="*/ 0 w 90"/>
                <a:gd name="T3" fmla="*/ 0 h 79"/>
                <a:gd name="T4" fmla="*/ 200 w 90"/>
                <a:gd name="T5" fmla="*/ 611 h 79"/>
                <a:gd name="T6" fmla="*/ 324 w 90"/>
                <a:gd name="T7" fmla="*/ 0 h 79"/>
                <a:gd name="T8" fmla="*/ 200 w 90"/>
                <a:gd name="T9" fmla="*/ 611 h 79"/>
                <a:gd name="T10" fmla="*/ 520 w 90"/>
                <a:gd name="T11" fmla="*/ 611 h 79"/>
                <a:gd name="T12" fmla="*/ 427 w 90"/>
                <a:gd name="T13" fmla="*/ 0 h 79"/>
                <a:gd name="T14" fmla="*/ 641 w 90"/>
                <a:gd name="T15" fmla="*/ 611 h 79"/>
                <a:gd name="T16" fmla="*/ 736 w 90"/>
                <a:gd name="T17" fmla="*/ 0 h 79"/>
                <a:gd name="T18" fmla="*/ 641 w 90"/>
                <a:gd name="T19" fmla="*/ 611 h 79"/>
                <a:gd name="T20" fmla="*/ 967 w 90"/>
                <a:gd name="T21" fmla="*/ 611 h 79"/>
                <a:gd name="T22" fmla="*/ 845 w 90"/>
                <a:gd name="T23" fmla="*/ 0 h 79"/>
                <a:gd name="T24" fmla="*/ 1052 w 90"/>
                <a:gd name="T25" fmla="*/ 611 h 79"/>
                <a:gd name="T26" fmla="*/ 1161 w 90"/>
                <a:gd name="T27" fmla="*/ 0 h 79"/>
                <a:gd name="T28" fmla="*/ 1052 w 90"/>
                <a:gd name="T29" fmla="*/ 611 h 79"/>
                <a:gd name="T30" fmla="*/ 1377 w 90"/>
                <a:gd name="T31" fmla="*/ 611 h 79"/>
                <a:gd name="T32" fmla="*/ 1252 w 90"/>
                <a:gd name="T33" fmla="*/ 0 h 79"/>
                <a:gd name="T34" fmla="*/ 1252 w 90"/>
                <a:gd name="T35" fmla="*/ 1000 h 79"/>
                <a:gd name="T36" fmla="*/ 1377 w 90"/>
                <a:gd name="T37" fmla="*/ 683 h 79"/>
                <a:gd name="T38" fmla="*/ 1252 w 90"/>
                <a:gd name="T39" fmla="*/ 1000 h 79"/>
                <a:gd name="T40" fmla="*/ 1161 w 90"/>
                <a:gd name="T41" fmla="*/ 1000 h 79"/>
                <a:gd name="T42" fmla="*/ 1052 w 90"/>
                <a:gd name="T43" fmla="*/ 683 h 79"/>
                <a:gd name="T44" fmla="*/ 845 w 90"/>
                <a:gd name="T45" fmla="*/ 1000 h 79"/>
                <a:gd name="T46" fmla="*/ 967 w 90"/>
                <a:gd name="T47" fmla="*/ 683 h 79"/>
                <a:gd name="T48" fmla="*/ 845 w 90"/>
                <a:gd name="T49" fmla="*/ 1000 h 79"/>
                <a:gd name="T50" fmla="*/ 736 w 90"/>
                <a:gd name="T51" fmla="*/ 1000 h 79"/>
                <a:gd name="T52" fmla="*/ 641 w 90"/>
                <a:gd name="T53" fmla="*/ 683 h 79"/>
                <a:gd name="T54" fmla="*/ 427 w 90"/>
                <a:gd name="T55" fmla="*/ 1000 h 79"/>
                <a:gd name="T56" fmla="*/ 520 w 90"/>
                <a:gd name="T57" fmla="*/ 683 h 79"/>
                <a:gd name="T58" fmla="*/ 427 w 90"/>
                <a:gd name="T59" fmla="*/ 1000 h 79"/>
                <a:gd name="T60" fmla="*/ 324 w 90"/>
                <a:gd name="T61" fmla="*/ 1000 h 79"/>
                <a:gd name="T62" fmla="*/ 200 w 90"/>
                <a:gd name="T63" fmla="*/ 683 h 79"/>
                <a:gd name="T64" fmla="*/ 0 w 90"/>
                <a:gd name="T65" fmla="*/ 1000 h 79"/>
                <a:gd name="T66" fmla="*/ 109 w 90"/>
                <a:gd name="T67" fmla="*/ 683 h 79"/>
                <a:gd name="T68" fmla="*/ 0 w 90"/>
                <a:gd name="T69" fmla="*/ 100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0"/>
                <a:gd name="T106" fmla="*/ 0 h 79"/>
                <a:gd name="T107" fmla="*/ 90 w 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0" h="79">
                  <a:moveTo>
                    <a:pt x="0" y="48"/>
                  </a:moveTo>
                  <a:lnTo>
                    <a:pt x="7" y="48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8"/>
                  </a:lnTo>
                  <a:close/>
                  <a:moveTo>
                    <a:pt x="13" y="48"/>
                  </a:moveTo>
                  <a:lnTo>
                    <a:pt x="21" y="48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13" y="48"/>
                  </a:lnTo>
                  <a:close/>
                  <a:moveTo>
                    <a:pt x="28" y="48"/>
                  </a:moveTo>
                  <a:lnTo>
                    <a:pt x="34" y="48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8" y="48"/>
                  </a:lnTo>
                  <a:close/>
                  <a:moveTo>
                    <a:pt x="42" y="48"/>
                  </a:moveTo>
                  <a:lnTo>
                    <a:pt x="48" y="48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2" y="48"/>
                  </a:lnTo>
                  <a:close/>
                  <a:moveTo>
                    <a:pt x="55" y="48"/>
                  </a:moveTo>
                  <a:lnTo>
                    <a:pt x="63" y="48"/>
                  </a:lnTo>
                  <a:lnTo>
                    <a:pt x="63" y="0"/>
                  </a:lnTo>
                  <a:lnTo>
                    <a:pt x="55" y="0"/>
                  </a:lnTo>
                  <a:lnTo>
                    <a:pt x="55" y="48"/>
                  </a:lnTo>
                  <a:close/>
                  <a:moveTo>
                    <a:pt x="69" y="48"/>
                  </a:moveTo>
                  <a:lnTo>
                    <a:pt x="76" y="48"/>
                  </a:lnTo>
                  <a:lnTo>
                    <a:pt x="76" y="0"/>
                  </a:lnTo>
                  <a:lnTo>
                    <a:pt x="69" y="0"/>
                  </a:lnTo>
                  <a:lnTo>
                    <a:pt x="69" y="48"/>
                  </a:lnTo>
                  <a:close/>
                  <a:moveTo>
                    <a:pt x="82" y="48"/>
                  </a:moveTo>
                  <a:lnTo>
                    <a:pt x="90" y="48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82" y="48"/>
                  </a:lnTo>
                  <a:close/>
                  <a:moveTo>
                    <a:pt x="82" y="79"/>
                  </a:moveTo>
                  <a:lnTo>
                    <a:pt x="90" y="79"/>
                  </a:lnTo>
                  <a:lnTo>
                    <a:pt x="90" y="54"/>
                  </a:lnTo>
                  <a:lnTo>
                    <a:pt x="82" y="54"/>
                  </a:lnTo>
                  <a:lnTo>
                    <a:pt x="82" y="79"/>
                  </a:lnTo>
                  <a:close/>
                  <a:moveTo>
                    <a:pt x="69" y="79"/>
                  </a:moveTo>
                  <a:lnTo>
                    <a:pt x="76" y="79"/>
                  </a:lnTo>
                  <a:lnTo>
                    <a:pt x="76" y="54"/>
                  </a:lnTo>
                  <a:lnTo>
                    <a:pt x="69" y="54"/>
                  </a:lnTo>
                  <a:lnTo>
                    <a:pt x="69" y="79"/>
                  </a:lnTo>
                  <a:close/>
                  <a:moveTo>
                    <a:pt x="55" y="79"/>
                  </a:moveTo>
                  <a:lnTo>
                    <a:pt x="63" y="79"/>
                  </a:lnTo>
                  <a:lnTo>
                    <a:pt x="63" y="54"/>
                  </a:lnTo>
                  <a:lnTo>
                    <a:pt x="55" y="54"/>
                  </a:lnTo>
                  <a:lnTo>
                    <a:pt x="55" y="79"/>
                  </a:lnTo>
                  <a:close/>
                  <a:moveTo>
                    <a:pt x="42" y="79"/>
                  </a:moveTo>
                  <a:lnTo>
                    <a:pt x="48" y="79"/>
                  </a:lnTo>
                  <a:lnTo>
                    <a:pt x="48" y="54"/>
                  </a:lnTo>
                  <a:lnTo>
                    <a:pt x="42" y="54"/>
                  </a:lnTo>
                  <a:lnTo>
                    <a:pt x="42" y="79"/>
                  </a:lnTo>
                  <a:close/>
                  <a:moveTo>
                    <a:pt x="28" y="79"/>
                  </a:moveTo>
                  <a:lnTo>
                    <a:pt x="34" y="79"/>
                  </a:lnTo>
                  <a:lnTo>
                    <a:pt x="34" y="54"/>
                  </a:lnTo>
                  <a:lnTo>
                    <a:pt x="28" y="54"/>
                  </a:lnTo>
                  <a:lnTo>
                    <a:pt x="28" y="79"/>
                  </a:lnTo>
                  <a:close/>
                  <a:moveTo>
                    <a:pt x="13" y="79"/>
                  </a:moveTo>
                  <a:lnTo>
                    <a:pt x="21" y="79"/>
                  </a:lnTo>
                  <a:lnTo>
                    <a:pt x="21" y="54"/>
                  </a:lnTo>
                  <a:lnTo>
                    <a:pt x="13" y="54"/>
                  </a:lnTo>
                  <a:lnTo>
                    <a:pt x="13" y="79"/>
                  </a:lnTo>
                  <a:close/>
                  <a:moveTo>
                    <a:pt x="0" y="79"/>
                  </a:moveTo>
                  <a:lnTo>
                    <a:pt x="7" y="79"/>
                  </a:lnTo>
                  <a:lnTo>
                    <a:pt x="7" y="54"/>
                  </a:lnTo>
                  <a:lnTo>
                    <a:pt x="0" y="54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" name="Rectangle 414">
              <a:extLst>
                <a:ext uri="{FF2B5EF4-FFF2-40B4-BE49-F238E27FC236}">
                  <a16:creationId xmlns:a16="http://schemas.microsoft.com/office/drawing/2014/main" id="{38401844-FCFC-4738-B500-B27188C8F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5942" y="3250759"/>
              <a:ext cx="171575" cy="5704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9" name="Freeform 415">
              <a:extLst>
                <a:ext uri="{FF2B5EF4-FFF2-40B4-BE49-F238E27FC236}">
                  <a16:creationId xmlns:a16="http://schemas.microsoft.com/office/drawing/2014/main" id="{7BCA63CE-E744-4ED6-ACCB-03E3ED0E2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5942" y="3250759"/>
              <a:ext cx="171575" cy="16121"/>
            </a:xfrm>
            <a:custGeom>
              <a:avLst/>
              <a:gdLst>
                <a:gd name="T0" fmla="*/ 0 w 69"/>
                <a:gd name="T1" fmla="*/ 0 h 7"/>
                <a:gd name="T2" fmla="*/ 96 w 69"/>
                <a:gd name="T3" fmla="*/ 84 h 7"/>
                <a:gd name="T4" fmla="*/ 992 w 69"/>
                <a:gd name="T5" fmla="*/ 84 h 7"/>
                <a:gd name="T6" fmla="*/ 1104 w 69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7"/>
                <a:gd name="T14" fmla="*/ 69 w 69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7">
                  <a:moveTo>
                    <a:pt x="0" y="0"/>
                  </a:moveTo>
                  <a:lnTo>
                    <a:pt x="6" y="7"/>
                  </a:lnTo>
                  <a:lnTo>
                    <a:pt x="62" y="7"/>
                  </a:lnTo>
                  <a:lnTo>
                    <a:pt x="6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0" name="Rectangle 416">
              <a:extLst>
                <a:ext uri="{FF2B5EF4-FFF2-40B4-BE49-F238E27FC236}">
                  <a16:creationId xmlns:a16="http://schemas.microsoft.com/office/drawing/2014/main" id="{0B54C338-01BF-440B-B656-BE2DC68AB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5942" y="3320202"/>
              <a:ext cx="171575" cy="5828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1" name="Rectangle 417">
              <a:extLst>
                <a:ext uri="{FF2B5EF4-FFF2-40B4-BE49-F238E27FC236}">
                  <a16:creationId xmlns:a16="http://schemas.microsoft.com/office/drawing/2014/main" id="{AB181623-B8D7-4684-8707-7DB428FE5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5942" y="3392125"/>
              <a:ext cx="171575" cy="5456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2" name="Rectangle 418">
              <a:extLst>
                <a:ext uri="{FF2B5EF4-FFF2-40B4-BE49-F238E27FC236}">
                  <a16:creationId xmlns:a16="http://schemas.microsoft.com/office/drawing/2014/main" id="{2A977F2F-F6A5-4EE7-A526-45FBDB43B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5942" y="3460326"/>
              <a:ext cx="171575" cy="5952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3" name="Rectangle 419">
              <a:extLst>
                <a:ext uri="{FF2B5EF4-FFF2-40B4-BE49-F238E27FC236}">
                  <a16:creationId xmlns:a16="http://schemas.microsoft.com/office/drawing/2014/main" id="{66FAF415-B3DD-4747-8530-03284008D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5942" y="3533490"/>
              <a:ext cx="171575" cy="5456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4" name="Line 420">
              <a:extLst>
                <a:ext uri="{FF2B5EF4-FFF2-40B4-BE49-F238E27FC236}">
                  <a16:creationId xmlns:a16="http://schemas.microsoft.com/office/drawing/2014/main" id="{FC4DC7BF-C852-4CA7-B0C1-6C377D93F2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35942" y="3266880"/>
              <a:ext cx="14920" cy="4092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5" name="Line 421">
              <a:extLst>
                <a:ext uri="{FF2B5EF4-FFF2-40B4-BE49-F238E27FC236}">
                  <a16:creationId xmlns:a16="http://schemas.microsoft.com/office/drawing/2014/main" id="{FC6AB00F-7EEC-4C09-A697-8DA30FE088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0112" y="3266880"/>
              <a:ext cx="17407" cy="4092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6" name="Line 422">
              <a:extLst>
                <a:ext uri="{FF2B5EF4-FFF2-40B4-BE49-F238E27FC236}">
                  <a16:creationId xmlns:a16="http://schemas.microsoft.com/office/drawing/2014/main" id="{585332EB-223A-49C7-952E-FE0EAE61C4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0916" y="3509928"/>
              <a:ext cx="113139" cy="24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7" name="Line 423">
              <a:extLst>
                <a:ext uri="{FF2B5EF4-FFF2-40B4-BE49-F238E27FC236}">
                  <a16:creationId xmlns:a16="http://schemas.microsoft.com/office/drawing/2014/main" id="{864BCC97-94A5-4478-8DA4-B6E452FAEA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0916" y="3501248"/>
              <a:ext cx="113139" cy="24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8" name="Line 424">
              <a:extLst>
                <a:ext uri="{FF2B5EF4-FFF2-40B4-BE49-F238E27FC236}">
                  <a16:creationId xmlns:a16="http://schemas.microsoft.com/office/drawing/2014/main" id="{5E02F73B-531E-45AF-9CC7-B05B8298AD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0916" y="3491328"/>
              <a:ext cx="113139" cy="24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9" name="Line 425">
              <a:extLst>
                <a:ext uri="{FF2B5EF4-FFF2-40B4-BE49-F238E27FC236}">
                  <a16:creationId xmlns:a16="http://schemas.microsoft.com/office/drawing/2014/main" id="{43EE82F0-DD20-42E8-B4C6-6B2F00DB82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0916" y="3478928"/>
              <a:ext cx="113139" cy="24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0" name="Line 426">
              <a:extLst>
                <a:ext uri="{FF2B5EF4-FFF2-40B4-BE49-F238E27FC236}">
                  <a16:creationId xmlns:a16="http://schemas.microsoft.com/office/drawing/2014/main" id="{F5BD601A-B09D-4809-B879-02DDD931FF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0916" y="3470248"/>
              <a:ext cx="113139" cy="24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1" name="Rectangle 427">
              <a:extLst>
                <a:ext uri="{FF2B5EF4-FFF2-40B4-BE49-F238E27FC236}">
                  <a16:creationId xmlns:a16="http://schemas.microsoft.com/office/drawing/2014/main" id="{8245696F-F97E-4BE3-AF32-9C42AACA9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2974" y="3335082"/>
              <a:ext cx="46001" cy="2728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2" name="Rectangle 428">
              <a:extLst>
                <a:ext uri="{FF2B5EF4-FFF2-40B4-BE49-F238E27FC236}">
                  <a16:creationId xmlns:a16="http://schemas.microsoft.com/office/drawing/2014/main" id="{49740F4A-EA1A-426E-BACB-24F018445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8975" y="3430566"/>
              <a:ext cx="26109" cy="744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3" name="Rectangle 429">
              <a:extLst>
                <a:ext uri="{FF2B5EF4-FFF2-40B4-BE49-F238E27FC236}">
                  <a16:creationId xmlns:a16="http://schemas.microsoft.com/office/drawing/2014/main" id="{C4999F0D-E603-4962-B629-E5513F831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8975" y="3470248"/>
              <a:ext cx="26109" cy="372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4" name="Rectangle 430">
              <a:extLst>
                <a:ext uri="{FF2B5EF4-FFF2-40B4-BE49-F238E27FC236}">
                  <a16:creationId xmlns:a16="http://schemas.microsoft.com/office/drawing/2014/main" id="{E5D8EF05-5997-486A-BF7B-10FD62121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8975" y="3483887"/>
              <a:ext cx="26109" cy="744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5" name="Rectangle 431">
              <a:extLst>
                <a:ext uri="{FF2B5EF4-FFF2-40B4-BE49-F238E27FC236}">
                  <a16:creationId xmlns:a16="http://schemas.microsoft.com/office/drawing/2014/main" id="{6E8A0AE1-296B-43EF-9711-625482225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7752" y="3908803"/>
              <a:ext cx="544044" cy="297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457200" rtl="0" eaLnBrk="0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Web</a:t>
              </a:r>
            </a:p>
            <a:p>
              <a:pPr marL="0" marR="0" lvl="0" indent="0" algn="ctr" defTabSz="457200" rtl="0" eaLnBrk="0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Servers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562F8EE4-D963-4BC3-8310-DFCF3F18AF54}"/>
              </a:ext>
            </a:extLst>
          </p:cNvPr>
          <p:cNvGrpSpPr/>
          <p:nvPr/>
        </p:nvGrpSpPr>
        <p:grpSpPr>
          <a:xfrm>
            <a:off x="3582212" y="2665169"/>
            <a:ext cx="1137749" cy="826407"/>
            <a:chOff x="2057400" y="5835107"/>
            <a:chExt cx="806514" cy="517437"/>
          </a:xfrm>
        </p:grpSpPr>
        <p:sp>
          <p:nvSpPr>
            <p:cNvPr id="358" name="Freeform 405">
              <a:extLst>
                <a:ext uri="{FF2B5EF4-FFF2-40B4-BE49-F238E27FC236}">
                  <a16:creationId xmlns:a16="http://schemas.microsoft.com/office/drawing/2014/main" id="{CBBB9892-4C36-4FDB-971A-539D7DE96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8919" y="5835107"/>
              <a:ext cx="594995" cy="207642"/>
            </a:xfrm>
            <a:custGeom>
              <a:avLst/>
              <a:gdLst>
                <a:gd name="T0" fmla="*/ 67 w 224"/>
                <a:gd name="T1" fmla="*/ 576 h 576"/>
                <a:gd name="T2" fmla="*/ 67 w 224"/>
                <a:gd name="T3" fmla="*/ 528 h 576"/>
                <a:gd name="T4" fmla="*/ 467 w 224"/>
                <a:gd name="T5" fmla="*/ 384 h 576"/>
                <a:gd name="T6" fmla="*/ 467 w 224"/>
                <a:gd name="T7" fmla="*/ 192 h 576"/>
                <a:gd name="T8" fmla="*/ 866 w 224"/>
                <a:gd name="T9" fmla="*/ 48 h 576"/>
                <a:gd name="T10" fmla="*/ 866 w 224"/>
                <a:gd name="T11" fmla="*/ 0 h 5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4"/>
                <a:gd name="T19" fmla="*/ 0 h 576"/>
                <a:gd name="T20" fmla="*/ 224 w 224"/>
                <a:gd name="T21" fmla="*/ 576 h 5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4" h="576">
                  <a:moveTo>
                    <a:pt x="16" y="576"/>
                  </a:moveTo>
                  <a:cubicBezTo>
                    <a:pt x="8" y="568"/>
                    <a:pt x="0" y="560"/>
                    <a:pt x="16" y="528"/>
                  </a:cubicBezTo>
                  <a:cubicBezTo>
                    <a:pt x="32" y="496"/>
                    <a:pt x="96" y="440"/>
                    <a:pt x="112" y="384"/>
                  </a:cubicBezTo>
                  <a:cubicBezTo>
                    <a:pt x="128" y="328"/>
                    <a:pt x="96" y="248"/>
                    <a:pt x="112" y="192"/>
                  </a:cubicBezTo>
                  <a:cubicBezTo>
                    <a:pt x="128" y="136"/>
                    <a:pt x="192" y="80"/>
                    <a:pt x="208" y="48"/>
                  </a:cubicBezTo>
                  <a:cubicBezTo>
                    <a:pt x="224" y="16"/>
                    <a:pt x="208" y="16"/>
                    <a:pt x="20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9" name="Freeform 406">
              <a:extLst>
                <a:ext uri="{FF2B5EF4-FFF2-40B4-BE49-F238E27FC236}">
                  <a16:creationId xmlns:a16="http://schemas.microsoft.com/office/drawing/2014/main" id="{238AA98F-F6EA-4EF8-BF7D-205EE9C95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400" y="5930944"/>
              <a:ext cx="380735" cy="421600"/>
            </a:xfrm>
            <a:custGeom>
              <a:avLst/>
              <a:gdLst>
                <a:gd name="T0" fmla="*/ 0 w 217"/>
                <a:gd name="T1" fmla="*/ 3676 h 287"/>
                <a:gd name="T2" fmla="*/ 0 w 217"/>
                <a:gd name="T3" fmla="*/ 3563 h 287"/>
                <a:gd name="T4" fmla="*/ 876 w 217"/>
                <a:gd name="T5" fmla="*/ 3332 h 287"/>
                <a:gd name="T6" fmla="*/ 876 w 217"/>
                <a:gd name="T7" fmla="*/ 0 h 287"/>
                <a:gd name="T8" fmla="*/ 2572 w 217"/>
                <a:gd name="T9" fmla="*/ 0 h 287"/>
                <a:gd name="T10" fmla="*/ 2572 w 217"/>
                <a:gd name="T11" fmla="*/ 3332 h 287"/>
                <a:gd name="T12" fmla="*/ 3408 w 217"/>
                <a:gd name="T13" fmla="*/ 3563 h 287"/>
                <a:gd name="T14" fmla="*/ 3408 w 217"/>
                <a:gd name="T15" fmla="*/ 3676 h 287"/>
                <a:gd name="T16" fmla="*/ 0 w 217"/>
                <a:gd name="T17" fmla="*/ 3676 h 2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7"/>
                <a:gd name="T28" fmla="*/ 0 h 287"/>
                <a:gd name="T29" fmla="*/ 217 w 217"/>
                <a:gd name="T30" fmla="*/ 287 h 2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7" h="287">
                  <a:moveTo>
                    <a:pt x="0" y="287"/>
                  </a:moveTo>
                  <a:lnTo>
                    <a:pt x="0" y="278"/>
                  </a:lnTo>
                  <a:lnTo>
                    <a:pt x="56" y="260"/>
                  </a:lnTo>
                  <a:lnTo>
                    <a:pt x="56" y="0"/>
                  </a:lnTo>
                  <a:lnTo>
                    <a:pt x="164" y="0"/>
                  </a:lnTo>
                  <a:lnTo>
                    <a:pt x="164" y="260"/>
                  </a:lnTo>
                  <a:lnTo>
                    <a:pt x="217" y="278"/>
                  </a:lnTo>
                  <a:lnTo>
                    <a:pt x="217" y="287"/>
                  </a:lnTo>
                  <a:lnTo>
                    <a:pt x="0" y="2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0" name="Line 407">
              <a:extLst>
                <a:ext uri="{FF2B5EF4-FFF2-40B4-BE49-F238E27FC236}">
                  <a16:creationId xmlns:a16="http://schemas.microsoft.com/office/drawing/2014/main" id="{EB4EEAC5-F0C2-4AE4-96CA-16D95413F4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6109" y="6312946"/>
              <a:ext cx="1763" cy="395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1" name="Line 408">
              <a:extLst>
                <a:ext uri="{FF2B5EF4-FFF2-40B4-BE49-F238E27FC236}">
                  <a16:creationId xmlns:a16="http://schemas.microsoft.com/office/drawing/2014/main" id="{E0DA1E6A-CC4E-46D4-A71E-D4D498DFBC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4714" y="6312946"/>
              <a:ext cx="1763" cy="395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2" name="Line 409">
              <a:extLst>
                <a:ext uri="{FF2B5EF4-FFF2-40B4-BE49-F238E27FC236}">
                  <a16:creationId xmlns:a16="http://schemas.microsoft.com/office/drawing/2014/main" id="{F5D1B402-21A6-4B7D-90E4-D63D3BAC90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6921" y="6063713"/>
              <a:ext cx="62575" cy="7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3" name="Line 410">
              <a:extLst>
                <a:ext uri="{FF2B5EF4-FFF2-40B4-BE49-F238E27FC236}">
                  <a16:creationId xmlns:a16="http://schemas.microsoft.com/office/drawing/2014/main" id="{4EE726E4-C963-4FC3-9F18-FDFD20C472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6345" y="6017904"/>
              <a:ext cx="84608" cy="15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4" name="Rectangle 411">
              <a:extLst>
                <a:ext uri="{FF2B5EF4-FFF2-40B4-BE49-F238E27FC236}">
                  <a16:creationId xmlns:a16="http://schemas.microsoft.com/office/drawing/2014/main" id="{A3928F4E-7326-4C2C-9B9D-4D341BD07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8143" y="5949578"/>
              <a:ext cx="141894" cy="24535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5" name="Rectangle 412">
              <a:extLst>
                <a:ext uri="{FF2B5EF4-FFF2-40B4-BE49-F238E27FC236}">
                  <a16:creationId xmlns:a16="http://schemas.microsoft.com/office/drawing/2014/main" id="{052063CD-46B0-4D97-B4E7-EED871B4F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785" y="6057502"/>
              <a:ext cx="29965" cy="8541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6" name="Freeform 413">
              <a:extLst>
                <a:ext uri="{FF2B5EF4-FFF2-40B4-BE49-F238E27FC236}">
                  <a16:creationId xmlns:a16="http://schemas.microsoft.com/office/drawing/2014/main" id="{6DF51052-F988-44AC-8D00-A09E7A47E3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0211" y="6212011"/>
              <a:ext cx="156877" cy="115688"/>
            </a:xfrm>
            <a:custGeom>
              <a:avLst/>
              <a:gdLst>
                <a:gd name="T0" fmla="*/ 109 w 90"/>
                <a:gd name="T1" fmla="*/ 611 h 79"/>
                <a:gd name="T2" fmla="*/ 0 w 90"/>
                <a:gd name="T3" fmla="*/ 0 h 79"/>
                <a:gd name="T4" fmla="*/ 200 w 90"/>
                <a:gd name="T5" fmla="*/ 611 h 79"/>
                <a:gd name="T6" fmla="*/ 324 w 90"/>
                <a:gd name="T7" fmla="*/ 0 h 79"/>
                <a:gd name="T8" fmla="*/ 200 w 90"/>
                <a:gd name="T9" fmla="*/ 611 h 79"/>
                <a:gd name="T10" fmla="*/ 520 w 90"/>
                <a:gd name="T11" fmla="*/ 611 h 79"/>
                <a:gd name="T12" fmla="*/ 427 w 90"/>
                <a:gd name="T13" fmla="*/ 0 h 79"/>
                <a:gd name="T14" fmla="*/ 641 w 90"/>
                <a:gd name="T15" fmla="*/ 611 h 79"/>
                <a:gd name="T16" fmla="*/ 736 w 90"/>
                <a:gd name="T17" fmla="*/ 0 h 79"/>
                <a:gd name="T18" fmla="*/ 641 w 90"/>
                <a:gd name="T19" fmla="*/ 611 h 79"/>
                <a:gd name="T20" fmla="*/ 967 w 90"/>
                <a:gd name="T21" fmla="*/ 611 h 79"/>
                <a:gd name="T22" fmla="*/ 845 w 90"/>
                <a:gd name="T23" fmla="*/ 0 h 79"/>
                <a:gd name="T24" fmla="*/ 1052 w 90"/>
                <a:gd name="T25" fmla="*/ 611 h 79"/>
                <a:gd name="T26" fmla="*/ 1161 w 90"/>
                <a:gd name="T27" fmla="*/ 0 h 79"/>
                <a:gd name="T28" fmla="*/ 1052 w 90"/>
                <a:gd name="T29" fmla="*/ 611 h 79"/>
                <a:gd name="T30" fmla="*/ 1377 w 90"/>
                <a:gd name="T31" fmla="*/ 611 h 79"/>
                <a:gd name="T32" fmla="*/ 1252 w 90"/>
                <a:gd name="T33" fmla="*/ 0 h 79"/>
                <a:gd name="T34" fmla="*/ 1252 w 90"/>
                <a:gd name="T35" fmla="*/ 1000 h 79"/>
                <a:gd name="T36" fmla="*/ 1377 w 90"/>
                <a:gd name="T37" fmla="*/ 683 h 79"/>
                <a:gd name="T38" fmla="*/ 1252 w 90"/>
                <a:gd name="T39" fmla="*/ 1000 h 79"/>
                <a:gd name="T40" fmla="*/ 1161 w 90"/>
                <a:gd name="T41" fmla="*/ 1000 h 79"/>
                <a:gd name="T42" fmla="*/ 1052 w 90"/>
                <a:gd name="T43" fmla="*/ 683 h 79"/>
                <a:gd name="T44" fmla="*/ 845 w 90"/>
                <a:gd name="T45" fmla="*/ 1000 h 79"/>
                <a:gd name="T46" fmla="*/ 967 w 90"/>
                <a:gd name="T47" fmla="*/ 683 h 79"/>
                <a:gd name="T48" fmla="*/ 845 w 90"/>
                <a:gd name="T49" fmla="*/ 1000 h 79"/>
                <a:gd name="T50" fmla="*/ 736 w 90"/>
                <a:gd name="T51" fmla="*/ 1000 h 79"/>
                <a:gd name="T52" fmla="*/ 641 w 90"/>
                <a:gd name="T53" fmla="*/ 683 h 79"/>
                <a:gd name="T54" fmla="*/ 427 w 90"/>
                <a:gd name="T55" fmla="*/ 1000 h 79"/>
                <a:gd name="T56" fmla="*/ 520 w 90"/>
                <a:gd name="T57" fmla="*/ 683 h 79"/>
                <a:gd name="T58" fmla="*/ 427 w 90"/>
                <a:gd name="T59" fmla="*/ 1000 h 79"/>
                <a:gd name="T60" fmla="*/ 324 w 90"/>
                <a:gd name="T61" fmla="*/ 1000 h 79"/>
                <a:gd name="T62" fmla="*/ 200 w 90"/>
                <a:gd name="T63" fmla="*/ 683 h 79"/>
                <a:gd name="T64" fmla="*/ 0 w 90"/>
                <a:gd name="T65" fmla="*/ 1000 h 79"/>
                <a:gd name="T66" fmla="*/ 109 w 90"/>
                <a:gd name="T67" fmla="*/ 683 h 79"/>
                <a:gd name="T68" fmla="*/ 0 w 90"/>
                <a:gd name="T69" fmla="*/ 100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0"/>
                <a:gd name="T106" fmla="*/ 0 h 79"/>
                <a:gd name="T107" fmla="*/ 90 w 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0" h="79">
                  <a:moveTo>
                    <a:pt x="0" y="48"/>
                  </a:moveTo>
                  <a:lnTo>
                    <a:pt x="7" y="48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8"/>
                  </a:lnTo>
                  <a:close/>
                  <a:moveTo>
                    <a:pt x="13" y="48"/>
                  </a:moveTo>
                  <a:lnTo>
                    <a:pt x="21" y="48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13" y="48"/>
                  </a:lnTo>
                  <a:close/>
                  <a:moveTo>
                    <a:pt x="28" y="48"/>
                  </a:moveTo>
                  <a:lnTo>
                    <a:pt x="34" y="48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8" y="48"/>
                  </a:lnTo>
                  <a:close/>
                  <a:moveTo>
                    <a:pt x="42" y="48"/>
                  </a:moveTo>
                  <a:lnTo>
                    <a:pt x="48" y="48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2" y="48"/>
                  </a:lnTo>
                  <a:close/>
                  <a:moveTo>
                    <a:pt x="55" y="48"/>
                  </a:moveTo>
                  <a:lnTo>
                    <a:pt x="63" y="48"/>
                  </a:lnTo>
                  <a:lnTo>
                    <a:pt x="63" y="0"/>
                  </a:lnTo>
                  <a:lnTo>
                    <a:pt x="55" y="0"/>
                  </a:lnTo>
                  <a:lnTo>
                    <a:pt x="55" y="48"/>
                  </a:lnTo>
                  <a:close/>
                  <a:moveTo>
                    <a:pt x="69" y="48"/>
                  </a:moveTo>
                  <a:lnTo>
                    <a:pt x="76" y="48"/>
                  </a:lnTo>
                  <a:lnTo>
                    <a:pt x="76" y="0"/>
                  </a:lnTo>
                  <a:lnTo>
                    <a:pt x="69" y="0"/>
                  </a:lnTo>
                  <a:lnTo>
                    <a:pt x="69" y="48"/>
                  </a:lnTo>
                  <a:close/>
                  <a:moveTo>
                    <a:pt x="82" y="48"/>
                  </a:moveTo>
                  <a:lnTo>
                    <a:pt x="90" y="48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82" y="48"/>
                  </a:lnTo>
                  <a:close/>
                  <a:moveTo>
                    <a:pt x="82" y="79"/>
                  </a:moveTo>
                  <a:lnTo>
                    <a:pt x="90" y="79"/>
                  </a:lnTo>
                  <a:lnTo>
                    <a:pt x="90" y="54"/>
                  </a:lnTo>
                  <a:lnTo>
                    <a:pt x="82" y="54"/>
                  </a:lnTo>
                  <a:lnTo>
                    <a:pt x="82" y="79"/>
                  </a:lnTo>
                  <a:close/>
                  <a:moveTo>
                    <a:pt x="69" y="79"/>
                  </a:moveTo>
                  <a:lnTo>
                    <a:pt x="76" y="79"/>
                  </a:lnTo>
                  <a:lnTo>
                    <a:pt x="76" y="54"/>
                  </a:lnTo>
                  <a:lnTo>
                    <a:pt x="69" y="54"/>
                  </a:lnTo>
                  <a:lnTo>
                    <a:pt x="69" y="79"/>
                  </a:lnTo>
                  <a:close/>
                  <a:moveTo>
                    <a:pt x="55" y="79"/>
                  </a:moveTo>
                  <a:lnTo>
                    <a:pt x="63" y="79"/>
                  </a:lnTo>
                  <a:lnTo>
                    <a:pt x="63" y="54"/>
                  </a:lnTo>
                  <a:lnTo>
                    <a:pt x="55" y="54"/>
                  </a:lnTo>
                  <a:lnTo>
                    <a:pt x="55" y="79"/>
                  </a:lnTo>
                  <a:close/>
                  <a:moveTo>
                    <a:pt x="42" y="79"/>
                  </a:moveTo>
                  <a:lnTo>
                    <a:pt x="48" y="79"/>
                  </a:lnTo>
                  <a:lnTo>
                    <a:pt x="48" y="54"/>
                  </a:lnTo>
                  <a:lnTo>
                    <a:pt x="42" y="54"/>
                  </a:lnTo>
                  <a:lnTo>
                    <a:pt x="42" y="79"/>
                  </a:lnTo>
                  <a:close/>
                  <a:moveTo>
                    <a:pt x="28" y="79"/>
                  </a:moveTo>
                  <a:lnTo>
                    <a:pt x="34" y="79"/>
                  </a:lnTo>
                  <a:lnTo>
                    <a:pt x="34" y="54"/>
                  </a:lnTo>
                  <a:lnTo>
                    <a:pt x="28" y="54"/>
                  </a:lnTo>
                  <a:lnTo>
                    <a:pt x="28" y="79"/>
                  </a:lnTo>
                  <a:close/>
                  <a:moveTo>
                    <a:pt x="13" y="79"/>
                  </a:moveTo>
                  <a:lnTo>
                    <a:pt x="21" y="79"/>
                  </a:lnTo>
                  <a:lnTo>
                    <a:pt x="21" y="54"/>
                  </a:lnTo>
                  <a:lnTo>
                    <a:pt x="13" y="54"/>
                  </a:lnTo>
                  <a:lnTo>
                    <a:pt x="13" y="79"/>
                  </a:lnTo>
                  <a:close/>
                  <a:moveTo>
                    <a:pt x="0" y="79"/>
                  </a:moveTo>
                  <a:lnTo>
                    <a:pt x="7" y="79"/>
                  </a:lnTo>
                  <a:lnTo>
                    <a:pt x="7" y="54"/>
                  </a:lnTo>
                  <a:lnTo>
                    <a:pt x="0" y="54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7" name="Rectangle 414">
              <a:extLst>
                <a:ext uri="{FF2B5EF4-FFF2-40B4-BE49-F238E27FC236}">
                  <a16:creationId xmlns:a16="http://schemas.microsoft.com/office/drawing/2014/main" id="{474BBEB9-2BBB-4E82-8B33-24CBB98F9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718" y="5956566"/>
              <a:ext cx="121624" cy="3571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8" name="Freeform 415">
              <a:extLst>
                <a:ext uri="{FF2B5EF4-FFF2-40B4-BE49-F238E27FC236}">
                  <a16:creationId xmlns:a16="http://schemas.microsoft.com/office/drawing/2014/main" id="{7D097C45-8B96-4B34-87D3-B313933F6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718" y="5956566"/>
              <a:ext cx="121624" cy="10094"/>
            </a:xfrm>
            <a:custGeom>
              <a:avLst/>
              <a:gdLst>
                <a:gd name="T0" fmla="*/ 0 w 69"/>
                <a:gd name="T1" fmla="*/ 0 h 7"/>
                <a:gd name="T2" fmla="*/ 96 w 69"/>
                <a:gd name="T3" fmla="*/ 84 h 7"/>
                <a:gd name="T4" fmla="*/ 992 w 69"/>
                <a:gd name="T5" fmla="*/ 84 h 7"/>
                <a:gd name="T6" fmla="*/ 1104 w 69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7"/>
                <a:gd name="T14" fmla="*/ 69 w 69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7">
                  <a:moveTo>
                    <a:pt x="0" y="0"/>
                  </a:moveTo>
                  <a:lnTo>
                    <a:pt x="6" y="7"/>
                  </a:lnTo>
                  <a:lnTo>
                    <a:pt x="62" y="7"/>
                  </a:lnTo>
                  <a:lnTo>
                    <a:pt x="6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9" name="Rectangle 416">
              <a:extLst>
                <a:ext uri="{FF2B5EF4-FFF2-40B4-BE49-F238E27FC236}">
                  <a16:creationId xmlns:a16="http://schemas.microsoft.com/office/drawing/2014/main" id="{E5DFC3C6-E5EC-426D-865D-5FD53DA95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718" y="6000046"/>
              <a:ext cx="121624" cy="3649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0" name="Rectangle 417">
              <a:extLst>
                <a:ext uri="{FF2B5EF4-FFF2-40B4-BE49-F238E27FC236}">
                  <a16:creationId xmlns:a16="http://schemas.microsoft.com/office/drawing/2014/main" id="{4D10651B-64E9-4390-A646-CCE9392BF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718" y="6045079"/>
              <a:ext cx="121624" cy="3416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1" name="Rectangle 418">
              <a:extLst>
                <a:ext uri="{FF2B5EF4-FFF2-40B4-BE49-F238E27FC236}">
                  <a16:creationId xmlns:a16="http://schemas.microsoft.com/office/drawing/2014/main" id="{5484C19E-E4C3-44D0-ADD4-7C72A91D1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718" y="6087782"/>
              <a:ext cx="121624" cy="3726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2" name="Rectangle 419">
              <a:extLst>
                <a:ext uri="{FF2B5EF4-FFF2-40B4-BE49-F238E27FC236}">
                  <a16:creationId xmlns:a16="http://schemas.microsoft.com/office/drawing/2014/main" id="{32A5FCD2-C13F-499A-9816-CF5CB04B8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718" y="6133592"/>
              <a:ext cx="121624" cy="3416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3" name="Line 420">
              <a:extLst>
                <a:ext uri="{FF2B5EF4-FFF2-40B4-BE49-F238E27FC236}">
                  <a16:creationId xmlns:a16="http://schemas.microsoft.com/office/drawing/2014/main" id="{486EEE38-A67D-41D9-BA79-C50A41C9F8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8718" y="5966660"/>
              <a:ext cx="10576" cy="256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4" name="Line 421">
              <a:extLst>
                <a:ext uri="{FF2B5EF4-FFF2-40B4-BE49-F238E27FC236}">
                  <a16:creationId xmlns:a16="http://schemas.microsoft.com/office/drawing/2014/main" id="{4937B7E5-7231-438B-B901-37F20DE884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8004" y="5966660"/>
              <a:ext cx="12339" cy="256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5" name="Line 422">
              <a:extLst>
                <a:ext uri="{FF2B5EF4-FFF2-40B4-BE49-F238E27FC236}">
                  <a16:creationId xmlns:a16="http://schemas.microsoft.com/office/drawing/2014/main" id="{79B54A85-64CB-4A10-896F-06610C6344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2244" y="6118839"/>
              <a:ext cx="80201" cy="155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6" name="Line 423">
              <a:extLst>
                <a:ext uri="{FF2B5EF4-FFF2-40B4-BE49-F238E27FC236}">
                  <a16:creationId xmlns:a16="http://schemas.microsoft.com/office/drawing/2014/main" id="{50AB010F-5DE2-4123-AC04-67E3329A31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2244" y="6113404"/>
              <a:ext cx="80201" cy="155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7" name="Line 424">
              <a:extLst>
                <a:ext uri="{FF2B5EF4-FFF2-40B4-BE49-F238E27FC236}">
                  <a16:creationId xmlns:a16="http://schemas.microsoft.com/office/drawing/2014/main" id="{8679558A-7094-4E9A-A029-8D4420BC32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2244" y="6107193"/>
              <a:ext cx="80201" cy="155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8" name="Line 425">
              <a:extLst>
                <a:ext uri="{FF2B5EF4-FFF2-40B4-BE49-F238E27FC236}">
                  <a16:creationId xmlns:a16="http://schemas.microsoft.com/office/drawing/2014/main" id="{62ABC806-7A81-4AA3-8E97-7D08AFCA2E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2244" y="6099429"/>
              <a:ext cx="80201" cy="155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9" name="Line 426">
              <a:extLst>
                <a:ext uri="{FF2B5EF4-FFF2-40B4-BE49-F238E27FC236}">
                  <a16:creationId xmlns:a16="http://schemas.microsoft.com/office/drawing/2014/main" id="{003EC5E1-E823-4B57-A4FF-533CCB32D4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2244" y="6093994"/>
              <a:ext cx="80201" cy="155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0" name="Rectangle 427">
              <a:extLst>
                <a:ext uri="{FF2B5EF4-FFF2-40B4-BE49-F238E27FC236}">
                  <a16:creationId xmlns:a16="http://schemas.microsoft.com/office/drawing/2014/main" id="{FE7C7B3B-6FE7-4003-8FFE-A4EDDA163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0412" y="6009363"/>
              <a:ext cx="32609" cy="1708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1" name="Rectangle 428">
              <a:extLst>
                <a:ext uri="{FF2B5EF4-FFF2-40B4-BE49-F238E27FC236}">
                  <a16:creationId xmlns:a16="http://schemas.microsoft.com/office/drawing/2014/main" id="{5210ADDF-9968-4DFA-AB64-7E19B2BE0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3021" y="6069148"/>
              <a:ext cx="18508" cy="465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2" name="Rectangle 429">
              <a:extLst>
                <a:ext uri="{FF2B5EF4-FFF2-40B4-BE49-F238E27FC236}">
                  <a16:creationId xmlns:a16="http://schemas.microsoft.com/office/drawing/2014/main" id="{5BE30DBA-6274-4457-B17F-A18FB58AA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3021" y="6093994"/>
              <a:ext cx="18508" cy="232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3" name="Rectangle 430">
              <a:extLst>
                <a:ext uri="{FF2B5EF4-FFF2-40B4-BE49-F238E27FC236}">
                  <a16:creationId xmlns:a16="http://schemas.microsoft.com/office/drawing/2014/main" id="{DFC9E8D0-0264-45D3-8BCE-A0C3B43CB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3021" y="6102534"/>
              <a:ext cx="18508" cy="465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84" name="Rectangle 431">
            <a:extLst>
              <a:ext uri="{FF2B5EF4-FFF2-40B4-BE49-F238E27FC236}">
                <a16:creationId xmlns:a16="http://schemas.microsoft.com/office/drawing/2014/main" id="{2C881A0B-FCC2-4CA6-9801-D52C9A57D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4886" y="3515465"/>
            <a:ext cx="544044" cy="29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App</a:t>
            </a:r>
          </a:p>
          <a:p>
            <a:pPr marL="0" marR="0" lvl="0" indent="0" algn="ctr" defTabSz="457200" rtl="0" eaLnBrk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Servers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F4E741-D939-49A3-8932-11E6FF251E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2594" y="676875"/>
            <a:ext cx="557811" cy="15494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B1DCEBE-0A3E-4F05-B896-C9A99C0AAA39}"/>
              </a:ext>
            </a:extLst>
          </p:cNvPr>
          <p:cNvGrpSpPr/>
          <p:nvPr/>
        </p:nvGrpSpPr>
        <p:grpSpPr>
          <a:xfrm>
            <a:off x="4697022" y="2599607"/>
            <a:ext cx="1190381" cy="1309444"/>
            <a:chOff x="4636060" y="2599607"/>
            <a:chExt cx="1190381" cy="1309444"/>
          </a:xfrm>
        </p:grpSpPr>
        <p:sp>
          <p:nvSpPr>
            <p:cNvPr id="389" name="Freeform 152">
              <a:extLst>
                <a:ext uri="{FF2B5EF4-FFF2-40B4-BE49-F238E27FC236}">
                  <a16:creationId xmlns:a16="http://schemas.microsoft.com/office/drawing/2014/main" id="{F10CC978-454E-457F-A90C-53E8D6C8F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6290" y="3412371"/>
              <a:ext cx="240151" cy="92333"/>
            </a:xfrm>
            <a:custGeom>
              <a:avLst/>
              <a:gdLst>
                <a:gd name="T0" fmla="*/ 2147483647 w 576"/>
                <a:gd name="T1" fmla="*/ 0 h 336"/>
                <a:gd name="T2" fmla="*/ 2147483647 w 576"/>
                <a:gd name="T3" fmla="*/ 2147483647 h 336"/>
                <a:gd name="T4" fmla="*/ 2147483647 w 576"/>
                <a:gd name="T5" fmla="*/ 2147483647 h 336"/>
                <a:gd name="T6" fmla="*/ 0 w 576"/>
                <a:gd name="T7" fmla="*/ 2147483647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336"/>
                <a:gd name="T14" fmla="*/ 576 w 576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336">
                  <a:moveTo>
                    <a:pt x="576" y="0"/>
                  </a:moveTo>
                  <a:cubicBezTo>
                    <a:pt x="472" y="0"/>
                    <a:pt x="368" y="0"/>
                    <a:pt x="288" y="48"/>
                  </a:cubicBezTo>
                  <a:cubicBezTo>
                    <a:pt x="208" y="96"/>
                    <a:pt x="144" y="240"/>
                    <a:pt x="96" y="288"/>
                  </a:cubicBezTo>
                  <a:cubicBezTo>
                    <a:pt x="48" y="336"/>
                    <a:pt x="24" y="336"/>
                    <a:pt x="0" y="33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91409" tIns="45704" rIns="91409" bIns="45704"/>
            <a:lstStyle/>
            <a:p>
              <a:pPr>
                <a:buNone/>
              </a:pPr>
              <a:endParaRPr lang="en-US"/>
            </a:p>
          </p:txBody>
        </p:sp>
        <p:grpSp>
          <p:nvGrpSpPr>
            <p:cNvPr id="386" name="Group 378">
              <a:extLst>
                <a:ext uri="{FF2B5EF4-FFF2-40B4-BE49-F238E27FC236}">
                  <a16:creationId xmlns:a16="http://schemas.microsoft.com/office/drawing/2014/main" id="{F71915DF-5E68-4F44-B138-5BE3750D90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8975" y="3180482"/>
              <a:ext cx="948029" cy="728569"/>
              <a:chOff x="912" y="2880"/>
              <a:chExt cx="797" cy="504"/>
            </a:xfrm>
          </p:grpSpPr>
          <p:sp>
            <p:nvSpPr>
              <p:cNvPr id="387" name="Freeform 379">
                <a:extLst>
                  <a:ext uri="{FF2B5EF4-FFF2-40B4-BE49-F238E27FC236}">
                    <a16:creationId xmlns:a16="http://schemas.microsoft.com/office/drawing/2014/main" id="{F2CCA9A8-B913-40B5-A73E-00F93D2A1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" y="2880"/>
                <a:ext cx="787" cy="504"/>
              </a:xfrm>
              <a:custGeom>
                <a:avLst/>
                <a:gdLst>
                  <a:gd name="T0" fmla="*/ 123 w 721"/>
                  <a:gd name="T1" fmla="*/ 105 h 463"/>
                  <a:gd name="T2" fmla="*/ 166 w 721"/>
                  <a:gd name="T3" fmla="*/ 119 h 463"/>
                  <a:gd name="T4" fmla="*/ 221 w 721"/>
                  <a:gd name="T5" fmla="*/ 128 h 463"/>
                  <a:gd name="T6" fmla="*/ 281 w 721"/>
                  <a:gd name="T7" fmla="*/ 128 h 463"/>
                  <a:gd name="T8" fmla="*/ 337 w 721"/>
                  <a:gd name="T9" fmla="*/ 120 h 463"/>
                  <a:gd name="T10" fmla="*/ 385 w 721"/>
                  <a:gd name="T11" fmla="*/ 120 h 463"/>
                  <a:gd name="T12" fmla="*/ 440 w 721"/>
                  <a:gd name="T13" fmla="*/ 128 h 463"/>
                  <a:gd name="T14" fmla="*/ 500 w 721"/>
                  <a:gd name="T15" fmla="*/ 128 h 463"/>
                  <a:gd name="T16" fmla="*/ 555 w 721"/>
                  <a:gd name="T17" fmla="*/ 119 h 463"/>
                  <a:gd name="T18" fmla="*/ 598 w 721"/>
                  <a:gd name="T19" fmla="*/ 105 h 463"/>
                  <a:gd name="T20" fmla="*/ 637 w 721"/>
                  <a:gd name="T21" fmla="*/ 97 h 463"/>
                  <a:gd name="T22" fmla="*/ 680 w 721"/>
                  <a:gd name="T23" fmla="*/ 91 h 463"/>
                  <a:gd name="T24" fmla="*/ 709 w 721"/>
                  <a:gd name="T25" fmla="*/ 80 h 463"/>
                  <a:gd name="T26" fmla="*/ 721 w 721"/>
                  <a:gd name="T27" fmla="*/ 65 h 463"/>
                  <a:gd name="T28" fmla="*/ 709 w 721"/>
                  <a:gd name="T29" fmla="*/ 49 h 463"/>
                  <a:gd name="T30" fmla="*/ 680 w 721"/>
                  <a:gd name="T31" fmla="*/ 37 h 463"/>
                  <a:gd name="T32" fmla="*/ 637 w 721"/>
                  <a:gd name="T33" fmla="*/ 32 h 463"/>
                  <a:gd name="T34" fmla="*/ 598 w 721"/>
                  <a:gd name="T35" fmla="*/ 24 h 463"/>
                  <a:gd name="T36" fmla="*/ 555 w 721"/>
                  <a:gd name="T37" fmla="*/ 9 h 463"/>
                  <a:gd name="T38" fmla="*/ 500 w 721"/>
                  <a:gd name="T39" fmla="*/ 1 h 463"/>
                  <a:gd name="T40" fmla="*/ 440 w 721"/>
                  <a:gd name="T41" fmla="*/ 1 h 463"/>
                  <a:gd name="T42" fmla="*/ 385 w 721"/>
                  <a:gd name="T43" fmla="*/ 8 h 463"/>
                  <a:gd name="T44" fmla="*/ 337 w 721"/>
                  <a:gd name="T45" fmla="*/ 8 h 463"/>
                  <a:gd name="T46" fmla="*/ 281 w 721"/>
                  <a:gd name="T47" fmla="*/ 1 h 463"/>
                  <a:gd name="T48" fmla="*/ 221 w 721"/>
                  <a:gd name="T49" fmla="*/ 1 h 463"/>
                  <a:gd name="T50" fmla="*/ 166 w 721"/>
                  <a:gd name="T51" fmla="*/ 9 h 463"/>
                  <a:gd name="T52" fmla="*/ 123 w 721"/>
                  <a:gd name="T53" fmla="*/ 24 h 463"/>
                  <a:gd name="T54" fmla="*/ 84 w 721"/>
                  <a:gd name="T55" fmla="*/ 32 h 463"/>
                  <a:gd name="T56" fmla="*/ 41 w 721"/>
                  <a:gd name="T57" fmla="*/ 37 h 463"/>
                  <a:gd name="T58" fmla="*/ 12 w 721"/>
                  <a:gd name="T59" fmla="*/ 49 h 463"/>
                  <a:gd name="T60" fmla="*/ 0 w 721"/>
                  <a:gd name="T61" fmla="*/ 65 h 463"/>
                  <a:gd name="T62" fmla="*/ 12 w 721"/>
                  <a:gd name="T63" fmla="*/ 80 h 463"/>
                  <a:gd name="T64" fmla="*/ 41 w 721"/>
                  <a:gd name="T65" fmla="*/ 91 h 463"/>
                  <a:gd name="T66" fmla="*/ 84 w 721"/>
                  <a:gd name="T67" fmla="*/ 97 h 46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21"/>
                  <a:gd name="T103" fmla="*/ 0 h 463"/>
                  <a:gd name="T104" fmla="*/ 721 w 721"/>
                  <a:gd name="T105" fmla="*/ 463 h 46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21" h="463">
                    <a:moveTo>
                      <a:pt x="106" y="344"/>
                    </a:moveTo>
                    <a:lnTo>
                      <a:pt x="123" y="377"/>
                    </a:lnTo>
                    <a:lnTo>
                      <a:pt x="142" y="405"/>
                    </a:lnTo>
                    <a:lnTo>
                      <a:pt x="166" y="430"/>
                    </a:lnTo>
                    <a:lnTo>
                      <a:pt x="192" y="447"/>
                    </a:lnTo>
                    <a:lnTo>
                      <a:pt x="221" y="459"/>
                    </a:lnTo>
                    <a:lnTo>
                      <a:pt x="250" y="463"/>
                    </a:lnTo>
                    <a:lnTo>
                      <a:pt x="281" y="461"/>
                    </a:lnTo>
                    <a:lnTo>
                      <a:pt x="310" y="451"/>
                    </a:lnTo>
                    <a:lnTo>
                      <a:pt x="337" y="434"/>
                    </a:lnTo>
                    <a:lnTo>
                      <a:pt x="361" y="412"/>
                    </a:lnTo>
                    <a:lnTo>
                      <a:pt x="385" y="434"/>
                    </a:lnTo>
                    <a:lnTo>
                      <a:pt x="411" y="451"/>
                    </a:lnTo>
                    <a:lnTo>
                      <a:pt x="440" y="461"/>
                    </a:lnTo>
                    <a:lnTo>
                      <a:pt x="471" y="463"/>
                    </a:lnTo>
                    <a:lnTo>
                      <a:pt x="500" y="459"/>
                    </a:lnTo>
                    <a:lnTo>
                      <a:pt x="529" y="447"/>
                    </a:lnTo>
                    <a:lnTo>
                      <a:pt x="555" y="430"/>
                    </a:lnTo>
                    <a:lnTo>
                      <a:pt x="579" y="405"/>
                    </a:lnTo>
                    <a:lnTo>
                      <a:pt x="598" y="377"/>
                    </a:lnTo>
                    <a:lnTo>
                      <a:pt x="615" y="344"/>
                    </a:lnTo>
                    <a:lnTo>
                      <a:pt x="637" y="348"/>
                    </a:lnTo>
                    <a:lnTo>
                      <a:pt x="658" y="344"/>
                    </a:lnTo>
                    <a:lnTo>
                      <a:pt x="680" y="331"/>
                    </a:lnTo>
                    <a:lnTo>
                      <a:pt x="697" y="313"/>
                    </a:lnTo>
                    <a:lnTo>
                      <a:pt x="709" y="288"/>
                    </a:lnTo>
                    <a:lnTo>
                      <a:pt x="719" y="261"/>
                    </a:lnTo>
                    <a:lnTo>
                      <a:pt x="721" y="233"/>
                    </a:lnTo>
                    <a:lnTo>
                      <a:pt x="719" y="202"/>
                    </a:lnTo>
                    <a:lnTo>
                      <a:pt x="709" y="175"/>
                    </a:lnTo>
                    <a:lnTo>
                      <a:pt x="697" y="150"/>
                    </a:lnTo>
                    <a:lnTo>
                      <a:pt x="680" y="132"/>
                    </a:lnTo>
                    <a:lnTo>
                      <a:pt x="658" y="120"/>
                    </a:lnTo>
                    <a:lnTo>
                      <a:pt x="637" y="115"/>
                    </a:lnTo>
                    <a:lnTo>
                      <a:pt x="615" y="120"/>
                    </a:lnTo>
                    <a:lnTo>
                      <a:pt x="598" y="87"/>
                    </a:lnTo>
                    <a:lnTo>
                      <a:pt x="579" y="58"/>
                    </a:lnTo>
                    <a:lnTo>
                      <a:pt x="555" y="33"/>
                    </a:lnTo>
                    <a:lnTo>
                      <a:pt x="529" y="17"/>
                    </a:lnTo>
                    <a:lnTo>
                      <a:pt x="500" y="4"/>
                    </a:lnTo>
                    <a:lnTo>
                      <a:pt x="471" y="0"/>
                    </a:lnTo>
                    <a:lnTo>
                      <a:pt x="440" y="2"/>
                    </a:lnTo>
                    <a:lnTo>
                      <a:pt x="411" y="13"/>
                    </a:lnTo>
                    <a:lnTo>
                      <a:pt x="385" y="29"/>
                    </a:lnTo>
                    <a:lnTo>
                      <a:pt x="361" y="52"/>
                    </a:lnTo>
                    <a:lnTo>
                      <a:pt x="337" y="29"/>
                    </a:lnTo>
                    <a:lnTo>
                      <a:pt x="310" y="13"/>
                    </a:lnTo>
                    <a:lnTo>
                      <a:pt x="281" y="2"/>
                    </a:lnTo>
                    <a:lnTo>
                      <a:pt x="250" y="0"/>
                    </a:lnTo>
                    <a:lnTo>
                      <a:pt x="221" y="4"/>
                    </a:lnTo>
                    <a:lnTo>
                      <a:pt x="192" y="17"/>
                    </a:lnTo>
                    <a:lnTo>
                      <a:pt x="166" y="33"/>
                    </a:lnTo>
                    <a:lnTo>
                      <a:pt x="142" y="58"/>
                    </a:lnTo>
                    <a:lnTo>
                      <a:pt x="123" y="87"/>
                    </a:lnTo>
                    <a:lnTo>
                      <a:pt x="106" y="120"/>
                    </a:lnTo>
                    <a:lnTo>
                      <a:pt x="84" y="115"/>
                    </a:lnTo>
                    <a:lnTo>
                      <a:pt x="63" y="120"/>
                    </a:lnTo>
                    <a:lnTo>
                      <a:pt x="41" y="132"/>
                    </a:lnTo>
                    <a:lnTo>
                      <a:pt x="24" y="150"/>
                    </a:lnTo>
                    <a:lnTo>
                      <a:pt x="12" y="175"/>
                    </a:lnTo>
                    <a:lnTo>
                      <a:pt x="3" y="202"/>
                    </a:lnTo>
                    <a:lnTo>
                      <a:pt x="0" y="233"/>
                    </a:lnTo>
                    <a:lnTo>
                      <a:pt x="3" y="261"/>
                    </a:lnTo>
                    <a:lnTo>
                      <a:pt x="12" y="288"/>
                    </a:lnTo>
                    <a:lnTo>
                      <a:pt x="24" y="313"/>
                    </a:lnTo>
                    <a:lnTo>
                      <a:pt x="41" y="331"/>
                    </a:lnTo>
                    <a:lnTo>
                      <a:pt x="63" y="344"/>
                    </a:lnTo>
                    <a:lnTo>
                      <a:pt x="84" y="348"/>
                    </a:lnTo>
                    <a:lnTo>
                      <a:pt x="106" y="344"/>
                    </a:lnTo>
                    <a:close/>
                  </a:path>
                </a:pathLst>
              </a:custGeom>
              <a:solidFill>
                <a:schemeClr val="bg1"/>
              </a:solidFill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 sz="11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8" name="Rectangle 380">
                <a:extLst>
                  <a:ext uri="{FF2B5EF4-FFF2-40B4-BE49-F238E27FC236}">
                    <a16:creationId xmlns:a16="http://schemas.microsoft.com/office/drawing/2014/main" id="{4C120314-25FC-4D2D-B5DB-1CFF72397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" y="2980"/>
                <a:ext cx="791" cy="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defTabSz="342900" eaLnBrk="0" hangingPunct="0"/>
                <a:r>
                  <a:rPr lang="en-US" sz="11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Hardened</a:t>
                </a:r>
              </a:p>
              <a:p>
                <a:pPr algn="ctr" defTabSz="342900" eaLnBrk="0" hangingPunct="0"/>
                <a:r>
                  <a:rPr lang="en-US" sz="11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Server</a:t>
                </a:r>
              </a:p>
              <a:p>
                <a:pPr algn="ctr" defTabSz="342900" eaLnBrk="0" hangingPunct="0"/>
                <a:r>
                  <a:rPr lang="en-US" sz="11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Farm</a:t>
                </a:r>
                <a:endParaRPr lang="en-US" sz="1100" b="1" dirty="0">
                  <a:solidFill>
                    <a:srgbClr val="FF0000"/>
                  </a:solidFill>
                  <a:latin typeface="Calibri"/>
                  <a:cs typeface="Arial" charset="0"/>
                </a:endParaRPr>
              </a:p>
            </p:txBody>
          </p:sp>
        </p:grpSp>
        <p:sp>
          <p:nvSpPr>
            <p:cNvPr id="390" name="Freeform 152">
              <a:extLst>
                <a:ext uri="{FF2B5EF4-FFF2-40B4-BE49-F238E27FC236}">
                  <a16:creationId xmlns:a16="http://schemas.microsoft.com/office/drawing/2014/main" id="{B444DC4F-B2B3-4E6C-A2E0-DD9933571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060" y="3557931"/>
              <a:ext cx="127678" cy="67517"/>
            </a:xfrm>
            <a:custGeom>
              <a:avLst/>
              <a:gdLst>
                <a:gd name="T0" fmla="*/ 2147483647 w 576"/>
                <a:gd name="T1" fmla="*/ 0 h 336"/>
                <a:gd name="T2" fmla="*/ 2147483647 w 576"/>
                <a:gd name="T3" fmla="*/ 2147483647 h 336"/>
                <a:gd name="T4" fmla="*/ 2147483647 w 576"/>
                <a:gd name="T5" fmla="*/ 2147483647 h 336"/>
                <a:gd name="T6" fmla="*/ 0 w 576"/>
                <a:gd name="T7" fmla="*/ 2147483647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336"/>
                <a:gd name="T14" fmla="*/ 576 w 576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336">
                  <a:moveTo>
                    <a:pt x="576" y="0"/>
                  </a:moveTo>
                  <a:cubicBezTo>
                    <a:pt x="472" y="0"/>
                    <a:pt x="368" y="0"/>
                    <a:pt x="288" y="48"/>
                  </a:cubicBezTo>
                  <a:cubicBezTo>
                    <a:pt x="208" y="96"/>
                    <a:pt x="144" y="240"/>
                    <a:pt x="96" y="288"/>
                  </a:cubicBezTo>
                  <a:cubicBezTo>
                    <a:pt x="48" y="336"/>
                    <a:pt x="24" y="336"/>
                    <a:pt x="0" y="33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91409" tIns="45704" rIns="91409" bIns="45704"/>
            <a:lstStyle/>
            <a:p>
              <a:pPr>
                <a:buNone/>
              </a:pPr>
              <a:endParaRPr lang="en-US"/>
            </a:p>
          </p:txBody>
        </p:sp>
        <p:grpSp>
          <p:nvGrpSpPr>
            <p:cNvPr id="391" name="Group 385">
              <a:extLst>
                <a:ext uri="{FF2B5EF4-FFF2-40B4-BE49-F238E27FC236}">
                  <a16:creationId xmlns:a16="http://schemas.microsoft.com/office/drawing/2014/main" id="{CF602B31-3236-4531-8A3B-AF1B2F377C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92706" y="2599607"/>
              <a:ext cx="514350" cy="385763"/>
              <a:chOff x="672" y="2112"/>
              <a:chExt cx="432" cy="288"/>
            </a:xfrm>
          </p:grpSpPr>
          <p:grpSp>
            <p:nvGrpSpPr>
              <p:cNvPr id="392" name="Group 386">
                <a:extLst>
                  <a:ext uri="{FF2B5EF4-FFF2-40B4-BE49-F238E27FC236}">
                    <a16:creationId xmlns:a16="http://schemas.microsoft.com/office/drawing/2014/main" id="{0BC0BC0F-0A02-49E0-B14A-A4F5D1C043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2160"/>
                <a:ext cx="360" cy="124"/>
                <a:chOff x="2298" y="1938"/>
                <a:chExt cx="360" cy="154"/>
              </a:xfrm>
            </p:grpSpPr>
            <p:sp>
              <p:nvSpPr>
                <p:cNvPr id="397" name="Rectangle 387">
                  <a:extLst>
                    <a:ext uri="{FF2B5EF4-FFF2-40B4-BE49-F238E27FC236}">
                      <a16:creationId xmlns:a16="http://schemas.microsoft.com/office/drawing/2014/main" id="{ADD9907F-75CC-4961-89C8-B1A6E95F9A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98" y="1938"/>
                  <a:ext cx="91" cy="148"/>
                </a:xfrm>
                <a:prstGeom prst="rect">
                  <a:avLst/>
                </a:prstGeom>
                <a:solidFill>
                  <a:srgbClr val="FFFFFF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8" name="Rectangle 388">
                  <a:extLst>
                    <a:ext uri="{FF2B5EF4-FFF2-40B4-BE49-F238E27FC236}">
                      <a16:creationId xmlns:a16="http://schemas.microsoft.com/office/drawing/2014/main" id="{FABF1804-0122-4A4A-B81B-EABDAC5EB1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98" y="1948"/>
                  <a:ext cx="91" cy="13"/>
                </a:xfrm>
                <a:prstGeom prst="rect">
                  <a:avLst/>
                </a:prstGeom>
                <a:solidFill>
                  <a:srgbClr val="C0C0C0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9" name="Rectangle 389">
                  <a:extLst>
                    <a:ext uri="{FF2B5EF4-FFF2-40B4-BE49-F238E27FC236}">
                      <a16:creationId xmlns:a16="http://schemas.microsoft.com/office/drawing/2014/main" id="{D94435D2-5206-45F0-AC61-0F05CDED25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98" y="2086"/>
                  <a:ext cx="91" cy="6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0" name="Rectangle 390">
                  <a:extLst>
                    <a:ext uri="{FF2B5EF4-FFF2-40B4-BE49-F238E27FC236}">
                      <a16:creationId xmlns:a16="http://schemas.microsoft.com/office/drawing/2014/main" id="{84C85DB8-942B-46D9-B2EB-634829DD78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9" y="1938"/>
                  <a:ext cx="89" cy="148"/>
                </a:xfrm>
                <a:prstGeom prst="rect">
                  <a:avLst/>
                </a:prstGeom>
                <a:solidFill>
                  <a:srgbClr val="FFFFFF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1" name="Rectangle 391">
                  <a:extLst>
                    <a:ext uri="{FF2B5EF4-FFF2-40B4-BE49-F238E27FC236}">
                      <a16:creationId xmlns:a16="http://schemas.microsoft.com/office/drawing/2014/main" id="{754D692A-D2F6-4724-B604-BE87934B63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9" y="2086"/>
                  <a:ext cx="89" cy="6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2" name="Rectangle 392">
                  <a:extLst>
                    <a:ext uri="{FF2B5EF4-FFF2-40B4-BE49-F238E27FC236}">
                      <a16:creationId xmlns:a16="http://schemas.microsoft.com/office/drawing/2014/main" id="{25B99E3E-6AFA-4B5F-9982-E9713C8B33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78" y="1938"/>
                  <a:ext cx="91" cy="148"/>
                </a:xfrm>
                <a:prstGeom prst="rect">
                  <a:avLst/>
                </a:prstGeom>
                <a:solidFill>
                  <a:srgbClr val="FFFFFF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3" name="Rectangle 393">
                  <a:extLst>
                    <a:ext uri="{FF2B5EF4-FFF2-40B4-BE49-F238E27FC236}">
                      <a16:creationId xmlns:a16="http://schemas.microsoft.com/office/drawing/2014/main" id="{0133054A-6CB9-47A6-A860-0B0936A74A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78" y="2086"/>
                  <a:ext cx="91" cy="6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4" name="Rectangle 394">
                  <a:extLst>
                    <a:ext uri="{FF2B5EF4-FFF2-40B4-BE49-F238E27FC236}">
                      <a16:creationId xmlns:a16="http://schemas.microsoft.com/office/drawing/2014/main" id="{B48C8F6A-C91A-4A56-BAFF-ADF681E780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9" y="1938"/>
                  <a:ext cx="89" cy="148"/>
                </a:xfrm>
                <a:prstGeom prst="rect">
                  <a:avLst/>
                </a:prstGeom>
                <a:solidFill>
                  <a:srgbClr val="FFFFFF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5" name="Rectangle 395">
                  <a:extLst>
                    <a:ext uri="{FF2B5EF4-FFF2-40B4-BE49-F238E27FC236}">
                      <a16:creationId xmlns:a16="http://schemas.microsoft.com/office/drawing/2014/main" id="{EAA0528A-6798-4D28-B9C0-741FD220C6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9" y="2086"/>
                  <a:ext cx="89" cy="6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6" name="Rectangle 396">
                  <a:extLst>
                    <a:ext uri="{FF2B5EF4-FFF2-40B4-BE49-F238E27FC236}">
                      <a16:creationId xmlns:a16="http://schemas.microsoft.com/office/drawing/2014/main" id="{6022E278-6F8E-4C37-B354-1C4FBE544F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05" y="1952"/>
                  <a:ext cx="9" cy="6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7" name="Rectangle 397">
                  <a:extLst>
                    <a:ext uri="{FF2B5EF4-FFF2-40B4-BE49-F238E27FC236}">
                      <a16:creationId xmlns:a16="http://schemas.microsoft.com/office/drawing/2014/main" id="{3A54365C-5CE1-4F82-B86D-CA71DA2184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9" y="1948"/>
                  <a:ext cx="89" cy="13"/>
                </a:xfrm>
                <a:prstGeom prst="rect">
                  <a:avLst/>
                </a:prstGeom>
                <a:solidFill>
                  <a:srgbClr val="C0C0C0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8" name="Rectangle 398">
                  <a:extLst>
                    <a:ext uri="{FF2B5EF4-FFF2-40B4-BE49-F238E27FC236}">
                      <a16:creationId xmlns:a16="http://schemas.microsoft.com/office/drawing/2014/main" id="{27D5B34D-444A-498C-B146-B945A91B48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78" y="1948"/>
                  <a:ext cx="91" cy="13"/>
                </a:xfrm>
                <a:prstGeom prst="rect">
                  <a:avLst/>
                </a:prstGeom>
                <a:solidFill>
                  <a:srgbClr val="C0C0C0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9" name="Rectangle 399">
                  <a:extLst>
                    <a:ext uri="{FF2B5EF4-FFF2-40B4-BE49-F238E27FC236}">
                      <a16:creationId xmlns:a16="http://schemas.microsoft.com/office/drawing/2014/main" id="{60A760F1-51ED-484A-AE3C-5AC025C589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9" y="1948"/>
                  <a:ext cx="89" cy="13"/>
                </a:xfrm>
                <a:prstGeom prst="rect">
                  <a:avLst/>
                </a:prstGeom>
                <a:solidFill>
                  <a:srgbClr val="C0C0C0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93" name="Rectangle 400">
                <a:extLst>
                  <a:ext uri="{FF2B5EF4-FFF2-40B4-BE49-F238E27FC236}">
                    <a16:creationId xmlns:a16="http://schemas.microsoft.com/office/drawing/2014/main" id="{C5146200-77EB-45D6-9484-D38C576C9F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" y="2208"/>
                <a:ext cx="48" cy="48"/>
              </a:xfrm>
              <a:prstGeom prst="rect">
                <a:avLst/>
              </a:prstGeom>
              <a:noFill/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342900"/>
                <a:endParaRPr lang="en-US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94" name="Text Box 401">
                <a:extLst>
                  <a:ext uri="{FF2B5EF4-FFF2-40B4-BE49-F238E27FC236}">
                    <a16:creationId xmlns:a16="http://schemas.microsoft.com/office/drawing/2014/main" id="{356C578C-BF68-4829-89DF-6069A076CA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" y="2112"/>
                <a:ext cx="384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342900"/>
                <a:r>
                  <a:rPr lang="en-US" sz="1050" dirty="0">
                    <a:solidFill>
                      <a:srgbClr val="FF3300"/>
                    </a:solidFill>
                    <a:latin typeface="Arial Black" pitchFamily="34" charset="0"/>
                    <a:cs typeface="Arial" charset="0"/>
                  </a:rPr>
                  <a:t>::::::</a:t>
                </a:r>
              </a:p>
            </p:txBody>
          </p:sp>
          <p:sp>
            <p:nvSpPr>
              <p:cNvPr id="395" name="Rectangle 402">
                <a:extLst>
                  <a:ext uri="{FF2B5EF4-FFF2-40B4-BE49-F238E27FC236}">
                    <a16:creationId xmlns:a16="http://schemas.microsoft.com/office/drawing/2014/main" id="{47AEEF88-5D71-4FBB-886F-3235833F7A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2305"/>
                <a:ext cx="276" cy="9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6" name="Rectangle 403">
                <a:extLst>
                  <a:ext uri="{FF2B5EF4-FFF2-40B4-BE49-F238E27FC236}">
                    <a16:creationId xmlns:a16="http://schemas.microsoft.com/office/drawing/2014/main" id="{0EABB2B6-EDC7-46DB-8AAB-5146E31C69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2276"/>
                <a:ext cx="386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342900" eaLnBrk="0" hangingPunct="0"/>
                <a:r>
                  <a:rPr lang="en-US" sz="900" b="1" dirty="0">
                    <a:solidFill>
                      <a:srgbClr val="FF3300"/>
                    </a:solidFill>
                    <a:latin typeface="Calibri"/>
                    <a:cs typeface="Arial" charset="0"/>
                  </a:rPr>
                  <a:t>Firewall  </a:t>
                </a:r>
              </a:p>
            </p:txBody>
          </p:sp>
        </p:grpSp>
        <p:sp>
          <p:nvSpPr>
            <p:cNvPr id="410" name="Freeform 405">
              <a:extLst>
                <a:ext uri="{FF2B5EF4-FFF2-40B4-BE49-F238E27FC236}">
                  <a16:creationId xmlns:a16="http://schemas.microsoft.com/office/drawing/2014/main" id="{DA5D86AD-4343-498C-9FDE-CC19D8D23D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182034" y="2829993"/>
              <a:ext cx="47026" cy="418218"/>
            </a:xfrm>
            <a:custGeom>
              <a:avLst/>
              <a:gdLst>
                <a:gd name="T0" fmla="*/ 67 w 224"/>
                <a:gd name="T1" fmla="*/ 576 h 576"/>
                <a:gd name="T2" fmla="*/ 67 w 224"/>
                <a:gd name="T3" fmla="*/ 528 h 576"/>
                <a:gd name="T4" fmla="*/ 467 w 224"/>
                <a:gd name="T5" fmla="*/ 384 h 576"/>
                <a:gd name="T6" fmla="*/ 467 w 224"/>
                <a:gd name="T7" fmla="*/ 192 h 576"/>
                <a:gd name="T8" fmla="*/ 866 w 224"/>
                <a:gd name="T9" fmla="*/ 48 h 576"/>
                <a:gd name="T10" fmla="*/ 866 w 224"/>
                <a:gd name="T11" fmla="*/ 0 h 5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4"/>
                <a:gd name="T19" fmla="*/ 0 h 576"/>
                <a:gd name="T20" fmla="*/ 224 w 224"/>
                <a:gd name="T21" fmla="*/ 576 h 5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4" h="576">
                  <a:moveTo>
                    <a:pt x="16" y="576"/>
                  </a:moveTo>
                  <a:cubicBezTo>
                    <a:pt x="8" y="568"/>
                    <a:pt x="0" y="560"/>
                    <a:pt x="16" y="528"/>
                  </a:cubicBezTo>
                  <a:cubicBezTo>
                    <a:pt x="32" y="496"/>
                    <a:pt x="96" y="440"/>
                    <a:pt x="112" y="384"/>
                  </a:cubicBezTo>
                  <a:cubicBezTo>
                    <a:pt x="128" y="328"/>
                    <a:pt x="96" y="248"/>
                    <a:pt x="112" y="192"/>
                  </a:cubicBezTo>
                  <a:cubicBezTo>
                    <a:pt x="128" y="136"/>
                    <a:pt x="192" y="80"/>
                    <a:pt x="208" y="48"/>
                  </a:cubicBezTo>
                  <a:cubicBezTo>
                    <a:pt x="224" y="16"/>
                    <a:pt x="208" y="16"/>
                    <a:pt x="20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2" name="Freeform 152">
            <a:extLst>
              <a:ext uri="{FF2B5EF4-FFF2-40B4-BE49-F238E27FC236}">
                <a16:creationId xmlns:a16="http://schemas.microsoft.com/office/drawing/2014/main" id="{3AD0C11D-4B24-4213-ADD5-2F3B87712F6D}"/>
              </a:ext>
            </a:extLst>
          </p:cNvPr>
          <p:cNvSpPr>
            <a:spLocks/>
          </p:cNvSpPr>
          <p:nvPr/>
        </p:nvSpPr>
        <p:spPr bwMode="auto">
          <a:xfrm>
            <a:off x="5709232" y="3670443"/>
            <a:ext cx="961493" cy="45719"/>
          </a:xfrm>
          <a:custGeom>
            <a:avLst/>
            <a:gdLst>
              <a:gd name="T0" fmla="*/ 2147483647 w 576"/>
              <a:gd name="T1" fmla="*/ 0 h 336"/>
              <a:gd name="T2" fmla="*/ 2147483647 w 576"/>
              <a:gd name="T3" fmla="*/ 2147483647 h 336"/>
              <a:gd name="T4" fmla="*/ 2147483647 w 576"/>
              <a:gd name="T5" fmla="*/ 2147483647 h 336"/>
              <a:gd name="T6" fmla="*/ 0 w 576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336"/>
              <a:gd name="T14" fmla="*/ 576 w 576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336">
                <a:moveTo>
                  <a:pt x="576" y="0"/>
                </a:moveTo>
                <a:cubicBezTo>
                  <a:pt x="472" y="0"/>
                  <a:pt x="368" y="0"/>
                  <a:pt x="288" y="48"/>
                </a:cubicBezTo>
                <a:cubicBezTo>
                  <a:pt x="208" y="96"/>
                  <a:pt x="144" y="240"/>
                  <a:pt x="96" y="288"/>
                </a:cubicBezTo>
                <a:cubicBezTo>
                  <a:pt x="48" y="336"/>
                  <a:pt x="24" y="336"/>
                  <a:pt x="0" y="33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91409" tIns="45704" rIns="91409" bIns="45704"/>
          <a:lstStyle/>
          <a:p>
            <a:pPr>
              <a:buNone/>
            </a:pPr>
            <a:endParaRPr lang="en-US"/>
          </a:p>
        </p:txBody>
      </p:sp>
      <p:sp>
        <p:nvSpPr>
          <p:cNvPr id="413" name="Rectangle: Rounded Corners 412">
            <a:extLst>
              <a:ext uri="{FF2B5EF4-FFF2-40B4-BE49-F238E27FC236}">
                <a16:creationId xmlns:a16="http://schemas.microsoft.com/office/drawing/2014/main" id="{7AF7A0C8-B7B8-48F4-99DD-C58AB2E62CB3}"/>
              </a:ext>
            </a:extLst>
          </p:cNvPr>
          <p:cNvSpPr/>
          <p:nvPr/>
        </p:nvSpPr>
        <p:spPr>
          <a:xfrm>
            <a:off x="4208997" y="2634882"/>
            <a:ext cx="3006328" cy="199385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laptop">
            <a:extLst>
              <a:ext uri="{FF2B5EF4-FFF2-40B4-BE49-F238E27FC236}">
                <a16:creationId xmlns:a16="http://schemas.microsoft.com/office/drawing/2014/main" id="{456D7A58-71D0-42EC-8932-1E34F4FCA7E3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03462" y="3182786"/>
            <a:ext cx="457200" cy="425054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lIns="68557" tIns="34278" rIns="68557" bIns="34278"/>
          <a:lstStyle/>
          <a:p>
            <a:pPr defTabSz="342900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23" name="Picture 422">
            <a:extLst>
              <a:ext uri="{FF2B5EF4-FFF2-40B4-BE49-F238E27FC236}">
                <a16:creationId xmlns:a16="http://schemas.microsoft.com/office/drawing/2014/main" id="{953750FC-5DB8-4110-A9C3-7D3054BABF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7293" y="3267215"/>
            <a:ext cx="291243" cy="80901"/>
          </a:xfrm>
          <a:prstGeom prst="rect">
            <a:avLst/>
          </a:prstGeom>
        </p:spPr>
      </p:pic>
      <p:grpSp>
        <p:nvGrpSpPr>
          <p:cNvPr id="424" name="Group 423">
            <a:extLst>
              <a:ext uri="{FF2B5EF4-FFF2-40B4-BE49-F238E27FC236}">
                <a16:creationId xmlns:a16="http://schemas.microsoft.com/office/drawing/2014/main" id="{D7BC9072-7801-4B01-B8DE-CE6DA05F3EB4}"/>
              </a:ext>
            </a:extLst>
          </p:cNvPr>
          <p:cNvGrpSpPr/>
          <p:nvPr/>
        </p:nvGrpSpPr>
        <p:grpSpPr>
          <a:xfrm>
            <a:off x="3296569" y="3958975"/>
            <a:ext cx="845590" cy="333923"/>
            <a:chOff x="8334994" y="2599805"/>
            <a:chExt cx="845590" cy="333923"/>
          </a:xfrm>
        </p:grpSpPr>
        <p:sp>
          <p:nvSpPr>
            <p:cNvPr id="425" name="AutoShape 547" descr="25%">
              <a:extLst>
                <a:ext uri="{FF2B5EF4-FFF2-40B4-BE49-F238E27FC236}">
                  <a16:creationId xmlns:a16="http://schemas.microsoft.com/office/drawing/2014/main" id="{D162B790-106C-400E-9F52-BEC8E5BF4AB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8468487" y="2599805"/>
              <a:ext cx="609601" cy="130757"/>
            </a:xfrm>
            <a:prstGeom prst="roundRect">
              <a:avLst>
                <a:gd name="adj" fmla="val 16667"/>
              </a:avLst>
            </a:prstGeom>
            <a:pattFill prst="pct25">
              <a:fgClr>
                <a:srgbClr val="FF3300"/>
              </a:fgClr>
              <a:bgClr>
                <a:schemeClr val="bg1"/>
              </a:bgClr>
            </a:pattFill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>
                <a:buNone/>
              </a:pPr>
              <a:endParaRPr lang="en-US" sz="11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6" name="Text Box 548">
              <a:extLst>
                <a:ext uri="{FF2B5EF4-FFF2-40B4-BE49-F238E27FC236}">
                  <a16:creationId xmlns:a16="http://schemas.microsoft.com/office/drawing/2014/main" id="{67DFFF3E-B5A0-4A98-9F67-6682971B61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4994" y="2727838"/>
              <a:ext cx="845590" cy="205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buNone/>
              </a:pPr>
              <a:r>
                <a:rPr lang="en-US" sz="900" dirty="0">
                  <a:solidFill>
                    <a:srgbClr val="FF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Token Admin</a:t>
              </a:r>
            </a:p>
          </p:txBody>
        </p:sp>
        <p:grpSp>
          <p:nvGrpSpPr>
            <p:cNvPr id="427" name="Group 549">
              <a:extLst>
                <a:ext uri="{FF2B5EF4-FFF2-40B4-BE49-F238E27FC236}">
                  <a16:creationId xmlns:a16="http://schemas.microsoft.com/office/drawing/2014/main" id="{D0FEBFAB-C35C-4088-A335-77F17CAF2C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44687" y="2665184"/>
              <a:ext cx="304800" cy="65379"/>
              <a:chOff x="2016" y="-144"/>
              <a:chExt cx="288" cy="96"/>
            </a:xfrm>
          </p:grpSpPr>
          <p:sp>
            <p:nvSpPr>
              <p:cNvPr id="445" name="Rectangle 550">
                <a:extLst>
                  <a:ext uri="{FF2B5EF4-FFF2-40B4-BE49-F238E27FC236}">
                    <a16:creationId xmlns:a16="http://schemas.microsoft.com/office/drawing/2014/main" id="{52EBF763-6000-4FB1-980B-FD755B7EBE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-144"/>
                <a:ext cx="48" cy="96"/>
              </a:xfrm>
              <a:prstGeom prst="rect">
                <a:avLst/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46" name="Rectangle 551">
                <a:extLst>
                  <a:ext uri="{FF2B5EF4-FFF2-40B4-BE49-F238E27FC236}">
                    <a16:creationId xmlns:a16="http://schemas.microsoft.com/office/drawing/2014/main" id="{42FC76B0-F9FA-459A-B70D-DFAA52D58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-144"/>
                <a:ext cx="48" cy="96"/>
              </a:xfrm>
              <a:prstGeom prst="rect">
                <a:avLst/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47" name="Line 552">
                <a:extLst>
                  <a:ext uri="{FF2B5EF4-FFF2-40B4-BE49-F238E27FC236}">
                    <a16:creationId xmlns:a16="http://schemas.microsoft.com/office/drawing/2014/main" id="{C0806A6F-4104-4BA8-8059-71614A7DFA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48" name="Line 553">
                <a:extLst>
                  <a:ext uri="{FF2B5EF4-FFF2-40B4-BE49-F238E27FC236}">
                    <a16:creationId xmlns:a16="http://schemas.microsoft.com/office/drawing/2014/main" id="{04AB97AB-3DB3-4BAD-8A34-D5499E80B0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49" name="Line 554">
                <a:extLst>
                  <a:ext uri="{FF2B5EF4-FFF2-40B4-BE49-F238E27FC236}">
                    <a16:creationId xmlns:a16="http://schemas.microsoft.com/office/drawing/2014/main" id="{89E707BE-DF01-4332-87E6-2DF8174543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0" name="Line 555">
                <a:extLst>
                  <a:ext uri="{FF2B5EF4-FFF2-40B4-BE49-F238E27FC236}">
                    <a16:creationId xmlns:a16="http://schemas.microsoft.com/office/drawing/2014/main" id="{62CB0665-E26E-4040-9EDF-6EC8A87DB1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1" name="Line 556">
                <a:extLst>
                  <a:ext uri="{FF2B5EF4-FFF2-40B4-BE49-F238E27FC236}">
                    <a16:creationId xmlns:a16="http://schemas.microsoft.com/office/drawing/2014/main" id="{07FC48A6-AEB6-4719-9951-771BC6C107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64" y="-144"/>
                <a:ext cx="0" cy="48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2" name="Line 557">
                <a:extLst>
                  <a:ext uri="{FF2B5EF4-FFF2-40B4-BE49-F238E27FC236}">
                    <a16:creationId xmlns:a16="http://schemas.microsoft.com/office/drawing/2014/main" id="{214C73A3-684F-4450-B378-382FD02AB0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3" name="Rectangle 558">
                <a:extLst>
                  <a:ext uri="{FF2B5EF4-FFF2-40B4-BE49-F238E27FC236}">
                    <a16:creationId xmlns:a16="http://schemas.microsoft.com/office/drawing/2014/main" id="{99CFD706-2CE9-4079-A9B6-8D02C5103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-144"/>
                <a:ext cx="48" cy="96"/>
              </a:xfrm>
              <a:prstGeom prst="rect">
                <a:avLst/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4" name="Rectangle 559">
                <a:extLst>
                  <a:ext uri="{FF2B5EF4-FFF2-40B4-BE49-F238E27FC236}">
                    <a16:creationId xmlns:a16="http://schemas.microsoft.com/office/drawing/2014/main" id="{F5200773-818D-4364-8973-05779AFAB5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-144"/>
                <a:ext cx="48" cy="96"/>
              </a:xfrm>
              <a:prstGeom prst="rect">
                <a:avLst/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5" name="Line 560">
                <a:extLst>
                  <a:ext uri="{FF2B5EF4-FFF2-40B4-BE49-F238E27FC236}">
                    <a16:creationId xmlns:a16="http://schemas.microsoft.com/office/drawing/2014/main" id="{F2ED183E-555A-4294-AD60-4DEF9F7A57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6" name="Line 561">
                <a:extLst>
                  <a:ext uri="{FF2B5EF4-FFF2-40B4-BE49-F238E27FC236}">
                    <a16:creationId xmlns:a16="http://schemas.microsoft.com/office/drawing/2014/main" id="{5E5A6294-140A-4E85-BC3E-723C92BB70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7" name="Line 562">
                <a:extLst>
                  <a:ext uri="{FF2B5EF4-FFF2-40B4-BE49-F238E27FC236}">
                    <a16:creationId xmlns:a16="http://schemas.microsoft.com/office/drawing/2014/main" id="{DB657B01-8C78-494A-B017-6B8CCA1F63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8" name="Line 563">
                <a:extLst>
                  <a:ext uri="{FF2B5EF4-FFF2-40B4-BE49-F238E27FC236}">
                    <a16:creationId xmlns:a16="http://schemas.microsoft.com/office/drawing/2014/main" id="{7167C22D-7D5E-4835-B129-DAF9436E24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9" name="Line 564">
                <a:extLst>
                  <a:ext uri="{FF2B5EF4-FFF2-40B4-BE49-F238E27FC236}">
                    <a16:creationId xmlns:a16="http://schemas.microsoft.com/office/drawing/2014/main" id="{0DDE26B4-298C-45E5-85E1-03471D9A1A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60" name="Line 565">
                <a:extLst>
                  <a:ext uri="{FF2B5EF4-FFF2-40B4-BE49-F238E27FC236}">
                    <a16:creationId xmlns:a16="http://schemas.microsoft.com/office/drawing/2014/main" id="{A106141A-A64A-4FE3-B70D-1413CF08EC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</p:grpSp>
        <p:grpSp>
          <p:nvGrpSpPr>
            <p:cNvPr id="428" name="Group 566">
              <a:extLst>
                <a:ext uri="{FF2B5EF4-FFF2-40B4-BE49-F238E27FC236}">
                  <a16:creationId xmlns:a16="http://schemas.microsoft.com/office/drawing/2014/main" id="{D4F3E374-81FF-45F7-8F0A-3C5534AE66E6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8925687" y="2599805"/>
              <a:ext cx="152400" cy="130757"/>
              <a:chOff x="2016" y="-144"/>
              <a:chExt cx="288" cy="96"/>
            </a:xfrm>
          </p:grpSpPr>
          <p:sp>
            <p:nvSpPr>
              <p:cNvPr id="429" name="Rectangle 567">
                <a:extLst>
                  <a:ext uri="{FF2B5EF4-FFF2-40B4-BE49-F238E27FC236}">
                    <a16:creationId xmlns:a16="http://schemas.microsoft.com/office/drawing/2014/main" id="{7EC26E1E-F04A-46F4-923C-84961AA55F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-144"/>
                <a:ext cx="48" cy="96"/>
              </a:xfrm>
              <a:prstGeom prst="rect">
                <a:avLst/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0" name="Rectangle 568">
                <a:extLst>
                  <a:ext uri="{FF2B5EF4-FFF2-40B4-BE49-F238E27FC236}">
                    <a16:creationId xmlns:a16="http://schemas.microsoft.com/office/drawing/2014/main" id="{3E096E10-00D1-4476-8862-03C1FE45FA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-144"/>
                <a:ext cx="48" cy="96"/>
              </a:xfrm>
              <a:prstGeom prst="rect">
                <a:avLst/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1" name="Line 569">
                <a:extLst>
                  <a:ext uri="{FF2B5EF4-FFF2-40B4-BE49-F238E27FC236}">
                    <a16:creationId xmlns:a16="http://schemas.microsoft.com/office/drawing/2014/main" id="{8AC74FDE-E526-457F-9906-6F58649D4B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2" name="Line 570">
                <a:extLst>
                  <a:ext uri="{FF2B5EF4-FFF2-40B4-BE49-F238E27FC236}">
                    <a16:creationId xmlns:a16="http://schemas.microsoft.com/office/drawing/2014/main" id="{53B58E3E-BCCF-49E5-90D6-5127060D22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3" name="Line 571">
                <a:extLst>
                  <a:ext uri="{FF2B5EF4-FFF2-40B4-BE49-F238E27FC236}">
                    <a16:creationId xmlns:a16="http://schemas.microsoft.com/office/drawing/2014/main" id="{6460809A-4A06-4C83-8FD6-778843DA2C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4" name="Line 572">
                <a:extLst>
                  <a:ext uri="{FF2B5EF4-FFF2-40B4-BE49-F238E27FC236}">
                    <a16:creationId xmlns:a16="http://schemas.microsoft.com/office/drawing/2014/main" id="{ED03C96B-9197-4A5D-9DA7-17B657D6B6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5" name="Line 573">
                <a:extLst>
                  <a:ext uri="{FF2B5EF4-FFF2-40B4-BE49-F238E27FC236}">
                    <a16:creationId xmlns:a16="http://schemas.microsoft.com/office/drawing/2014/main" id="{CA43AEF5-6845-4E07-A0A1-09A65FE74D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64" y="-144"/>
                <a:ext cx="0" cy="48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6" name="Line 574">
                <a:extLst>
                  <a:ext uri="{FF2B5EF4-FFF2-40B4-BE49-F238E27FC236}">
                    <a16:creationId xmlns:a16="http://schemas.microsoft.com/office/drawing/2014/main" id="{E8E28C2D-7419-47FE-A6DF-509F75456C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7" name="Rectangle 575">
                <a:extLst>
                  <a:ext uri="{FF2B5EF4-FFF2-40B4-BE49-F238E27FC236}">
                    <a16:creationId xmlns:a16="http://schemas.microsoft.com/office/drawing/2014/main" id="{2C3A986E-9E36-45C4-9FCC-DD51A06F75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-144"/>
                <a:ext cx="48" cy="96"/>
              </a:xfrm>
              <a:prstGeom prst="rect">
                <a:avLst/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8" name="Rectangle 576">
                <a:extLst>
                  <a:ext uri="{FF2B5EF4-FFF2-40B4-BE49-F238E27FC236}">
                    <a16:creationId xmlns:a16="http://schemas.microsoft.com/office/drawing/2014/main" id="{88893554-E37E-4109-9B06-DF028567BF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-144"/>
                <a:ext cx="48" cy="96"/>
              </a:xfrm>
              <a:prstGeom prst="rect">
                <a:avLst/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9" name="Line 577">
                <a:extLst>
                  <a:ext uri="{FF2B5EF4-FFF2-40B4-BE49-F238E27FC236}">
                    <a16:creationId xmlns:a16="http://schemas.microsoft.com/office/drawing/2014/main" id="{D1EC1A61-1942-4B7B-8831-C871BEFE11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40" name="Line 578">
                <a:extLst>
                  <a:ext uri="{FF2B5EF4-FFF2-40B4-BE49-F238E27FC236}">
                    <a16:creationId xmlns:a16="http://schemas.microsoft.com/office/drawing/2014/main" id="{2121A648-6F87-464F-B038-696BEECE8D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41" name="Line 579">
                <a:extLst>
                  <a:ext uri="{FF2B5EF4-FFF2-40B4-BE49-F238E27FC236}">
                    <a16:creationId xmlns:a16="http://schemas.microsoft.com/office/drawing/2014/main" id="{2DF8E0DF-81A0-4B17-AFFF-CC08D70727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42" name="Line 580">
                <a:extLst>
                  <a:ext uri="{FF2B5EF4-FFF2-40B4-BE49-F238E27FC236}">
                    <a16:creationId xmlns:a16="http://schemas.microsoft.com/office/drawing/2014/main" id="{B136BB86-88DC-4621-B107-F69191FAC9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43" name="Line 581">
                <a:extLst>
                  <a:ext uri="{FF2B5EF4-FFF2-40B4-BE49-F238E27FC236}">
                    <a16:creationId xmlns:a16="http://schemas.microsoft.com/office/drawing/2014/main" id="{4A33C08B-4738-4A32-ACB6-F3F291A1A2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44" name="Line 582">
                <a:extLst>
                  <a:ext uri="{FF2B5EF4-FFF2-40B4-BE49-F238E27FC236}">
                    <a16:creationId xmlns:a16="http://schemas.microsoft.com/office/drawing/2014/main" id="{CD874F59-4BE2-4D38-9458-9E69D36915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</p:grp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C4D5716-8E30-4C73-AD5F-33A7DA023AF9}"/>
              </a:ext>
            </a:extLst>
          </p:cNvPr>
          <p:cNvSpPr/>
          <p:nvPr/>
        </p:nvSpPr>
        <p:spPr>
          <a:xfrm>
            <a:off x="1067809" y="3299538"/>
            <a:ext cx="1366350" cy="241221"/>
          </a:xfrm>
          <a:custGeom>
            <a:avLst/>
            <a:gdLst>
              <a:gd name="connsiteX0" fmla="*/ 0 w 1152939"/>
              <a:gd name="connsiteY0" fmla="*/ 79513 h 159306"/>
              <a:gd name="connsiteX1" fmla="*/ 397565 w 1152939"/>
              <a:gd name="connsiteY1" fmla="*/ 39756 h 159306"/>
              <a:gd name="connsiteX2" fmla="*/ 318052 w 1152939"/>
              <a:gd name="connsiteY2" fmla="*/ 159026 h 159306"/>
              <a:gd name="connsiteX3" fmla="*/ 1152939 w 1152939"/>
              <a:gd name="connsiteY3" fmla="*/ 0 h 15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939" h="159306">
                <a:moveTo>
                  <a:pt x="0" y="79513"/>
                </a:moveTo>
                <a:cubicBezTo>
                  <a:pt x="172278" y="53008"/>
                  <a:pt x="344556" y="26504"/>
                  <a:pt x="397565" y="39756"/>
                </a:cubicBezTo>
                <a:cubicBezTo>
                  <a:pt x="450574" y="53008"/>
                  <a:pt x="192156" y="165652"/>
                  <a:pt x="318052" y="159026"/>
                </a:cubicBezTo>
                <a:cubicBezTo>
                  <a:pt x="443948" y="152400"/>
                  <a:pt x="798443" y="76200"/>
                  <a:pt x="1152939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B164B1C-F160-487A-A36F-5DE51E21CC85}"/>
              </a:ext>
            </a:extLst>
          </p:cNvPr>
          <p:cNvSpPr/>
          <p:nvPr/>
        </p:nvSpPr>
        <p:spPr>
          <a:xfrm>
            <a:off x="2665691" y="2499573"/>
            <a:ext cx="1867880" cy="820876"/>
          </a:xfrm>
          <a:custGeom>
            <a:avLst/>
            <a:gdLst>
              <a:gd name="connsiteX0" fmla="*/ 11848 w 1701500"/>
              <a:gd name="connsiteY0" fmla="*/ 830037 h 830037"/>
              <a:gd name="connsiteX1" fmla="*/ 61543 w 1701500"/>
              <a:gd name="connsiteY1" fmla="*/ 790280 h 830037"/>
              <a:gd name="connsiteX2" fmla="*/ 488926 w 1701500"/>
              <a:gd name="connsiteY2" fmla="*/ 651132 h 830037"/>
              <a:gd name="connsiteX3" fmla="*/ 667830 w 1701500"/>
              <a:gd name="connsiteY3" fmla="*/ 94541 h 830037"/>
              <a:gd name="connsiteX4" fmla="*/ 1701500 w 1701500"/>
              <a:gd name="connsiteY4" fmla="*/ 5089 h 83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500" h="830037">
                <a:moveTo>
                  <a:pt x="11848" y="830037"/>
                </a:moveTo>
                <a:cubicBezTo>
                  <a:pt x="-3061" y="825067"/>
                  <a:pt x="-17970" y="820097"/>
                  <a:pt x="61543" y="790280"/>
                </a:cubicBezTo>
                <a:cubicBezTo>
                  <a:pt x="141056" y="760463"/>
                  <a:pt x="387878" y="767088"/>
                  <a:pt x="488926" y="651132"/>
                </a:cubicBezTo>
                <a:cubicBezTo>
                  <a:pt x="589974" y="535176"/>
                  <a:pt x="465734" y="202215"/>
                  <a:pt x="667830" y="94541"/>
                </a:cubicBezTo>
                <a:cubicBezTo>
                  <a:pt x="869926" y="-13133"/>
                  <a:pt x="1285713" y="-4022"/>
                  <a:pt x="1701500" y="508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9361E2C4-115A-4955-8A47-8147F51CC1BF}"/>
              </a:ext>
            </a:extLst>
          </p:cNvPr>
          <p:cNvCxnSpPr>
            <a:cxnSpLocks/>
            <a:stCxn id="425" idx="1"/>
            <a:endCxn id="423" idx="2"/>
          </p:cNvCxnSpPr>
          <p:nvPr/>
        </p:nvCxnSpPr>
        <p:spPr>
          <a:xfrm rot="10800000">
            <a:off x="2572916" y="3348117"/>
            <a:ext cx="857147" cy="676237"/>
          </a:xfrm>
          <a:prstGeom prst="bentConnector2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2" name="Group 101">
            <a:extLst>
              <a:ext uri="{FF2B5EF4-FFF2-40B4-BE49-F238E27FC236}">
                <a16:creationId xmlns:a16="http://schemas.microsoft.com/office/drawing/2014/main" id="{598884F0-08BF-497F-AFF9-20E686E991C2}"/>
              </a:ext>
            </a:extLst>
          </p:cNvPr>
          <p:cNvGrpSpPr>
            <a:grpSpLocks/>
          </p:cNvGrpSpPr>
          <p:nvPr/>
        </p:nvGrpSpPr>
        <p:grpSpPr bwMode="auto">
          <a:xfrm>
            <a:off x="4038519" y="465401"/>
            <a:ext cx="576262" cy="490538"/>
            <a:chOff x="3336" y="856"/>
            <a:chExt cx="363" cy="309"/>
          </a:xfrm>
        </p:grpSpPr>
        <p:sp>
          <p:nvSpPr>
            <p:cNvPr id="463" name="Freeform 102">
              <a:extLst>
                <a:ext uri="{FF2B5EF4-FFF2-40B4-BE49-F238E27FC236}">
                  <a16:creationId xmlns:a16="http://schemas.microsoft.com/office/drawing/2014/main" id="{2E3A8542-C48C-401F-8C82-FCCD063CC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" y="856"/>
              <a:ext cx="361" cy="309"/>
            </a:xfrm>
            <a:custGeom>
              <a:avLst/>
              <a:gdLst>
                <a:gd name="T0" fmla="*/ 77 w 361"/>
                <a:gd name="T1" fmla="*/ 202 h 309"/>
                <a:gd name="T2" fmla="*/ 0 w 361"/>
                <a:gd name="T3" fmla="*/ 202 h 309"/>
                <a:gd name="T4" fmla="*/ 0 w 361"/>
                <a:gd name="T5" fmla="*/ 309 h 309"/>
                <a:gd name="T6" fmla="*/ 361 w 361"/>
                <a:gd name="T7" fmla="*/ 309 h 309"/>
                <a:gd name="T8" fmla="*/ 361 w 361"/>
                <a:gd name="T9" fmla="*/ 202 h 309"/>
                <a:gd name="T10" fmla="*/ 281 w 361"/>
                <a:gd name="T11" fmla="*/ 202 h 309"/>
                <a:gd name="T12" fmla="*/ 281 w 361"/>
                <a:gd name="T13" fmla="*/ 188 h 309"/>
                <a:gd name="T14" fmla="*/ 315 w 361"/>
                <a:gd name="T15" fmla="*/ 188 h 309"/>
                <a:gd name="T16" fmla="*/ 315 w 361"/>
                <a:gd name="T17" fmla="*/ 0 h 309"/>
                <a:gd name="T18" fmla="*/ 44 w 361"/>
                <a:gd name="T19" fmla="*/ 0 h 309"/>
                <a:gd name="T20" fmla="*/ 44 w 361"/>
                <a:gd name="T21" fmla="*/ 188 h 309"/>
                <a:gd name="T22" fmla="*/ 77 w 361"/>
                <a:gd name="T23" fmla="*/ 188 h 309"/>
                <a:gd name="T24" fmla="*/ 77 w 361"/>
                <a:gd name="T25" fmla="*/ 202 h 3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1"/>
                <a:gd name="T40" fmla="*/ 0 h 309"/>
                <a:gd name="T41" fmla="*/ 361 w 361"/>
                <a:gd name="T42" fmla="*/ 309 h 3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1" h="309">
                  <a:moveTo>
                    <a:pt x="77" y="202"/>
                  </a:moveTo>
                  <a:lnTo>
                    <a:pt x="0" y="202"/>
                  </a:lnTo>
                  <a:lnTo>
                    <a:pt x="0" y="309"/>
                  </a:lnTo>
                  <a:lnTo>
                    <a:pt x="361" y="309"/>
                  </a:lnTo>
                  <a:lnTo>
                    <a:pt x="361" y="202"/>
                  </a:lnTo>
                  <a:lnTo>
                    <a:pt x="281" y="202"/>
                  </a:lnTo>
                  <a:lnTo>
                    <a:pt x="281" y="188"/>
                  </a:lnTo>
                  <a:lnTo>
                    <a:pt x="315" y="188"/>
                  </a:lnTo>
                  <a:lnTo>
                    <a:pt x="315" y="0"/>
                  </a:lnTo>
                  <a:lnTo>
                    <a:pt x="44" y="0"/>
                  </a:lnTo>
                  <a:lnTo>
                    <a:pt x="44" y="188"/>
                  </a:lnTo>
                  <a:lnTo>
                    <a:pt x="77" y="188"/>
                  </a:lnTo>
                  <a:lnTo>
                    <a:pt x="77" y="202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464" name="Freeform 103">
              <a:extLst>
                <a:ext uri="{FF2B5EF4-FFF2-40B4-BE49-F238E27FC236}">
                  <a16:creationId xmlns:a16="http://schemas.microsoft.com/office/drawing/2014/main" id="{19CC2F2E-820E-4620-B5EF-4BA1271795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3" y="1044"/>
              <a:ext cx="204" cy="14"/>
            </a:xfrm>
            <a:custGeom>
              <a:avLst/>
              <a:gdLst>
                <a:gd name="T0" fmla="*/ 0 w 204"/>
                <a:gd name="T1" fmla="*/ 14 h 14"/>
                <a:gd name="T2" fmla="*/ 204 w 204"/>
                <a:gd name="T3" fmla="*/ 14 h 14"/>
                <a:gd name="T4" fmla="*/ 0 w 204"/>
                <a:gd name="T5" fmla="*/ 0 h 14"/>
                <a:gd name="T6" fmla="*/ 204 w 204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4"/>
                <a:gd name="T13" fmla="*/ 0 h 14"/>
                <a:gd name="T14" fmla="*/ 204 w 204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4" h="14">
                  <a:moveTo>
                    <a:pt x="0" y="14"/>
                  </a:moveTo>
                  <a:lnTo>
                    <a:pt x="204" y="14"/>
                  </a:lnTo>
                  <a:moveTo>
                    <a:pt x="0" y="0"/>
                  </a:moveTo>
                  <a:lnTo>
                    <a:pt x="204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465" name="Freeform 104">
              <a:extLst>
                <a:ext uri="{FF2B5EF4-FFF2-40B4-BE49-F238E27FC236}">
                  <a16:creationId xmlns:a16="http://schemas.microsoft.com/office/drawing/2014/main" id="{E5CFB529-F9E9-4EC1-8623-C6FAFC5C71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1068"/>
              <a:ext cx="147" cy="87"/>
            </a:xfrm>
            <a:custGeom>
              <a:avLst/>
              <a:gdLst>
                <a:gd name="T0" fmla="*/ 0 w 147"/>
                <a:gd name="T1" fmla="*/ 87 h 87"/>
                <a:gd name="T2" fmla="*/ 118 w 147"/>
                <a:gd name="T3" fmla="*/ 87 h 87"/>
                <a:gd name="T4" fmla="*/ 118 w 147"/>
                <a:gd name="T5" fmla="*/ 0 h 87"/>
                <a:gd name="T6" fmla="*/ 0 w 147"/>
                <a:gd name="T7" fmla="*/ 0 h 87"/>
                <a:gd name="T8" fmla="*/ 0 w 147"/>
                <a:gd name="T9" fmla="*/ 87 h 87"/>
                <a:gd name="T10" fmla="*/ 130 w 147"/>
                <a:gd name="T11" fmla="*/ 15 h 87"/>
                <a:gd name="T12" fmla="*/ 147 w 147"/>
                <a:gd name="T13" fmla="*/ 15 h 87"/>
                <a:gd name="T14" fmla="*/ 147 w 147"/>
                <a:gd name="T15" fmla="*/ 0 h 87"/>
                <a:gd name="T16" fmla="*/ 130 w 147"/>
                <a:gd name="T17" fmla="*/ 0 h 87"/>
                <a:gd name="T18" fmla="*/ 130 w 147"/>
                <a:gd name="T19" fmla="*/ 15 h 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7"/>
                <a:gd name="T31" fmla="*/ 0 h 87"/>
                <a:gd name="T32" fmla="*/ 147 w 147"/>
                <a:gd name="T33" fmla="*/ 87 h 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7" h="87">
                  <a:moveTo>
                    <a:pt x="0" y="87"/>
                  </a:moveTo>
                  <a:lnTo>
                    <a:pt x="118" y="87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0" y="87"/>
                  </a:lnTo>
                  <a:close/>
                  <a:moveTo>
                    <a:pt x="130" y="15"/>
                  </a:moveTo>
                  <a:lnTo>
                    <a:pt x="147" y="15"/>
                  </a:lnTo>
                  <a:lnTo>
                    <a:pt x="147" y="0"/>
                  </a:lnTo>
                  <a:lnTo>
                    <a:pt x="130" y="0"/>
                  </a:lnTo>
                  <a:lnTo>
                    <a:pt x="130" y="15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466" name="Freeform 105">
              <a:extLst>
                <a:ext uri="{FF2B5EF4-FFF2-40B4-BE49-F238E27FC236}">
                  <a16:creationId xmlns:a16="http://schemas.microsoft.com/office/drawing/2014/main" id="{43EF7864-9E2E-4C7E-BE0F-2DC4F1D641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1097"/>
              <a:ext cx="118" cy="29"/>
            </a:xfrm>
            <a:custGeom>
              <a:avLst/>
              <a:gdLst>
                <a:gd name="T0" fmla="*/ 0 w 118"/>
                <a:gd name="T1" fmla="*/ 0 h 29"/>
                <a:gd name="T2" fmla="*/ 118 w 118"/>
                <a:gd name="T3" fmla="*/ 0 h 29"/>
                <a:gd name="T4" fmla="*/ 0 w 118"/>
                <a:gd name="T5" fmla="*/ 29 h 29"/>
                <a:gd name="T6" fmla="*/ 118 w 118"/>
                <a:gd name="T7" fmla="*/ 29 h 29"/>
                <a:gd name="T8" fmla="*/ 5 w 118"/>
                <a:gd name="T9" fmla="*/ 14 h 29"/>
                <a:gd name="T10" fmla="*/ 113 w 118"/>
                <a:gd name="T11" fmla="*/ 14 h 29"/>
                <a:gd name="T12" fmla="*/ 67 w 118"/>
                <a:gd name="T13" fmla="*/ 25 h 29"/>
                <a:gd name="T14" fmla="*/ 101 w 118"/>
                <a:gd name="T15" fmla="*/ 25 h 29"/>
                <a:gd name="T16" fmla="*/ 101 w 118"/>
                <a:gd name="T17" fmla="*/ 6 h 29"/>
                <a:gd name="T18" fmla="*/ 67 w 118"/>
                <a:gd name="T19" fmla="*/ 6 h 29"/>
                <a:gd name="T20" fmla="*/ 67 w 118"/>
                <a:gd name="T21" fmla="*/ 25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8"/>
                <a:gd name="T34" fmla="*/ 0 h 29"/>
                <a:gd name="T35" fmla="*/ 118 w 118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8" h="29">
                  <a:moveTo>
                    <a:pt x="0" y="0"/>
                  </a:moveTo>
                  <a:lnTo>
                    <a:pt x="118" y="0"/>
                  </a:lnTo>
                  <a:moveTo>
                    <a:pt x="0" y="29"/>
                  </a:moveTo>
                  <a:lnTo>
                    <a:pt x="118" y="29"/>
                  </a:lnTo>
                  <a:moveTo>
                    <a:pt x="5" y="14"/>
                  </a:moveTo>
                  <a:lnTo>
                    <a:pt x="113" y="14"/>
                  </a:lnTo>
                  <a:moveTo>
                    <a:pt x="67" y="25"/>
                  </a:moveTo>
                  <a:lnTo>
                    <a:pt x="101" y="25"/>
                  </a:lnTo>
                  <a:lnTo>
                    <a:pt x="101" y="6"/>
                  </a:lnTo>
                  <a:lnTo>
                    <a:pt x="67" y="6"/>
                  </a:lnTo>
                  <a:lnTo>
                    <a:pt x="67" y="2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467" name="Freeform 106">
              <a:extLst>
                <a:ext uri="{FF2B5EF4-FFF2-40B4-BE49-F238E27FC236}">
                  <a16:creationId xmlns:a16="http://schemas.microsoft.com/office/drawing/2014/main" id="{A7B8809B-99A0-430D-AF1D-E00D2B8919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0" y="864"/>
              <a:ext cx="339" cy="206"/>
            </a:xfrm>
            <a:custGeom>
              <a:avLst/>
              <a:gdLst>
                <a:gd name="T0" fmla="*/ 283 w 339"/>
                <a:gd name="T1" fmla="*/ 148 h 206"/>
                <a:gd name="T2" fmla="*/ 295 w 339"/>
                <a:gd name="T3" fmla="*/ 148 h 206"/>
                <a:gd name="T4" fmla="*/ 295 w 339"/>
                <a:gd name="T5" fmla="*/ 144 h 206"/>
                <a:gd name="T6" fmla="*/ 283 w 339"/>
                <a:gd name="T7" fmla="*/ 144 h 206"/>
                <a:gd name="T8" fmla="*/ 283 w 339"/>
                <a:gd name="T9" fmla="*/ 148 h 206"/>
                <a:gd name="T10" fmla="*/ 77 w 339"/>
                <a:gd name="T11" fmla="*/ 121 h 206"/>
                <a:gd name="T12" fmla="*/ 77 w 339"/>
                <a:gd name="T13" fmla="*/ 14 h 206"/>
                <a:gd name="T14" fmla="*/ 262 w 339"/>
                <a:gd name="T15" fmla="*/ 14 h 206"/>
                <a:gd name="T16" fmla="*/ 262 w 339"/>
                <a:gd name="T17" fmla="*/ 121 h 206"/>
                <a:gd name="T18" fmla="*/ 77 w 339"/>
                <a:gd name="T19" fmla="*/ 121 h 206"/>
                <a:gd name="T20" fmla="*/ 67 w 339"/>
                <a:gd name="T21" fmla="*/ 130 h 206"/>
                <a:gd name="T22" fmla="*/ 271 w 339"/>
                <a:gd name="T23" fmla="*/ 130 h 206"/>
                <a:gd name="T24" fmla="*/ 271 w 339"/>
                <a:gd name="T25" fmla="*/ 6 h 206"/>
                <a:gd name="T26" fmla="*/ 279 w 339"/>
                <a:gd name="T27" fmla="*/ 6 h 206"/>
                <a:gd name="T28" fmla="*/ 279 w 339"/>
                <a:gd name="T29" fmla="*/ 0 h 206"/>
                <a:gd name="T30" fmla="*/ 60 w 339"/>
                <a:gd name="T31" fmla="*/ 0 h 206"/>
                <a:gd name="T32" fmla="*/ 60 w 339"/>
                <a:gd name="T33" fmla="*/ 136 h 206"/>
                <a:gd name="T34" fmla="*/ 67 w 339"/>
                <a:gd name="T35" fmla="*/ 136 h 206"/>
                <a:gd name="T36" fmla="*/ 67 w 339"/>
                <a:gd name="T37" fmla="*/ 130 h 206"/>
                <a:gd name="T38" fmla="*/ 0 w 339"/>
                <a:gd name="T39" fmla="*/ 199 h 206"/>
                <a:gd name="T40" fmla="*/ 34 w 339"/>
                <a:gd name="T41" fmla="*/ 199 h 206"/>
                <a:gd name="T42" fmla="*/ 34 w 339"/>
                <a:gd name="T43" fmla="*/ 189 h 206"/>
                <a:gd name="T44" fmla="*/ 0 w 339"/>
                <a:gd name="T45" fmla="*/ 189 h 206"/>
                <a:gd name="T46" fmla="*/ 0 w 339"/>
                <a:gd name="T47" fmla="*/ 199 h 206"/>
                <a:gd name="T48" fmla="*/ 197 w 339"/>
                <a:gd name="T49" fmla="*/ 206 h 206"/>
                <a:gd name="T50" fmla="*/ 271 w 339"/>
                <a:gd name="T51" fmla="*/ 206 h 206"/>
                <a:gd name="T52" fmla="*/ 271 w 339"/>
                <a:gd name="T53" fmla="*/ 202 h 206"/>
                <a:gd name="T54" fmla="*/ 197 w 339"/>
                <a:gd name="T55" fmla="*/ 202 h 206"/>
                <a:gd name="T56" fmla="*/ 197 w 339"/>
                <a:gd name="T57" fmla="*/ 206 h 206"/>
                <a:gd name="T58" fmla="*/ 327 w 339"/>
                <a:gd name="T59" fmla="*/ 193 h 206"/>
                <a:gd name="T60" fmla="*/ 339 w 339"/>
                <a:gd name="T61" fmla="*/ 193 h 206"/>
                <a:gd name="T62" fmla="*/ 339 w 339"/>
                <a:gd name="T63" fmla="*/ 189 h 206"/>
                <a:gd name="T64" fmla="*/ 327 w 339"/>
                <a:gd name="T65" fmla="*/ 189 h 206"/>
                <a:gd name="T66" fmla="*/ 327 w 339"/>
                <a:gd name="T67" fmla="*/ 193 h 206"/>
                <a:gd name="T68" fmla="*/ 327 w 339"/>
                <a:gd name="T69" fmla="*/ 204 h 206"/>
                <a:gd name="T70" fmla="*/ 339 w 339"/>
                <a:gd name="T71" fmla="*/ 204 h 206"/>
                <a:gd name="T72" fmla="*/ 339 w 339"/>
                <a:gd name="T73" fmla="*/ 199 h 206"/>
                <a:gd name="T74" fmla="*/ 327 w 339"/>
                <a:gd name="T75" fmla="*/ 199 h 206"/>
                <a:gd name="T76" fmla="*/ 327 w 339"/>
                <a:gd name="T77" fmla="*/ 204 h 2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9"/>
                <a:gd name="T118" fmla="*/ 0 h 206"/>
                <a:gd name="T119" fmla="*/ 339 w 339"/>
                <a:gd name="T120" fmla="*/ 206 h 2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9" h="206">
                  <a:moveTo>
                    <a:pt x="283" y="148"/>
                  </a:moveTo>
                  <a:lnTo>
                    <a:pt x="295" y="148"/>
                  </a:lnTo>
                  <a:lnTo>
                    <a:pt x="295" y="144"/>
                  </a:lnTo>
                  <a:lnTo>
                    <a:pt x="283" y="144"/>
                  </a:lnTo>
                  <a:lnTo>
                    <a:pt x="283" y="148"/>
                  </a:lnTo>
                  <a:close/>
                  <a:moveTo>
                    <a:pt x="77" y="121"/>
                  </a:moveTo>
                  <a:lnTo>
                    <a:pt x="77" y="14"/>
                  </a:lnTo>
                  <a:lnTo>
                    <a:pt x="262" y="14"/>
                  </a:lnTo>
                  <a:lnTo>
                    <a:pt x="262" y="121"/>
                  </a:lnTo>
                  <a:lnTo>
                    <a:pt x="77" y="121"/>
                  </a:lnTo>
                  <a:close/>
                  <a:moveTo>
                    <a:pt x="67" y="130"/>
                  </a:moveTo>
                  <a:lnTo>
                    <a:pt x="271" y="130"/>
                  </a:lnTo>
                  <a:lnTo>
                    <a:pt x="271" y="6"/>
                  </a:lnTo>
                  <a:lnTo>
                    <a:pt x="279" y="6"/>
                  </a:lnTo>
                  <a:lnTo>
                    <a:pt x="279" y="0"/>
                  </a:lnTo>
                  <a:lnTo>
                    <a:pt x="60" y="0"/>
                  </a:lnTo>
                  <a:lnTo>
                    <a:pt x="60" y="136"/>
                  </a:lnTo>
                  <a:lnTo>
                    <a:pt x="67" y="136"/>
                  </a:lnTo>
                  <a:lnTo>
                    <a:pt x="67" y="130"/>
                  </a:lnTo>
                  <a:close/>
                  <a:moveTo>
                    <a:pt x="0" y="199"/>
                  </a:moveTo>
                  <a:lnTo>
                    <a:pt x="34" y="199"/>
                  </a:lnTo>
                  <a:lnTo>
                    <a:pt x="34" y="189"/>
                  </a:lnTo>
                  <a:lnTo>
                    <a:pt x="0" y="189"/>
                  </a:lnTo>
                  <a:lnTo>
                    <a:pt x="0" y="199"/>
                  </a:lnTo>
                  <a:close/>
                  <a:moveTo>
                    <a:pt x="197" y="206"/>
                  </a:moveTo>
                  <a:lnTo>
                    <a:pt x="271" y="206"/>
                  </a:lnTo>
                  <a:lnTo>
                    <a:pt x="271" y="202"/>
                  </a:lnTo>
                  <a:lnTo>
                    <a:pt x="197" y="202"/>
                  </a:lnTo>
                  <a:lnTo>
                    <a:pt x="197" y="206"/>
                  </a:lnTo>
                  <a:close/>
                  <a:moveTo>
                    <a:pt x="327" y="193"/>
                  </a:moveTo>
                  <a:lnTo>
                    <a:pt x="339" y="193"/>
                  </a:lnTo>
                  <a:lnTo>
                    <a:pt x="339" y="189"/>
                  </a:lnTo>
                  <a:lnTo>
                    <a:pt x="327" y="189"/>
                  </a:lnTo>
                  <a:lnTo>
                    <a:pt x="327" y="193"/>
                  </a:lnTo>
                  <a:close/>
                  <a:moveTo>
                    <a:pt x="327" y="204"/>
                  </a:moveTo>
                  <a:lnTo>
                    <a:pt x="339" y="204"/>
                  </a:lnTo>
                  <a:lnTo>
                    <a:pt x="339" y="199"/>
                  </a:lnTo>
                  <a:lnTo>
                    <a:pt x="327" y="199"/>
                  </a:lnTo>
                  <a:lnTo>
                    <a:pt x="327" y="20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469" name="Freeform 107">
              <a:extLst>
                <a:ext uri="{FF2B5EF4-FFF2-40B4-BE49-F238E27FC236}">
                  <a16:creationId xmlns:a16="http://schemas.microsoft.com/office/drawing/2014/main" id="{D675FF50-E1CF-4C61-80EF-3BB180FFE0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0" y="1033"/>
              <a:ext cx="271" cy="11"/>
            </a:xfrm>
            <a:custGeom>
              <a:avLst/>
              <a:gdLst>
                <a:gd name="T0" fmla="*/ 0 w 271"/>
                <a:gd name="T1" fmla="*/ 0 h 11"/>
                <a:gd name="T2" fmla="*/ 271 w 271"/>
                <a:gd name="T3" fmla="*/ 0 h 11"/>
                <a:gd name="T4" fmla="*/ 67 w 271"/>
                <a:gd name="T5" fmla="*/ 11 h 11"/>
                <a:gd name="T6" fmla="*/ 67 w 271"/>
                <a:gd name="T7" fmla="*/ 0 h 11"/>
                <a:gd name="T8" fmla="*/ 136 w 271"/>
                <a:gd name="T9" fmla="*/ 11 h 11"/>
                <a:gd name="T10" fmla="*/ 136 w 27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1"/>
                <a:gd name="T19" fmla="*/ 0 h 11"/>
                <a:gd name="T20" fmla="*/ 271 w 271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1" h="11">
                  <a:moveTo>
                    <a:pt x="0" y="0"/>
                  </a:moveTo>
                  <a:lnTo>
                    <a:pt x="271" y="0"/>
                  </a:lnTo>
                  <a:moveTo>
                    <a:pt x="67" y="11"/>
                  </a:moveTo>
                  <a:lnTo>
                    <a:pt x="67" y="0"/>
                  </a:lnTo>
                  <a:moveTo>
                    <a:pt x="136" y="11"/>
                  </a:moveTo>
                  <a:lnTo>
                    <a:pt x="136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</p:grpSp>
      <p:sp>
        <p:nvSpPr>
          <p:cNvPr id="473" name="Rectangle 619">
            <a:extLst>
              <a:ext uri="{FF2B5EF4-FFF2-40B4-BE49-F238E27FC236}">
                <a16:creationId xmlns:a16="http://schemas.microsoft.com/office/drawing/2014/main" id="{5B2811B7-3258-4F72-B16A-82A35CF76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3670" y="1908869"/>
            <a:ext cx="1033937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342900" eaLnBrk="0" hangingPunct="0"/>
            <a:r>
              <a:rPr lang="en-US" sz="675" dirty="0">
                <a:solidFill>
                  <a:prstClr val="black"/>
                </a:solidFill>
                <a:latin typeface="Arial" charset="0"/>
                <a:cs typeface="Arial" charset="0"/>
              </a:rPr>
              <a:t>Online Services and</a:t>
            </a:r>
          </a:p>
          <a:p>
            <a:pPr algn="ctr" defTabSz="342900" eaLnBrk="0" hangingPunct="0"/>
            <a:r>
              <a:rPr lang="en-US" sz="675" dirty="0">
                <a:solidFill>
                  <a:prstClr val="black"/>
                </a:solidFill>
                <a:latin typeface="Arial" charset="0"/>
                <a:cs typeface="Arial" charset="0"/>
              </a:rPr>
              <a:t>Outsourcing Arrangements</a:t>
            </a:r>
          </a:p>
        </p:txBody>
      </p:sp>
      <p:sp>
        <p:nvSpPr>
          <p:cNvPr id="475" name="Freeform 529">
            <a:extLst>
              <a:ext uri="{FF2B5EF4-FFF2-40B4-BE49-F238E27FC236}">
                <a16:creationId xmlns:a16="http://schemas.microsoft.com/office/drawing/2014/main" id="{5DA329A8-E307-42B8-824A-B5FA1FF2857A}"/>
              </a:ext>
            </a:extLst>
          </p:cNvPr>
          <p:cNvSpPr>
            <a:spLocks/>
          </p:cNvSpPr>
          <p:nvPr/>
        </p:nvSpPr>
        <p:spPr bwMode="auto">
          <a:xfrm>
            <a:off x="7159963" y="218163"/>
            <a:ext cx="1885950" cy="4514850"/>
          </a:xfrm>
          <a:custGeom>
            <a:avLst/>
            <a:gdLst>
              <a:gd name="T0" fmla="*/ 905 w 1052"/>
              <a:gd name="T1" fmla="*/ 569310 h 698"/>
              <a:gd name="T2" fmla="*/ 1202 w 1052"/>
              <a:gd name="T3" fmla="*/ 645149 h 698"/>
              <a:gd name="T4" fmla="*/ 1564 w 1052"/>
              <a:gd name="T5" fmla="*/ 691574 h 698"/>
              <a:gd name="T6" fmla="*/ 1959 w 1052"/>
              <a:gd name="T7" fmla="*/ 705756 h 698"/>
              <a:gd name="T8" fmla="*/ 2355 w 1052"/>
              <a:gd name="T9" fmla="*/ 682450 h 698"/>
              <a:gd name="T10" fmla="*/ 2704 w 1052"/>
              <a:gd name="T11" fmla="*/ 627944 h 698"/>
              <a:gd name="T12" fmla="*/ 3052 w 1052"/>
              <a:gd name="T13" fmla="*/ 682450 h 698"/>
              <a:gd name="T14" fmla="*/ 3438 w 1052"/>
              <a:gd name="T15" fmla="*/ 705756 h 698"/>
              <a:gd name="T16" fmla="*/ 3843 w 1052"/>
              <a:gd name="T17" fmla="*/ 691574 h 698"/>
              <a:gd name="T18" fmla="*/ 4205 w 1052"/>
              <a:gd name="T19" fmla="*/ 645149 h 698"/>
              <a:gd name="T20" fmla="*/ 4493 w 1052"/>
              <a:gd name="T21" fmla="*/ 569310 h 698"/>
              <a:gd name="T22" fmla="*/ 4744 w 1052"/>
              <a:gd name="T23" fmla="*/ 529849 h 698"/>
              <a:gd name="T24" fmla="*/ 5031 w 1052"/>
              <a:gd name="T25" fmla="*/ 512644 h 698"/>
              <a:gd name="T26" fmla="*/ 5264 w 1052"/>
              <a:gd name="T27" fmla="*/ 463140 h 698"/>
              <a:gd name="T28" fmla="*/ 5380 w 1052"/>
              <a:gd name="T29" fmla="*/ 393403 h 698"/>
              <a:gd name="T30" fmla="*/ 5380 w 1052"/>
              <a:gd name="T31" fmla="*/ 312354 h 698"/>
              <a:gd name="T32" fmla="*/ 5264 w 1052"/>
              <a:gd name="T33" fmla="*/ 239566 h 698"/>
              <a:gd name="T34" fmla="*/ 5031 w 1052"/>
              <a:gd name="T35" fmla="*/ 193106 h 698"/>
              <a:gd name="T36" fmla="*/ 4744 w 1052"/>
              <a:gd name="T37" fmla="*/ 175908 h 698"/>
              <a:gd name="T38" fmla="*/ 4493 w 1052"/>
              <a:gd name="T39" fmla="*/ 133390 h 698"/>
              <a:gd name="T40" fmla="*/ 4205 w 1052"/>
              <a:gd name="T41" fmla="*/ 58634 h 698"/>
              <a:gd name="T42" fmla="*/ 3843 w 1052"/>
              <a:gd name="T43" fmla="*/ 11131 h 698"/>
              <a:gd name="T44" fmla="*/ 3438 w 1052"/>
              <a:gd name="T45" fmla="*/ 0 h 698"/>
              <a:gd name="T46" fmla="*/ 3052 w 1052"/>
              <a:gd name="T47" fmla="*/ 21146 h 698"/>
              <a:gd name="T48" fmla="*/ 2704 w 1052"/>
              <a:gd name="T49" fmla="*/ 77812 h 698"/>
              <a:gd name="T50" fmla="*/ 2355 w 1052"/>
              <a:gd name="T51" fmla="*/ 21146 h 698"/>
              <a:gd name="T52" fmla="*/ 1959 w 1052"/>
              <a:gd name="T53" fmla="*/ 0 h 698"/>
              <a:gd name="T54" fmla="*/ 1564 w 1052"/>
              <a:gd name="T55" fmla="*/ 11131 h 698"/>
              <a:gd name="T56" fmla="*/ 1202 w 1052"/>
              <a:gd name="T57" fmla="*/ 58634 h 698"/>
              <a:gd name="T58" fmla="*/ 905 w 1052"/>
              <a:gd name="T59" fmla="*/ 133390 h 698"/>
              <a:gd name="T60" fmla="*/ 653 w 1052"/>
              <a:gd name="T61" fmla="*/ 175908 h 698"/>
              <a:gd name="T62" fmla="*/ 376 w 1052"/>
              <a:gd name="T63" fmla="*/ 193106 h 698"/>
              <a:gd name="T64" fmla="*/ 143 w 1052"/>
              <a:gd name="T65" fmla="*/ 239566 h 698"/>
              <a:gd name="T66" fmla="*/ 18 w 1052"/>
              <a:gd name="T67" fmla="*/ 312354 h 698"/>
              <a:gd name="T68" fmla="*/ 18 w 1052"/>
              <a:gd name="T69" fmla="*/ 393403 h 698"/>
              <a:gd name="T70" fmla="*/ 143 w 1052"/>
              <a:gd name="T71" fmla="*/ 463140 h 698"/>
              <a:gd name="T72" fmla="*/ 376 w 1052"/>
              <a:gd name="T73" fmla="*/ 512644 h 698"/>
              <a:gd name="T74" fmla="*/ 653 w 1052"/>
              <a:gd name="T75" fmla="*/ 529849 h 6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52"/>
              <a:gd name="T115" fmla="*/ 0 h 698"/>
              <a:gd name="T116" fmla="*/ 1052 w 1052"/>
              <a:gd name="T117" fmla="*/ 698 h 69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52" h="698">
                <a:moveTo>
                  <a:pt x="155" y="517"/>
                </a:moveTo>
                <a:lnTo>
                  <a:pt x="176" y="563"/>
                </a:lnTo>
                <a:lnTo>
                  <a:pt x="201" y="605"/>
                </a:lnTo>
                <a:lnTo>
                  <a:pt x="234" y="638"/>
                </a:lnTo>
                <a:lnTo>
                  <a:pt x="267" y="666"/>
                </a:lnTo>
                <a:lnTo>
                  <a:pt x="304" y="684"/>
                </a:lnTo>
                <a:lnTo>
                  <a:pt x="342" y="696"/>
                </a:lnTo>
                <a:lnTo>
                  <a:pt x="381" y="698"/>
                </a:lnTo>
                <a:lnTo>
                  <a:pt x="421" y="691"/>
                </a:lnTo>
                <a:lnTo>
                  <a:pt x="458" y="675"/>
                </a:lnTo>
                <a:lnTo>
                  <a:pt x="493" y="652"/>
                </a:lnTo>
                <a:lnTo>
                  <a:pt x="526" y="621"/>
                </a:lnTo>
                <a:lnTo>
                  <a:pt x="559" y="652"/>
                </a:lnTo>
                <a:lnTo>
                  <a:pt x="594" y="675"/>
                </a:lnTo>
                <a:lnTo>
                  <a:pt x="631" y="691"/>
                </a:lnTo>
                <a:lnTo>
                  <a:pt x="669" y="698"/>
                </a:lnTo>
                <a:lnTo>
                  <a:pt x="708" y="696"/>
                </a:lnTo>
                <a:lnTo>
                  <a:pt x="748" y="684"/>
                </a:lnTo>
                <a:lnTo>
                  <a:pt x="783" y="666"/>
                </a:lnTo>
                <a:lnTo>
                  <a:pt x="818" y="638"/>
                </a:lnTo>
                <a:lnTo>
                  <a:pt x="848" y="605"/>
                </a:lnTo>
                <a:lnTo>
                  <a:pt x="874" y="563"/>
                </a:lnTo>
                <a:lnTo>
                  <a:pt x="897" y="517"/>
                </a:lnTo>
                <a:lnTo>
                  <a:pt x="923" y="524"/>
                </a:lnTo>
                <a:lnTo>
                  <a:pt x="951" y="519"/>
                </a:lnTo>
                <a:lnTo>
                  <a:pt x="979" y="507"/>
                </a:lnTo>
                <a:lnTo>
                  <a:pt x="1003" y="486"/>
                </a:lnTo>
                <a:lnTo>
                  <a:pt x="1024" y="458"/>
                </a:lnTo>
                <a:lnTo>
                  <a:pt x="1038" y="426"/>
                </a:lnTo>
                <a:lnTo>
                  <a:pt x="1047" y="389"/>
                </a:lnTo>
                <a:lnTo>
                  <a:pt x="1052" y="349"/>
                </a:lnTo>
                <a:lnTo>
                  <a:pt x="1047" y="309"/>
                </a:lnTo>
                <a:lnTo>
                  <a:pt x="1038" y="272"/>
                </a:lnTo>
                <a:lnTo>
                  <a:pt x="1024" y="237"/>
                </a:lnTo>
                <a:lnTo>
                  <a:pt x="1003" y="209"/>
                </a:lnTo>
                <a:lnTo>
                  <a:pt x="979" y="191"/>
                </a:lnTo>
                <a:lnTo>
                  <a:pt x="951" y="177"/>
                </a:lnTo>
                <a:lnTo>
                  <a:pt x="923" y="174"/>
                </a:lnTo>
                <a:lnTo>
                  <a:pt x="897" y="179"/>
                </a:lnTo>
                <a:lnTo>
                  <a:pt x="874" y="132"/>
                </a:lnTo>
                <a:lnTo>
                  <a:pt x="848" y="93"/>
                </a:lnTo>
                <a:lnTo>
                  <a:pt x="818" y="58"/>
                </a:lnTo>
                <a:lnTo>
                  <a:pt x="783" y="30"/>
                </a:lnTo>
                <a:lnTo>
                  <a:pt x="748" y="11"/>
                </a:lnTo>
                <a:lnTo>
                  <a:pt x="708" y="2"/>
                </a:lnTo>
                <a:lnTo>
                  <a:pt x="669" y="0"/>
                </a:lnTo>
                <a:lnTo>
                  <a:pt x="631" y="7"/>
                </a:lnTo>
                <a:lnTo>
                  <a:pt x="594" y="21"/>
                </a:lnTo>
                <a:lnTo>
                  <a:pt x="559" y="44"/>
                </a:lnTo>
                <a:lnTo>
                  <a:pt x="526" y="77"/>
                </a:lnTo>
                <a:lnTo>
                  <a:pt x="493" y="44"/>
                </a:lnTo>
                <a:lnTo>
                  <a:pt x="458" y="21"/>
                </a:lnTo>
                <a:lnTo>
                  <a:pt x="421" y="7"/>
                </a:lnTo>
                <a:lnTo>
                  <a:pt x="381" y="0"/>
                </a:lnTo>
                <a:lnTo>
                  <a:pt x="342" y="2"/>
                </a:lnTo>
                <a:lnTo>
                  <a:pt x="304" y="11"/>
                </a:lnTo>
                <a:lnTo>
                  <a:pt x="267" y="30"/>
                </a:lnTo>
                <a:lnTo>
                  <a:pt x="234" y="58"/>
                </a:lnTo>
                <a:lnTo>
                  <a:pt x="201" y="93"/>
                </a:lnTo>
                <a:lnTo>
                  <a:pt x="176" y="132"/>
                </a:lnTo>
                <a:lnTo>
                  <a:pt x="155" y="179"/>
                </a:lnTo>
                <a:lnTo>
                  <a:pt x="127" y="174"/>
                </a:lnTo>
                <a:lnTo>
                  <a:pt x="99" y="177"/>
                </a:lnTo>
                <a:lnTo>
                  <a:pt x="73" y="191"/>
                </a:lnTo>
                <a:lnTo>
                  <a:pt x="47" y="209"/>
                </a:lnTo>
                <a:lnTo>
                  <a:pt x="28" y="237"/>
                </a:lnTo>
                <a:lnTo>
                  <a:pt x="12" y="272"/>
                </a:lnTo>
                <a:lnTo>
                  <a:pt x="3" y="309"/>
                </a:lnTo>
                <a:lnTo>
                  <a:pt x="0" y="349"/>
                </a:lnTo>
                <a:lnTo>
                  <a:pt x="3" y="389"/>
                </a:lnTo>
                <a:lnTo>
                  <a:pt x="12" y="426"/>
                </a:lnTo>
                <a:lnTo>
                  <a:pt x="28" y="458"/>
                </a:lnTo>
                <a:lnTo>
                  <a:pt x="47" y="486"/>
                </a:lnTo>
                <a:lnTo>
                  <a:pt x="73" y="507"/>
                </a:lnTo>
                <a:lnTo>
                  <a:pt x="99" y="519"/>
                </a:lnTo>
                <a:lnTo>
                  <a:pt x="127" y="524"/>
                </a:lnTo>
                <a:lnTo>
                  <a:pt x="155" y="51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3429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6" name="Rectangle 308">
            <a:extLst>
              <a:ext uri="{FF2B5EF4-FFF2-40B4-BE49-F238E27FC236}">
                <a16:creationId xmlns:a16="http://schemas.microsoft.com/office/drawing/2014/main" id="{B9C27ECB-FDD1-4F1C-9906-DC61D2859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0924" y="2218968"/>
            <a:ext cx="6520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342900" eaLnBrk="0" hangingPunct="0"/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Internet</a:t>
            </a:r>
          </a:p>
          <a:p>
            <a:pPr algn="ctr" defTabSz="342900" eaLnBrk="0" hangingPunct="0"/>
            <a:r>
              <a:rPr lang="en-US" sz="1400" b="1" i="1" dirty="0">
                <a:solidFill>
                  <a:srgbClr val="FF9900"/>
                </a:solidFill>
                <a:latin typeface="Arial" charset="0"/>
                <a:cs typeface="Arial" charset="0"/>
              </a:rPr>
              <a:t>Threats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05547D13-F0A9-4A8D-8039-DF1D4D5C47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5437" y="678240"/>
            <a:ext cx="263368" cy="258679"/>
          </a:xfrm>
          <a:prstGeom prst="rect">
            <a:avLst/>
          </a:prstGeom>
        </p:spPr>
      </p:pic>
      <p:pic>
        <p:nvPicPr>
          <p:cNvPr id="483" name="Picture 482" descr="A close up of a sign&#10;&#10;Description automatically generated">
            <a:extLst>
              <a:ext uri="{FF2B5EF4-FFF2-40B4-BE49-F238E27FC236}">
                <a16:creationId xmlns:a16="http://schemas.microsoft.com/office/drawing/2014/main" id="{E35997AE-5C59-4B89-AC13-48BA792D83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8791" y="1984564"/>
            <a:ext cx="263368" cy="258679"/>
          </a:xfrm>
          <a:prstGeom prst="rect">
            <a:avLst/>
          </a:prstGeom>
        </p:spPr>
      </p:pic>
      <p:pic>
        <p:nvPicPr>
          <p:cNvPr id="484" name="Picture 483" descr="A close up of a sign&#10;&#10;Description automatically generated">
            <a:extLst>
              <a:ext uri="{FF2B5EF4-FFF2-40B4-BE49-F238E27FC236}">
                <a16:creationId xmlns:a16="http://schemas.microsoft.com/office/drawing/2014/main" id="{776AE4F7-3D35-43F7-952A-FB82A48853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715" y="3249856"/>
            <a:ext cx="135273" cy="13286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DA9A075-5E15-4AF9-B14F-BEFA5A8F9628}"/>
              </a:ext>
            </a:extLst>
          </p:cNvPr>
          <p:cNvGrpSpPr/>
          <p:nvPr/>
        </p:nvGrpSpPr>
        <p:grpSpPr>
          <a:xfrm>
            <a:off x="4952509" y="3797635"/>
            <a:ext cx="642603" cy="617206"/>
            <a:chOff x="4841489" y="3817401"/>
            <a:chExt cx="642603" cy="617206"/>
          </a:xfrm>
        </p:grpSpPr>
        <p:cxnSp>
          <p:nvCxnSpPr>
            <p:cNvPr id="14" name="Connector: Curved 13">
              <a:extLst>
                <a:ext uri="{FF2B5EF4-FFF2-40B4-BE49-F238E27FC236}">
                  <a16:creationId xmlns:a16="http://schemas.microsoft.com/office/drawing/2014/main" id="{F5F5F2B0-3DBC-4E4C-8690-21811808C798}"/>
                </a:ext>
              </a:extLst>
            </p:cNvPr>
            <p:cNvCxnSpPr/>
            <p:nvPr/>
          </p:nvCxnSpPr>
          <p:spPr>
            <a:xfrm rot="5400000" flipH="1" flipV="1">
              <a:off x="5293862" y="3854377"/>
              <a:ext cx="227206" cy="153254"/>
            </a:xfrm>
            <a:prstGeom prst="curvedConnector3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5" name="Group 443">
              <a:extLst>
                <a:ext uri="{FF2B5EF4-FFF2-40B4-BE49-F238E27FC236}">
                  <a16:creationId xmlns:a16="http://schemas.microsoft.com/office/drawing/2014/main" id="{40D302FB-41BF-4FBA-A430-1B9B84B0AD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1489" y="3971454"/>
              <a:ext cx="583406" cy="463153"/>
              <a:chOff x="1852" y="1536"/>
              <a:chExt cx="490" cy="389"/>
            </a:xfrm>
          </p:grpSpPr>
          <p:sp>
            <p:nvSpPr>
              <p:cNvPr id="487" name="Freeform 445">
                <a:extLst>
                  <a:ext uri="{FF2B5EF4-FFF2-40B4-BE49-F238E27FC236}">
                    <a16:creationId xmlns:a16="http://schemas.microsoft.com/office/drawing/2014/main" id="{3B1D9556-E383-46E3-BCF2-4940D5BED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536"/>
                <a:ext cx="278" cy="387"/>
              </a:xfrm>
              <a:custGeom>
                <a:avLst/>
                <a:gdLst>
                  <a:gd name="T0" fmla="*/ 0 w 180"/>
                  <a:gd name="T1" fmla="*/ 2605 h 205"/>
                  <a:gd name="T2" fmla="*/ 0 w 180"/>
                  <a:gd name="T3" fmla="*/ 2501 h 205"/>
                  <a:gd name="T4" fmla="*/ 244 w 180"/>
                  <a:gd name="T5" fmla="*/ 2348 h 205"/>
                  <a:gd name="T6" fmla="*/ 244 w 180"/>
                  <a:gd name="T7" fmla="*/ 0 h 205"/>
                  <a:gd name="T8" fmla="*/ 763 w 180"/>
                  <a:gd name="T9" fmla="*/ 0 h 205"/>
                  <a:gd name="T10" fmla="*/ 763 w 180"/>
                  <a:gd name="T11" fmla="*/ 2348 h 205"/>
                  <a:gd name="T12" fmla="*/ 1024 w 180"/>
                  <a:gd name="T13" fmla="*/ 2501 h 205"/>
                  <a:gd name="T14" fmla="*/ 1024 w 180"/>
                  <a:gd name="T15" fmla="*/ 2605 h 205"/>
                  <a:gd name="T16" fmla="*/ 0 w 180"/>
                  <a:gd name="T17" fmla="*/ 2605 h 2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0"/>
                  <a:gd name="T28" fmla="*/ 0 h 205"/>
                  <a:gd name="T29" fmla="*/ 180 w 180"/>
                  <a:gd name="T30" fmla="*/ 205 h 20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0" h="205">
                    <a:moveTo>
                      <a:pt x="0" y="205"/>
                    </a:moveTo>
                    <a:lnTo>
                      <a:pt x="0" y="197"/>
                    </a:lnTo>
                    <a:lnTo>
                      <a:pt x="43" y="185"/>
                    </a:lnTo>
                    <a:lnTo>
                      <a:pt x="43" y="0"/>
                    </a:lnTo>
                    <a:lnTo>
                      <a:pt x="134" y="0"/>
                    </a:lnTo>
                    <a:lnTo>
                      <a:pt x="134" y="185"/>
                    </a:lnTo>
                    <a:lnTo>
                      <a:pt x="180" y="197"/>
                    </a:lnTo>
                    <a:lnTo>
                      <a:pt x="180" y="205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88" name="Freeform 446">
                <a:extLst>
                  <a:ext uri="{FF2B5EF4-FFF2-40B4-BE49-F238E27FC236}">
                    <a16:creationId xmlns:a16="http://schemas.microsoft.com/office/drawing/2014/main" id="{B37C06E2-76DD-443C-8F85-AA02DE80E0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23" y="1553"/>
                <a:ext cx="140" cy="372"/>
              </a:xfrm>
              <a:custGeom>
                <a:avLst/>
                <a:gdLst>
                  <a:gd name="T0" fmla="*/ 0 w 91"/>
                  <a:gd name="T1" fmla="*/ 2251 h 197"/>
                  <a:gd name="T2" fmla="*/ 0 w 91"/>
                  <a:gd name="T3" fmla="*/ 2504 h 197"/>
                  <a:gd name="T4" fmla="*/ 509 w 91"/>
                  <a:gd name="T5" fmla="*/ 2251 h 197"/>
                  <a:gd name="T6" fmla="*/ 509 w 91"/>
                  <a:gd name="T7" fmla="*/ 2504 h 197"/>
                  <a:gd name="T8" fmla="*/ 175 w 91"/>
                  <a:gd name="T9" fmla="*/ 699 h 197"/>
                  <a:gd name="T10" fmla="*/ 335 w 91"/>
                  <a:gd name="T11" fmla="*/ 699 h 197"/>
                  <a:gd name="T12" fmla="*/ 146 w 91"/>
                  <a:gd name="T13" fmla="*/ 417 h 197"/>
                  <a:gd name="T14" fmla="*/ 365 w 91"/>
                  <a:gd name="T15" fmla="*/ 417 h 197"/>
                  <a:gd name="T16" fmla="*/ 66 w 91"/>
                  <a:gd name="T17" fmla="*/ 0 h 197"/>
                  <a:gd name="T18" fmla="*/ 445 w 91"/>
                  <a:gd name="T19" fmla="*/ 0 h 197"/>
                  <a:gd name="T20" fmla="*/ 445 w 91"/>
                  <a:gd name="T21" fmla="*/ 1516 h 197"/>
                  <a:gd name="T22" fmla="*/ 66 w 91"/>
                  <a:gd name="T23" fmla="*/ 1516 h 197"/>
                  <a:gd name="T24" fmla="*/ 66 w 91"/>
                  <a:gd name="T25" fmla="*/ 0 h 1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1"/>
                  <a:gd name="T40" fmla="*/ 0 h 197"/>
                  <a:gd name="T41" fmla="*/ 91 w 91"/>
                  <a:gd name="T42" fmla="*/ 197 h 19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1" h="197">
                    <a:moveTo>
                      <a:pt x="0" y="177"/>
                    </a:moveTo>
                    <a:lnTo>
                      <a:pt x="0" y="197"/>
                    </a:lnTo>
                    <a:moveTo>
                      <a:pt x="91" y="177"/>
                    </a:moveTo>
                    <a:lnTo>
                      <a:pt x="91" y="197"/>
                    </a:lnTo>
                    <a:moveTo>
                      <a:pt x="31" y="55"/>
                    </a:moveTo>
                    <a:lnTo>
                      <a:pt x="60" y="55"/>
                    </a:lnTo>
                    <a:moveTo>
                      <a:pt x="26" y="33"/>
                    </a:moveTo>
                    <a:lnTo>
                      <a:pt x="65" y="33"/>
                    </a:lnTo>
                    <a:moveTo>
                      <a:pt x="12" y="0"/>
                    </a:moveTo>
                    <a:lnTo>
                      <a:pt x="79" y="0"/>
                    </a:lnTo>
                    <a:lnTo>
                      <a:pt x="79" y="119"/>
                    </a:lnTo>
                    <a:lnTo>
                      <a:pt x="12" y="119"/>
                    </a:lnTo>
                    <a:lnTo>
                      <a:pt x="12" y="0"/>
                    </a:lnTo>
                  </a:path>
                </a:pathLst>
              </a:custGeom>
              <a:noFill/>
              <a:ln w="11113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89" name="Rectangle 447">
                <a:extLst>
                  <a:ext uri="{FF2B5EF4-FFF2-40B4-BE49-F238E27FC236}">
                    <a16:creationId xmlns:a16="http://schemas.microsoft.com/office/drawing/2014/main" id="{F2CB4C64-1FB8-4509-90C7-DA0646BB52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9" y="1651"/>
                <a:ext cx="23" cy="8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90" name="Freeform 448">
                <a:extLst>
                  <a:ext uri="{FF2B5EF4-FFF2-40B4-BE49-F238E27FC236}">
                    <a16:creationId xmlns:a16="http://schemas.microsoft.com/office/drawing/2014/main" id="{16FACB0D-6021-4A20-B4F9-1A9C8272F5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37" y="1776"/>
                <a:ext cx="119" cy="106"/>
              </a:xfrm>
              <a:custGeom>
                <a:avLst/>
                <a:gdLst>
                  <a:gd name="T0" fmla="*/ 40 w 77"/>
                  <a:gd name="T1" fmla="*/ 449 h 56"/>
                  <a:gd name="T2" fmla="*/ 0 w 77"/>
                  <a:gd name="T3" fmla="*/ 0 h 56"/>
                  <a:gd name="T4" fmla="*/ 70 w 77"/>
                  <a:gd name="T5" fmla="*/ 449 h 56"/>
                  <a:gd name="T6" fmla="*/ 108 w 77"/>
                  <a:gd name="T7" fmla="*/ 0 h 56"/>
                  <a:gd name="T8" fmla="*/ 70 w 77"/>
                  <a:gd name="T9" fmla="*/ 449 h 56"/>
                  <a:gd name="T10" fmla="*/ 167 w 77"/>
                  <a:gd name="T11" fmla="*/ 449 h 56"/>
                  <a:gd name="T12" fmla="*/ 136 w 77"/>
                  <a:gd name="T13" fmla="*/ 0 h 56"/>
                  <a:gd name="T14" fmla="*/ 207 w 77"/>
                  <a:gd name="T15" fmla="*/ 449 h 56"/>
                  <a:gd name="T16" fmla="*/ 232 w 77"/>
                  <a:gd name="T17" fmla="*/ 0 h 56"/>
                  <a:gd name="T18" fmla="*/ 207 w 77"/>
                  <a:gd name="T19" fmla="*/ 449 h 56"/>
                  <a:gd name="T20" fmla="*/ 303 w 77"/>
                  <a:gd name="T21" fmla="*/ 449 h 56"/>
                  <a:gd name="T22" fmla="*/ 272 w 77"/>
                  <a:gd name="T23" fmla="*/ 0 h 56"/>
                  <a:gd name="T24" fmla="*/ 332 w 77"/>
                  <a:gd name="T25" fmla="*/ 449 h 56"/>
                  <a:gd name="T26" fmla="*/ 371 w 77"/>
                  <a:gd name="T27" fmla="*/ 0 h 56"/>
                  <a:gd name="T28" fmla="*/ 332 w 77"/>
                  <a:gd name="T29" fmla="*/ 449 h 56"/>
                  <a:gd name="T30" fmla="*/ 439 w 77"/>
                  <a:gd name="T31" fmla="*/ 449 h 56"/>
                  <a:gd name="T32" fmla="*/ 399 w 77"/>
                  <a:gd name="T33" fmla="*/ 0 h 56"/>
                  <a:gd name="T34" fmla="*/ 399 w 77"/>
                  <a:gd name="T35" fmla="*/ 719 h 56"/>
                  <a:gd name="T36" fmla="*/ 439 w 77"/>
                  <a:gd name="T37" fmla="*/ 502 h 56"/>
                  <a:gd name="T38" fmla="*/ 399 w 77"/>
                  <a:gd name="T39" fmla="*/ 719 h 56"/>
                  <a:gd name="T40" fmla="*/ 371 w 77"/>
                  <a:gd name="T41" fmla="*/ 719 h 56"/>
                  <a:gd name="T42" fmla="*/ 332 w 77"/>
                  <a:gd name="T43" fmla="*/ 502 h 56"/>
                  <a:gd name="T44" fmla="*/ 272 w 77"/>
                  <a:gd name="T45" fmla="*/ 719 h 56"/>
                  <a:gd name="T46" fmla="*/ 303 w 77"/>
                  <a:gd name="T47" fmla="*/ 502 h 56"/>
                  <a:gd name="T48" fmla="*/ 272 w 77"/>
                  <a:gd name="T49" fmla="*/ 719 h 56"/>
                  <a:gd name="T50" fmla="*/ 232 w 77"/>
                  <a:gd name="T51" fmla="*/ 719 h 56"/>
                  <a:gd name="T52" fmla="*/ 207 w 77"/>
                  <a:gd name="T53" fmla="*/ 502 h 56"/>
                  <a:gd name="T54" fmla="*/ 136 w 77"/>
                  <a:gd name="T55" fmla="*/ 719 h 56"/>
                  <a:gd name="T56" fmla="*/ 167 w 77"/>
                  <a:gd name="T57" fmla="*/ 502 h 56"/>
                  <a:gd name="T58" fmla="*/ 136 w 77"/>
                  <a:gd name="T59" fmla="*/ 719 h 56"/>
                  <a:gd name="T60" fmla="*/ 108 w 77"/>
                  <a:gd name="T61" fmla="*/ 719 h 56"/>
                  <a:gd name="T62" fmla="*/ 70 w 77"/>
                  <a:gd name="T63" fmla="*/ 502 h 56"/>
                  <a:gd name="T64" fmla="*/ 0 w 77"/>
                  <a:gd name="T65" fmla="*/ 719 h 56"/>
                  <a:gd name="T66" fmla="*/ 40 w 77"/>
                  <a:gd name="T67" fmla="*/ 502 h 56"/>
                  <a:gd name="T68" fmla="*/ 0 w 77"/>
                  <a:gd name="T69" fmla="*/ 719 h 5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7"/>
                  <a:gd name="T106" fmla="*/ 0 h 56"/>
                  <a:gd name="T107" fmla="*/ 77 w 77"/>
                  <a:gd name="T108" fmla="*/ 56 h 5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7" h="56">
                    <a:moveTo>
                      <a:pt x="0" y="35"/>
                    </a:moveTo>
                    <a:lnTo>
                      <a:pt x="7" y="35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35"/>
                    </a:lnTo>
                    <a:close/>
                    <a:moveTo>
                      <a:pt x="12" y="35"/>
                    </a:moveTo>
                    <a:lnTo>
                      <a:pt x="19" y="35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12" y="35"/>
                    </a:lnTo>
                    <a:close/>
                    <a:moveTo>
                      <a:pt x="24" y="35"/>
                    </a:moveTo>
                    <a:lnTo>
                      <a:pt x="29" y="35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4" y="35"/>
                    </a:lnTo>
                    <a:close/>
                    <a:moveTo>
                      <a:pt x="36" y="35"/>
                    </a:moveTo>
                    <a:lnTo>
                      <a:pt x="41" y="35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6" y="35"/>
                    </a:lnTo>
                    <a:close/>
                    <a:moveTo>
                      <a:pt x="48" y="35"/>
                    </a:moveTo>
                    <a:lnTo>
                      <a:pt x="53" y="35"/>
                    </a:lnTo>
                    <a:lnTo>
                      <a:pt x="53" y="0"/>
                    </a:lnTo>
                    <a:lnTo>
                      <a:pt x="48" y="0"/>
                    </a:lnTo>
                    <a:lnTo>
                      <a:pt x="48" y="35"/>
                    </a:lnTo>
                    <a:close/>
                    <a:moveTo>
                      <a:pt x="58" y="35"/>
                    </a:moveTo>
                    <a:lnTo>
                      <a:pt x="65" y="35"/>
                    </a:lnTo>
                    <a:lnTo>
                      <a:pt x="65" y="0"/>
                    </a:lnTo>
                    <a:lnTo>
                      <a:pt x="58" y="0"/>
                    </a:lnTo>
                    <a:lnTo>
                      <a:pt x="58" y="35"/>
                    </a:lnTo>
                    <a:close/>
                    <a:moveTo>
                      <a:pt x="70" y="35"/>
                    </a:moveTo>
                    <a:lnTo>
                      <a:pt x="77" y="35"/>
                    </a:lnTo>
                    <a:lnTo>
                      <a:pt x="77" y="0"/>
                    </a:lnTo>
                    <a:lnTo>
                      <a:pt x="70" y="0"/>
                    </a:lnTo>
                    <a:lnTo>
                      <a:pt x="70" y="35"/>
                    </a:lnTo>
                    <a:close/>
                    <a:moveTo>
                      <a:pt x="70" y="56"/>
                    </a:moveTo>
                    <a:lnTo>
                      <a:pt x="77" y="56"/>
                    </a:lnTo>
                    <a:lnTo>
                      <a:pt x="77" y="39"/>
                    </a:lnTo>
                    <a:lnTo>
                      <a:pt x="70" y="39"/>
                    </a:lnTo>
                    <a:lnTo>
                      <a:pt x="70" y="56"/>
                    </a:lnTo>
                    <a:close/>
                    <a:moveTo>
                      <a:pt x="58" y="56"/>
                    </a:moveTo>
                    <a:lnTo>
                      <a:pt x="65" y="56"/>
                    </a:lnTo>
                    <a:lnTo>
                      <a:pt x="65" y="39"/>
                    </a:lnTo>
                    <a:lnTo>
                      <a:pt x="58" y="39"/>
                    </a:lnTo>
                    <a:lnTo>
                      <a:pt x="58" y="56"/>
                    </a:lnTo>
                    <a:close/>
                    <a:moveTo>
                      <a:pt x="48" y="56"/>
                    </a:moveTo>
                    <a:lnTo>
                      <a:pt x="53" y="56"/>
                    </a:lnTo>
                    <a:lnTo>
                      <a:pt x="53" y="39"/>
                    </a:lnTo>
                    <a:lnTo>
                      <a:pt x="48" y="39"/>
                    </a:lnTo>
                    <a:lnTo>
                      <a:pt x="48" y="56"/>
                    </a:lnTo>
                    <a:close/>
                    <a:moveTo>
                      <a:pt x="36" y="56"/>
                    </a:moveTo>
                    <a:lnTo>
                      <a:pt x="41" y="56"/>
                    </a:lnTo>
                    <a:lnTo>
                      <a:pt x="41" y="39"/>
                    </a:lnTo>
                    <a:lnTo>
                      <a:pt x="36" y="39"/>
                    </a:lnTo>
                    <a:lnTo>
                      <a:pt x="36" y="56"/>
                    </a:lnTo>
                    <a:close/>
                    <a:moveTo>
                      <a:pt x="24" y="56"/>
                    </a:moveTo>
                    <a:lnTo>
                      <a:pt x="29" y="56"/>
                    </a:lnTo>
                    <a:lnTo>
                      <a:pt x="29" y="39"/>
                    </a:lnTo>
                    <a:lnTo>
                      <a:pt x="24" y="39"/>
                    </a:lnTo>
                    <a:lnTo>
                      <a:pt x="24" y="56"/>
                    </a:lnTo>
                    <a:close/>
                    <a:moveTo>
                      <a:pt x="12" y="56"/>
                    </a:moveTo>
                    <a:lnTo>
                      <a:pt x="19" y="56"/>
                    </a:lnTo>
                    <a:lnTo>
                      <a:pt x="19" y="39"/>
                    </a:lnTo>
                    <a:lnTo>
                      <a:pt x="12" y="39"/>
                    </a:lnTo>
                    <a:lnTo>
                      <a:pt x="12" y="56"/>
                    </a:lnTo>
                    <a:close/>
                    <a:moveTo>
                      <a:pt x="0" y="56"/>
                    </a:moveTo>
                    <a:lnTo>
                      <a:pt x="7" y="56"/>
                    </a:lnTo>
                    <a:lnTo>
                      <a:pt x="7" y="39"/>
                    </a:lnTo>
                    <a:lnTo>
                      <a:pt x="0" y="39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91" name="Rectangle 449">
                <a:extLst>
                  <a:ext uri="{FF2B5EF4-FFF2-40B4-BE49-F238E27FC236}">
                    <a16:creationId xmlns:a16="http://schemas.microsoft.com/office/drawing/2014/main" id="{E4A21C1D-F12B-4663-BC52-60CC5C890A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2" y="1584"/>
                <a:ext cx="25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342900" eaLnBrk="0" hangingPunct="0"/>
                <a:r>
                  <a:rPr lang="en-US" sz="900" b="1" dirty="0">
                    <a:solidFill>
                      <a:srgbClr val="FF3300"/>
                    </a:solidFill>
                    <a:latin typeface="Calibri"/>
                    <a:cs typeface="Arial" charset="0"/>
                  </a:rPr>
                  <a:t>Proxy</a:t>
                </a:r>
              </a:p>
              <a:p>
                <a:pPr defTabSz="342900" eaLnBrk="0" hangingPunct="0"/>
                <a:r>
                  <a:rPr lang="en-US" sz="900" b="1" dirty="0">
                    <a:solidFill>
                      <a:srgbClr val="FF3300"/>
                    </a:solidFill>
                    <a:latin typeface="Calibri"/>
                    <a:cs typeface="Arial" charset="0"/>
                  </a:rPr>
                  <a:t>Server</a:t>
                </a:r>
              </a:p>
            </p:txBody>
          </p:sp>
        </p:grpSp>
      </p:grpSp>
      <p:grpSp>
        <p:nvGrpSpPr>
          <p:cNvPr id="494" name="Group 385">
            <a:extLst>
              <a:ext uri="{FF2B5EF4-FFF2-40B4-BE49-F238E27FC236}">
                <a16:creationId xmlns:a16="http://schemas.microsoft.com/office/drawing/2014/main" id="{EAD4C267-943F-41B6-83B9-7B04D11788F7}"/>
              </a:ext>
            </a:extLst>
          </p:cNvPr>
          <p:cNvGrpSpPr>
            <a:grpSpLocks/>
          </p:cNvGrpSpPr>
          <p:nvPr/>
        </p:nvGrpSpPr>
        <p:grpSpPr bwMode="auto">
          <a:xfrm>
            <a:off x="6522431" y="818558"/>
            <a:ext cx="514350" cy="395139"/>
            <a:chOff x="672" y="2112"/>
            <a:chExt cx="432" cy="295"/>
          </a:xfrm>
        </p:grpSpPr>
        <p:grpSp>
          <p:nvGrpSpPr>
            <p:cNvPr id="495" name="Group 386">
              <a:extLst>
                <a:ext uri="{FF2B5EF4-FFF2-40B4-BE49-F238E27FC236}">
                  <a16:creationId xmlns:a16="http://schemas.microsoft.com/office/drawing/2014/main" id="{B517D676-0623-4FDC-B0AC-865C0FE7F4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2160"/>
              <a:ext cx="360" cy="124"/>
              <a:chOff x="2298" y="1938"/>
              <a:chExt cx="360" cy="154"/>
            </a:xfrm>
          </p:grpSpPr>
          <p:sp>
            <p:nvSpPr>
              <p:cNvPr id="500" name="Rectangle 387">
                <a:extLst>
                  <a:ext uri="{FF2B5EF4-FFF2-40B4-BE49-F238E27FC236}">
                    <a16:creationId xmlns:a16="http://schemas.microsoft.com/office/drawing/2014/main" id="{4AC2C13A-8732-4A9B-9644-EBD9021D3F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1938"/>
                <a:ext cx="91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1" name="Rectangle 388">
                <a:extLst>
                  <a:ext uri="{FF2B5EF4-FFF2-40B4-BE49-F238E27FC236}">
                    <a16:creationId xmlns:a16="http://schemas.microsoft.com/office/drawing/2014/main" id="{08F7D64F-78BA-4685-9882-2BA6674081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1948"/>
                <a:ext cx="91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2" name="Rectangle 389">
                <a:extLst>
                  <a:ext uri="{FF2B5EF4-FFF2-40B4-BE49-F238E27FC236}">
                    <a16:creationId xmlns:a16="http://schemas.microsoft.com/office/drawing/2014/main" id="{2B617795-ACD6-4E49-BDB6-EAE365FBE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086"/>
                <a:ext cx="91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3" name="Rectangle 390">
                <a:extLst>
                  <a:ext uri="{FF2B5EF4-FFF2-40B4-BE49-F238E27FC236}">
                    <a16:creationId xmlns:a16="http://schemas.microsoft.com/office/drawing/2014/main" id="{FFC80B80-7278-41DB-BC35-072767B9EE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9" y="1938"/>
                <a:ext cx="89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4" name="Rectangle 391">
                <a:extLst>
                  <a:ext uri="{FF2B5EF4-FFF2-40B4-BE49-F238E27FC236}">
                    <a16:creationId xmlns:a16="http://schemas.microsoft.com/office/drawing/2014/main" id="{A19B5441-0690-4667-9E43-3165F57223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9" y="2086"/>
                <a:ext cx="89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5" name="Rectangle 392">
                <a:extLst>
                  <a:ext uri="{FF2B5EF4-FFF2-40B4-BE49-F238E27FC236}">
                    <a16:creationId xmlns:a16="http://schemas.microsoft.com/office/drawing/2014/main" id="{07C8ED1E-FD90-42F5-9FDB-3C7D38572E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" y="1938"/>
                <a:ext cx="91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6" name="Rectangle 393">
                <a:extLst>
                  <a:ext uri="{FF2B5EF4-FFF2-40B4-BE49-F238E27FC236}">
                    <a16:creationId xmlns:a16="http://schemas.microsoft.com/office/drawing/2014/main" id="{67A941A1-6E4D-46A7-9D86-6673903AAD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" y="2086"/>
                <a:ext cx="91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7" name="Rectangle 394">
                <a:extLst>
                  <a:ext uri="{FF2B5EF4-FFF2-40B4-BE49-F238E27FC236}">
                    <a16:creationId xmlns:a16="http://schemas.microsoft.com/office/drawing/2014/main" id="{CDA245C8-A58D-49EB-BABD-3E025C03B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9" y="1938"/>
                <a:ext cx="89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8" name="Rectangle 395">
                <a:extLst>
                  <a:ext uri="{FF2B5EF4-FFF2-40B4-BE49-F238E27FC236}">
                    <a16:creationId xmlns:a16="http://schemas.microsoft.com/office/drawing/2014/main" id="{FB6B02D9-BD0E-4737-9D4E-0900CC7C6D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9" y="2086"/>
                <a:ext cx="89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9" name="Rectangle 396">
                <a:extLst>
                  <a:ext uri="{FF2B5EF4-FFF2-40B4-BE49-F238E27FC236}">
                    <a16:creationId xmlns:a16="http://schemas.microsoft.com/office/drawing/2014/main" id="{A83C46F4-FBBF-476E-8A72-019B9052CF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5" y="1952"/>
                <a:ext cx="9" cy="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0" name="Rectangle 397">
                <a:extLst>
                  <a:ext uri="{FF2B5EF4-FFF2-40B4-BE49-F238E27FC236}">
                    <a16:creationId xmlns:a16="http://schemas.microsoft.com/office/drawing/2014/main" id="{D83C06E9-559D-4F54-A07E-5517532EA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9" y="1948"/>
                <a:ext cx="89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1" name="Rectangle 398">
                <a:extLst>
                  <a:ext uri="{FF2B5EF4-FFF2-40B4-BE49-F238E27FC236}">
                    <a16:creationId xmlns:a16="http://schemas.microsoft.com/office/drawing/2014/main" id="{FD6A3114-1B88-4294-BD6A-4D05957251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" y="1948"/>
                <a:ext cx="91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2" name="Rectangle 399">
                <a:extLst>
                  <a:ext uri="{FF2B5EF4-FFF2-40B4-BE49-F238E27FC236}">
                    <a16:creationId xmlns:a16="http://schemas.microsoft.com/office/drawing/2014/main" id="{1A0A8255-1FB3-4C5E-9949-A35FEAEB42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9" y="1948"/>
                <a:ext cx="89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496" name="Rectangle 400">
              <a:extLst>
                <a:ext uri="{FF2B5EF4-FFF2-40B4-BE49-F238E27FC236}">
                  <a16:creationId xmlns:a16="http://schemas.microsoft.com/office/drawing/2014/main" id="{8ABB7155-8064-44A1-A212-76B4BF152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" y="2208"/>
              <a:ext cx="48" cy="48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342900"/>
              <a:endParaRPr lang="en-US">
                <a:solidFill>
                  <a:srgbClr val="FF33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7" name="Text Box 401">
              <a:extLst>
                <a:ext uri="{FF2B5EF4-FFF2-40B4-BE49-F238E27FC236}">
                  <a16:creationId xmlns:a16="http://schemas.microsoft.com/office/drawing/2014/main" id="{04F701EC-9635-4941-9C1A-C92FB9CC15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112"/>
              <a:ext cx="384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342900"/>
              <a:r>
                <a:rPr lang="en-US" sz="1050" dirty="0">
                  <a:solidFill>
                    <a:srgbClr val="FF3300"/>
                  </a:solidFill>
                  <a:latin typeface="Arial Black" pitchFamily="34" charset="0"/>
                  <a:cs typeface="Arial" charset="0"/>
                </a:rPr>
                <a:t>::::::</a:t>
              </a:r>
            </a:p>
          </p:txBody>
        </p:sp>
        <p:sp>
          <p:nvSpPr>
            <p:cNvPr id="498" name="Rectangle 402">
              <a:extLst>
                <a:ext uri="{FF2B5EF4-FFF2-40B4-BE49-F238E27FC236}">
                  <a16:creationId xmlns:a16="http://schemas.microsoft.com/office/drawing/2014/main" id="{9DF1B51C-2E97-47EE-8D90-E38EBF766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305"/>
              <a:ext cx="276" cy="9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9" name="Rectangle 403">
              <a:extLst>
                <a:ext uri="{FF2B5EF4-FFF2-40B4-BE49-F238E27FC236}">
                  <a16:creationId xmlns:a16="http://schemas.microsoft.com/office/drawing/2014/main" id="{0F4613C5-6372-4F1F-8786-B74A10A6A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304"/>
              <a:ext cx="386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342900" eaLnBrk="0" hangingPunct="0"/>
              <a:r>
                <a:rPr lang="en-US" sz="900" b="1" dirty="0">
                  <a:solidFill>
                    <a:srgbClr val="FF3300"/>
                  </a:solidFill>
                  <a:latin typeface="Calibri"/>
                  <a:cs typeface="Arial" charset="0"/>
                </a:rPr>
                <a:t>Firewall  </a:t>
              </a:r>
            </a:p>
          </p:txBody>
        </p:sp>
      </p:grpSp>
      <p:sp>
        <p:nvSpPr>
          <p:cNvPr id="1160" name="Freeform 344">
            <a:extLst>
              <a:ext uri="{FF2B5EF4-FFF2-40B4-BE49-F238E27FC236}">
                <a16:creationId xmlns:a16="http://schemas.microsoft.com/office/drawing/2014/main" id="{BDA0EA0A-E3C3-44EA-8011-D6F003EA2FD0}"/>
              </a:ext>
            </a:extLst>
          </p:cNvPr>
          <p:cNvSpPr>
            <a:spLocks noEditPoints="1"/>
          </p:cNvSpPr>
          <p:nvPr/>
        </p:nvSpPr>
        <p:spPr bwMode="auto">
          <a:xfrm>
            <a:off x="7111187" y="3643824"/>
            <a:ext cx="428625" cy="60722"/>
          </a:xfrm>
          <a:custGeom>
            <a:avLst/>
            <a:gdLst>
              <a:gd name="T0" fmla="*/ 0 w 360"/>
              <a:gd name="T1" fmla="*/ 2147483647 h 51"/>
              <a:gd name="T2" fmla="*/ 2147483647 w 360"/>
              <a:gd name="T3" fmla="*/ 2147483647 h 51"/>
              <a:gd name="T4" fmla="*/ 2147483647 w 360"/>
              <a:gd name="T5" fmla="*/ 0 h 51"/>
              <a:gd name="T6" fmla="*/ 0 w 360"/>
              <a:gd name="T7" fmla="*/ 0 h 51"/>
              <a:gd name="T8" fmla="*/ 0 w 360"/>
              <a:gd name="T9" fmla="*/ 2147483647 h 51"/>
              <a:gd name="T10" fmla="*/ 2147483647 w 360"/>
              <a:gd name="T11" fmla="*/ 2147483647 h 51"/>
              <a:gd name="T12" fmla="*/ 2147483647 w 360"/>
              <a:gd name="T13" fmla="*/ 2147483647 h 51"/>
              <a:gd name="T14" fmla="*/ 2147483647 w 360"/>
              <a:gd name="T15" fmla="*/ 0 h 51"/>
              <a:gd name="T16" fmla="*/ 2147483647 w 360"/>
              <a:gd name="T17" fmla="*/ 0 h 51"/>
              <a:gd name="T18" fmla="*/ 2147483647 w 360"/>
              <a:gd name="T19" fmla="*/ 2147483647 h 5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0"/>
              <a:gd name="T31" fmla="*/ 0 h 51"/>
              <a:gd name="T32" fmla="*/ 360 w 360"/>
              <a:gd name="T33" fmla="*/ 51 h 5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0" h="51">
                <a:moveTo>
                  <a:pt x="0" y="51"/>
                </a:moveTo>
                <a:lnTo>
                  <a:pt x="214" y="51"/>
                </a:lnTo>
                <a:lnTo>
                  <a:pt x="214" y="0"/>
                </a:lnTo>
                <a:lnTo>
                  <a:pt x="0" y="0"/>
                </a:lnTo>
                <a:lnTo>
                  <a:pt x="0" y="51"/>
                </a:lnTo>
                <a:close/>
                <a:moveTo>
                  <a:pt x="238" y="51"/>
                </a:moveTo>
                <a:lnTo>
                  <a:pt x="360" y="51"/>
                </a:lnTo>
                <a:lnTo>
                  <a:pt x="360" y="0"/>
                </a:lnTo>
                <a:lnTo>
                  <a:pt x="238" y="0"/>
                </a:lnTo>
                <a:lnTo>
                  <a:pt x="238" y="51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lIns="68557" tIns="34278" rIns="68557" bIns="34278"/>
          <a:lstStyle/>
          <a:p>
            <a:pPr defTabSz="3429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8" name="Rectangle: Rounded Corners 517">
            <a:extLst>
              <a:ext uri="{FF2B5EF4-FFF2-40B4-BE49-F238E27FC236}">
                <a16:creationId xmlns:a16="http://schemas.microsoft.com/office/drawing/2014/main" id="{B9723360-A708-45F9-B52F-E95B7AB935B6}"/>
              </a:ext>
            </a:extLst>
          </p:cNvPr>
          <p:cNvSpPr/>
          <p:nvPr/>
        </p:nvSpPr>
        <p:spPr>
          <a:xfrm>
            <a:off x="4873548" y="178938"/>
            <a:ext cx="1401036" cy="13058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 anchorCtr="0">
            <a:noAutofit/>
          </a:bodyPr>
          <a:lstStyle/>
          <a:p>
            <a:pPr algn="ctr"/>
            <a:endParaRPr lang="en-US" sz="800" dirty="0">
              <a:solidFill>
                <a:srgbClr val="FF0000"/>
              </a:solidFill>
            </a:endParaRPr>
          </a:p>
        </p:txBody>
      </p:sp>
      <p:grpSp>
        <p:nvGrpSpPr>
          <p:cNvPr id="524" name="Group 33">
            <a:extLst>
              <a:ext uri="{FF2B5EF4-FFF2-40B4-BE49-F238E27FC236}">
                <a16:creationId xmlns:a16="http://schemas.microsoft.com/office/drawing/2014/main" id="{47BEA61D-CF7F-4A9E-80CD-CA40DBABB122}"/>
              </a:ext>
            </a:extLst>
          </p:cNvPr>
          <p:cNvGrpSpPr>
            <a:grpSpLocks/>
          </p:cNvGrpSpPr>
          <p:nvPr/>
        </p:nvGrpSpPr>
        <p:grpSpPr bwMode="auto">
          <a:xfrm>
            <a:off x="5431840" y="263471"/>
            <a:ext cx="228600" cy="400050"/>
            <a:chOff x="1152" y="1872"/>
            <a:chExt cx="144" cy="336"/>
          </a:xfrm>
        </p:grpSpPr>
        <p:sp>
          <p:nvSpPr>
            <p:cNvPr id="526" name="Line 34">
              <a:extLst>
                <a:ext uri="{FF2B5EF4-FFF2-40B4-BE49-F238E27FC236}">
                  <a16:creationId xmlns:a16="http://schemas.microsoft.com/office/drawing/2014/main" id="{E18D173F-51C1-4211-B577-5BD912D2BB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7" y="1996"/>
              <a:ext cx="56" cy="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7" name="Line 35">
              <a:extLst>
                <a:ext uri="{FF2B5EF4-FFF2-40B4-BE49-F238E27FC236}">
                  <a16:creationId xmlns:a16="http://schemas.microsoft.com/office/drawing/2014/main" id="{D97135E4-8FBF-48B9-A912-845D544194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8" y="1946"/>
              <a:ext cx="74" cy="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8" name="Rectangle 36">
              <a:extLst>
                <a:ext uri="{FF2B5EF4-FFF2-40B4-BE49-F238E27FC236}">
                  <a16:creationId xmlns:a16="http://schemas.microsoft.com/office/drawing/2014/main" id="{C56DF75D-4C8F-40DF-8CB9-6D2A2CF58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" y="1872"/>
              <a:ext cx="126" cy="269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9" name="Rectangle 37">
              <a:extLst>
                <a:ext uri="{FF2B5EF4-FFF2-40B4-BE49-F238E27FC236}">
                  <a16:creationId xmlns:a16="http://schemas.microsoft.com/office/drawing/2014/main" id="{55A3D0B6-E5AC-4206-ADED-8F55491D3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1" y="1990"/>
              <a:ext cx="26" cy="10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0" name="Rectangle 38">
              <a:extLst>
                <a:ext uri="{FF2B5EF4-FFF2-40B4-BE49-F238E27FC236}">
                  <a16:creationId xmlns:a16="http://schemas.microsoft.com/office/drawing/2014/main" id="{61D013FB-01CA-4471-9508-7F536A0BC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" y="1879"/>
              <a:ext cx="107" cy="40"/>
            </a:xfrm>
            <a:prstGeom prst="rect">
              <a:avLst/>
            </a:prstGeom>
            <a:noFill/>
            <a:ln w="31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1" name="Rectangle 39">
              <a:extLst>
                <a:ext uri="{FF2B5EF4-FFF2-40B4-BE49-F238E27FC236}">
                  <a16:creationId xmlns:a16="http://schemas.microsoft.com/office/drawing/2014/main" id="{E786C7A4-CAC6-4F50-924C-952CCC9B9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" y="1927"/>
              <a:ext cx="107" cy="40"/>
            </a:xfrm>
            <a:prstGeom prst="rect">
              <a:avLst/>
            </a:prstGeom>
            <a:noFill/>
            <a:ln w="31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2" name="Rectangle 40">
              <a:extLst>
                <a:ext uri="{FF2B5EF4-FFF2-40B4-BE49-F238E27FC236}">
                  <a16:creationId xmlns:a16="http://schemas.microsoft.com/office/drawing/2014/main" id="{DA7E638B-541D-475D-8FAA-E3EF46624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" y="2024"/>
              <a:ext cx="107" cy="40"/>
            </a:xfrm>
            <a:prstGeom prst="rect">
              <a:avLst/>
            </a:prstGeom>
            <a:noFill/>
            <a:ln w="31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3" name="Rectangle 41">
              <a:extLst>
                <a:ext uri="{FF2B5EF4-FFF2-40B4-BE49-F238E27FC236}">
                  <a16:creationId xmlns:a16="http://schemas.microsoft.com/office/drawing/2014/main" id="{1AEC066C-BE76-435E-B3ED-345D64295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2091"/>
              <a:ext cx="107" cy="37"/>
            </a:xfrm>
            <a:prstGeom prst="rect">
              <a:avLst/>
            </a:prstGeom>
            <a:noFill/>
            <a:ln w="31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4" name="Line 42">
              <a:extLst>
                <a:ext uri="{FF2B5EF4-FFF2-40B4-BE49-F238E27FC236}">
                  <a16:creationId xmlns:a16="http://schemas.microsoft.com/office/drawing/2014/main" id="{581BE5CC-2687-4A4D-B8D2-25E210A00A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72" y="1890"/>
              <a:ext cx="10" cy="29"/>
            </a:xfrm>
            <a:prstGeom prst="line">
              <a:avLst/>
            </a:prstGeom>
            <a:noFill/>
            <a:ln w="31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5" name="Line 43">
              <a:extLst>
                <a:ext uri="{FF2B5EF4-FFF2-40B4-BE49-F238E27FC236}">
                  <a16:creationId xmlns:a16="http://schemas.microsoft.com/office/drawing/2014/main" id="{1BF2E3B4-4A54-4EA6-BBA5-65AF4A7E0D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9" y="1890"/>
              <a:ext cx="10" cy="29"/>
            </a:xfrm>
            <a:prstGeom prst="line">
              <a:avLst/>
            </a:prstGeom>
            <a:noFill/>
            <a:ln w="31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6" name="Line 44">
              <a:extLst>
                <a:ext uri="{FF2B5EF4-FFF2-40B4-BE49-F238E27FC236}">
                  <a16:creationId xmlns:a16="http://schemas.microsoft.com/office/drawing/2014/main" id="{0F0651A1-6187-4B0F-87C5-4F9CEFCFD1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5" y="2058"/>
              <a:ext cx="72" cy="1"/>
            </a:xfrm>
            <a:prstGeom prst="line">
              <a:avLst/>
            </a:prstGeom>
            <a:noFill/>
            <a:ln w="31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7" name="Line 45">
              <a:extLst>
                <a:ext uri="{FF2B5EF4-FFF2-40B4-BE49-F238E27FC236}">
                  <a16:creationId xmlns:a16="http://schemas.microsoft.com/office/drawing/2014/main" id="{D42CD0E7-4ACA-4A1D-90C5-79B13F3599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5" y="2051"/>
              <a:ext cx="72" cy="2"/>
            </a:xfrm>
            <a:prstGeom prst="line">
              <a:avLst/>
            </a:prstGeom>
            <a:noFill/>
            <a:ln w="31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8" name="Line 46">
              <a:extLst>
                <a:ext uri="{FF2B5EF4-FFF2-40B4-BE49-F238E27FC236}">
                  <a16:creationId xmlns:a16="http://schemas.microsoft.com/office/drawing/2014/main" id="{D87852C9-DE1E-4A67-B293-B8526E3712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5" y="2045"/>
              <a:ext cx="72" cy="2"/>
            </a:xfrm>
            <a:prstGeom prst="line">
              <a:avLst/>
            </a:prstGeom>
            <a:noFill/>
            <a:ln w="31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9" name="Line 47">
              <a:extLst>
                <a:ext uri="{FF2B5EF4-FFF2-40B4-BE49-F238E27FC236}">
                  <a16:creationId xmlns:a16="http://schemas.microsoft.com/office/drawing/2014/main" id="{24211F74-D960-4984-8B7F-DA50B6A0B0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5" y="2036"/>
              <a:ext cx="72" cy="2"/>
            </a:xfrm>
            <a:prstGeom prst="line">
              <a:avLst/>
            </a:prstGeom>
            <a:noFill/>
            <a:ln w="31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0" name="Rectangle 48">
              <a:extLst>
                <a:ext uri="{FF2B5EF4-FFF2-40B4-BE49-F238E27FC236}">
                  <a16:creationId xmlns:a16="http://schemas.microsoft.com/office/drawing/2014/main" id="{E795F6C2-8C70-4088-8629-200C74316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" y="1937"/>
              <a:ext cx="29" cy="19"/>
            </a:xfrm>
            <a:prstGeom prst="rect">
              <a:avLst/>
            </a:prstGeom>
            <a:noFill/>
            <a:ln w="31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1" name="Rectangle 49">
              <a:extLst>
                <a:ext uri="{FF2B5EF4-FFF2-40B4-BE49-F238E27FC236}">
                  <a16:creationId xmlns:a16="http://schemas.microsoft.com/office/drawing/2014/main" id="{F0E4F818-9EA5-44D4-BE32-3B36F84E2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" y="2003"/>
              <a:ext cx="16" cy="5"/>
            </a:xfrm>
            <a:prstGeom prst="rect">
              <a:avLst/>
            </a:prstGeom>
            <a:noFill/>
            <a:ln w="31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2" name="Rectangle 50">
              <a:extLst>
                <a:ext uri="{FF2B5EF4-FFF2-40B4-BE49-F238E27FC236}">
                  <a16:creationId xmlns:a16="http://schemas.microsoft.com/office/drawing/2014/main" id="{84D3A116-9CC9-40C0-A3C7-96AB3693E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" y="2030"/>
              <a:ext cx="16" cy="3"/>
            </a:xfrm>
            <a:prstGeom prst="rect">
              <a:avLst/>
            </a:prstGeom>
            <a:noFill/>
            <a:ln w="31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3" name="Rectangle 51">
              <a:extLst>
                <a:ext uri="{FF2B5EF4-FFF2-40B4-BE49-F238E27FC236}">
                  <a16:creationId xmlns:a16="http://schemas.microsoft.com/office/drawing/2014/main" id="{F5C43DDB-EEA6-4A07-B981-EA35C536E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" y="2039"/>
              <a:ext cx="16" cy="6"/>
            </a:xfrm>
            <a:prstGeom prst="rect">
              <a:avLst/>
            </a:prstGeom>
            <a:noFill/>
            <a:ln w="31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4" name="Rectangle 52">
              <a:extLst>
                <a:ext uri="{FF2B5EF4-FFF2-40B4-BE49-F238E27FC236}">
                  <a16:creationId xmlns:a16="http://schemas.microsoft.com/office/drawing/2014/main" id="{48DD2F72-BDBF-42C2-A4B8-6B305FE61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872"/>
              <a:ext cx="144" cy="336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25" name="Rectangle 53">
            <a:extLst>
              <a:ext uri="{FF2B5EF4-FFF2-40B4-BE49-F238E27FC236}">
                <a16:creationId xmlns:a16="http://schemas.microsoft.com/office/drawing/2014/main" id="{1B1860A4-6A0A-433A-B9A1-6D531322A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7388" y="715787"/>
            <a:ext cx="498872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342900" eaLnBrk="0" hangingPunct="0">
              <a:lnSpc>
                <a:spcPct val="60000"/>
              </a:lnSpc>
            </a:pPr>
            <a:r>
              <a:rPr lang="en-US" sz="900" b="1" dirty="0">
                <a:solidFill>
                  <a:srgbClr val="FF3300"/>
                </a:solidFill>
                <a:latin typeface="Calibri"/>
                <a:cs typeface="Arial" charset="0"/>
              </a:rPr>
              <a:t>Certificate</a:t>
            </a:r>
          </a:p>
          <a:p>
            <a:pPr algn="ctr" defTabSz="342900" eaLnBrk="0" hangingPunct="0">
              <a:lnSpc>
                <a:spcPct val="60000"/>
              </a:lnSpc>
            </a:pPr>
            <a:r>
              <a:rPr lang="en-US" sz="900" b="1" dirty="0">
                <a:solidFill>
                  <a:srgbClr val="FF3300"/>
                </a:solidFill>
                <a:latin typeface="Calibri"/>
                <a:cs typeface="Arial" charset="0"/>
              </a:rPr>
              <a:t>Authority</a:t>
            </a:r>
          </a:p>
        </p:txBody>
      </p:sp>
      <p:grpSp>
        <p:nvGrpSpPr>
          <p:cNvPr id="546" name="Group 32">
            <a:extLst>
              <a:ext uri="{FF2B5EF4-FFF2-40B4-BE49-F238E27FC236}">
                <a16:creationId xmlns:a16="http://schemas.microsoft.com/office/drawing/2014/main" id="{94057BD0-C97B-426F-8848-E84B0211EE85}"/>
              </a:ext>
            </a:extLst>
          </p:cNvPr>
          <p:cNvGrpSpPr>
            <a:grpSpLocks/>
          </p:cNvGrpSpPr>
          <p:nvPr/>
        </p:nvGrpSpPr>
        <p:grpSpPr bwMode="auto">
          <a:xfrm>
            <a:off x="4950015" y="280291"/>
            <a:ext cx="377031" cy="538721"/>
            <a:chOff x="1100" y="1872"/>
            <a:chExt cx="350" cy="621"/>
          </a:xfrm>
        </p:grpSpPr>
        <p:grpSp>
          <p:nvGrpSpPr>
            <p:cNvPr id="548" name="Group 33">
              <a:extLst>
                <a:ext uri="{FF2B5EF4-FFF2-40B4-BE49-F238E27FC236}">
                  <a16:creationId xmlns:a16="http://schemas.microsoft.com/office/drawing/2014/main" id="{E78CE2C8-B528-4EBC-A9DD-7A4A62485F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60" y="1872"/>
              <a:ext cx="193" cy="336"/>
              <a:chOff x="1152" y="1872"/>
              <a:chExt cx="144" cy="336"/>
            </a:xfrm>
          </p:grpSpPr>
          <p:sp>
            <p:nvSpPr>
              <p:cNvPr id="550" name="Line 34">
                <a:extLst>
                  <a:ext uri="{FF2B5EF4-FFF2-40B4-BE49-F238E27FC236}">
                    <a16:creationId xmlns:a16="http://schemas.microsoft.com/office/drawing/2014/main" id="{6195855C-CA83-40A4-A768-C801ED4E39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97" y="1996"/>
                <a:ext cx="56" cy="2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1" name="Line 35">
                <a:extLst>
                  <a:ext uri="{FF2B5EF4-FFF2-40B4-BE49-F238E27FC236}">
                    <a16:creationId xmlns:a16="http://schemas.microsoft.com/office/drawing/2014/main" id="{E1D0E7F6-ECD8-40F5-A485-FFB991F1E6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88" y="1946"/>
                <a:ext cx="74" cy="2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2" name="Rectangle 36">
                <a:extLst>
                  <a:ext uri="{FF2B5EF4-FFF2-40B4-BE49-F238E27FC236}">
                    <a16:creationId xmlns:a16="http://schemas.microsoft.com/office/drawing/2014/main" id="{F6F663E9-1C09-4CF8-9D01-3D61538FF1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3" y="1872"/>
                <a:ext cx="126" cy="269"/>
              </a:xfrm>
              <a:prstGeom prst="rect">
                <a:avLst/>
              </a:prstGeom>
              <a:noFill/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3" name="Rectangle 37">
                <a:extLst>
                  <a:ext uri="{FF2B5EF4-FFF2-40B4-BE49-F238E27FC236}">
                    <a16:creationId xmlns:a16="http://schemas.microsoft.com/office/drawing/2014/main" id="{A288DB15-FECB-45AC-B7AC-F67DE1A5D0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1" y="1990"/>
                <a:ext cx="26" cy="10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4" name="Rectangle 38">
                <a:extLst>
                  <a:ext uri="{FF2B5EF4-FFF2-40B4-BE49-F238E27FC236}">
                    <a16:creationId xmlns:a16="http://schemas.microsoft.com/office/drawing/2014/main" id="{1A79A9D5-1781-4AEB-BEBE-428E09BFC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2" y="1879"/>
                <a:ext cx="107" cy="40"/>
              </a:xfrm>
              <a:prstGeom prst="rect">
                <a:avLst/>
              </a:prstGeom>
              <a:noFill/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5" name="Rectangle 39">
                <a:extLst>
                  <a:ext uri="{FF2B5EF4-FFF2-40B4-BE49-F238E27FC236}">
                    <a16:creationId xmlns:a16="http://schemas.microsoft.com/office/drawing/2014/main" id="{1ED4114E-6A02-470E-AC1F-D77D20F42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2" y="1927"/>
                <a:ext cx="107" cy="40"/>
              </a:xfrm>
              <a:prstGeom prst="rect">
                <a:avLst/>
              </a:prstGeom>
              <a:noFill/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6" name="Rectangle 40">
                <a:extLst>
                  <a:ext uri="{FF2B5EF4-FFF2-40B4-BE49-F238E27FC236}">
                    <a16:creationId xmlns:a16="http://schemas.microsoft.com/office/drawing/2014/main" id="{F78C78C0-DE34-4134-857E-207198B9C0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2" y="2024"/>
                <a:ext cx="107" cy="40"/>
              </a:xfrm>
              <a:prstGeom prst="rect">
                <a:avLst/>
              </a:prstGeom>
              <a:noFill/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7" name="Rectangle 41">
                <a:extLst>
                  <a:ext uri="{FF2B5EF4-FFF2-40B4-BE49-F238E27FC236}">
                    <a16:creationId xmlns:a16="http://schemas.microsoft.com/office/drawing/2014/main" id="{D5433F7B-844A-40F9-8039-8427B445B4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091"/>
                <a:ext cx="107" cy="37"/>
              </a:xfrm>
              <a:prstGeom prst="rect">
                <a:avLst/>
              </a:prstGeom>
              <a:noFill/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8" name="Line 42">
                <a:extLst>
                  <a:ext uri="{FF2B5EF4-FFF2-40B4-BE49-F238E27FC236}">
                    <a16:creationId xmlns:a16="http://schemas.microsoft.com/office/drawing/2014/main" id="{5AE84484-6A41-4CFD-BC0D-2759A2FB34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72" y="1890"/>
                <a:ext cx="10" cy="29"/>
              </a:xfrm>
              <a:prstGeom prst="line">
                <a:avLst/>
              </a:pr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9" name="Line 43">
                <a:extLst>
                  <a:ext uri="{FF2B5EF4-FFF2-40B4-BE49-F238E27FC236}">
                    <a16:creationId xmlns:a16="http://schemas.microsoft.com/office/drawing/2014/main" id="{C0F6AA7E-9F55-486F-8848-0779527C57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69" y="1890"/>
                <a:ext cx="10" cy="29"/>
              </a:xfrm>
              <a:prstGeom prst="line">
                <a:avLst/>
              </a:pr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0" name="Line 44">
                <a:extLst>
                  <a:ext uri="{FF2B5EF4-FFF2-40B4-BE49-F238E27FC236}">
                    <a16:creationId xmlns:a16="http://schemas.microsoft.com/office/drawing/2014/main" id="{1F156E3D-1B8E-4F43-8A3B-E7BC0435B2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5" y="2058"/>
                <a:ext cx="72" cy="1"/>
              </a:xfrm>
              <a:prstGeom prst="line">
                <a:avLst/>
              </a:pr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1" name="Line 45">
                <a:extLst>
                  <a:ext uri="{FF2B5EF4-FFF2-40B4-BE49-F238E27FC236}">
                    <a16:creationId xmlns:a16="http://schemas.microsoft.com/office/drawing/2014/main" id="{02C961BF-36DE-48D2-AFB4-80FC74C303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5" y="2051"/>
                <a:ext cx="72" cy="2"/>
              </a:xfrm>
              <a:prstGeom prst="line">
                <a:avLst/>
              </a:pr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2" name="Line 46">
                <a:extLst>
                  <a:ext uri="{FF2B5EF4-FFF2-40B4-BE49-F238E27FC236}">
                    <a16:creationId xmlns:a16="http://schemas.microsoft.com/office/drawing/2014/main" id="{DAAD991A-0D0F-447C-8A8C-1E23C657FF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5" y="2045"/>
                <a:ext cx="72" cy="2"/>
              </a:xfrm>
              <a:prstGeom prst="line">
                <a:avLst/>
              </a:pr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3" name="Line 47">
                <a:extLst>
                  <a:ext uri="{FF2B5EF4-FFF2-40B4-BE49-F238E27FC236}">
                    <a16:creationId xmlns:a16="http://schemas.microsoft.com/office/drawing/2014/main" id="{4D859F12-FC41-488C-93B1-04900A5130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5" y="2036"/>
                <a:ext cx="72" cy="2"/>
              </a:xfrm>
              <a:prstGeom prst="line">
                <a:avLst/>
              </a:pr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4" name="Rectangle 48">
                <a:extLst>
                  <a:ext uri="{FF2B5EF4-FFF2-40B4-BE49-F238E27FC236}">
                    <a16:creationId xmlns:a16="http://schemas.microsoft.com/office/drawing/2014/main" id="{6ED14DC0-5377-4922-B709-5407136A49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7" y="1937"/>
                <a:ext cx="29" cy="19"/>
              </a:xfrm>
              <a:prstGeom prst="rect">
                <a:avLst/>
              </a:prstGeom>
              <a:noFill/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5" name="Rectangle 49">
                <a:extLst>
                  <a:ext uri="{FF2B5EF4-FFF2-40B4-BE49-F238E27FC236}">
                    <a16:creationId xmlns:a16="http://schemas.microsoft.com/office/drawing/2014/main" id="{2B3F2A0B-54E9-460B-A156-86E476D3B0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6" y="2003"/>
                <a:ext cx="16" cy="5"/>
              </a:xfrm>
              <a:prstGeom prst="rect">
                <a:avLst/>
              </a:prstGeom>
              <a:noFill/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6" name="Rectangle 50">
                <a:extLst>
                  <a:ext uri="{FF2B5EF4-FFF2-40B4-BE49-F238E27FC236}">
                    <a16:creationId xmlns:a16="http://schemas.microsoft.com/office/drawing/2014/main" id="{B5C6DC00-D2CD-4284-94C4-55E4E78AFE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6" y="2030"/>
                <a:ext cx="16" cy="3"/>
              </a:xfrm>
              <a:prstGeom prst="rect">
                <a:avLst/>
              </a:prstGeom>
              <a:noFill/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7" name="Rectangle 51">
                <a:extLst>
                  <a:ext uri="{FF2B5EF4-FFF2-40B4-BE49-F238E27FC236}">
                    <a16:creationId xmlns:a16="http://schemas.microsoft.com/office/drawing/2014/main" id="{9D6938A4-6654-47B2-BE87-169A76439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6" y="2039"/>
                <a:ext cx="16" cy="6"/>
              </a:xfrm>
              <a:prstGeom prst="rect">
                <a:avLst/>
              </a:prstGeom>
              <a:noFill/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8" name="Rectangle 52">
                <a:extLst>
                  <a:ext uri="{FF2B5EF4-FFF2-40B4-BE49-F238E27FC236}">
                    <a16:creationId xmlns:a16="http://schemas.microsoft.com/office/drawing/2014/main" id="{F3297E29-FFE9-4D7F-B48C-A8A72765B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872"/>
                <a:ext cx="144" cy="336"/>
              </a:xfrm>
              <a:prstGeom prst="rect">
                <a:avLst/>
              </a:prstGeom>
              <a:noFill/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49" name="Rectangle 53">
              <a:extLst>
                <a:ext uri="{FF2B5EF4-FFF2-40B4-BE49-F238E27FC236}">
                  <a16:creationId xmlns:a16="http://schemas.microsoft.com/office/drawing/2014/main" id="{68F59994-14AB-43A2-BBDB-8C88ADFC5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" y="2234"/>
              <a:ext cx="350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342900" eaLnBrk="0" hangingPunct="0">
                <a:lnSpc>
                  <a:spcPct val="80000"/>
                </a:lnSpc>
              </a:pPr>
              <a:r>
                <a:rPr lang="en-US" sz="900" b="1" dirty="0">
                  <a:solidFill>
                    <a:srgbClr val="FF3300"/>
                  </a:solidFill>
                  <a:latin typeface="Calibri"/>
                  <a:cs typeface="Arial" charset="0"/>
                </a:rPr>
                <a:t>Identity</a:t>
              </a:r>
            </a:p>
            <a:p>
              <a:pPr algn="ctr" defTabSz="342900" eaLnBrk="0" hangingPunct="0">
                <a:lnSpc>
                  <a:spcPct val="80000"/>
                </a:lnSpc>
              </a:pPr>
              <a:r>
                <a:rPr lang="en-US" sz="900" b="1" dirty="0">
                  <a:solidFill>
                    <a:srgbClr val="FF3300"/>
                  </a:solidFill>
                  <a:latin typeface="Calibri"/>
                  <a:cs typeface="Arial" charset="0"/>
                </a:rPr>
                <a:t>Mgmt</a:t>
              </a:r>
            </a:p>
          </p:txBody>
        </p:sp>
      </p:grpSp>
      <p:sp>
        <p:nvSpPr>
          <p:cNvPr id="665" name="laptop">
            <a:extLst>
              <a:ext uri="{FF2B5EF4-FFF2-40B4-BE49-F238E27FC236}">
                <a16:creationId xmlns:a16="http://schemas.microsoft.com/office/drawing/2014/main" id="{C9B2706C-A65E-4B7E-9253-53D19BFF6DC6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738922" y="2791673"/>
            <a:ext cx="970439" cy="6204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lIns="68557" tIns="34278" rIns="68557" bIns="34278"/>
          <a:lstStyle/>
          <a:p>
            <a:pPr defTabSz="342900"/>
            <a:r>
              <a:rPr lang="en-US" sz="1200" b="1" dirty="0">
                <a:solidFill>
                  <a:prstClr val="black"/>
                </a:solidFill>
                <a:latin typeface="Arial Narrow" pitchFamily="34" charset="0"/>
              </a:rPr>
              <a:t>Clients</a:t>
            </a:r>
          </a:p>
        </p:txBody>
      </p:sp>
      <p:grpSp>
        <p:nvGrpSpPr>
          <p:cNvPr id="1573" name="Group 1572">
            <a:extLst>
              <a:ext uri="{FF2B5EF4-FFF2-40B4-BE49-F238E27FC236}">
                <a16:creationId xmlns:a16="http://schemas.microsoft.com/office/drawing/2014/main" id="{C4F4E53C-4FE3-4F0A-A7ED-4D6719BC879D}"/>
              </a:ext>
            </a:extLst>
          </p:cNvPr>
          <p:cNvGrpSpPr/>
          <p:nvPr/>
        </p:nvGrpSpPr>
        <p:grpSpPr>
          <a:xfrm>
            <a:off x="3616156" y="3034383"/>
            <a:ext cx="5067182" cy="859729"/>
            <a:chOff x="3555194" y="3034383"/>
            <a:chExt cx="5067182" cy="859729"/>
          </a:xfrm>
        </p:grpSpPr>
        <p:grpSp>
          <p:nvGrpSpPr>
            <p:cNvPr id="1572" name="Group 1571">
              <a:extLst>
                <a:ext uri="{FF2B5EF4-FFF2-40B4-BE49-F238E27FC236}">
                  <a16:creationId xmlns:a16="http://schemas.microsoft.com/office/drawing/2014/main" id="{DA2C2D52-2C87-4570-90C8-0971529D3327}"/>
                </a:ext>
              </a:extLst>
            </p:cNvPr>
            <p:cNvGrpSpPr/>
            <p:nvPr/>
          </p:nvGrpSpPr>
          <p:grpSpPr>
            <a:xfrm>
              <a:off x="4267226" y="3546717"/>
              <a:ext cx="520124" cy="347395"/>
              <a:chOff x="819241" y="525171"/>
              <a:chExt cx="520124" cy="347395"/>
            </a:xfrm>
          </p:grpSpPr>
          <p:sp>
            <p:nvSpPr>
              <p:cNvPr id="1571" name="Rectangle 1570">
                <a:extLst>
                  <a:ext uri="{FF2B5EF4-FFF2-40B4-BE49-F238E27FC236}">
                    <a16:creationId xmlns:a16="http://schemas.microsoft.com/office/drawing/2014/main" id="{40D190BD-2928-4E0F-AEE1-3181D3A6B3A1}"/>
                  </a:ext>
                </a:extLst>
              </p:cNvPr>
              <p:cNvSpPr/>
              <p:nvPr/>
            </p:nvSpPr>
            <p:spPr>
              <a:xfrm>
                <a:off x="918750" y="525171"/>
                <a:ext cx="287977" cy="30000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ibbon: Tilted Up 23">
                <a:extLst>
                  <a:ext uri="{FF2B5EF4-FFF2-40B4-BE49-F238E27FC236}">
                    <a16:creationId xmlns:a16="http://schemas.microsoft.com/office/drawing/2014/main" id="{84D32141-A434-4E34-84BB-B5685524AD50}"/>
                  </a:ext>
                </a:extLst>
              </p:cNvPr>
              <p:cNvSpPr/>
              <p:nvPr/>
            </p:nvSpPr>
            <p:spPr>
              <a:xfrm>
                <a:off x="918750" y="532036"/>
                <a:ext cx="249976" cy="170372"/>
              </a:xfrm>
              <a:prstGeom prst="ribbon2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Star: 10 Points 24">
                <a:extLst>
                  <a:ext uri="{FF2B5EF4-FFF2-40B4-BE49-F238E27FC236}">
                    <a16:creationId xmlns:a16="http://schemas.microsoft.com/office/drawing/2014/main" id="{0DF6F165-D359-45E9-AED6-FEC6BA1A12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0111" y="542221"/>
                <a:ext cx="59928" cy="92299"/>
              </a:xfrm>
              <a:prstGeom prst="star10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12084DE-3359-4C88-81E7-873D79E21B5D}"/>
                  </a:ext>
                </a:extLst>
              </p:cNvPr>
              <p:cNvSpPr txBox="1"/>
              <p:nvPr/>
            </p:nvSpPr>
            <p:spPr>
              <a:xfrm>
                <a:off x="819241" y="664461"/>
                <a:ext cx="520124" cy="2081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700" b="1" dirty="0">
                    <a:solidFill>
                      <a:srgbClr val="FF0000"/>
                    </a:solidFill>
                  </a:rPr>
                  <a:t>CERTS</a:t>
                </a:r>
              </a:p>
            </p:txBody>
          </p:sp>
        </p:grpSp>
        <p:grpSp>
          <p:nvGrpSpPr>
            <p:cNvPr id="679" name="Group 678">
              <a:extLst>
                <a:ext uri="{FF2B5EF4-FFF2-40B4-BE49-F238E27FC236}">
                  <a16:creationId xmlns:a16="http://schemas.microsoft.com/office/drawing/2014/main" id="{4DD49FA8-A771-417B-9E9E-7EF85B4B60A6}"/>
                </a:ext>
              </a:extLst>
            </p:cNvPr>
            <p:cNvGrpSpPr/>
            <p:nvPr/>
          </p:nvGrpSpPr>
          <p:grpSpPr>
            <a:xfrm>
              <a:off x="3555194" y="3034383"/>
              <a:ext cx="520124" cy="347395"/>
              <a:chOff x="819241" y="525171"/>
              <a:chExt cx="520124" cy="347395"/>
            </a:xfrm>
          </p:grpSpPr>
          <p:sp>
            <p:nvSpPr>
              <p:cNvPr id="680" name="Rectangle 679">
                <a:extLst>
                  <a:ext uri="{FF2B5EF4-FFF2-40B4-BE49-F238E27FC236}">
                    <a16:creationId xmlns:a16="http://schemas.microsoft.com/office/drawing/2014/main" id="{407ABA56-EBE0-4F8C-9BA0-6393F7733C74}"/>
                  </a:ext>
                </a:extLst>
              </p:cNvPr>
              <p:cNvSpPr/>
              <p:nvPr/>
            </p:nvSpPr>
            <p:spPr>
              <a:xfrm>
                <a:off x="918750" y="525171"/>
                <a:ext cx="287977" cy="30000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ibbon: Tilted Up 680">
                <a:extLst>
                  <a:ext uri="{FF2B5EF4-FFF2-40B4-BE49-F238E27FC236}">
                    <a16:creationId xmlns:a16="http://schemas.microsoft.com/office/drawing/2014/main" id="{95F35BE0-DEF4-4F9B-9374-3504264BE7F4}"/>
                  </a:ext>
                </a:extLst>
              </p:cNvPr>
              <p:cNvSpPr/>
              <p:nvPr/>
            </p:nvSpPr>
            <p:spPr>
              <a:xfrm>
                <a:off x="918750" y="532036"/>
                <a:ext cx="249976" cy="170372"/>
              </a:xfrm>
              <a:prstGeom prst="ribbon2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Star: 10 Points 681">
                <a:extLst>
                  <a:ext uri="{FF2B5EF4-FFF2-40B4-BE49-F238E27FC236}">
                    <a16:creationId xmlns:a16="http://schemas.microsoft.com/office/drawing/2014/main" id="{C5B988B6-541E-454D-90BA-C09A5A5B2C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0111" y="542221"/>
                <a:ext cx="59928" cy="92299"/>
              </a:xfrm>
              <a:prstGeom prst="star10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3" name="TextBox 682">
                <a:extLst>
                  <a:ext uri="{FF2B5EF4-FFF2-40B4-BE49-F238E27FC236}">
                    <a16:creationId xmlns:a16="http://schemas.microsoft.com/office/drawing/2014/main" id="{9843872F-F3EF-4C42-ADD0-B89CE348BA76}"/>
                  </a:ext>
                </a:extLst>
              </p:cNvPr>
              <p:cNvSpPr txBox="1"/>
              <p:nvPr/>
            </p:nvSpPr>
            <p:spPr>
              <a:xfrm>
                <a:off x="819241" y="664461"/>
                <a:ext cx="520124" cy="2081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700" b="1" dirty="0">
                    <a:solidFill>
                      <a:srgbClr val="FF0000"/>
                    </a:solidFill>
                  </a:rPr>
                  <a:t>CERTS</a:t>
                </a:r>
              </a:p>
            </p:txBody>
          </p:sp>
        </p:grpSp>
        <p:grpSp>
          <p:nvGrpSpPr>
            <p:cNvPr id="689" name="Group 688">
              <a:extLst>
                <a:ext uri="{FF2B5EF4-FFF2-40B4-BE49-F238E27FC236}">
                  <a16:creationId xmlns:a16="http://schemas.microsoft.com/office/drawing/2014/main" id="{EDECCA4C-4646-4CD4-A577-48DA617103E1}"/>
                </a:ext>
              </a:extLst>
            </p:cNvPr>
            <p:cNvGrpSpPr/>
            <p:nvPr/>
          </p:nvGrpSpPr>
          <p:grpSpPr>
            <a:xfrm>
              <a:off x="8102252" y="3040688"/>
              <a:ext cx="520124" cy="377212"/>
              <a:chOff x="819241" y="525171"/>
              <a:chExt cx="520124" cy="377212"/>
            </a:xfrm>
          </p:grpSpPr>
          <p:sp>
            <p:nvSpPr>
              <p:cNvPr id="690" name="Rectangle 689">
                <a:extLst>
                  <a:ext uri="{FF2B5EF4-FFF2-40B4-BE49-F238E27FC236}">
                    <a16:creationId xmlns:a16="http://schemas.microsoft.com/office/drawing/2014/main" id="{7686726C-7351-46B8-A1E0-6F147214CBA8}"/>
                  </a:ext>
                </a:extLst>
              </p:cNvPr>
              <p:cNvSpPr/>
              <p:nvPr/>
            </p:nvSpPr>
            <p:spPr>
              <a:xfrm>
                <a:off x="918750" y="525171"/>
                <a:ext cx="287977" cy="30000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ibbon: Tilted Up 690">
                <a:extLst>
                  <a:ext uri="{FF2B5EF4-FFF2-40B4-BE49-F238E27FC236}">
                    <a16:creationId xmlns:a16="http://schemas.microsoft.com/office/drawing/2014/main" id="{F821255B-A133-4763-9ED6-655999D89C92}"/>
                  </a:ext>
                </a:extLst>
              </p:cNvPr>
              <p:cNvSpPr/>
              <p:nvPr/>
            </p:nvSpPr>
            <p:spPr>
              <a:xfrm>
                <a:off x="918750" y="532036"/>
                <a:ext cx="249976" cy="170372"/>
              </a:xfrm>
              <a:prstGeom prst="ribbon2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Star: 10 Points 691">
                <a:extLst>
                  <a:ext uri="{FF2B5EF4-FFF2-40B4-BE49-F238E27FC236}">
                    <a16:creationId xmlns:a16="http://schemas.microsoft.com/office/drawing/2014/main" id="{BEE97AFC-8CD5-4946-A8DE-D3E1793A62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0111" y="542221"/>
                <a:ext cx="59928" cy="92299"/>
              </a:xfrm>
              <a:prstGeom prst="star10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3" name="TextBox 692">
                <a:extLst>
                  <a:ext uri="{FF2B5EF4-FFF2-40B4-BE49-F238E27FC236}">
                    <a16:creationId xmlns:a16="http://schemas.microsoft.com/office/drawing/2014/main" id="{61493F27-A1B7-4868-90CD-4D63984ABF4A}"/>
                  </a:ext>
                </a:extLst>
              </p:cNvPr>
              <p:cNvSpPr txBox="1"/>
              <p:nvPr/>
            </p:nvSpPr>
            <p:spPr>
              <a:xfrm>
                <a:off x="819241" y="694278"/>
                <a:ext cx="520124" cy="2081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700" b="1" dirty="0">
                    <a:solidFill>
                      <a:srgbClr val="FF0000"/>
                    </a:solidFill>
                  </a:rPr>
                  <a:t>CERTS</a:t>
                </a:r>
              </a:p>
            </p:txBody>
          </p:sp>
        </p:grpSp>
      </p:grpSp>
      <p:sp>
        <p:nvSpPr>
          <p:cNvPr id="697" name="Freeform 54">
            <a:extLst>
              <a:ext uri="{FF2B5EF4-FFF2-40B4-BE49-F238E27FC236}">
                <a16:creationId xmlns:a16="http://schemas.microsoft.com/office/drawing/2014/main" id="{22BDF499-E76E-44C6-BBF7-A20645A09883}"/>
              </a:ext>
            </a:extLst>
          </p:cNvPr>
          <p:cNvSpPr>
            <a:spLocks/>
          </p:cNvSpPr>
          <p:nvPr/>
        </p:nvSpPr>
        <p:spPr bwMode="auto">
          <a:xfrm flipH="1">
            <a:off x="4794495" y="1243944"/>
            <a:ext cx="76869" cy="547864"/>
          </a:xfrm>
          <a:custGeom>
            <a:avLst/>
            <a:gdLst>
              <a:gd name="T0" fmla="*/ 0 w 11354"/>
              <a:gd name="T1" fmla="*/ 0 h 21113"/>
              <a:gd name="T2" fmla="*/ 0 w 11354"/>
              <a:gd name="T3" fmla="*/ 0 h 21113"/>
              <a:gd name="T4" fmla="*/ 0 w 11354"/>
              <a:gd name="T5" fmla="*/ 0 h 21113"/>
              <a:gd name="T6" fmla="*/ 0 w 11354"/>
              <a:gd name="T7" fmla="*/ 0 h 21113"/>
              <a:gd name="T8" fmla="*/ 0 w 11354"/>
              <a:gd name="T9" fmla="*/ 0 h 211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54"/>
              <a:gd name="T16" fmla="*/ 0 h 21113"/>
              <a:gd name="T17" fmla="*/ 11354 w 11354"/>
              <a:gd name="T18" fmla="*/ 21113 h 211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54" h="21113">
                <a:moveTo>
                  <a:pt x="0" y="1020"/>
                </a:moveTo>
                <a:cubicBezTo>
                  <a:pt x="3145" y="0"/>
                  <a:pt x="7416" y="1540"/>
                  <a:pt x="8708" y="2355"/>
                </a:cubicBezTo>
                <a:cubicBezTo>
                  <a:pt x="10000" y="3171"/>
                  <a:pt x="8301" y="4750"/>
                  <a:pt x="7753" y="5913"/>
                </a:cubicBezTo>
                <a:cubicBezTo>
                  <a:pt x="7205" y="7076"/>
                  <a:pt x="4818" y="6800"/>
                  <a:pt x="5418" y="9333"/>
                </a:cubicBezTo>
                <a:cubicBezTo>
                  <a:pt x="6018" y="11866"/>
                  <a:pt x="10145" y="20604"/>
                  <a:pt x="11354" y="21113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defTabSz="342900"/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98" name="Group 583">
            <a:extLst>
              <a:ext uri="{FF2B5EF4-FFF2-40B4-BE49-F238E27FC236}">
                <a16:creationId xmlns:a16="http://schemas.microsoft.com/office/drawing/2014/main" id="{A8341017-CB0F-498E-BCD1-965376EB39D9}"/>
              </a:ext>
            </a:extLst>
          </p:cNvPr>
          <p:cNvGrpSpPr>
            <a:grpSpLocks/>
          </p:cNvGrpSpPr>
          <p:nvPr/>
        </p:nvGrpSpPr>
        <p:grpSpPr bwMode="auto">
          <a:xfrm>
            <a:off x="2305812" y="3264742"/>
            <a:ext cx="514350" cy="363142"/>
            <a:chOff x="-1344" y="1920"/>
            <a:chExt cx="432" cy="305"/>
          </a:xfrm>
        </p:grpSpPr>
        <p:sp>
          <p:nvSpPr>
            <p:cNvPr id="699" name="Text Box 584">
              <a:extLst>
                <a:ext uri="{FF2B5EF4-FFF2-40B4-BE49-F238E27FC236}">
                  <a16:creationId xmlns:a16="http://schemas.microsoft.com/office/drawing/2014/main" id="{8265AB84-4B33-4B70-B2F3-D6E523F2F4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344" y="2031"/>
              <a:ext cx="43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342900">
                <a:spcBef>
                  <a:spcPct val="50000"/>
                </a:spcBef>
              </a:pPr>
              <a:r>
                <a:rPr lang="en-US" sz="900" b="1" dirty="0">
                  <a:solidFill>
                    <a:srgbClr val="FF3300"/>
                  </a:solidFill>
                  <a:latin typeface="Calibri"/>
                  <a:cs typeface="Arial" charset="0"/>
                </a:rPr>
                <a:t>VPN</a:t>
              </a:r>
            </a:p>
          </p:txBody>
        </p:sp>
        <p:grpSp>
          <p:nvGrpSpPr>
            <p:cNvPr id="700" name="Group 585">
              <a:extLst>
                <a:ext uri="{FF2B5EF4-FFF2-40B4-BE49-F238E27FC236}">
                  <a16:creationId xmlns:a16="http://schemas.microsoft.com/office/drawing/2014/main" id="{D253C3BA-D104-4218-A337-80FFC35CF3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248" y="1920"/>
              <a:ext cx="240" cy="95"/>
              <a:chOff x="4752" y="-96"/>
              <a:chExt cx="240" cy="95"/>
            </a:xfrm>
          </p:grpSpPr>
          <p:sp>
            <p:nvSpPr>
              <p:cNvPr id="701" name="AutoShape 586" descr="20%">
                <a:extLst>
                  <a:ext uri="{FF2B5EF4-FFF2-40B4-BE49-F238E27FC236}">
                    <a16:creationId xmlns:a16="http://schemas.microsoft.com/office/drawing/2014/main" id="{2EC4E7B0-E3F2-4806-9883-C6A7E25D7706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4752" y="-96"/>
                <a:ext cx="227" cy="95"/>
              </a:xfrm>
              <a:prstGeom prst="rect">
                <a:avLst/>
              </a:prstGeom>
              <a:pattFill prst="pct20">
                <a:fgClr>
                  <a:srgbClr val="FF3300"/>
                </a:fgClr>
                <a:bgClr>
                  <a:schemeClr val="bg1"/>
                </a:bgClr>
              </a:pattFill>
              <a:ln w="9525" algn="ctr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2" name="Rectangle 587" descr="20%">
                <a:extLst>
                  <a:ext uri="{FF2B5EF4-FFF2-40B4-BE49-F238E27FC236}">
                    <a16:creationId xmlns:a16="http://schemas.microsoft.com/office/drawing/2014/main" id="{77A1706D-E0F2-41B0-BF62-37C5009FDA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0" y="-84"/>
                <a:ext cx="211" cy="64"/>
              </a:xfrm>
              <a:prstGeom prst="rect">
                <a:avLst/>
              </a:prstGeom>
              <a:pattFill prst="pct20">
                <a:fgClr>
                  <a:srgbClr val="FF3300"/>
                </a:fgClr>
                <a:bgClr>
                  <a:srgbClr val="FFFFFF"/>
                </a:bgClr>
              </a:patt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3" name="Rectangle 588" descr="20%">
                <a:extLst>
                  <a:ext uri="{FF2B5EF4-FFF2-40B4-BE49-F238E27FC236}">
                    <a16:creationId xmlns:a16="http://schemas.microsoft.com/office/drawing/2014/main" id="{5D995D1A-5539-46A2-866B-21BADDB38E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1" y="-96"/>
                <a:ext cx="211" cy="64"/>
              </a:xfrm>
              <a:prstGeom prst="rect">
                <a:avLst/>
              </a:prstGeom>
              <a:pattFill prst="pct20">
                <a:fgClr>
                  <a:srgbClr val="FF3300"/>
                </a:fgClr>
                <a:bgClr>
                  <a:srgbClr val="FFFFFF"/>
                </a:bgClr>
              </a:pattFill>
              <a:ln w="3175" cap="rnd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4" name="Rectangle 589" descr="20%">
                <a:extLst>
                  <a:ext uri="{FF2B5EF4-FFF2-40B4-BE49-F238E27FC236}">
                    <a16:creationId xmlns:a16="http://schemas.microsoft.com/office/drawing/2014/main" id="{CC692FEC-C21E-41C9-93E6-F0F84F55D8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0" y="-20"/>
                <a:ext cx="211" cy="8"/>
              </a:xfrm>
              <a:prstGeom prst="rect">
                <a:avLst/>
              </a:prstGeom>
              <a:pattFill prst="pct20">
                <a:fgClr>
                  <a:srgbClr val="FF3300"/>
                </a:fgClr>
                <a:bgClr>
                  <a:srgbClr val="FFFFFF"/>
                </a:bgClr>
              </a:patt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5" name="Rectangle 590" descr="20%">
                <a:extLst>
                  <a:ext uri="{FF2B5EF4-FFF2-40B4-BE49-F238E27FC236}">
                    <a16:creationId xmlns:a16="http://schemas.microsoft.com/office/drawing/2014/main" id="{65C8BAD2-F3E0-405C-91FD-E20F1CA6EE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0" y="-20"/>
                <a:ext cx="211" cy="8"/>
              </a:xfrm>
              <a:prstGeom prst="rect">
                <a:avLst/>
              </a:prstGeom>
              <a:pattFill prst="pct20">
                <a:fgClr>
                  <a:srgbClr val="FF3300"/>
                </a:fgClr>
                <a:bgClr>
                  <a:srgbClr val="FFFFFF"/>
                </a:bgClr>
              </a:pattFill>
              <a:ln w="3175" cap="rnd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6" name="Freeform 591" descr="20%">
                <a:extLst>
                  <a:ext uri="{FF2B5EF4-FFF2-40B4-BE49-F238E27FC236}">
                    <a16:creationId xmlns:a16="http://schemas.microsoft.com/office/drawing/2014/main" id="{436347CD-C63B-451F-9E34-3CAAFFE118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66" y="-75"/>
                <a:ext cx="199" cy="48"/>
              </a:xfrm>
              <a:custGeom>
                <a:avLst/>
                <a:gdLst>
                  <a:gd name="T0" fmla="*/ 0 w 199"/>
                  <a:gd name="T1" fmla="*/ 45 h 48"/>
                  <a:gd name="T2" fmla="*/ 23 w 199"/>
                  <a:gd name="T3" fmla="*/ 45 h 48"/>
                  <a:gd name="T4" fmla="*/ 106 w 199"/>
                  <a:gd name="T5" fmla="*/ 45 h 48"/>
                  <a:gd name="T6" fmla="*/ 129 w 199"/>
                  <a:gd name="T7" fmla="*/ 45 h 48"/>
                  <a:gd name="T8" fmla="*/ 135 w 199"/>
                  <a:gd name="T9" fmla="*/ 0 h 48"/>
                  <a:gd name="T10" fmla="*/ 161 w 199"/>
                  <a:gd name="T11" fmla="*/ 0 h 48"/>
                  <a:gd name="T12" fmla="*/ 135 w 199"/>
                  <a:gd name="T13" fmla="*/ 45 h 48"/>
                  <a:gd name="T14" fmla="*/ 161 w 199"/>
                  <a:gd name="T15" fmla="*/ 45 h 48"/>
                  <a:gd name="T16" fmla="*/ 144 w 199"/>
                  <a:gd name="T17" fmla="*/ 37 h 48"/>
                  <a:gd name="T18" fmla="*/ 152 w 199"/>
                  <a:gd name="T19" fmla="*/ 37 h 48"/>
                  <a:gd name="T20" fmla="*/ 135 w 199"/>
                  <a:gd name="T21" fmla="*/ 21 h 48"/>
                  <a:gd name="T22" fmla="*/ 161 w 199"/>
                  <a:gd name="T23" fmla="*/ 21 h 48"/>
                  <a:gd name="T24" fmla="*/ 197 w 199"/>
                  <a:gd name="T25" fmla="*/ 34 h 48"/>
                  <a:gd name="T26" fmla="*/ 197 w 199"/>
                  <a:gd name="T27" fmla="*/ 48 h 48"/>
                  <a:gd name="T28" fmla="*/ 167 w 199"/>
                  <a:gd name="T29" fmla="*/ 45 h 48"/>
                  <a:gd name="T30" fmla="*/ 193 w 199"/>
                  <a:gd name="T31" fmla="*/ 45 h 48"/>
                  <a:gd name="T32" fmla="*/ 167 w 199"/>
                  <a:gd name="T33" fmla="*/ 37 h 48"/>
                  <a:gd name="T34" fmla="*/ 193 w 199"/>
                  <a:gd name="T35" fmla="*/ 37 h 48"/>
                  <a:gd name="T36" fmla="*/ 167 w 199"/>
                  <a:gd name="T37" fmla="*/ 29 h 48"/>
                  <a:gd name="T38" fmla="*/ 193 w 199"/>
                  <a:gd name="T39" fmla="*/ 29 h 48"/>
                  <a:gd name="T40" fmla="*/ 167 w 199"/>
                  <a:gd name="T41" fmla="*/ 21 h 48"/>
                  <a:gd name="T42" fmla="*/ 193 w 199"/>
                  <a:gd name="T43" fmla="*/ 21 h 48"/>
                  <a:gd name="T44" fmla="*/ 197 w 199"/>
                  <a:gd name="T45" fmla="*/ 18 h 48"/>
                  <a:gd name="T46" fmla="*/ 197 w 199"/>
                  <a:gd name="T47" fmla="*/ 32 h 48"/>
                  <a:gd name="T48" fmla="*/ 167 w 199"/>
                  <a:gd name="T49" fmla="*/ 13 h 48"/>
                  <a:gd name="T50" fmla="*/ 199 w 199"/>
                  <a:gd name="T51" fmla="*/ 13 h 48"/>
                  <a:gd name="T52" fmla="*/ 135 w 199"/>
                  <a:gd name="T53" fmla="*/ 13 h 48"/>
                  <a:gd name="T54" fmla="*/ 161 w 199"/>
                  <a:gd name="T55" fmla="*/ 13 h 48"/>
                  <a:gd name="T56" fmla="*/ 0 w 199"/>
                  <a:gd name="T57" fmla="*/ 0 h 48"/>
                  <a:gd name="T58" fmla="*/ 6 w 199"/>
                  <a:gd name="T59" fmla="*/ 0 h 48"/>
                  <a:gd name="T60" fmla="*/ 15 w 199"/>
                  <a:gd name="T61" fmla="*/ 0 h 48"/>
                  <a:gd name="T62" fmla="*/ 47 w 199"/>
                  <a:gd name="T63" fmla="*/ 0 h 48"/>
                  <a:gd name="T64" fmla="*/ 56 w 199"/>
                  <a:gd name="T65" fmla="*/ 0 h 48"/>
                  <a:gd name="T66" fmla="*/ 88 w 199"/>
                  <a:gd name="T67" fmla="*/ 0 h 48"/>
                  <a:gd name="T68" fmla="*/ 97 w 199"/>
                  <a:gd name="T69" fmla="*/ 0 h 48"/>
                  <a:gd name="T70" fmla="*/ 129 w 199"/>
                  <a:gd name="T71" fmla="*/ 0 h 48"/>
                  <a:gd name="T72" fmla="*/ 0 w 199"/>
                  <a:gd name="T73" fmla="*/ 13 h 48"/>
                  <a:gd name="T74" fmla="*/ 129 w 199"/>
                  <a:gd name="T75" fmla="*/ 13 h 48"/>
                  <a:gd name="T76" fmla="*/ 0 w 199"/>
                  <a:gd name="T77" fmla="*/ 21 h 48"/>
                  <a:gd name="T78" fmla="*/ 129 w 199"/>
                  <a:gd name="T79" fmla="*/ 21 h 48"/>
                  <a:gd name="T80" fmla="*/ 0 w 199"/>
                  <a:gd name="T81" fmla="*/ 29 h 48"/>
                  <a:gd name="T82" fmla="*/ 129 w 199"/>
                  <a:gd name="T83" fmla="*/ 29 h 48"/>
                  <a:gd name="T84" fmla="*/ 0 w 199"/>
                  <a:gd name="T85" fmla="*/ 37 h 48"/>
                  <a:gd name="T86" fmla="*/ 129 w 199"/>
                  <a:gd name="T87" fmla="*/ 37 h 48"/>
                  <a:gd name="T88" fmla="*/ 35 w 199"/>
                  <a:gd name="T89" fmla="*/ 45 h 48"/>
                  <a:gd name="T90" fmla="*/ 94 w 199"/>
                  <a:gd name="T91" fmla="*/ 45 h 4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99"/>
                  <a:gd name="T139" fmla="*/ 0 h 48"/>
                  <a:gd name="T140" fmla="*/ 199 w 199"/>
                  <a:gd name="T141" fmla="*/ 48 h 4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99" h="48">
                    <a:moveTo>
                      <a:pt x="0" y="45"/>
                    </a:moveTo>
                    <a:lnTo>
                      <a:pt x="23" y="45"/>
                    </a:lnTo>
                    <a:moveTo>
                      <a:pt x="106" y="45"/>
                    </a:moveTo>
                    <a:lnTo>
                      <a:pt x="129" y="45"/>
                    </a:lnTo>
                    <a:moveTo>
                      <a:pt x="135" y="0"/>
                    </a:moveTo>
                    <a:lnTo>
                      <a:pt x="161" y="0"/>
                    </a:lnTo>
                    <a:moveTo>
                      <a:pt x="135" y="45"/>
                    </a:moveTo>
                    <a:lnTo>
                      <a:pt x="161" y="45"/>
                    </a:lnTo>
                    <a:moveTo>
                      <a:pt x="144" y="37"/>
                    </a:moveTo>
                    <a:lnTo>
                      <a:pt x="152" y="37"/>
                    </a:lnTo>
                    <a:moveTo>
                      <a:pt x="135" y="21"/>
                    </a:moveTo>
                    <a:lnTo>
                      <a:pt x="161" y="21"/>
                    </a:lnTo>
                    <a:moveTo>
                      <a:pt x="197" y="34"/>
                    </a:moveTo>
                    <a:lnTo>
                      <a:pt x="197" y="48"/>
                    </a:lnTo>
                    <a:moveTo>
                      <a:pt x="167" y="45"/>
                    </a:moveTo>
                    <a:lnTo>
                      <a:pt x="193" y="45"/>
                    </a:lnTo>
                    <a:moveTo>
                      <a:pt x="167" y="37"/>
                    </a:moveTo>
                    <a:lnTo>
                      <a:pt x="193" y="37"/>
                    </a:lnTo>
                    <a:moveTo>
                      <a:pt x="167" y="29"/>
                    </a:moveTo>
                    <a:lnTo>
                      <a:pt x="193" y="29"/>
                    </a:lnTo>
                    <a:moveTo>
                      <a:pt x="167" y="21"/>
                    </a:moveTo>
                    <a:lnTo>
                      <a:pt x="193" y="21"/>
                    </a:lnTo>
                    <a:moveTo>
                      <a:pt x="197" y="18"/>
                    </a:moveTo>
                    <a:lnTo>
                      <a:pt x="197" y="32"/>
                    </a:lnTo>
                    <a:moveTo>
                      <a:pt x="167" y="13"/>
                    </a:moveTo>
                    <a:lnTo>
                      <a:pt x="199" y="13"/>
                    </a:lnTo>
                    <a:moveTo>
                      <a:pt x="135" y="13"/>
                    </a:moveTo>
                    <a:lnTo>
                      <a:pt x="161" y="13"/>
                    </a:lnTo>
                    <a:moveTo>
                      <a:pt x="0" y="0"/>
                    </a:moveTo>
                    <a:lnTo>
                      <a:pt x="6" y="0"/>
                    </a:lnTo>
                    <a:moveTo>
                      <a:pt x="15" y="0"/>
                    </a:moveTo>
                    <a:lnTo>
                      <a:pt x="47" y="0"/>
                    </a:lnTo>
                    <a:moveTo>
                      <a:pt x="56" y="0"/>
                    </a:moveTo>
                    <a:lnTo>
                      <a:pt x="88" y="0"/>
                    </a:lnTo>
                    <a:moveTo>
                      <a:pt x="97" y="0"/>
                    </a:moveTo>
                    <a:lnTo>
                      <a:pt x="129" y="0"/>
                    </a:lnTo>
                    <a:moveTo>
                      <a:pt x="0" y="13"/>
                    </a:moveTo>
                    <a:lnTo>
                      <a:pt x="129" y="13"/>
                    </a:lnTo>
                    <a:moveTo>
                      <a:pt x="0" y="21"/>
                    </a:moveTo>
                    <a:lnTo>
                      <a:pt x="129" y="21"/>
                    </a:lnTo>
                    <a:moveTo>
                      <a:pt x="0" y="29"/>
                    </a:moveTo>
                    <a:lnTo>
                      <a:pt x="129" y="29"/>
                    </a:lnTo>
                    <a:moveTo>
                      <a:pt x="0" y="37"/>
                    </a:moveTo>
                    <a:lnTo>
                      <a:pt x="129" y="37"/>
                    </a:lnTo>
                    <a:moveTo>
                      <a:pt x="35" y="45"/>
                    </a:moveTo>
                    <a:lnTo>
                      <a:pt x="94" y="45"/>
                    </a:lnTo>
                  </a:path>
                </a:pathLst>
              </a:custGeom>
              <a:pattFill prst="pct20">
                <a:fgClr>
                  <a:srgbClr val="FF3300"/>
                </a:fgClr>
                <a:bgClr>
                  <a:srgbClr val="FFFFFF"/>
                </a:bgClr>
              </a:pattFill>
              <a:ln w="14288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7" name="Freeform 592" descr="20%">
                <a:extLst>
                  <a:ext uri="{FF2B5EF4-FFF2-40B4-BE49-F238E27FC236}">
                    <a16:creationId xmlns:a16="http://schemas.microsoft.com/office/drawing/2014/main" id="{6F14E062-2B50-4BFC-96CB-929ABE2C71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0" y="-84"/>
                <a:ext cx="211" cy="72"/>
              </a:xfrm>
              <a:custGeom>
                <a:avLst/>
                <a:gdLst>
                  <a:gd name="T0" fmla="*/ 0 w 211"/>
                  <a:gd name="T1" fmla="*/ 0 h 72"/>
                  <a:gd name="T2" fmla="*/ 0 w 211"/>
                  <a:gd name="T3" fmla="*/ 72 h 72"/>
                  <a:gd name="T4" fmla="*/ 211 w 211"/>
                  <a:gd name="T5" fmla="*/ 72 h 72"/>
                  <a:gd name="T6" fmla="*/ 0 60000 65536"/>
                  <a:gd name="T7" fmla="*/ 0 60000 65536"/>
                  <a:gd name="T8" fmla="*/ 0 60000 65536"/>
                  <a:gd name="T9" fmla="*/ 0 w 211"/>
                  <a:gd name="T10" fmla="*/ 0 h 72"/>
                  <a:gd name="T11" fmla="*/ 211 w 211"/>
                  <a:gd name="T12" fmla="*/ 72 h 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" h="72">
                    <a:moveTo>
                      <a:pt x="0" y="0"/>
                    </a:moveTo>
                    <a:lnTo>
                      <a:pt x="0" y="72"/>
                    </a:lnTo>
                    <a:lnTo>
                      <a:pt x="211" y="72"/>
                    </a:lnTo>
                  </a:path>
                </a:pathLst>
              </a:custGeom>
              <a:pattFill prst="pct20">
                <a:fgClr>
                  <a:srgbClr val="FF3300"/>
                </a:fgClr>
                <a:bgClr>
                  <a:srgbClr val="FFFFFF"/>
                </a:bgClr>
              </a:pattFill>
              <a:ln w="3175" cap="rnd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576" name="Group 1575">
            <a:extLst>
              <a:ext uri="{FF2B5EF4-FFF2-40B4-BE49-F238E27FC236}">
                <a16:creationId xmlns:a16="http://schemas.microsoft.com/office/drawing/2014/main" id="{8B132C48-20AC-4919-AB04-8BEFCEE2BAA3}"/>
              </a:ext>
            </a:extLst>
          </p:cNvPr>
          <p:cNvGrpSpPr/>
          <p:nvPr/>
        </p:nvGrpSpPr>
        <p:grpSpPr>
          <a:xfrm>
            <a:off x="1296673" y="3290130"/>
            <a:ext cx="535724" cy="294556"/>
            <a:chOff x="1274361" y="3945616"/>
            <a:chExt cx="535724" cy="294556"/>
          </a:xfrm>
        </p:grpSpPr>
        <p:sp>
          <p:nvSpPr>
            <p:cNvPr id="708" name="Freeform 307">
              <a:extLst>
                <a:ext uri="{FF2B5EF4-FFF2-40B4-BE49-F238E27FC236}">
                  <a16:creationId xmlns:a16="http://schemas.microsoft.com/office/drawing/2014/main" id="{1F47122F-B452-4583-894A-E5C22D486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4909" y="3945616"/>
              <a:ext cx="440758" cy="294556"/>
            </a:xfrm>
            <a:custGeom>
              <a:avLst/>
              <a:gdLst>
                <a:gd name="T0" fmla="*/ 2147483647 w 721"/>
                <a:gd name="T1" fmla="*/ 2147483647 h 463"/>
                <a:gd name="T2" fmla="*/ 2147483647 w 721"/>
                <a:gd name="T3" fmla="*/ 2147483647 h 463"/>
                <a:gd name="T4" fmla="*/ 2147483647 w 721"/>
                <a:gd name="T5" fmla="*/ 2147483647 h 463"/>
                <a:gd name="T6" fmla="*/ 2147483647 w 721"/>
                <a:gd name="T7" fmla="*/ 2147483647 h 463"/>
                <a:gd name="T8" fmla="*/ 2147483647 w 721"/>
                <a:gd name="T9" fmla="*/ 2147483647 h 463"/>
                <a:gd name="T10" fmla="*/ 2147483647 w 721"/>
                <a:gd name="T11" fmla="*/ 2147483647 h 463"/>
                <a:gd name="T12" fmla="*/ 2147483647 w 721"/>
                <a:gd name="T13" fmla="*/ 2147483647 h 463"/>
                <a:gd name="T14" fmla="*/ 2147483647 w 721"/>
                <a:gd name="T15" fmla="*/ 2147483647 h 463"/>
                <a:gd name="T16" fmla="*/ 2147483647 w 721"/>
                <a:gd name="T17" fmla="*/ 2147483647 h 463"/>
                <a:gd name="T18" fmla="*/ 2147483647 w 721"/>
                <a:gd name="T19" fmla="*/ 2147483647 h 463"/>
                <a:gd name="T20" fmla="*/ 2147483647 w 721"/>
                <a:gd name="T21" fmla="*/ 2147483647 h 463"/>
                <a:gd name="T22" fmla="*/ 2147483647 w 721"/>
                <a:gd name="T23" fmla="*/ 2147483647 h 463"/>
                <a:gd name="T24" fmla="*/ 2147483647 w 721"/>
                <a:gd name="T25" fmla="*/ 2147483647 h 463"/>
                <a:gd name="T26" fmla="*/ 2147483647 w 721"/>
                <a:gd name="T27" fmla="*/ 2147483647 h 463"/>
                <a:gd name="T28" fmla="*/ 2147483647 w 721"/>
                <a:gd name="T29" fmla="*/ 2147483647 h 463"/>
                <a:gd name="T30" fmla="*/ 2147483647 w 721"/>
                <a:gd name="T31" fmla="*/ 2147483647 h 463"/>
                <a:gd name="T32" fmla="*/ 2147483647 w 721"/>
                <a:gd name="T33" fmla="*/ 2147483647 h 463"/>
                <a:gd name="T34" fmla="*/ 2147483647 w 721"/>
                <a:gd name="T35" fmla="*/ 2147483647 h 463"/>
                <a:gd name="T36" fmla="*/ 2147483647 w 721"/>
                <a:gd name="T37" fmla="*/ 2147483647 h 463"/>
                <a:gd name="T38" fmla="*/ 2147483647 w 721"/>
                <a:gd name="T39" fmla="*/ 2147483647 h 463"/>
                <a:gd name="T40" fmla="*/ 2147483647 w 721"/>
                <a:gd name="T41" fmla="*/ 2147483647 h 463"/>
                <a:gd name="T42" fmla="*/ 2147483647 w 721"/>
                <a:gd name="T43" fmla="*/ 2147483647 h 463"/>
                <a:gd name="T44" fmla="*/ 2147483647 w 721"/>
                <a:gd name="T45" fmla="*/ 2147483647 h 463"/>
                <a:gd name="T46" fmla="*/ 2147483647 w 721"/>
                <a:gd name="T47" fmla="*/ 2147483647 h 463"/>
                <a:gd name="T48" fmla="*/ 2147483647 w 721"/>
                <a:gd name="T49" fmla="*/ 2147483647 h 463"/>
                <a:gd name="T50" fmla="*/ 2147483647 w 721"/>
                <a:gd name="T51" fmla="*/ 2147483647 h 463"/>
                <a:gd name="T52" fmla="*/ 2147483647 w 721"/>
                <a:gd name="T53" fmla="*/ 2147483647 h 463"/>
                <a:gd name="T54" fmla="*/ 2147483647 w 721"/>
                <a:gd name="T55" fmla="*/ 2147483647 h 463"/>
                <a:gd name="T56" fmla="*/ 2147483647 w 721"/>
                <a:gd name="T57" fmla="*/ 2147483647 h 463"/>
                <a:gd name="T58" fmla="*/ 2147483647 w 721"/>
                <a:gd name="T59" fmla="*/ 2147483647 h 463"/>
                <a:gd name="T60" fmla="*/ 0 w 721"/>
                <a:gd name="T61" fmla="*/ 2147483647 h 463"/>
                <a:gd name="T62" fmla="*/ 2147483647 w 721"/>
                <a:gd name="T63" fmla="*/ 2147483647 h 463"/>
                <a:gd name="T64" fmla="*/ 2147483647 w 721"/>
                <a:gd name="T65" fmla="*/ 2147483647 h 463"/>
                <a:gd name="T66" fmla="*/ 2147483647 w 721"/>
                <a:gd name="T67" fmla="*/ 2147483647 h 4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1"/>
                <a:gd name="T103" fmla="*/ 0 h 463"/>
                <a:gd name="T104" fmla="*/ 721 w 721"/>
                <a:gd name="T105" fmla="*/ 463 h 4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1" h="463">
                  <a:moveTo>
                    <a:pt x="106" y="343"/>
                  </a:moveTo>
                  <a:lnTo>
                    <a:pt x="123" y="376"/>
                  </a:lnTo>
                  <a:lnTo>
                    <a:pt x="142" y="405"/>
                  </a:lnTo>
                  <a:lnTo>
                    <a:pt x="166" y="430"/>
                  </a:lnTo>
                  <a:lnTo>
                    <a:pt x="192" y="446"/>
                  </a:lnTo>
                  <a:lnTo>
                    <a:pt x="221" y="458"/>
                  </a:lnTo>
                  <a:lnTo>
                    <a:pt x="250" y="463"/>
                  </a:lnTo>
                  <a:lnTo>
                    <a:pt x="281" y="458"/>
                  </a:lnTo>
                  <a:lnTo>
                    <a:pt x="310" y="450"/>
                  </a:lnTo>
                  <a:lnTo>
                    <a:pt x="336" y="434"/>
                  </a:lnTo>
                  <a:lnTo>
                    <a:pt x="361" y="411"/>
                  </a:lnTo>
                  <a:lnTo>
                    <a:pt x="385" y="434"/>
                  </a:lnTo>
                  <a:lnTo>
                    <a:pt x="411" y="450"/>
                  </a:lnTo>
                  <a:lnTo>
                    <a:pt x="440" y="458"/>
                  </a:lnTo>
                  <a:lnTo>
                    <a:pt x="471" y="463"/>
                  </a:lnTo>
                  <a:lnTo>
                    <a:pt x="500" y="458"/>
                  </a:lnTo>
                  <a:lnTo>
                    <a:pt x="529" y="446"/>
                  </a:lnTo>
                  <a:lnTo>
                    <a:pt x="555" y="430"/>
                  </a:lnTo>
                  <a:lnTo>
                    <a:pt x="577" y="405"/>
                  </a:lnTo>
                  <a:lnTo>
                    <a:pt x="598" y="376"/>
                  </a:lnTo>
                  <a:lnTo>
                    <a:pt x="615" y="343"/>
                  </a:lnTo>
                  <a:lnTo>
                    <a:pt x="637" y="347"/>
                  </a:lnTo>
                  <a:lnTo>
                    <a:pt x="658" y="343"/>
                  </a:lnTo>
                  <a:lnTo>
                    <a:pt x="678" y="331"/>
                  </a:lnTo>
                  <a:lnTo>
                    <a:pt x="697" y="312"/>
                  </a:lnTo>
                  <a:lnTo>
                    <a:pt x="709" y="288"/>
                  </a:lnTo>
                  <a:lnTo>
                    <a:pt x="718" y="261"/>
                  </a:lnTo>
                  <a:lnTo>
                    <a:pt x="721" y="230"/>
                  </a:lnTo>
                  <a:lnTo>
                    <a:pt x="718" y="201"/>
                  </a:lnTo>
                  <a:lnTo>
                    <a:pt x="709" y="173"/>
                  </a:lnTo>
                  <a:lnTo>
                    <a:pt x="697" y="150"/>
                  </a:lnTo>
                  <a:lnTo>
                    <a:pt x="678" y="131"/>
                  </a:lnTo>
                  <a:lnTo>
                    <a:pt x="658" y="119"/>
                  </a:lnTo>
                  <a:lnTo>
                    <a:pt x="637" y="115"/>
                  </a:lnTo>
                  <a:lnTo>
                    <a:pt x="615" y="119"/>
                  </a:lnTo>
                  <a:lnTo>
                    <a:pt x="598" y="86"/>
                  </a:lnTo>
                  <a:lnTo>
                    <a:pt x="577" y="57"/>
                  </a:lnTo>
                  <a:lnTo>
                    <a:pt x="555" y="33"/>
                  </a:lnTo>
                  <a:lnTo>
                    <a:pt x="529" y="14"/>
                  </a:lnTo>
                  <a:lnTo>
                    <a:pt x="500" y="4"/>
                  </a:lnTo>
                  <a:lnTo>
                    <a:pt x="471" y="0"/>
                  </a:lnTo>
                  <a:lnTo>
                    <a:pt x="440" y="2"/>
                  </a:lnTo>
                  <a:lnTo>
                    <a:pt x="411" y="12"/>
                  </a:lnTo>
                  <a:lnTo>
                    <a:pt x="385" y="29"/>
                  </a:lnTo>
                  <a:lnTo>
                    <a:pt x="361" y="49"/>
                  </a:lnTo>
                  <a:lnTo>
                    <a:pt x="336" y="29"/>
                  </a:lnTo>
                  <a:lnTo>
                    <a:pt x="310" y="12"/>
                  </a:lnTo>
                  <a:lnTo>
                    <a:pt x="281" y="2"/>
                  </a:lnTo>
                  <a:lnTo>
                    <a:pt x="250" y="0"/>
                  </a:lnTo>
                  <a:lnTo>
                    <a:pt x="221" y="4"/>
                  </a:lnTo>
                  <a:lnTo>
                    <a:pt x="192" y="14"/>
                  </a:lnTo>
                  <a:lnTo>
                    <a:pt x="166" y="33"/>
                  </a:lnTo>
                  <a:lnTo>
                    <a:pt x="142" y="57"/>
                  </a:lnTo>
                  <a:lnTo>
                    <a:pt x="123" y="86"/>
                  </a:lnTo>
                  <a:lnTo>
                    <a:pt x="106" y="119"/>
                  </a:lnTo>
                  <a:lnTo>
                    <a:pt x="84" y="115"/>
                  </a:lnTo>
                  <a:lnTo>
                    <a:pt x="63" y="119"/>
                  </a:lnTo>
                  <a:lnTo>
                    <a:pt x="41" y="131"/>
                  </a:lnTo>
                  <a:lnTo>
                    <a:pt x="24" y="150"/>
                  </a:lnTo>
                  <a:lnTo>
                    <a:pt x="12" y="173"/>
                  </a:lnTo>
                  <a:lnTo>
                    <a:pt x="3" y="201"/>
                  </a:lnTo>
                  <a:lnTo>
                    <a:pt x="0" y="230"/>
                  </a:lnTo>
                  <a:lnTo>
                    <a:pt x="3" y="261"/>
                  </a:lnTo>
                  <a:lnTo>
                    <a:pt x="12" y="288"/>
                  </a:lnTo>
                  <a:lnTo>
                    <a:pt x="24" y="312"/>
                  </a:lnTo>
                  <a:lnTo>
                    <a:pt x="41" y="331"/>
                  </a:lnTo>
                  <a:lnTo>
                    <a:pt x="63" y="343"/>
                  </a:lnTo>
                  <a:lnTo>
                    <a:pt x="84" y="347"/>
                  </a:lnTo>
                  <a:lnTo>
                    <a:pt x="106" y="343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 lIns="68557" tIns="34278" rIns="68557" bIns="34278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5" name="TextBox 1574">
              <a:extLst>
                <a:ext uri="{FF2B5EF4-FFF2-40B4-BE49-F238E27FC236}">
                  <a16:creationId xmlns:a16="http://schemas.microsoft.com/office/drawing/2014/main" id="{2BCC3567-D5EF-4057-83F3-2FDBB5CF1439}"/>
                </a:ext>
              </a:extLst>
            </p:cNvPr>
            <p:cNvSpPr txBox="1"/>
            <p:nvPr/>
          </p:nvSpPr>
          <p:spPr>
            <a:xfrm>
              <a:off x="1274361" y="4001676"/>
              <a:ext cx="53572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Internet</a:t>
              </a:r>
            </a:p>
          </p:txBody>
        </p:sp>
      </p:grpSp>
      <p:sp>
        <p:nvSpPr>
          <p:cNvPr id="1577" name="Rectangle 1576">
            <a:extLst>
              <a:ext uri="{FF2B5EF4-FFF2-40B4-BE49-F238E27FC236}">
                <a16:creationId xmlns:a16="http://schemas.microsoft.com/office/drawing/2014/main" id="{E5018A56-0EFF-4FDD-890A-DC74BF3B7E4C}"/>
              </a:ext>
            </a:extLst>
          </p:cNvPr>
          <p:cNvSpPr/>
          <p:nvPr/>
        </p:nvSpPr>
        <p:spPr>
          <a:xfrm>
            <a:off x="6074668" y="1693882"/>
            <a:ext cx="486138" cy="26039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2" name="Text Box 584">
            <a:extLst>
              <a:ext uri="{FF2B5EF4-FFF2-40B4-BE49-F238E27FC236}">
                <a16:creationId xmlns:a16="http://schemas.microsoft.com/office/drawing/2014/main" id="{5A1B965F-509E-4089-8116-2978F65D2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874" y="1790970"/>
            <a:ext cx="514350" cy="23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US" sz="900" b="1" dirty="0">
                <a:solidFill>
                  <a:srgbClr val="FF3300"/>
                </a:solidFill>
                <a:latin typeface="Calibri"/>
                <a:cs typeface="Arial" charset="0"/>
              </a:rPr>
              <a:t>VPN</a:t>
            </a:r>
          </a:p>
        </p:txBody>
      </p:sp>
      <p:grpSp>
        <p:nvGrpSpPr>
          <p:cNvPr id="713" name="Group 585">
            <a:extLst>
              <a:ext uri="{FF2B5EF4-FFF2-40B4-BE49-F238E27FC236}">
                <a16:creationId xmlns:a16="http://schemas.microsoft.com/office/drawing/2014/main" id="{D326BFC1-8897-4935-912E-5696E7CF6EA2}"/>
              </a:ext>
            </a:extLst>
          </p:cNvPr>
          <p:cNvGrpSpPr>
            <a:grpSpLocks/>
          </p:cNvGrpSpPr>
          <p:nvPr/>
        </p:nvGrpSpPr>
        <p:grpSpPr bwMode="auto">
          <a:xfrm>
            <a:off x="6182174" y="1728383"/>
            <a:ext cx="285750" cy="113110"/>
            <a:chOff x="4752" y="-96"/>
            <a:chExt cx="240" cy="95"/>
          </a:xfrm>
        </p:grpSpPr>
        <p:sp>
          <p:nvSpPr>
            <p:cNvPr id="714" name="AutoShape 586" descr="20%">
              <a:extLst>
                <a:ext uri="{FF2B5EF4-FFF2-40B4-BE49-F238E27FC236}">
                  <a16:creationId xmlns:a16="http://schemas.microsoft.com/office/drawing/2014/main" id="{288D6792-F728-4B0B-814F-68E2510FC1F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752" y="-96"/>
              <a:ext cx="227" cy="95"/>
            </a:xfrm>
            <a:prstGeom prst="rect">
              <a:avLst/>
            </a:prstGeom>
            <a:pattFill prst="pct20">
              <a:fgClr>
                <a:srgbClr val="FF3300"/>
              </a:fgClr>
              <a:bgClr>
                <a:schemeClr val="bg1"/>
              </a:bgClr>
            </a:patt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5" name="Rectangle 587" descr="20%">
              <a:extLst>
                <a:ext uri="{FF2B5EF4-FFF2-40B4-BE49-F238E27FC236}">
                  <a16:creationId xmlns:a16="http://schemas.microsoft.com/office/drawing/2014/main" id="{A0B08C8A-C643-414F-8A5D-1CC6B8841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0" y="-84"/>
              <a:ext cx="211" cy="64"/>
            </a:xfrm>
            <a:prstGeom prst="rect">
              <a:avLst/>
            </a:prstGeom>
            <a:pattFill prst="pct20">
              <a:fgClr>
                <a:srgbClr val="FF3300"/>
              </a:fgClr>
              <a:bgClr>
                <a:srgbClr val="FFFFFF"/>
              </a:bgClr>
            </a:patt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6" name="Rectangle 588" descr="20%">
              <a:extLst>
                <a:ext uri="{FF2B5EF4-FFF2-40B4-BE49-F238E27FC236}">
                  <a16:creationId xmlns:a16="http://schemas.microsoft.com/office/drawing/2014/main" id="{345ADEE9-5267-49D7-BD2F-B2CA6D9EC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" y="-96"/>
              <a:ext cx="211" cy="64"/>
            </a:xfrm>
            <a:prstGeom prst="rect">
              <a:avLst/>
            </a:prstGeom>
            <a:pattFill prst="pct20">
              <a:fgClr>
                <a:srgbClr val="FF3300"/>
              </a:fgClr>
              <a:bgClr>
                <a:srgbClr val="FFFFFF"/>
              </a:bgClr>
            </a:pattFill>
            <a:ln w="3175" cap="rnd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7" name="Rectangle 589" descr="20%">
              <a:extLst>
                <a:ext uri="{FF2B5EF4-FFF2-40B4-BE49-F238E27FC236}">
                  <a16:creationId xmlns:a16="http://schemas.microsoft.com/office/drawing/2014/main" id="{C93A8E48-B9D6-4D5B-B197-051313BA2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0" y="-20"/>
              <a:ext cx="211" cy="8"/>
            </a:xfrm>
            <a:prstGeom prst="rect">
              <a:avLst/>
            </a:prstGeom>
            <a:pattFill prst="pct20">
              <a:fgClr>
                <a:srgbClr val="FF3300"/>
              </a:fgClr>
              <a:bgClr>
                <a:srgbClr val="FFFFFF"/>
              </a:bgClr>
            </a:patt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8" name="Rectangle 590" descr="20%">
              <a:extLst>
                <a:ext uri="{FF2B5EF4-FFF2-40B4-BE49-F238E27FC236}">
                  <a16:creationId xmlns:a16="http://schemas.microsoft.com/office/drawing/2014/main" id="{B1B19C26-A666-48D3-9592-F89EACB19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0" y="-20"/>
              <a:ext cx="211" cy="8"/>
            </a:xfrm>
            <a:prstGeom prst="rect">
              <a:avLst/>
            </a:prstGeom>
            <a:pattFill prst="pct20">
              <a:fgClr>
                <a:srgbClr val="FF3300"/>
              </a:fgClr>
              <a:bgClr>
                <a:srgbClr val="FFFFFF"/>
              </a:bgClr>
            </a:pattFill>
            <a:ln w="3175" cap="rnd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9" name="Freeform 591" descr="20%">
              <a:extLst>
                <a:ext uri="{FF2B5EF4-FFF2-40B4-BE49-F238E27FC236}">
                  <a16:creationId xmlns:a16="http://schemas.microsoft.com/office/drawing/2014/main" id="{EBDFE793-418C-424A-8CC1-AB8C34C065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6" y="-75"/>
              <a:ext cx="199" cy="48"/>
            </a:xfrm>
            <a:custGeom>
              <a:avLst/>
              <a:gdLst>
                <a:gd name="T0" fmla="*/ 0 w 199"/>
                <a:gd name="T1" fmla="*/ 45 h 48"/>
                <a:gd name="T2" fmla="*/ 23 w 199"/>
                <a:gd name="T3" fmla="*/ 45 h 48"/>
                <a:gd name="T4" fmla="*/ 106 w 199"/>
                <a:gd name="T5" fmla="*/ 45 h 48"/>
                <a:gd name="T6" fmla="*/ 129 w 199"/>
                <a:gd name="T7" fmla="*/ 45 h 48"/>
                <a:gd name="T8" fmla="*/ 135 w 199"/>
                <a:gd name="T9" fmla="*/ 0 h 48"/>
                <a:gd name="T10" fmla="*/ 161 w 199"/>
                <a:gd name="T11" fmla="*/ 0 h 48"/>
                <a:gd name="T12" fmla="*/ 135 w 199"/>
                <a:gd name="T13" fmla="*/ 45 h 48"/>
                <a:gd name="T14" fmla="*/ 161 w 199"/>
                <a:gd name="T15" fmla="*/ 45 h 48"/>
                <a:gd name="T16" fmla="*/ 144 w 199"/>
                <a:gd name="T17" fmla="*/ 37 h 48"/>
                <a:gd name="T18" fmla="*/ 152 w 199"/>
                <a:gd name="T19" fmla="*/ 37 h 48"/>
                <a:gd name="T20" fmla="*/ 135 w 199"/>
                <a:gd name="T21" fmla="*/ 21 h 48"/>
                <a:gd name="T22" fmla="*/ 161 w 199"/>
                <a:gd name="T23" fmla="*/ 21 h 48"/>
                <a:gd name="T24" fmla="*/ 197 w 199"/>
                <a:gd name="T25" fmla="*/ 34 h 48"/>
                <a:gd name="T26" fmla="*/ 197 w 199"/>
                <a:gd name="T27" fmla="*/ 48 h 48"/>
                <a:gd name="T28" fmla="*/ 167 w 199"/>
                <a:gd name="T29" fmla="*/ 45 h 48"/>
                <a:gd name="T30" fmla="*/ 193 w 199"/>
                <a:gd name="T31" fmla="*/ 45 h 48"/>
                <a:gd name="T32" fmla="*/ 167 w 199"/>
                <a:gd name="T33" fmla="*/ 37 h 48"/>
                <a:gd name="T34" fmla="*/ 193 w 199"/>
                <a:gd name="T35" fmla="*/ 37 h 48"/>
                <a:gd name="T36" fmla="*/ 167 w 199"/>
                <a:gd name="T37" fmla="*/ 29 h 48"/>
                <a:gd name="T38" fmla="*/ 193 w 199"/>
                <a:gd name="T39" fmla="*/ 29 h 48"/>
                <a:gd name="T40" fmla="*/ 167 w 199"/>
                <a:gd name="T41" fmla="*/ 21 h 48"/>
                <a:gd name="T42" fmla="*/ 193 w 199"/>
                <a:gd name="T43" fmla="*/ 21 h 48"/>
                <a:gd name="T44" fmla="*/ 197 w 199"/>
                <a:gd name="T45" fmla="*/ 18 h 48"/>
                <a:gd name="T46" fmla="*/ 197 w 199"/>
                <a:gd name="T47" fmla="*/ 32 h 48"/>
                <a:gd name="T48" fmla="*/ 167 w 199"/>
                <a:gd name="T49" fmla="*/ 13 h 48"/>
                <a:gd name="T50" fmla="*/ 199 w 199"/>
                <a:gd name="T51" fmla="*/ 13 h 48"/>
                <a:gd name="T52" fmla="*/ 135 w 199"/>
                <a:gd name="T53" fmla="*/ 13 h 48"/>
                <a:gd name="T54" fmla="*/ 161 w 199"/>
                <a:gd name="T55" fmla="*/ 13 h 48"/>
                <a:gd name="T56" fmla="*/ 0 w 199"/>
                <a:gd name="T57" fmla="*/ 0 h 48"/>
                <a:gd name="T58" fmla="*/ 6 w 199"/>
                <a:gd name="T59" fmla="*/ 0 h 48"/>
                <a:gd name="T60" fmla="*/ 15 w 199"/>
                <a:gd name="T61" fmla="*/ 0 h 48"/>
                <a:gd name="T62" fmla="*/ 47 w 199"/>
                <a:gd name="T63" fmla="*/ 0 h 48"/>
                <a:gd name="T64" fmla="*/ 56 w 199"/>
                <a:gd name="T65" fmla="*/ 0 h 48"/>
                <a:gd name="T66" fmla="*/ 88 w 199"/>
                <a:gd name="T67" fmla="*/ 0 h 48"/>
                <a:gd name="T68" fmla="*/ 97 w 199"/>
                <a:gd name="T69" fmla="*/ 0 h 48"/>
                <a:gd name="T70" fmla="*/ 129 w 199"/>
                <a:gd name="T71" fmla="*/ 0 h 48"/>
                <a:gd name="T72" fmla="*/ 0 w 199"/>
                <a:gd name="T73" fmla="*/ 13 h 48"/>
                <a:gd name="T74" fmla="*/ 129 w 199"/>
                <a:gd name="T75" fmla="*/ 13 h 48"/>
                <a:gd name="T76" fmla="*/ 0 w 199"/>
                <a:gd name="T77" fmla="*/ 21 h 48"/>
                <a:gd name="T78" fmla="*/ 129 w 199"/>
                <a:gd name="T79" fmla="*/ 21 h 48"/>
                <a:gd name="T80" fmla="*/ 0 w 199"/>
                <a:gd name="T81" fmla="*/ 29 h 48"/>
                <a:gd name="T82" fmla="*/ 129 w 199"/>
                <a:gd name="T83" fmla="*/ 29 h 48"/>
                <a:gd name="T84" fmla="*/ 0 w 199"/>
                <a:gd name="T85" fmla="*/ 37 h 48"/>
                <a:gd name="T86" fmla="*/ 129 w 199"/>
                <a:gd name="T87" fmla="*/ 37 h 48"/>
                <a:gd name="T88" fmla="*/ 35 w 199"/>
                <a:gd name="T89" fmla="*/ 45 h 48"/>
                <a:gd name="T90" fmla="*/ 94 w 199"/>
                <a:gd name="T91" fmla="*/ 45 h 4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99"/>
                <a:gd name="T139" fmla="*/ 0 h 48"/>
                <a:gd name="T140" fmla="*/ 199 w 199"/>
                <a:gd name="T141" fmla="*/ 48 h 4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99" h="48">
                  <a:moveTo>
                    <a:pt x="0" y="45"/>
                  </a:moveTo>
                  <a:lnTo>
                    <a:pt x="23" y="45"/>
                  </a:lnTo>
                  <a:moveTo>
                    <a:pt x="106" y="45"/>
                  </a:moveTo>
                  <a:lnTo>
                    <a:pt x="129" y="45"/>
                  </a:lnTo>
                  <a:moveTo>
                    <a:pt x="135" y="0"/>
                  </a:moveTo>
                  <a:lnTo>
                    <a:pt x="161" y="0"/>
                  </a:lnTo>
                  <a:moveTo>
                    <a:pt x="135" y="45"/>
                  </a:moveTo>
                  <a:lnTo>
                    <a:pt x="161" y="45"/>
                  </a:lnTo>
                  <a:moveTo>
                    <a:pt x="144" y="37"/>
                  </a:moveTo>
                  <a:lnTo>
                    <a:pt x="152" y="37"/>
                  </a:lnTo>
                  <a:moveTo>
                    <a:pt x="135" y="21"/>
                  </a:moveTo>
                  <a:lnTo>
                    <a:pt x="161" y="21"/>
                  </a:lnTo>
                  <a:moveTo>
                    <a:pt x="197" y="34"/>
                  </a:moveTo>
                  <a:lnTo>
                    <a:pt x="197" y="48"/>
                  </a:lnTo>
                  <a:moveTo>
                    <a:pt x="167" y="45"/>
                  </a:moveTo>
                  <a:lnTo>
                    <a:pt x="193" y="45"/>
                  </a:lnTo>
                  <a:moveTo>
                    <a:pt x="167" y="37"/>
                  </a:moveTo>
                  <a:lnTo>
                    <a:pt x="193" y="37"/>
                  </a:lnTo>
                  <a:moveTo>
                    <a:pt x="167" y="29"/>
                  </a:moveTo>
                  <a:lnTo>
                    <a:pt x="193" y="29"/>
                  </a:lnTo>
                  <a:moveTo>
                    <a:pt x="167" y="21"/>
                  </a:moveTo>
                  <a:lnTo>
                    <a:pt x="193" y="21"/>
                  </a:lnTo>
                  <a:moveTo>
                    <a:pt x="197" y="18"/>
                  </a:moveTo>
                  <a:lnTo>
                    <a:pt x="197" y="32"/>
                  </a:lnTo>
                  <a:moveTo>
                    <a:pt x="167" y="13"/>
                  </a:moveTo>
                  <a:lnTo>
                    <a:pt x="199" y="13"/>
                  </a:lnTo>
                  <a:moveTo>
                    <a:pt x="135" y="13"/>
                  </a:moveTo>
                  <a:lnTo>
                    <a:pt x="161" y="13"/>
                  </a:lnTo>
                  <a:moveTo>
                    <a:pt x="0" y="0"/>
                  </a:moveTo>
                  <a:lnTo>
                    <a:pt x="6" y="0"/>
                  </a:lnTo>
                  <a:moveTo>
                    <a:pt x="15" y="0"/>
                  </a:moveTo>
                  <a:lnTo>
                    <a:pt x="47" y="0"/>
                  </a:lnTo>
                  <a:moveTo>
                    <a:pt x="56" y="0"/>
                  </a:moveTo>
                  <a:lnTo>
                    <a:pt x="88" y="0"/>
                  </a:lnTo>
                  <a:moveTo>
                    <a:pt x="97" y="0"/>
                  </a:moveTo>
                  <a:lnTo>
                    <a:pt x="129" y="0"/>
                  </a:lnTo>
                  <a:moveTo>
                    <a:pt x="0" y="13"/>
                  </a:moveTo>
                  <a:lnTo>
                    <a:pt x="129" y="13"/>
                  </a:lnTo>
                  <a:moveTo>
                    <a:pt x="0" y="21"/>
                  </a:moveTo>
                  <a:lnTo>
                    <a:pt x="129" y="21"/>
                  </a:lnTo>
                  <a:moveTo>
                    <a:pt x="0" y="29"/>
                  </a:moveTo>
                  <a:lnTo>
                    <a:pt x="129" y="29"/>
                  </a:lnTo>
                  <a:moveTo>
                    <a:pt x="0" y="37"/>
                  </a:moveTo>
                  <a:lnTo>
                    <a:pt x="129" y="37"/>
                  </a:lnTo>
                  <a:moveTo>
                    <a:pt x="35" y="45"/>
                  </a:moveTo>
                  <a:lnTo>
                    <a:pt x="94" y="45"/>
                  </a:lnTo>
                </a:path>
              </a:pathLst>
            </a:custGeom>
            <a:pattFill prst="pct20">
              <a:fgClr>
                <a:srgbClr val="FF3300"/>
              </a:fgClr>
              <a:bgClr>
                <a:srgbClr val="FFFFFF"/>
              </a:bgClr>
            </a:pattFill>
            <a:ln w="14288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0" name="Freeform 592" descr="20%">
              <a:extLst>
                <a:ext uri="{FF2B5EF4-FFF2-40B4-BE49-F238E27FC236}">
                  <a16:creationId xmlns:a16="http://schemas.microsoft.com/office/drawing/2014/main" id="{A50306C1-B61C-4C8E-80D0-73582D980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0" y="-84"/>
              <a:ext cx="211" cy="72"/>
            </a:xfrm>
            <a:custGeom>
              <a:avLst/>
              <a:gdLst>
                <a:gd name="T0" fmla="*/ 0 w 211"/>
                <a:gd name="T1" fmla="*/ 0 h 72"/>
                <a:gd name="T2" fmla="*/ 0 w 211"/>
                <a:gd name="T3" fmla="*/ 72 h 72"/>
                <a:gd name="T4" fmla="*/ 211 w 211"/>
                <a:gd name="T5" fmla="*/ 72 h 72"/>
                <a:gd name="T6" fmla="*/ 0 60000 65536"/>
                <a:gd name="T7" fmla="*/ 0 60000 65536"/>
                <a:gd name="T8" fmla="*/ 0 60000 65536"/>
                <a:gd name="T9" fmla="*/ 0 w 211"/>
                <a:gd name="T10" fmla="*/ 0 h 72"/>
                <a:gd name="T11" fmla="*/ 211 w 211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" h="72">
                  <a:moveTo>
                    <a:pt x="0" y="0"/>
                  </a:moveTo>
                  <a:lnTo>
                    <a:pt x="0" y="72"/>
                  </a:lnTo>
                  <a:lnTo>
                    <a:pt x="211" y="72"/>
                  </a:lnTo>
                </a:path>
              </a:pathLst>
            </a:custGeom>
            <a:pattFill prst="pct20">
              <a:fgClr>
                <a:srgbClr val="FF3300"/>
              </a:fgClr>
              <a:bgClr>
                <a:srgbClr val="FFFFFF"/>
              </a:bgClr>
            </a:pattFill>
            <a:ln w="3175" cap="rnd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81" name="Group 451">
            <a:extLst>
              <a:ext uri="{FF2B5EF4-FFF2-40B4-BE49-F238E27FC236}">
                <a16:creationId xmlns:a16="http://schemas.microsoft.com/office/drawing/2014/main" id="{5F3FF49F-B64A-4BC7-B0A6-2EA95DFB9606}"/>
              </a:ext>
            </a:extLst>
          </p:cNvPr>
          <p:cNvGrpSpPr>
            <a:grpSpLocks/>
          </p:cNvGrpSpPr>
          <p:nvPr/>
        </p:nvGrpSpPr>
        <p:grpSpPr bwMode="auto">
          <a:xfrm>
            <a:off x="6054376" y="3670443"/>
            <a:ext cx="428625" cy="538163"/>
            <a:chOff x="1920" y="2304"/>
            <a:chExt cx="360" cy="452"/>
          </a:xfrm>
        </p:grpSpPr>
        <p:sp>
          <p:nvSpPr>
            <p:cNvPr id="589" name="Freeform 452">
              <a:extLst>
                <a:ext uri="{FF2B5EF4-FFF2-40B4-BE49-F238E27FC236}">
                  <a16:creationId xmlns:a16="http://schemas.microsoft.com/office/drawing/2014/main" id="{81C39E33-E0A8-446D-8424-28747553F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2304"/>
              <a:ext cx="76" cy="240"/>
            </a:xfrm>
            <a:custGeom>
              <a:avLst/>
              <a:gdLst>
                <a:gd name="T0" fmla="*/ 73 w 76"/>
                <a:gd name="T1" fmla="*/ 0 h 240"/>
                <a:gd name="T2" fmla="*/ 65 w 76"/>
                <a:gd name="T3" fmla="*/ 56 h 240"/>
                <a:gd name="T4" fmla="*/ 9 w 76"/>
                <a:gd name="T5" fmla="*/ 96 h 240"/>
                <a:gd name="T6" fmla="*/ 9 w 76"/>
                <a:gd name="T7" fmla="*/ 144 h 240"/>
                <a:gd name="T8" fmla="*/ 57 w 76"/>
                <a:gd name="T9" fmla="*/ 192 h 240"/>
                <a:gd name="T10" fmla="*/ 9 w 76"/>
                <a:gd name="T11" fmla="*/ 24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"/>
                <a:gd name="T19" fmla="*/ 0 h 240"/>
                <a:gd name="T20" fmla="*/ 76 w 7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" h="240">
                  <a:moveTo>
                    <a:pt x="73" y="0"/>
                  </a:moveTo>
                  <a:cubicBezTo>
                    <a:pt x="72" y="11"/>
                    <a:pt x="76" y="40"/>
                    <a:pt x="65" y="56"/>
                  </a:cubicBezTo>
                  <a:cubicBezTo>
                    <a:pt x="54" y="72"/>
                    <a:pt x="18" y="81"/>
                    <a:pt x="9" y="96"/>
                  </a:cubicBezTo>
                  <a:cubicBezTo>
                    <a:pt x="0" y="111"/>
                    <a:pt x="1" y="128"/>
                    <a:pt x="9" y="144"/>
                  </a:cubicBezTo>
                  <a:cubicBezTo>
                    <a:pt x="17" y="160"/>
                    <a:pt x="57" y="176"/>
                    <a:pt x="57" y="192"/>
                  </a:cubicBezTo>
                  <a:cubicBezTo>
                    <a:pt x="57" y="208"/>
                    <a:pt x="33" y="224"/>
                    <a:pt x="9" y="240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0" name="Rectangle 453">
              <a:extLst>
                <a:ext uri="{FF2B5EF4-FFF2-40B4-BE49-F238E27FC236}">
                  <a16:creationId xmlns:a16="http://schemas.microsoft.com/office/drawing/2014/main" id="{754414E4-CFBF-4598-B970-036755CDF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544"/>
              <a:ext cx="360" cy="7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1" name="Rectangle 454">
              <a:extLst>
                <a:ext uri="{FF2B5EF4-FFF2-40B4-BE49-F238E27FC236}">
                  <a16:creationId xmlns:a16="http://schemas.microsoft.com/office/drawing/2014/main" id="{A8A24CCD-9E62-41A7-A0A3-28C5C812C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9" y="2547"/>
              <a:ext cx="43" cy="21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2" name="Freeform 455">
              <a:extLst>
                <a:ext uri="{FF2B5EF4-FFF2-40B4-BE49-F238E27FC236}">
                  <a16:creationId xmlns:a16="http://schemas.microsoft.com/office/drawing/2014/main" id="{7831AFE0-4658-4E69-9297-E17AD4B990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1" y="2590"/>
              <a:ext cx="288" cy="13"/>
            </a:xfrm>
            <a:custGeom>
              <a:avLst/>
              <a:gdLst>
                <a:gd name="T0" fmla="*/ 0 w 288"/>
                <a:gd name="T1" fmla="*/ 7 h 13"/>
                <a:gd name="T2" fmla="*/ 5 w 288"/>
                <a:gd name="T3" fmla="*/ 0 h 13"/>
                <a:gd name="T4" fmla="*/ 15 w 288"/>
                <a:gd name="T5" fmla="*/ 0 h 13"/>
                <a:gd name="T6" fmla="*/ 17 w 288"/>
                <a:gd name="T7" fmla="*/ 7 h 13"/>
                <a:gd name="T8" fmla="*/ 15 w 288"/>
                <a:gd name="T9" fmla="*/ 13 h 13"/>
                <a:gd name="T10" fmla="*/ 5 w 288"/>
                <a:gd name="T11" fmla="*/ 13 h 13"/>
                <a:gd name="T12" fmla="*/ 0 w 288"/>
                <a:gd name="T13" fmla="*/ 7 h 13"/>
                <a:gd name="T14" fmla="*/ 70 w 288"/>
                <a:gd name="T15" fmla="*/ 7 h 13"/>
                <a:gd name="T16" fmla="*/ 72 w 288"/>
                <a:gd name="T17" fmla="*/ 0 h 13"/>
                <a:gd name="T18" fmla="*/ 82 w 288"/>
                <a:gd name="T19" fmla="*/ 0 h 13"/>
                <a:gd name="T20" fmla="*/ 87 w 288"/>
                <a:gd name="T21" fmla="*/ 7 h 13"/>
                <a:gd name="T22" fmla="*/ 82 w 288"/>
                <a:gd name="T23" fmla="*/ 13 h 13"/>
                <a:gd name="T24" fmla="*/ 72 w 288"/>
                <a:gd name="T25" fmla="*/ 13 h 13"/>
                <a:gd name="T26" fmla="*/ 70 w 288"/>
                <a:gd name="T27" fmla="*/ 7 h 13"/>
                <a:gd name="T28" fmla="*/ 91 w 288"/>
                <a:gd name="T29" fmla="*/ 7 h 13"/>
                <a:gd name="T30" fmla="*/ 96 w 288"/>
                <a:gd name="T31" fmla="*/ 0 h 13"/>
                <a:gd name="T32" fmla="*/ 103 w 288"/>
                <a:gd name="T33" fmla="*/ 0 h 13"/>
                <a:gd name="T34" fmla="*/ 108 w 288"/>
                <a:gd name="T35" fmla="*/ 7 h 13"/>
                <a:gd name="T36" fmla="*/ 103 w 288"/>
                <a:gd name="T37" fmla="*/ 13 h 13"/>
                <a:gd name="T38" fmla="*/ 96 w 288"/>
                <a:gd name="T39" fmla="*/ 13 h 13"/>
                <a:gd name="T40" fmla="*/ 91 w 288"/>
                <a:gd name="T41" fmla="*/ 7 h 13"/>
                <a:gd name="T42" fmla="*/ 113 w 288"/>
                <a:gd name="T43" fmla="*/ 7 h 13"/>
                <a:gd name="T44" fmla="*/ 118 w 288"/>
                <a:gd name="T45" fmla="*/ 0 h 13"/>
                <a:gd name="T46" fmla="*/ 128 w 288"/>
                <a:gd name="T47" fmla="*/ 0 h 13"/>
                <a:gd name="T48" fmla="*/ 130 w 288"/>
                <a:gd name="T49" fmla="*/ 7 h 13"/>
                <a:gd name="T50" fmla="*/ 128 w 288"/>
                <a:gd name="T51" fmla="*/ 13 h 13"/>
                <a:gd name="T52" fmla="*/ 118 w 288"/>
                <a:gd name="T53" fmla="*/ 13 h 13"/>
                <a:gd name="T54" fmla="*/ 113 w 288"/>
                <a:gd name="T55" fmla="*/ 7 h 13"/>
                <a:gd name="T56" fmla="*/ 137 w 288"/>
                <a:gd name="T57" fmla="*/ 7 h 13"/>
                <a:gd name="T58" fmla="*/ 140 w 288"/>
                <a:gd name="T59" fmla="*/ 0 h 13"/>
                <a:gd name="T60" fmla="*/ 149 w 288"/>
                <a:gd name="T61" fmla="*/ 0 h 13"/>
                <a:gd name="T62" fmla="*/ 154 w 288"/>
                <a:gd name="T63" fmla="*/ 7 h 13"/>
                <a:gd name="T64" fmla="*/ 149 w 288"/>
                <a:gd name="T65" fmla="*/ 13 h 13"/>
                <a:gd name="T66" fmla="*/ 140 w 288"/>
                <a:gd name="T67" fmla="*/ 13 h 13"/>
                <a:gd name="T68" fmla="*/ 137 w 288"/>
                <a:gd name="T69" fmla="*/ 7 h 13"/>
                <a:gd name="T70" fmla="*/ 159 w 288"/>
                <a:gd name="T71" fmla="*/ 7 h 13"/>
                <a:gd name="T72" fmla="*/ 164 w 288"/>
                <a:gd name="T73" fmla="*/ 0 h 13"/>
                <a:gd name="T74" fmla="*/ 171 w 288"/>
                <a:gd name="T75" fmla="*/ 0 h 13"/>
                <a:gd name="T76" fmla="*/ 176 w 288"/>
                <a:gd name="T77" fmla="*/ 7 h 13"/>
                <a:gd name="T78" fmla="*/ 171 w 288"/>
                <a:gd name="T79" fmla="*/ 13 h 13"/>
                <a:gd name="T80" fmla="*/ 164 w 288"/>
                <a:gd name="T81" fmla="*/ 13 h 13"/>
                <a:gd name="T82" fmla="*/ 159 w 288"/>
                <a:gd name="T83" fmla="*/ 7 h 13"/>
                <a:gd name="T84" fmla="*/ 180 w 288"/>
                <a:gd name="T85" fmla="*/ 7 h 13"/>
                <a:gd name="T86" fmla="*/ 185 w 288"/>
                <a:gd name="T87" fmla="*/ 0 h 13"/>
                <a:gd name="T88" fmla="*/ 195 w 288"/>
                <a:gd name="T89" fmla="*/ 0 h 13"/>
                <a:gd name="T90" fmla="*/ 197 w 288"/>
                <a:gd name="T91" fmla="*/ 7 h 13"/>
                <a:gd name="T92" fmla="*/ 195 w 288"/>
                <a:gd name="T93" fmla="*/ 13 h 13"/>
                <a:gd name="T94" fmla="*/ 185 w 288"/>
                <a:gd name="T95" fmla="*/ 13 h 13"/>
                <a:gd name="T96" fmla="*/ 180 w 288"/>
                <a:gd name="T97" fmla="*/ 7 h 13"/>
                <a:gd name="T98" fmla="*/ 250 w 288"/>
                <a:gd name="T99" fmla="*/ 7 h 13"/>
                <a:gd name="T100" fmla="*/ 252 w 288"/>
                <a:gd name="T101" fmla="*/ 0 h 13"/>
                <a:gd name="T102" fmla="*/ 262 w 288"/>
                <a:gd name="T103" fmla="*/ 0 h 13"/>
                <a:gd name="T104" fmla="*/ 267 w 288"/>
                <a:gd name="T105" fmla="*/ 7 h 13"/>
                <a:gd name="T106" fmla="*/ 262 w 288"/>
                <a:gd name="T107" fmla="*/ 13 h 13"/>
                <a:gd name="T108" fmla="*/ 252 w 288"/>
                <a:gd name="T109" fmla="*/ 13 h 13"/>
                <a:gd name="T110" fmla="*/ 250 w 288"/>
                <a:gd name="T111" fmla="*/ 7 h 13"/>
                <a:gd name="T112" fmla="*/ 272 w 288"/>
                <a:gd name="T113" fmla="*/ 7 h 13"/>
                <a:gd name="T114" fmla="*/ 276 w 288"/>
                <a:gd name="T115" fmla="*/ 0 h 13"/>
                <a:gd name="T116" fmla="*/ 284 w 288"/>
                <a:gd name="T117" fmla="*/ 0 h 13"/>
                <a:gd name="T118" fmla="*/ 288 w 288"/>
                <a:gd name="T119" fmla="*/ 7 h 13"/>
                <a:gd name="T120" fmla="*/ 284 w 288"/>
                <a:gd name="T121" fmla="*/ 13 h 13"/>
                <a:gd name="T122" fmla="*/ 276 w 288"/>
                <a:gd name="T123" fmla="*/ 13 h 13"/>
                <a:gd name="T124" fmla="*/ 272 w 288"/>
                <a:gd name="T125" fmla="*/ 7 h 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8"/>
                <a:gd name="T190" fmla="*/ 0 h 13"/>
                <a:gd name="T191" fmla="*/ 288 w 288"/>
                <a:gd name="T192" fmla="*/ 13 h 1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8" h="13">
                  <a:moveTo>
                    <a:pt x="0" y="7"/>
                  </a:moveTo>
                  <a:lnTo>
                    <a:pt x="5" y="0"/>
                  </a:lnTo>
                  <a:lnTo>
                    <a:pt x="15" y="0"/>
                  </a:lnTo>
                  <a:lnTo>
                    <a:pt x="17" y="7"/>
                  </a:lnTo>
                  <a:lnTo>
                    <a:pt x="15" y="13"/>
                  </a:lnTo>
                  <a:lnTo>
                    <a:pt x="5" y="13"/>
                  </a:lnTo>
                  <a:lnTo>
                    <a:pt x="0" y="7"/>
                  </a:lnTo>
                  <a:close/>
                  <a:moveTo>
                    <a:pt x="70" y="7"/>
                  </a:moveTo>
                  <a:lnTo>
                    <a:pt x="72" y="0"/>
                  </a:lnTo>
                  <a:lnTo>
                    <a:pt x="82" y="0"/>
                  </a:lnTo>
                  <a:lnTo>
                    <a:pt x="87" y="7"/>
                  </a:lnTo>
                  <a:lnTo>
                    <a:pt x="82" y="13"/>
                  </a:lnTo>
                  <a:lnTo>
                    <a:pt x="72" y="13"/>
                  </a:lnTo>
                  <a:lnTo>
                    <a:pt x="70" y="7"/>
                  </a:lnTo>
                  <a:close/>
                  <a:moveTo>
                    <a:pt x="91" y="7"/>
                  </a:moveTo>
                  <a:lnTo>
                    <a:pt x="96" y="0"/>
                  </a:lnTo>
                  <a:lnTo>
                    <a:pt x="103" y="0"/>
                  </a:lnTo>
                  <a:lnTo>
                    <a:pt x="108" y="7"/>
                  </a:lnTo>
                  <a:lnTo>
                    <a:pt x="103" y="13"/>
                  </a:lnTo>
                  <a:lnTo>
                    <a:pt x="96" y="13"/>
                  </a:lnTo>
                  <a:lnTo>
                    <a:pt x="91" y="7"/>
                  </a:lnTo>
                  <a:close/>
                  <a:moveTo>
                    <a:pt x="113" y="7"/>
                  </a:moveTo>
                  <a:lnTo>
                    <a:pt x="118" y="0"/>
                  </a:lnTo>
                  <a:lnTo>
                    <a:pt x="128" y="0"/>
                  </a:lnTo>
                  <a:lnTo>
                    <a:pt x="130" y="7"/>
                  </a:lnTo>
                  <a:lnTo>
                    <a:pt x="128" y="13"/>
                  </a:lnTo>
                  <a:lnTo>
                    <a:pt x="118" y="13"/>
                  </a:lnTo>
                  <a:lnTo>
                    <a:pt x="113" y="7"/>
                  </a:lnTo>
                  <a:close/>
                  <a:moveTo>
                    <a:pt x="137" y="7"/>
                  </a:moveTo>
                  <a:lnTo>
                    <a:pt x="140" y="0"/>
                  </a:lnTo>
                  <a:lnTo>
                    <a:pt x="149" y="0"/>
                  </a:lnTo>
                  <a:lnTo>
                    <a:pt x="154" y="7"/>
                  </a:lnTo>
                  <a:lnTo>
                    <a:pt x="149" y="13"/>
                  </a:lnTo>
                  <a:lnTo>
                    <a:pt x="140" y="13"/>
                  </a:lnTo>
                  <a:lnTo>
                    <a:pt x="137" y="7"/>
                  </a:lnTo>
                  <a:close/>
                  <a:moveTo>
                    <a:pt x="159" y="7"/>
                  </a:moveTo>
                  <a:lnTo>
                    <a:pt x="164" y="0"/>
                  </a:lnTo>
                  <a:lnTo>
                    <a:pt x="171" y="0"/>
                  </a:lnTo>
                  <a:lnTo>
                    <a:pt x="176" y="7"/>
                  </a:lnTo>
                  <a:lnTo>
                    <a:pt x="171" y="13"/>
                  </a:lnTo>
                  <a:lnTo>
                    <a:pt x="164" y="13"/>
                  </a:lnTo>
                  <a:lnTo>
                    <a:pt x="159" y="7"/>
                  </a:lnTo>
                  <a:close/>
                  <a:moveTo>
                    <a:pt x="180" y="7"/>
                  </a:moveTo>
                  <a:lnTo>
                    <a:pt x="185" y="0"/>
                  </a:lnTo>
                  <a:lnTo>
                    <a:pt x="195" y="0"/>
                  </a:lnTo>
                  <a:lnTo>
                    <a:pt x="197" y="7"/>
                  </a:lnTo>
                  <a:lnTo>
                    <a:pt x="195" y="13"/>
                  </a:lnTo>
                  <a:lnTo>
                    <a:pt x="185" y="13"/>
                  </a:lnTo>
                  <a:lnTo>
                    <a:pt x="180" y="7"/>
                  </a:lnTo>
                  <a:close/>
                  <a:moveTo>
                    <a:pt x="250" y="7"/>
                  </a:moveTo>
                  <a:lnTo>
                    <a:pt x="252" y="0"/>
                  </a:lnTo>
                  <a:lnTo>
                    <a:pt x="262" y="0"/>
                  </a:lnTo>
                  <a:lnTo>
                    <a:pt x="267" y="7"/>
                  </a:lnTo>
                  <a:lnTo>
                    <a:pt x="262" y="13"/>
                  </a:lnTo>
                  <a:lnTo>
                    <a:pt x="252" y="13"/>
                  </a:lnTo>
                  <a:lnTo>
                    <a:pt x="250" y="7"/>
                  </a:lnTo>
                  <a:close/>
                  <a:moveTo>
                    <a:pt x="272" y="7"/>
                  </a:moveTo>
                  <a:lnTo>
                    <a:pt x="276" y="0"/>
                  </a:lnTo>
                  <a:lnTo>
                    <a:pt x="284" y="0"/>
                  </a:lnTo>
                  <a:lnTo>
                    <a:pt x="288" y="7"/>
                  </a:lnTo>
                  <a:lnTo>
                    <a:pt x="284" y="13"/>
                  </a:lnTo>
                  <a:lnTo>
                    <a:pt x="276" y="13"/>
                  </a:lnTo>
                  <a:lnTo>
                    <a:pt x="272" y="7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3" name="Freeform 456">
              <a:extLst>
                <a:ext uri="{FF2B5EF4-FFF2-40B4-BE49-F238E27FC236}">
                  <a16:creationId xmlns:a16="http://schemas.microsoft.com/office/drawing/2014/main" id="{F7BD9194-B2D9-420B-8ACE-ADB7E303DC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0" y="2592"/>
              <a:ext cx="315" cy="39"/>
            </a:xfrm>
            <a:custGeom>
              <a:avLst/>
              <a:gdLst>
                <a:gd name="T0" fmla="*/ 0 w 315"/>
                <a:gd name="T1" fmla="*/ 39 h 39"/>
                <a:gd name="T2" fmla="*/ 0 w 315"/>
                <a:gd name="T3" fmla="*/ 0 h 39"/>
                <a:gd name="T4" fmla="*/ 43 w 315"/>
                <a:gd name="T5" fmla="*/ 0 h 39"/>
                <a:gd name="T6" fmla="*/ 43 w 315"/>
                <a:gd name="T7" fmla="*/ 39 h 39"/>
                <a:gd name="T8" fmla="*/ 67 w 315"/>
                <a:gd name="T9" fmla="*/ 39 h 39"/>
                <a:gd name="T10" fmla="*/ 67 w 315"/>
                <a:gd name="T11" fmla="*/ 0 h 39"/>
                <a:gd name="T12" fmla="*/ 224 w 315"/>
                <a:gd name="T13" fmla="*/ 0 h 39"/>
                <a:gd name="T14" fmla="*/ 224 w 315"/>
                <a:gd name="T15" fmla="*/ 39 h 39"/>
                <a:gd name="T16" fmla="*/ 248 w 315"/>
                <a:gd name="T17" fmla="*/ 39 h 39"/>
                <a:gd name="T18" fmla="*/ 248 w 315"/>
                <a:gd name="T19" fmla="*/ 0 h 39"/>
                <a:gd name="T20" fmla="*/ 315 w 315"/>
                <a:gd name="T21" fmla="*/ 0 h 39"/>
                <a:gd name="T22" fmla="*/ 315 w 315"/>
                <a:gd name="T23" fmla="*/ 39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5"/>
                <a:gd name="T37" fmla="*/ 0 h 39"/>
                <a:gd name="T38" fmla="*/ 315 w 315"/>
                <a:gd name="T39" fmla="*/ 39 h 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5" h="39">
                  <a:moveTo>
                    <a:pt x="0" y="39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39"/>
                  </a:lnTo>
                  <a:moveTo>
                    <a:pt x="67" y="39"/>
                  </a:moveTo>
                  <a:lnTo>
                    <a:pt x="67" y="0"/>
                  </a:lnTo>
                  <a:lnTo>
                    <a:pt x="224" y="0"/>
                  </a:lnTo>
                  <a:lnTo>
                    <a:pt x="224" y="39"/>
                  </a:lnTo>
                  <a:moveTo>
                    <a:pt x="248" y="39"/>
                  </a:moveTo>
                  <a:lnTo>
                    <a:pt x="248" y="0"/>
                  </a:lnTo>
                  <a:lnTo>
                    <a:pt x="315" y="0"/>
                  </a:lnTo>
                  <a:lnTo>
                    <a:pt x="315" y="39"/>
                  </a:lnTo>
                </a:path>
              </a:pathLst>
            </a:custGeom>
            <a:noFill/>
            <a:ln w="31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4" name="Rectangle 457">
              <a:extLst>
                <a:ext uri="{FF2B5EF4-FFF2-40B4-BE49-F238E27FC236}">
                  <a16:creationId xmlns:a16="http://schemas.microsoft.com/office/drawing/2014/main" id="{FA5FE273-83FD-48CB-83F1-8463BF9D6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640"/>
              <a:ext cx="12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342900" eaLnBrk="0" hangingPunct="0"/>
              <a:r>
                <a:rPr lang="en-US" sz="900" b="1" dirty="0">
                  <a:solidFill>
                    <a:srgbClr val="FF3300"/>
                  </a:solidFill>
                  <a:latin typeface="Calibri"/>
                  <a:cs typeface="Arial" charset="0"/>
                </a:rPr>
                <a:t>IPS</a:t>
              </a:r>
            </a:p>
          </p:txBody>
        </p:sp>
      </p:grpSp>
      <p:pic>
        <p:nvPicPr>
          <p:cNvPr id="595" name="Picture 594">
            <a:extLst>
              <a:ext uri="{FF2B5EF4-FFF2-40B4-BE49-F238E27FC236}">
                <a16:creationId xmlns:a16="http://schemas.microsoft.com/office/drawing/2014/main" id="{714A827A-7488-4235-A987-96F7273E97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19084" y="905530"/>
            <a:ext cx="456593" cy="337883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597" name="Group 56">
            <a:extLst>
              <a:ext uri="{FF2B5EF4-FFF2-40B4-BE49-F238E27FC236}">
                <a16:creationId xmlns:a16="http://schemas.microsoft.com/office/drawing/2014/main" id="{6D23719C-F299-41D5-A87D-3990469AE16A}"/>
              </a:ext>
            </a:extLst>
          </p:cNvPr>
          <p:cNvGrpSpPr>
            <a:grpSpLocks/>
          </p:cNvGrpSpPr>
          <p:nvPr/>
        </p:nvGrpSpPr>
        <p:grpSpPr bwMode="auto">
          <a:xfrm>
            <a:off x="5775801" y="282655"/>
            <a:ext cx="450057" cy="509588"/>
            <a:chOff x="578" y="2784"/>
            <a:chExt cx="378" cy="428"/>
          </a:xfrm>
        </p:grpSpPr>
        <p:sp>
          <p:nvSpPr>
            <p:cNvPr id="599" name="Freeform 57">
              <a:extLst>
                <a:ext uri="{FF2B5EF4-FFF2-40B4-BE49-F238E27FC236}">
                  <a16:creationId xmlns:a16="http://schemas.microsoft.com/office/drawing/2014/main" id="{92127416-6EE1-49B9-A3CB-490BEC44B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" y="2784"/>
              <a:ext cx="180" cy="205"/>
            </a:xfrm>
            <a:custGeom>
              <a:avLst/>
              <a:gdLst>
                <a:gd name="T0" fmla="*/ 0 w 180"/>
                <a:gd name="T1" fmla="*/ 205 h 205"/>
                <a:gd name="T2" fmla="*/ 0 w 180"/>
                <a:gd name="T3" fmla="*/ 197 h 205"/>
                <a:gd name="T4" fmla="*/ 43 w 180"/>
                <a:gd name="T5" fmla="*/ 185 h 205"/>
                <a:gd name="T6" fmla="*/ 43 w 180"/>
                <a:gd name="T7" fmla="*/ 0 h 205"/>
                <a:gd name="T8" fmla="*/ 134 w 180"/>
                <a:gd name="T9" fmla="*/ 0 h 205"/>
                <a:gd name="T10" fmla="*/ 134 w 180"/>
                <a:gd name="T11" fmla="*/ 185 h 205"/>
                <a:gd name="T12" fmla="*/ 180 w 180"/>
                <a:gd name="T13" fmla="*/ 197 h 205"/>
                <a:gd name="T14" fmla="*/ 180 w 180"/>
                <a:gd name="T15" fmla="*/ 205 h 205"/>
                <a:gd name="T16" fmla="*/ 0 w 180"/>
                <a:gd name="T17" fmla="*/ 205 h 2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0"/>
                <a:gd name="T28" fmla="*/ 0 h 205"/>
                <a:gd name="T29" fmla="*/ 180 w 180"/>
                <a:gd name="T30" fmla="*/ 205 h 2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0" h="205">
                  <a:moveTo>
                    <a:pt x="0" y="205"/>
                  </a:moveTo>
                  <a:lnTo>
                    <a:pt x="0" y="197"/>
                  </a:lnTo>
                  <a:lnTo>
                    <a:pt x="43" y="185"/>
                  </a:lnTo>
                  <a:lnTo>
                    <a:pt x="43" y="0"/>
                  </a:lnTo>
                  <a:lnTo>
                    <a:pt x="134" y="0"/>
                  </a:lnTo>
                  <a:lnTo>
                    <a:pt x="134" y="185"/>
                  </a:lnTo>
                  <a:lnTo>
                    <a:pt x="180" y="197"/>
                  </a:lnTo>
                  <a:lnTo>
                    <a:pt x="180" y="205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0" name="Freeform 58">
              <a:extLst>
                <a:ext uri="{FF2B5EF4-FFF2-40B4-BE49-F238E27FC236}">
                  <a16:creationId xmlns:a16="http://schemas.microsoft.com/office/drawing/2014/main" id="{5AB1DF4A-2B93-4860-A43E-71EB13E1CA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2" y="2792"/>
              <a:ext cx="91" cy="197"/>
            </a:xfrm>
            <a:custGeom>
              <a:avLst/>
              <a:gdLst>
                <a:gd name="T0" fmla="*/ 0 w 91"/>
                <a:gd name="T1" fmla="*/ 177 h 197"/>
                <a:gd name="T2" fmla="*/ 0 w 91"/>
                <a:gd name="T3" fmla="*/ 197 h 197"/>
                <a:gd name="T4" fmla="*/ 91 w 91"/>
                <a:gd name="T5" fmla="*/ 177 h 197"/>
                <a:gd name="T6" fmla="*/ 91 w 91"/>
                <a:gd name="T7" fmla="*/ 197 h 197"/>
                <a:gd name="T8" fmla="*/ 31 w 91"/>
                <a:gd name="T9" fmla="*/ 55 h 197"/>
                <a:gd name="T10" fmla="*/ 60 w 91"/>
                <a:gd name="T11" fmla="*/ 55 h 197"/>
                <a:gd name="T12" fmla="*/ 26 w 91"/>
                <a:gd name="T13" fmla="*/ 33 h 197"/>
                <a:gd name="T14" fmla="*/ 65 w 91"/>
                <a:gd name="T15" fmla="*/ 33 h 197"/>
                <a:gd name="T16" fmla="*/ 12 w 91"/>
                <a:gd name="T17" fmla="*/ 0 h 197"/>
                <a:gd name="T18" fmla="*/ 79 w 91"/>
                <a:gd name="T19" fmla="*/ 0 h 197"/>
                <a:gd name="T20" fmla="*/ 79 w 91"/>
                <a:gd name="T21" fmla="*/ 119 h 197"/>
                <a:gd name="T22" fmla="*/ 12 w 91"/>
                <a:gd name="T23" fmla="*/ 119 h 197"/>
                <a:gd name="T24" fmla="*/ 12 w 91"/>
                <a:gd name="T25" fmla="*/ 0 h 1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1"/>
                <a:gd name="T40" fmla="*/ 0 h 197"/>
                <a:gd name="T41" fmla="*/ 91 w 91"/>
                <a:gd name="T42" fmla="*/ 197 h 19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1" h="197">
                  <a:moveTo>
                    <a:pt x="0" y="177"/>
                  </a:moveTo>
                  <a:lnTo>
                    <a:pt x="0" y="197"/>
                  </a:lnTo>
                  <a:moveTo>
                    <a:pt x="91" y="177"/>
                  </a:moveTo>
                  <a:lnTo>
                    <a:pt x="91" y="197"/>
                  </a:lnTo>
                  <a:moveTo>
                    <a:pt x="31" y="55"/>
                  </a:moveTo>
                  <a:lnTo>
                    <a:pt x="60" y="55"/>
                  </a:lnTo>
                  <a:moveTo>
                    <a:pt x="26" y="33"/>
                  </a:moveTo>
                  <a:lnTo>
                    <a:pt x="65" y="33"/>
                  </a:lnTo>
                  <a:moveTo>
                    <a:pt x="12" y="0"/>
                  </a:moveTo>
                  <a:lnTo>
                    <a:pt x="79" y="0"/>
                  </a:lnTo>
                  <a:lnTo>
                    <a:pt x="79" y="119"/>
                  </a:lnTo>
                  <a:lnTo>
                    <a:pt x="12" y="119"/>
                  </a:lnTo>
                  <a:lnTo>
                    <a:pt x="12" y="0"/>
                  </a:lnTo>
                </a:path>
              </a:pathLst>
            </a:custGeom>
            <a:noFill/>
            <a:ln w="111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1" name="Rectangle 59">
              <a:extLst>
                <a:ext uri="{FF2B5EF4-FFF2-40B4-BE49-F238E27FC236}">
                  <a16:creationId xmlns:a16="http://schemas.microsoft.com/office/drawing/2014/main" id="{EB88589B-70CD-402E-A570-ECC673ED2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" y="2845"/>
              <a:ext cx="15" cy="4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2" name="Freeform 60">
              <a:extLst>
                <a:ext uri="{FF2B5EF4-FFF2-40B4-BE49-F238E27FC236}">
                  <a16:creationId xmlns:a16="http://schemas.microsoft.com/office/drawing/2014/main" id="{00C0B0EC-BAAF-435F-9649-A2B64A1746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7" y="2920"/>
              <a:ext cx="77" cy="56"/>
            </a:xfrm>
            <a:custGeom>
              <a:avLst/>
              <a:gdLst>
                <a:gd name="T0" fmla="*/ 7 w 77"/>
                <a:gd name="T1" fmla="*/ 35 h 56"/>
                <a:gd name="T2" fmla="*/ 0 w 77"/>
                <a:gd name="T3" fmla="*/ 0 h 56"/>
                <a:gd name="T4" fmla="*/ 12 w 77"/>
                <a:gd name="T5" fmla="*/ 35 h 56"/>
                <a:gd name="T6" fmla="*/ 19 w 77"/>
                <a:gd name="T7" fmla="*/ 0 h 56"/>
                <a:gd name="T8" fmla="*/ 12 w 77"/>
                <a:gd name="T9" fmla="*/ 35 h 56"/>
                <a:gd name="T10" fmla="*/ 29 w 77"/>
                <a:gd name="T11" fmla="*/ 35 h 56"/>
                <a:gd name="T12" fmla="*/ 24 w 77"/>
                <a:gd name="T13" fmla="*/ 0 h 56"/>
                <a:gd name="T14" fmla="*/ 36 w 77"/>
                <a:gd name="T15" fmla="*/ 35 h 56"/>
                <a:gd name="T16" fmla="*/ 41 w 77"/>
                <a:gd name="T17" fmla="*/ 0 h 56"/>
                <a:gd name="T18" fmla="*/ 36 w 77"/>
                <a:gd name="T19" fmla="*/ 35 h 56"/>
                <a:gd name="T20" fmla="*/ 53 w 77"/>
                <a:gd name="T21" fmla="*/ 35 h 56"/>
                <a:gd name="T22" fmla="*/ 48 w 77"/>
                <a:gd name="T23" fmla="*/ 0 h 56"/>
                <a:gd name="T24" fmla="*/ 58 w 77"/>
                <a:gd name="T25" fmla="*/ 35 h 56"/>
                <a:gd name="T26" fmla="*/ 65 w 77"/>
                <a:gd name="T27" fmla="*/ 0 h 56"/>
                <a:gd name="T28" fmla="*/ 58 w 77"/>
                <a:gd name="T29" fmla="*/ 35 h 56"/>
                <a:gd name="T30" fmla="*/ 77 w 77"/>
                <a:gd name="T31" fmla="*/ 35 h 56"/>
                <a:gd name="T32" fmla="*/ 70 w 77"/>
                <a:gd name="T33" fmla="*/ 0 h 56"/>
                <a:gd name="T34" fmla="*/ 70 w 77"/>
                <a:gd name="T35" fmla="*/ 56 h 56"/>
                <a:gd name="T36" fmla="*/ 77 w 77"/>
                <a:gd name="T37" fmla="*/ 39 h 56"/>
                <a:gd name="T38" fmla="*/ 70 w 77"/>
                <a:gd name="T39" fmla="*/ 56 h 56"/>
                <a:gd name="T40" fmla="*/ 65 w 77"/>
                <a:gd name="T41" fmla="*/ 56 h 56"/>
                <a:gd name="T42" fmla="*/ 58 w 77"/>
                <a:gd name="T43" fmla="*/ 39 h 56"/>
                <a:gd name="T44" fmla="*/ 48 w 77"/>
                <a:gd name="T45" fmla="*/ 56 h 56"/>
                <a:gd name="T46" fmla="*/ 53 w 77"/>
                <a:gd name="T47" fmla="*/ 39 h 56"/>
                <a:gd name="T48" fmla="*/ 48 w 77"/>
                <a:gd name="T49" fmla="*/ 56 h 56"/>
                <a:gd name="T50" fmla="*/ 41 w 77"/>
                <a:gd name="T51" fmla="*/ 56 h 56"/>
                <a:gd name="T52" fmla="*/ 36 w 77"/>
                <a:gd name="T53" fmla="*/ 39 h 56"/>
                <a:gd name="T54" fmla="*/ 24 w 77"/>
                <a:gd name="T55" fmla="*/ 56 h 56"/>
                <a:gd name="T56" fmla="*/ 29 w 77"/>
                <a:gd name="T57" fmla="*/ 39 h 56"/>
                <a:gd name="T58" fmla="*/ 24 w 77"/>
                <a:gd name="T59" fmla="*/ 56 h 56"/>
                <a:gd name="T60" fmla="*/ 19 w 77"/>
                <a:gd name="T61" fmla="*/ 56 h 56"/>
                <a:gd name="T62" fmla="*/ 12 w 77"/>
                <a:gd name="T63" fmla="*/ 39 h 56"/>
                <a:gd name="T64" fmla="*/ 0 w 77"/>
                <a:gd name="T65" fmla="*/ 56 h 56"/>
                <a:gd name="T66" fmla="*/ 7 w 77"/>
                <a:gd name="T67" fmla="*/ 39 h 56"/>
                <a:gd name="T68" fmla="*/ 0 w 77"/>
                <a:gd name="T69" fmla="*/ 56 h 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7"/>
                <a:gd name="T106" fmla="*/ 0 h 56"/>
                <a:gd name="T107" fmla="*/ 77 w 77"/>
                <a:gd name="T108" fmla="*/ 56 h 5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7" h="56">
                  <a:moveTo>
                    <a:pt x="0" y="35"/>
                  </a:moveTo>
                  <a:lnTo>
                    <a:pt x="7" y="35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35"/>
                  </a:lnTo>
                  <a:close/>
                  <a:moveTo>
                    <a:pt x="12" y="35"/>
                  </a:moveTo>
                  <a:lnTo>
                    <a:pt x="19" y="35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12" y="35"/>
                  </a:lnTo>
                  <a:close/>
                  <a:moveTo>
                    <a:pt x="24" y="35"/>
                  </a:moveTo>
                  <a:lnTo>
                    <a:pt x="29" y="35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24" y="35"/>
                  </a:lnTo>
                  <a:close/>
                  <a:moveTo>
                    <a:pt x="36" y="35"/>
                  </a:moveTo>
                  <a:lnTo>
                    <a:pt x="41" y="35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6" y="35"/>
                  </a:lnTo>
                  <a:close/>
                  <a:moveTo>
                    <a:pt x="48" y="35"/>
                  </a:moveTo>
                  <a:lnTo>
                    <a:pt x="53" y="35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8" y="35"/>
                  </a:lnTo>
                  <a:close/>
                  <a:moveTo>
                    <a:pt x="58" y="35"/>
                  </a:moveTo>
                  <a:lnTo>
                    <a:pt x="65" y="35"/>
                  </a:lnTo>
                  <a:lnTo>
                    <a:pt x="65" y="0"/>
                  </a:lnTo>
                  <a:lnTo>
                    <a:pt x="58" y="0"/>
                  </a:lnTo>
                  <a:lnTo>
                    <a:pt x="58" y="35"/>
                  </a:lnTo>
                  <a:close/>
                  <a:moveTo>
                    <a:pt x="70" y="35"/>
                  </a:moveTo>
                  <a:lnTo>
                    <a:pt x="77" y="35"/>
                  </a:lnTo>
                  <a:lnTo>
                    <a:pt x="77" y="0"/>
                  </a:lnTo>
                  <a:lnTo>
                    <a:pt x="70" y="0"/>
                  </a:lnTo>
                  <a:lnTo>
                    <a:pt x="70" y="35"/>
                  </a:lnTo>
                  <a:close/>
                  <a:moveTo>
                    <a:pt x="70" y="56"/>
                  </a:moveTo>
                  <a:lnTo>
                    <a:pt x="77" y="56"/>
                  </a:lnTo>
                  <a:lnTo>
                    <a:pt x="77" y="39"/>
                  </a:lnTo>
                  <a:lnTo>
                    <a:pt x="70" y="39"/>
                  </a:lnTo>
                  <a:lnTo>
                    <a:pt x="70" y="56"/>
                  </a:lnTo>
                  <a:close/>
                  <a:moveTo>
                    <a:pt x="58" y="56"/>
                  </a:moveTo>
                  <a:lnTo>
                    <a:pt x="65" y="56"/>
                  </a:lnTo>
                  <a:lnTo>
                    <a:pt x="65" y="39"/>
                  </a:lnTo>
                  <a:lnTo>
                    <a:pt x="58" y="39"/>
                  </a:lnTo>
                  <a:lnTo>
                    <a:pt x="58" y="56"/>
                  </a:lnTo>
                  <a:close/>
                  <a:moveTo>
                    <a:pt x="48" y="56"/>
                  </a:moveTo>
                  <a:lnTo>
                    <a:pt x="53" y="56"/>
                  </a:lnTo>
                  <a:lnTo>
                    <a:pt x="53" y="39"/>
                  </a:lnTo>
                  <a:lnTo>
                    <a:pt x="48" y="39"/>
                  </a:lnTo>
                  <a:lnTo>
                    <a:pt x="48" y="56"/>
                  </a:lnTo>
                  <a:close/>
                  <a:moveTo>
                    <a:pt x="36" y="56"/>
                  </a:moveTo>
                  <a:lnTo>
                    <a:pt x="41" y="56"/>
                  </a:lnTo>
                  <a:lnTo>
                    <a:pt x="41" y="39"/>
                  </a:lnTo>
                  <a:lnTo>
                    <a:pt x="36" y="39"/>
                  </a:lnTo>
                  <a:lnTo>
                    <a:pt x="36" y="56"/>
                  </a:lnTo>
                  <a:close/>
                  <a:moveTo>
                    <a:pt x="24" y="56"/>
                  </a:moveTo>
                  <a:lnTo>
                    <a:pt x="29" y="56"/>
                  </a:lnTo>
                  <a:lnTo>
                    <a:pt x="29" y="39"/>
                  </a:lnTo>
                  <a:lnTo>
                    <a:pt x="24" y="39"/>
                  </a:lnTo>
                  <a:lnTo>
                    <a:pt x="24" y="56"/>
                  </a:lnTo>
                  <a:close/>
                  <a:moveTo>
                    <a:pt x="12" y="56"/>
                  </a:moveTo>
                  <a:lnTo>
                    <a:pt x="19" y="56"/>
                  </a:lnTo>
                  <a:lnTo>
                    <a:pt x="19" y="39"/>
                  </a:lnTo>
                  <a:lnTo>
                    <a:pt x="12" y="39"/>
                  </a:lnTo>
                  <a:lnTo>
                    <a:pt x="12" y="56"/>
                  </a:lnTo>
                  <a:close/>
                  <a:moveTo>
                    <a:pt x="0" y="56"/>
                  </a:moveTo>
                  <a:lnTo>
                    <a:pt x="7" y="56"/>
                  </a:lnTo>
                  <a:lnTo>
                    <a:pt x="7" y="39"/>
                  </a:lnTo>
                  <a:lnTo>
                    <a:pt x="0" y="39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3" name="Freeform 61">
              <a:extLst>
                <a:ext uri="{FF2B5EF4-FFF2-40B4-BE49-F238E27FC236}">
                  <a16:creationId xmlns:a16="http://schemas.microsoft.com/office/drawing/2014/main" id="{5FC2B35D-A2CE-4166-B649-96F60B4F6C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" y="2796"/>
              <a:ext cx="57" cy="103"/>
            </a:xfrm>
            <a:custGeom>
              <a:avLst/>
              <a:gdLst>
                <a:gd name="T0" fmla="*/ 0 w 57"/>
                <a:gd name="T1" fmla="*/ 0 h 103"/>
                <a:gd name="T2" fmla="*/ 0 w 57"/>
                <a:gd name="T3" fmla="*/ 16 h 103"/>
                <a:gd name="T4" fmla="*/ 57 w 57"/>
                <a:gd name="T5" fmla="*/ 16 h 103"/>
                <a:gd name="T6" fmla="*/ 57 w 57"/>
                <a:gd name="T7" fmla="*/ 0 h 103"/>
                <a:gd name="T8" fmla="*/ 0 w 57"/>
                <a:gd name="T9" fmla="*/ 0 h 103"/>
                <a:gd name="T10" fmla="*/ 0 w 57"/>
                <a:gd name="T11" fmla="*/ 0 h 103"/>
                <a:gd name="T12" fmla="*/ 4 w 57"/>
                <a:gd name="T13" fmla="*/ 4 h 103"/>
                <a:gd name="T14" fmla="*/ 52 w 57"/>
                <a:gd name="T15" fmla="*/ 4 h 103"/>
                <a:gd name="T16" fmla="*/ 57 w 57"/>
                <a:gd name="T17" fmla="*/ 0 h 103"/>
                <a:gd name="T18" fmla="*/ 0 w 57"/>
                <a:gd name="T19" fmla="*/ 39 h 103"/>
                <a:gd name="T20" fmla="*/ 57 w 57"/>
                <a:gd name="T21" fmla="*/ 39 h 103"/>
                <a:gd name="T22" fmla="*/ 57 w 57"/>
                <a:gd name="T23" fmla="*/ 20 h 103"/>
                <a:gd name="T24" fmla="*/ 0 w 57"/>
                <a:gd name="T25" fmla="*/ 20 h 103"/>
                <a:gd name="T26" fmla="*/ 0 w 57"/>
                <a:gd name="T27" fmla="*/ 39 h 103"/>
                <a:gd name="T28" fmla="*/ 0 w 57"/>
                <a:gd name="T29" fmla="*/ 60 h 103"/>
                <a:gd name="T30" fmla="*/ 57 w 57"/>
                <a:gd name="T31" fmla="*/ 60 h 103"/>
                <a:gd name="T32" fmla="*/ 57 w 57"/>
                <a:gd name="T33" fmla="*/ 43 h 103"/>
                <a:gd name="T34" fmla="*/ 0 w 57"/>
                <a:gd name="T35" fmla="*/ 43 h 103"/>
                <a:gd name="T36" fmla="*/ 0 w 57"/>
                <a:gd name="T37" fmla="*/ 60 h 103"/>
                <a:gd name="T38" fmla="*/ 0 w 57"/>
                <a:gd name="T39" fmla="*/ 80 h 103"/>
                <a:gd name="T40" fmla="*/ 57 w 57"/>
                <a:gd name="T41" fmla="*/ 80 h 103"/>
                <a:gd name="T42" fmla="*/ 57 w 57"/>
                <a:gd name="T43" fmla="*/ 64 h 103"/>
                <a:gd name="T44" fmla="*/ 0 w 57"/>
                <a:gd name="T45" fmla="*/ 64 h 103"/>
                <a:gd name="T46" fmla="*/ 0 w 57"/>
                <a:gd name="T47" fmla="*/ 80 h 103"/>
                <a:gd name="T48" fmla="*/ 0 w 57"/>
                <a:gd name="T49" fmla="*/ 103 h 103"/>
                <a:gd name="T50" fmla="*/ 57 w 57"/>
                <a:gd name="T51" fmla="*/ 103 h 103"/>
                <a:gd name="T52" fmla="*/ 57 w 57"/>
                <a:gd name="T53" fmla="*/ 84 h 103"/>
                <a:gd name="T54" fmla="*/ 0 w 57"/>
                <a:gd name="T55" fmla="*/ 84 h 103"/>
                <a:gd name="T56" fmla="*/ 0 w 57"/>
                <a:gd name="T57" fmla="*/ 103 h 103"/>
                <a:gd name="T58" fmla="*/ 0 w 57"/>
                <a:gd name="T59" fmla="*/ 16 h 103"/>
                <a:gd name="T60" fmla="*/ 4 w 57"/>
                <a:gd name="T61" fmla="*/ 4 h 103"/>
                <a:gd name="T62" fmla="*/ 52 w 57"/>
                <a:gd name="T63" fmla="*/ 4 h 103"/>
                <a:gd name="T64" fmla="*/ 57 w 57"/>
                <a:gd name="T65" fmla="*/ 16 h 103"/>
                <a:gd name="T66" fmla="*/ 2 w 57"/>
                <a:gd name="T67" fmla="*/ 78 h 103"/>
                <a:gd name="T68" fmla="*/ 40 w 57"/>
                <a:gd name="T69" fmla="*/ 78 h 103"/>
                <a:gd name="T70" fmla="*/ 2 w 57"/>
                <a:gd name="T71" fmla="*/ 76 h 103"/>
                <a:gd name="T72" fmla="*/ 40 w 57"/>
                <a:gd name="T73" fmla="*/ 76 h 103"/>
                <a:gd name="T74" fmla="*/ 2 w 57"/>
                <a:gd name="T75" fmla="*/ 72 h 103"/>
                <a:gd name="T76" fmla="*/ 40 w 57"/>
                <a:gd name="T77" fmla="*/ 72 h 103"/>
                <a:gd name="T78" fmla="*/ 2 w 57"/>
                <a:gd name="T79" fmla="*/ 70 h 103"/>
                <a:gd name="T80" fmla="*/ 40 w 57"/>
                <a:gd name="T81" fmla="*/ 70 h 103"/>
                <a:gd name="T82" fmla="*/ 2 w 57"/>
                <a:gd name="T83" fmla="*/ 66 h 103"/>
                <a:gd name="T84" fmla="*/ 40 w 57"/>
                <a:gd name="T85" fmla="*/ 66 h 103"/>
                <a:gd name="T86" fmla="*/ 28 w 57"/>
                <a:gd name="T87" fmla="*/ 33 h 103"/>
                <a:gd name="T88" fmla="*/ 45 w 57"/>
                <a:gd name="T89" fmla="*/ 33 h 103"/>
                <a:gd name="T90" fmla="*/ 45 w 57"/>
                <a:gd name="T91" fmla="*/ 25 h 103"/>
                <a:gd name="T92" fmla="*/ 28 w 57"/>
                <a:gd name="T93" fmla="*/ 25 h 103"/>
                <a:gd name="T94" fmla="*/ 28 w 57"/>
                <a:gd name="T95" fmla="*/ 33 h 103"/>
                <a:gd name="T96" fmla="*/ 45 w 57"/>
                <a:gd name="T97" fmla="*/ 55 h 103"/>
                <a:gd name="T98" fmla="*/ 52 w 57"/>
                <a:gd name="T99" fmla="*/ 55 h 103"/>
                <a:gd name="T100" fmla="*/ 52 w 57"/>
                <a:gd name="T101" fmla="*/ 53 h 103"/>
                <a:gd name="T102" fmla="*/ 45 w 57"/>
                <a:gd name="T103" fmla="*/ 53 h 103"/>
                <a:gd name="T104" fmla="*/ 45 w 57"/>
                <a:gd name="T105" fmla="*/ 55 h 103"/>
                <a:gd name="T106" fmla="*/ 45 w 57"/>
                <a:gd name="T107" fmla="*/ 68 h 103"/>
                <a:gd name="T108" fmla="*/ 52 w 57"/>
                <a:gd name="T109" fmla="*/ 68 h 103"/>
                <a:gd name="T110" fmla="*/ 52 w 57"/>
                <a:gd name="T111" fmla="*/ 66 h 103"/>
                <a:gd name="T112" fmla="*/ 45 w 57"/>
                <a:gd name="T113" fmla="*/ 66 h 103"/>
                <a:gd name="T114" fmla="*/ 45 w 57"/>
                <a:gd name="T115" fmla="*/ 68 h 103"/>
                <a:gd name="T116" fmla="*/ 45 w 57"/>
                <a:gd name="T117" fmla="*/ 72 h 103"/>
                <a:gd name="T118" fmla="*/ 52 w 57"/>
                <a:gd name="T119" fmla="*/ 72 h 103"/>
                <a:gd name="T120" fmla="*/ 52 w 57"/>
                <a:gd name="T121" fmla="*/ 70 h 103"/>
                <a:gd name="T122" fmla="*/ 45 w 57"/>
                <a:gd name="T123" fmla="*/ 70 h 103"/>
                <a:gd name="T124" fmla="*/ 45 w 57"/>
                <a:gd name="T125" fmla="*/ 72 h 10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7"/>
                <a:gd name="T190" fmla="*/ 0 h 103"/>
                <a:gd name="T191" fmla="*/ 57 w 57"/>
                <a:gd name="T192" fmla="*/ 103 h 10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7" h="103">
                  <a:moveTo>
                    <a:pt x="0" y="0"/>
                  </a:moveTo>
                  <a:lnTo>
                    <a:pt x="0" y="16"/>
                  </a:lnTo>
                  <a:lnTo>
                    <a:pt x="57" y="16"/>
                  </a:lnTo>
                  <a:lnTo>
                    <a:pt x="57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4" y="4"/>
                  </a:lnTo>
                  <a:lnTo>
                    <a:pt x="52" y="4"/>
                  </a:lnTo>
                  <a:lnTo>
                    <a:pt x="57" y="0"/>
                  </a:lnTo>
                  <a:moveTo>
                    <a:pt x="0" y="39"/>
                  </a:moveTo>
                  <a:lnTo>
                    <a:pt x="57" y="39"/>
                  </a:lnTo>
                  <a:lnTo>
                    <a:pt x="57" y="20"/>
                  </a:lnTo>
                  <a:lnTo>
                    <a:pt x="0" y="20"/>
                  </a:lnTo>
                  <a:lnTo>
                    <a:pt x="0" y="39"/>
                  </a:lnTo>
                  <a:moveTo>
                    <a:pt x="0" y="60"/>
                  </a:moveTo>
                  <a:lnTo>
                    <a:pt x="57" y="60"/>
                  </a:lnTo>
                  <a:lnTo>
                    <a:pt x="57" y="43"/>
                  </a:lnTo>
                  <a:lnTo>
                    <a:pt x="0" y="43"/>
                  </a:lnTo>
                  <a:lnTo>
                    <a:pt x="0" y="60"/>
                  </a:lnTo>
                  <a:moveTo>
                    <a:pt x="0" y="80"/>
                  </a:moveTo>
                  <a:lnTo>
                    <a:pt x="57" y="80"/>
                  </a:lnTo>
                  <a:lnTo>
                    <a:pt x="57" y="64"/>
                  </a:lnTo>
                  <a:lnTo>
                    <a:pt x="0" y="64"/>
                  </a:lnTo>
                  <a:lnTo>
                    <a:pt x="0" y="80"/>
                  </a:lnTo>
                  <a:moveTo>
                    <a:pt x="0" y="103"/>
                  </a:moveTo>
                  <a:lnTo>
                    <a:pt x="57" y="103"/>
                  </a:lnTo>
                  <a:lnTo>
                    <a:pt x="57" y="84"/>
                  </a:lnTo>
                  <a:lnTo>
                    <a:pt x="0" y="84"/>
                  </a:lnTo>
                  <a:lnTo>
                    <a:pt x="0" y="103"/>
                  </a:lnTo>
                  <a:moveTo>
                    <a:pt x="0" y="16"/>
                  </a:moveTo>
                  <a:lnTo>
                    <a:pt x="4" y="4"/>
                  </a:lnTo>
                  <a:moveTo>
                    <a:pt x="52" y="4"/>
                  </a:moveTo>
                  <a:lnTo>
                    <a:pt x="57" y="16"/>
                  </a:lnTo>
                  <a:moveTo>
                    <a:pt x="2" y="78"/>
                  </a:moveTo>
                  <a:lnTo>
                    <a:pt x="40" y="78"/>
                  </a:lnTo>
                  <a:moveTo>
                    <a:pt x="2" y="76"/>
                  </a:moveTo>
                  <a:lnTo>
                    <a:pt x="40" y="76"/>
                  </a:lnTo>
                  <a:moveTo>
                    <a:pt x="2" y="72"/>
                  </a:moveTo>
                  <a:lnTo>
                    <a:pt x="40" y="72"/>
                  </a:lnTo>
                  <a:moveTo>
                    <a:pt x="2" y="70"/>
                  </a:moveTo>
                  <a:lnTo>
                    <a:pt x="40" y="70"/>
                  </a:lnTo>
                  <a:moveTo>
                    <a:pt x="2" y="66"/>
                  </a:moveTo>
                  <a:lnTo>
                    <a:pt x="40" y="66"/>
                  </a:lnTo>
                  <a:moveTo>
                    <a:pt x="28" y="33"/>
                  </a:moveTo>
                  <a:lnTo>
                    <a:pt x="45" y="33"/>
                  </a:lnTo>
                  <a:lnTo>
                    <a:pt x="45" y="25"/>
                  </a:lnTo>
                  <a:lnTo>
                    <a:pt x="28" y="25"/>
                  </a:lnTo>
                  <a:lnTo>
                    <a:pt x="28" y="33"/>
                  </a:lnTo>
                  <a:moveTo>
                    <a:pt x="45" y="55"/>
                  </a:moveTo>
                  <a:lnTo>
                    <a:pt x="52" y="55"/>
                  </a:lnTo>
                  <a:lnTo>
                    <a:pt x="52" y="53"/>
                  </a:lnTo>
                  <a:lnTo>
                    <a:pt x="45" y="53"/>
                  </a:lnTo>
                  <a:lnTo>
                    <a:pt x="45" y="55"/>
                  </a:lnTo>
                  <a:moveTo>
                    <a:pt x="45" y="68"/>
                  </a:moveTo>
                  <a:lnTo>
                    <a:pt x="52" y="68"/>
                  </a:lnTo>
                  <a:lnTo>
                    <a:pt x="52" y="66"/>
                  </a:lnTo>
                  <a:lnTo>
                    <a:pt x="45" y="66"/>
                  </a:lnTo>
                  <a:lnTo>
                    <a:pt x="45" y="68"/>
                  </a:lnTo>
                  <a:moveTo>
                    <a:pt x="45" y="72"/>
                  </a:moveTo>
                  <a:lnTo>
                    <a:pt x="52" y="72"/>
                  </a:lnTo>
                  <a:lnTo>
                    <a:pt x="52" y="70"/>
                  </a:lnTo>
                  <a:lnTo>
                    <a:pt x="45" y="70"/>
                  </a:lnTo>
                  <a:lnTo>
                    <a:pt x="45" y="72"/>
                  </a:lnTo>
                </a:path>
              </a:pathLst>
            </a:custGeom>
            <a:noFill/>
            <a:ln w="31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4" name="Rectangle 62">
              <a:extLst>
                <a:ext uri="{FF2B5EF4-FFF2-40B4-BE49-F238E27FC236}">
                  <a16:creationId xmlns:a16="http://schemas.microsoft.com/office/drawing/2014/main" id="{4F310114-7EB5-427D-A55B-A16E75AC4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" y="3024"/>
              <a:ext cx="378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342900" eaLnBrk="0" hangingPunct="0">
                <a:lnSpc>
                  <a:spcPct val="80000"/>
                </a:lnSpc>
              </a:pPr>
              <a:r>
                <a:rPr lang="en-US" sz="900" b="1" dirty="0">
                  <a:solidFill>
                    <a:srgbClr val="FF3300"/>
                  </a:solidFill>
                  <a:latin typeface="Calibri"/>
                  <a:cs typeface="Arial" charset="0"/>
                </a:rPr>
                <a:t>AntiVirus</a:t>
              </a:r>
            </a:p>
            <a:p>
              <a:pPr algn="ctr" defTabSz="342900" eaLnBrk="0" hangingPunct="0">
                <a:lnSpc>
                  <a:spcPct val="80000"/>
                </a:lnSpc>
              </a:pPr>
              <a:r>
                <a:rPr lang="en-US" sz="900" b="1" dirty="0">
                  <a:solidFill>
                    <a:srgbClr val="FF3300"/>
                  </a:solidFill>
                  <a:latin typeface="Calibri"/>
                  <a:cs typeface="Arial" charset="0"/>
                </a:rPr>
                <a:t>Mgt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791E245-584F-46CB-AA01-A525CADFDD95}"/>
              </a:ext>
            </a:extLst>
          </p:cNvPr>
          <p:cNvGrpSpPr/>
          <p:nvPr/>
        </p:nvGrpSpPr>
        <p:grpSpPr>
          <a:xfrm>
            <a:off x="5447971" y="3051433"/>
            <a:ext cx="1212574" cy="1395840"/>
            <a:chOff x="5387009" y="3051433"/>
            <a:chExt cx="1212574" cy="139584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191ADA5-A9DC-41DD-8F3F-FE68B0EB84BF}"/>
                </a:ext>
              </a:extLst>
            </p:cNvPr>
            <p:cNvGrpSpPr/>
            <p:nvPr/>
          </p:nvGrpSpPr>
          <p:grpSpPr>
            <a:xfrm>
              <a:off x="5522353" y="3980469"/>
              <a:ext cx="386324" cy="401041"/>
              <a:chOff x="175625" y="2458697"/>
              <a:chExt cx="386324" cy="401041"/>
            </a:xfrm>
          </p:grpSpPr>
          <p:grpSp>
            <p:nvGrpSpPr>
              <p:cNvPr id="607" name="Group 524">
                <a:extLst>
                  <a:ext uri="{FF2B5EF4-FFF2-40B4-BE49-F238E27FC236}">
                    <a16:creationId xmlns:a16="http://schemas.microsoft.com/office/drawing/2014/main" id="{E09D2602-1398-40F7-8516-4592C30CA8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4511" y="2664408"/>
                <a:ext cx="190460" cy="195330"/>
                <a:chOff x="288" y="3648"/>
                <a:chExt cx="240" cy="288"/>
              </a:xfrm>
            </p:grpSpPr>
            <p:sp>
              <p:nvSpPr>
                <p:cNvPr id="609" name="AutoShape 525">
                  <a:extLst>
                    <a:ext uri="{FF2B5EF4-FFF2-40B4-BE49-F238E27FC236}">
                      <a16:creationId xmlns:a16="http://schemas.microsoft.com/office/drawing/2014/main" id="{55412BF0-B8C6-4160-AB76-A75B2B9C5B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88" y="3648"/>
                  <a:ext cx="240" cy="2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10" name="Rectangle 526">
                  <a:extLst>
                    <a:ext uri="{FF2B5EF4-FFF2-40B4-BE49-F238E27FC236}">
                      <a16:creationId xmlns:a16="http://schemas.microsoft.com/office/drawing/2014/main" id="{6A4A4013-50D1-40AA-A7CB-8BBEEC8E96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" y="3840"/>
                  <a:ext cx="48" cy="96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608" name="Rectangle 527">
                <a:extLst>
                  <a:ext uri="{FF2B5EF4-FFF2-40B4-BE49-F238E27FC236}">
                    <a16:creationId xmlns:a16="http://schemas.microsoft.com/office/drawing/2014/main" id="{83819878-D983-4AE9-84EA-19070BCB74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625" y="2458697"/>
                <a:ext cx="386324" cy="2243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342900" eaLnBrk="0" hangingPunct="0">
                  <a:lnSpc>
                    <a:spcPct val="80000"/>
                  </a:lnSpc>
                </a:pPr>
                <a:r>
                  <a:rPr lang="en-US" sz="900" b="1" dirty="0">
                    <a:solidFill>
                      <a:srgbClr val="FF3300"/>
                    </a:solidFill>
                    <a:latin typeface="Calibri"/>
                    <a:cs typeface="Arial" charset="0"/>
                  </a:rPr>
                  <a:t>Content</a:t>
                </a:r>
              </a:p>
              <a:p>
                <a:pPr algn="ctr" defTabSz="342900" eaLnBrk="0" hangingPunct="0">
                  <a:lnSpc>
                    <a:spcPct val="80000"/>
                  </a:lnSpc>
                </a:pPr>
                <a:r>
                  <a:rPr lang="en-US" sz="900" b="1" dirty="0">
                    <a:solidFill>
                      <a:srgbClr val="FF3300"/>
                    </a:solidFill>
                    <a:latin typeface="Calibri"/>
                    <a:cs typeface="Arial" charset="0"/>
                  </a:rPr>
                  <a:t>Filters</a:t>
                </a:r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22D5CD7-7EEC-4B5F-9AAC-4F29FE5420AA}"/>
                </a:ext>
              </a:extLst>
            </p:cNvPr>
            <p:cNvSpPr/>
            <p:nvPr/>
          </p:nvSpPr>
          <p:spPr>
            <a:xfrm>
              <a:off x="5387009" y="3697357"/>
              <a:ext cx="1212574" cy="749916"/>
            </a:xfrm>
            <a:custGeom>
              <a:avLst/>
              <a:gdLst>
                <a:gd name="connsiteX0" fmla="*/ 0 w 1212574"/>
                <a:gd name="connsiteY0" fmla="*/ 467139 h 749916"/>
                <a:gd name="connsiteX1" fmla="*/ 109330 w 1212574"/>
                <a:gd name="connsiteY1" fmla="*/ 477078 h 749916"/>
                <a:gd name="connsiteX2" fmla="*/ 278295 w 1212574"/>
                <a:gd name="connsiteY2" fmla="*/ 487017 h 749916"/>
                <a:gd name="connsiteX3" fmla="*/ 288234 w 1212574"/>
                <a:gd name="connsiteY3" fmla="*/ 516834 h 749916"/>
                <a:gd name="connsiteX4" fmla="*/ 308113 w 1212574"/>
                <a:gd name="connsiteY4" fmla="*/ 596347 h 749916"/>
                <a:gd name="connsiteX5" fmla="*/ 318052 w 1212574"/>
                <a:gd name="connsiteY5" fmla="*/ 735495 h 749916"/>
                <a:gd name="connsiteX6" fmla="*/ 407504 w 1212574"/>
                <a:gd name="connsiteY6" fmla="*/ 745434 h 749916"/>
                <a:gd name="connsiteX7" fmla="*/ 646043 w 1212574"/>
                <a:gd name="connsiteY7" fmla="*/ 735495 h 749916"/>
                <a:gd name="connsiteX8" fmla="*/ 685800 w 1212574"/>
                <a:gd name="connsiteY8" fmla="*/ 725556 h 749916"/>
                <a:gd name="connsiteX9" fmla="*/ 785191 w 1212574"/>
                <a:gd name="connsiteY9" fmla="*/ 695739 h 749916"/>
                <a:gd name="connsiteX10" fmla="*/ 884582 w 1212574"/>
                <a:gd name="connsiteY10" fmla="*/ 655982 h 749916"/>
                <a:gd name="connsiteX11" fmla="*/ 914400 w 1212574"/>
                <a:gd name="connsiteY11" fmla="*/ 646043 h 749916"/>
                <a:gd name="connsiteX12" fmla="*/ 944217 w 1212574"/>
                <a:gd name="connsiteY12" fmla="*/ 626165 h 749916"/>
                <a:gd name="connsiteX13" fmla="*/ 983974 w 1212574"/>
                <a:gd name="connsiteY13" fmla="*/ 606286 h 749916"/>
                <a:gd name="connsiteX14" fmla="*/ 1033669 w 1212574"/>
                <a:gd name="connsiteY14" fmla="*/ 546652 h 749916"/>
                <a:gd name="connsiteX15" fmla="*/ 1053548 w 1212574"/>
                <a:gd name="connsiteY15" fmla="*/ 526773 h 749916"/>
                <a:gd name="connsiteX16" fmla="*/ 1073426 w 1212574"/>
                <a:gd name="connsiteY16" fmla="*/ 487017 h 749916"/>
                <a:gd name="connsiteX17" fmla="*/ 1093304 w 1212574"/>
                <a:gd name="connsiteY17" fmla="*/ 427382 h 749916"/>
                <a:gd name="connsiteX18" fmla="*/ 1103243 w 1212574"/>
                <a:gd name="connsiteY18" fmla="*/ 318052 h 749916"/>
                <a:gd name="connsiteX19" fmla="*/ 1123121 w 1212574"/>
                <a:gd name="connsiteY19" fmla="*/ 248478 h 749916"/>
                <a:gd name="connsiteX20" fmla="*/ 1133061 w 1212574"/>
                <a:gd name="connsiteY20" fmla="*/ 208721 h 749916"/>
                <a:gd name="connsiteX21" fmla="*/ 1202634 w 1212574"/>
                <a:gd name="connsiteY21" fmla="*/ 0 h 749916"/>
                <a:gd name="connsiteX22" fmla="*/ 1212574 w 1212574"/>
                <a:gd name="connsiteY22" fmla="*/ 0 h 74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2574" h="749916">
                  <a:moveTo>
                    <a:pt x="0" y="467139"/>
                  </a:moveTo>
                  <a:lnTo>
                    <a:pt x="109330" y="477078"/>
                  </a:lnTo>
                  <a:cubicBezTo>
                    <a:pt x="165606" y="481098"/>
                    <a:pt x="223219" y="474778"/>
                    <a:pt x="278295" y="487017"/>
                  </a:cubicBezTo>
                  <a:cubicBezTo>
                    <a:pt x="288522" y="489290"/>
                    <a:pt x="285477" y="506727"/>
                    <a:pt x="288234" y="516834"/>
                  </a:cubicBezTo>
                  <a:cubicBezTo>
                    <a:pt x="295423" y="543191"/>
                    <a:pt x="308113" y="596347"/>
                    <a:pt x="308113" y="596347"/>
                  </a:cubicBezTo>
                  <a:cubicBezTo>
                    <a:pt x="311426" y="642730"/>
                    <a:pt x="292258" y="696804"/>
                    <a:pt x="318052" y="735495"/>
                  </a:cubicBezTo>
                  <a:cubicBezTo>
                    <a:pt x="334693" y="760457"/>
                    <a:pt x="377503" y="745434"/>
                    <a:pt x="407504" y="745434"/>
                  </a:cubicBezTo>
                  <a:cubicBezTo>
                    <a:pt x="487086" y="745434"/>
                    <a:pt x="566530" y="738808"/>
                    <a:pt x="646043" y="735495"/>
                  </a:cubicBezTo>
                  <a:cubicBezTo>
                    <a:pt x="659295" y="732182"/>
                    <a:pt x="672716" y="729481"/>
                    <a:pt x="685800" y="725556"/>
                  </a:cubicBezTo>
                  <a:cubicBezTo>
                    <a:pt x="806790" y="689259"/>
                    <a:pt x="693555" y="718647"/>
                    <a:pt x="785191" y="695739"/>
                  </a:cubicBezTo>
                  <a:cubicBezTo>
                    <a:pt x="843688" y="666490"/>
                    <a:pt x="810893" y="680545"/>
                    <a:pt x="884582" y="655982"/>
                  </a:cubicBezTo>
                  <a:lnTo>
                    <a:pt x="914400" y="646043"/>
                  </a:lnTo>
                  <a:cubicBezTo>
                    <a:pt x="924339" y="639417"/>
                    <a:pt x="933846" y="632092"/>
                    <a:pt x="944217" y="626165"/>
                  </a:cubicBezTo>
                  <a:cubicBezTo>
                    <a:pt x="957081" y="618814"/>
                    <a:pt x="971917" y="614898"/>
                    <a:pt x="983974" y="606286"/>
                  </a:cubicBezTo>
                  <a:cubicBezTo>
                    <a:pt x="1017028" y="582676"/>
                    <a:pt x="1010422" y="575711"/>
                    <a:pt x="1033669" y="546652"/>
                  </a:cubicBezTo>
                  <a:cubicBezTo>
                    <a:pt x="1039523" y="539334"/>
                    <a:pt x="1048350" y="534570"/>
                    <a:pt x="1053548" y="526773"/>
                  </a:cubicBezTo>
                  <a:cubicBezTo>
                    <a:pt x="1061767" y="514445"/>
                    <a:pt x="1067923" y="500774"/>
                    <a:pt x="1073426" y="487017"/>
                  </a:cubicBezTo>
                  <a:cubicBezTo>
                    <a:pt x="1081208" y="467562"/>
                    <a:pt x="1093304" y="427382"/>
                    <a:pt x="1093304" y="427382"/>
                  </a:cubicBezTo>
                  <a:cubicBezTo>
                    <a:pt x="1096617" y="390939"/>
                    <a:pt x="1098407" y="354325"/>
                    <a:pt x="1103243" y="318052"/>
                  </a:cubicBezTo>
                  <a:cubicBezTo>
                    <a:pt x="1107127" y="288923"/>
                    <a:pt x="1115455" y="275308"/>
                    <a:pt x="1123121" y="248478"/>
                  </a:cubicBezTo>
                  <a:cubicBezTo>
                    <a:pt x="1126874" y="235343"/>
                    <a:pt x="1129748" y="221973"/>
                    <a:pt x="1133061" y="208721"/>
                  </a:cubicBezTo>
                  <a:cubicBezTo>
                    <a:pt x="1137798" y="118720"/>
                    <a:pt x="1085295" y="0"/>
                    <a:pt x="1202634" y="0"/>
                  </a:cubicBezTo>
                  <a:lnTo>
                    <a:pt x="1212574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5" name="Group 624">
              <a:extLst>
                <a:ext uri="{FF2B5EF4-FFF2-40B4-BE49-F238E27FC236}">
                  <a16:creationId xmlns:a16="http://schemas.microsoft.com/office/drawing/2014/main" id="{1EE87C80-DC5D-426E-A426-B28894AD2B2B}"/>
                </a:ext>
              </a:extLst>
            </p:cNvPr>
            <p:cNvGrpSpPr/>
            <p:nvPr/>
          </p:nvGrpSpPr>
          <p:grpSpPr>
            <a:xfrm>
              <a:off x="6170640" y="3051433"/>
              <a:ext cx="386324" cy="401041"/>
              <a:chOff x="175625" y="2458697"/>
              <a:chExt cx="386324" cy="401041"/>
            </a:xfrm>
          </p:grpSpPr>
          <p:grpSp>
            <p:nvGrpSpPr>
              <p:cNvPr id="626" name="Group 524">
                <a:extLst>
                  <a:ext uri="{FF2B5EF4-FFF2-40B4-BE49-F238E27FC236}">
                    <a16:creationId xmlns:a16="http://schemas.microsoft.com/office/drawing/2014/main" id="{368F8DB0-192A-4ECB-9F98-5A7A43175C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4511" y="2664408"/>
                <a:ext cx="190460" cy="195330"/>
                <a:chOff x="288" y="3648"/>
                <a:chExt cx="240" cy="288"/>
              </a:xfrm>
            </p:grpSpPr>
            <p:sp>
              <p:nvSpPr>
                <p:cNvPr id="628" name="AutoShape 525">
                  <a:extLst>
                    <a:ext uri="{FF2B5EF4-FFF2-40B4-BE49-F238E27FC236}">
                      <a16:creationId xmlns:a16="http://schemas.microsoft.com/office/drawing/2014/main" id="{F7E86DBC-6C29-4D7C-8DA4-2A25336C7E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88" y="3648"/>
                  <a:ext cx="240" cy="2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29" name="Rectangle 526">
                  <a:extLst>
                    <a:ext uri="{FF2B5EF4-FFF2-40B4-BE49-F238E27FC236}">
                      <a16:creationId xmlns:a16="http://schemas.microsoft.com/office/drawing/2014/main" id="{EE65A8D9-57F9-4962-8CF9-FF55AE45C5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" y="3840"/>
                  <a:ext cx="48" cy="96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627" name="Rectangle 527">
                <a:extLst>
                  <a:ext uri="{FF2B5EF4-FFF2-40B4-BE49-F238E27FC236}">
                    <a16:creationId xmlns:a16="http://schemas.microsoft.com/office/drawing/2014/main" id="{A5C52212-7172-4DA9-BB32-4FB0688540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625" y="2458697"/>
                <a:ext cx="386324" cy="2243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342900" eaLnBrk="0" hangingPunct="0">
                  <a:lnSpc>
                    <a:spcPct val="80000"/>
                  </a:lnSpc>
                </a:pPr>
                <a:r>
                  <a:rPr lang="en-US" sz="900" b="1" dirty="0">
                    <a:solidFill>
                      <a:srgbClr val="FF3300"/>
                    </a:solidFill>
                    <a:latin typeface="Calibri"/>
                    <a:cs typeface="Arial" charset="0"/>
                  </a:rPr>
                  <a:t>Content</a:t>
                </a:r>
              </a:p>
              <a:p>
                <a:pPr algn="ctr" defTabSz="342900" eaLnBrk="0" hangingPunct="0">
                  <a:lnSpc>
                    <a:spcPct val="80000"/>
                  </a:lnSpc>
                </a:pPr>
                <a:r>
                  <a:rPr lang="en-US" sz="900" b="1" dirty="0">
                    <a:solidFill>
                      <a:srgbClr val="FF3300"/>
                    </a:solidFill>
                    <a:latin typeface="Calibri"/>
                    <a:cs typeface="Arial" charset="0"/>
                  </a:rPr>
                  <a:t>Filters</a:t>
                </a:r>
              </a:p>
            </p:txBody>
          </p:sp>
        </p:grp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036C6A4-6680-4495-982D-3EC9A4E242C4}"/>
                </a:ext>
              </a:extLst>
            </p:cNvPr>
            <p:cNvSpPr/>
            <p:nvPr/>
          </p:nvSpPr>
          <p:spPr>
            <a:xfrm>
              <a:off x="6003235" y="3240146"/>
              <a:ext cx="586408" cy="359057"/>
            </a:xfrm>
            <a:custGeom>
              <a:avLst/>
              <a:gdLst>
                <a:gd name="connsiteX0" fmla="*/ 0 w 586408"/>
                <a:gd name="connsiteY0" fmla="*/ 9950 h 359057"/>
                <a:gd name="connsiteX1" fmla="*/ 258417 w 586408"/>
                <a:gd name="connsiteY1" fmla="*/ 11 h 359057"/>
                <a:gd name="connsiteX2" fmla="*/ 318052 w 586408"/>
                <a:gd name="connsiteY2" fmla="*/ 9950 h 359057"/>
                <a:gd name="connsiteX3" fmla="*/ 357808 w 586408"/>
                <a:gd name="connsiteY3" fmla="*/ 109341 h 359057"/>
                <a:gd name="connsiteX4" fmla="*/ 367748 w 586408"/>
                <a:gd name="connsiteY4" fmla="*/ 139158 h 359057"/>
                <a:gd name="connsiteX5" fmla="*/ 357808 w 586408"/>
                <a:gd name="connsiteY5" fmla="*/ 208732 h 359057"/>
                <a:gd name="connsiteX6" fmla="*/ 367748 w 586408"/>
                <a:gd name="connsiteY6" fmla="*/ 328002 h 359057"/>
                <a:gd name="connsiteX7" fmla="*/ 427382 w 586408"/>
                <a:gd name="connsiteY7" fmla="*/ 357819 h 359057"/>
                <a:gd name="connsiteX8" fmla="*/ 586408 w 586408"/>
                <a:gd name="connsiteY8" fmla="*/ 357819 h 35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6408" h="359057">
                  <a:moveTo>
                    <a:pt x="0" y="9950"/>
                  </a:moveTo>
                  <a:cubicBezTo>
                    <a:pt x="86139" y="6637"/>
                    <a:pt x="172214" y="11"/>
                    <a:pt x="258417" y="11"/>
                  </a:cubicBezTo>
                  <a:cubicBezTo>
                    <a:pt x="278570" y="11"/>
                    <a:pt x="300963" y="-731"/>
                    <a:pt x="318052" y="9950"/>
                  </a:cubicBezTo>
                  <a:cubicBezTo>
                    <a:pt x="330368" y="17647"/>
                    <a:pt x="357192" y="107494"/>
                    <a:pt x="357808" y="109341"/>
                  </a:cubicBezTo>
                  <a:lnTo>
                    <a:pt x="367748" y="139158"/>
                  </a:lnTo>
                  <a:cubicBezTo>
                    <a:pt x="364435" y="162349"/>
                    <a:pt x="357808" y="185305"/>
                    <a:pt x="357808" y="208732"/>
                  </a:cubicBezTo>
                  <a:cubicBezTo>
                    <a:pt x="357808" y="248626"/>
                    <a:pt x="356788" y="289643"/>
                    <a:pt x="367748" y="328002"/>
                  </a:cubicBezTo>
                  <a:cubicBezTo>
                    <a:pt x="370791" y="338654"/>
                    <a:pt x="417360" y="357292"/>
                    <a:pt x="427382" y="357819"/>
                  </a:cubicBezTo>
                  <a:cubicBezTo>
                    <a:pt x="480317" y="360605"/>
                    <a:pt x="533399" y="357819"/>
                    <a:pt x="586408" y="357819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2" name="Group 631">
            <a:extLst>
              <a:ext uri="{FF2B5EF4-FFF2-40B4-BE49-F238E27FC236}">
                <a16:creationId xmlns:a16="http://schemas.microsoft.com/office/drawing/2014/main" id="{06C12819-FADE-4D96-B21E-3AF230BDD782}"/>
              </a:ext>
            </a:extLst>
          </p:cNvPr>
          <p:cNvGrpSpPr/>
          <p:nvPr/>
        </p:nvGrpSpPr>
        <p:grpSpPr>
          <a:xfrm>
            <a:off x="5961152" y="925833"/>
            <a:ext cx="261730" cy="246222"/>
            <a:chOff x="3048000" y="668178"/>
            <a:chExt cx="261730" cy="246222"/>
          </a:xfrm>
        </p:grpSpPr>
        <p:sp>
          <p:nvSpPr>
            <p:cNvPr id="633" name="Rectangle 507">
              <a:extLst>
                <a:ext uri="{FF2B5EF4-FFF2-40B4-BE49-F238E27FC236}">
                  <a16:creationId xmlns:a16="http://schemas.microsoft.com/office/drawing/2014/main" id="{A46D5B3D-A5EC-4FC8-BA61-A32C564E6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5997" y="761149"/>
              <a:ext cx="185737" cy="13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342900" eaLnBrk="0" hangingPunct="0"/>
              <a:r>
                <a:rPr lang="en-US" sz="900" b="1" dirty="0">
                  <a:solidFill>
                    <a:srgbClr val="FF3300"/>
                  </a:solidFill>
                  <a:latin typeface="Calibri"/>
                  <a:cs typeface="Arial" charset="0"/>
                </a:rPr>
                <a:t>SIM</a:t>
              </a:r>
            </a:p>
          </p:txBody>
        </p:sp>
        <p:grpSp>
          <p:nvGrpSpPr>
            <p:cNvPr id="634" name="Group 595">
              <a:extLst>
                <a:ext uri="{FF2B5EF4-FFF2-40B4-BE49-F238E27FC236}">
                  <a16:creationId xmlns:a16="http://schemas.microsoft.com/office/drawing/2014/main" id="{2F54846A-3CE7-4277-9ED6-D97E779256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0" y="668178"/>
              <a:ext cx="261730" cy="246222"/>
              <a:chOff x="1056" y="3312"/>
              <a:chExt cx="1008" cy="624"/>
            </a:xfrm>
          </p:grpSpPr>
          <p:sp>
            <p:nvSpPr>
              <p:cNvPr id="635" name="Oval 596">
                <a:extLst>
                  <a:ext uri="{FF2B5EF4-FFF2-40B4-BE49-F238E27FC236}">
                    <a16:creationId xmlns:a16="http://schemas.microsoft.com/office/drawing/2014/main" id="{2A8E42F4-7288-4238-9971-24C75802AF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12"/>
                <a:ext cx="1008" cy="192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" name="Line 597">
                <a:extLst>
                  <a:ext uri="{FF2B5EF4-FFF2-40B4-BE49-F238E27FC236}">
                    <a16:creationId xmlns:a16="http://schemas.microsoft.com/office/drawing/2014/main" id="{386920AE-DC78-412A-9B18-2A54B62665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340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" name="Line 598">
                <a:extLst>
                  <a:ext uri="{FF2B5EF4-FFF2-40B4-BE49-F238E27FC236}">
                    <a16:creationId xmlns:a16="http://schemas.microsoft.com/office/drawing/2014/main" id="{E849040E-3D09-45CD-9C90-43580825CD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340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" name="Arc 599">
                <a:extLst>
                  <a:ext uri="{FF2B5EF4-FFF2-40B4-BE49-F238E27FC236}">
                    <a16:creationId xmlns:a16="http://schemas.microsoft.com/office/drawing/2014/main" id="{FFE7A169-C93A-49D6-9B3E-506C8151E32A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584" y="3840"/>
                <a:ext cx="480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9" name="Arc 600">
                <a:extLst>
                  <a:ext uri="{FF2B5EF4-FFF2-40B4-BE49-F238E27FC236}">
                    <a16:creationId xmlns:a16="http://schemas.microsoft.com/office/drawing/2014/main" id="{5058D4DE-2C73-4175-A0FD-42799012615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056" y="3840"/>
                <a:ext cx="480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" name="Line 601">
                <a:extLst>
                  <a:ext uri="{FF2B5EF4-FFF2-40B4-BE49-F238E27FC236}">
                    <a16:creationId xmlns:a16="http://schemas.microsoft.com/office/drawing/2014/main" id="{CEB49ED7-3B9C-4DB0-82DF-4848F74D38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3936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41" name="TextBox 640">
            <a:extLst>
              <a:ext uri="{FF2B5EF4-FFF2-40B4-BE49-F238E27FC236}">
                <a16:creationId xmlns:a16="http://schemas.microsoft.com/office/drawing/2014/main" id="{B8A554BE-0110-48C5-8A2F-B5A7F9D2F811}"/>
              </a:ext>
            </a:extLst>
          </p:cNvPr>
          <p:cNvSpPr txBox="1"/>
          <p:nvPr/>
        </p:nvSpPr>
        <p:spPr>
          <a:xfrm>
            <a:off x="4885136" y="1251657"/>
            <a:ext cx="1373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</a:rPr>
              <a:t>Security Operations</a:t>
            </a:r>
            <a:endParaRPr lang="en-US" sz="1000" dirty="0"/>
          </a:p>
        </p:txBody>
      </p:sp>
      <p:grpSp>
        <p:nvGrpSpPr>
          <p:cNvPr id="642" name="Group 641">
            <a:extLst>
              <a:ext uri="{FF2B5EF4-FFF2-40B4-BE49-F238E27FC236}">
                <a16:creationId xmlns:a16="http://schemas.microsoft.com/office/drawing/2014/main" id="{1E5A5432-CC4F-4E5F-B13A-B74E8049FA6A}"/>
              </a:ext>
            </a:extLst>
          </p:cNvPr>
          <p:cNvGrpSpPr/>
          <p:nvPr/>
        </p:nvGrpSpPr>
        <p:grpSpPr>
          <a:xfrm>
            <a:off x="5399268" y="937741"/>
            <a:ext cx="632222" cy="299323"/>
            <a:chOff x="1223755" y="619838"/>
            <a:chExt cx="632222" cy="299323"/>
          </a:xfrm>
        </p:grpSpPr>
        <p:grpSp>
          <p:nvGrpSpPr>
            <p:cNvPr id="643" name="Group 24">
              <a:extLst>
                <a:ext uri="{FF2B5EF4-FFF2-40B4-BE49-F238E27FC236}">
                  <a16:creationId xmlns:a16="http://schemas.microsoft.com/office/drawing/2014/main" id="{EE27C6B7-DC55-4BE4-B063-07AE1436EF2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415793" y="454688"/>
              <a:ext cx="171450" cy="501749"/>
              <a:chOff x="1248" y="3792"/>
              <a:chExt cx="144" cy="389"/>
            </a:xfrm>
          </p:grpSpPr>
          <p:sp>
            <p:nvSpPr>
              <p:cNvPr id="645" name="Rectangle 25" descr="30%">
                <a:extLst>
                  <a:ext uri="{FF2B5EF4-FFF2-40B4-BE49-F238E27FC236}">
                    <a16:creationId xmlns:a16="http://schemas.microsoft.com/office/drawing/2014/main" id="{6BF8BF99-6D51-4F45-B095-592DBAE871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3792"/>
                <a:ext cx="144" cy="384"/>
              </a:xfrm>
              <a:prstGeom prst="rect">
                <a:avLst/>
              </a:prstGeom>
              <a:pattFill prst="pct30">
                <a:fgClr>
                  <a:srgbClr val="FF3300"/>
                </a:fgClr>
                <a:bgClr>
                  <a:schemeClr val="bg1"/>
                </a:bgClr>
              </a:patt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46" name="Freeform 26">
                <a:extLst>
                  <a:ext uri="{FF2B5EF4-FFF2-40B4-BE49-F238E27FC236}">
                    <a16:creationId xmlns:a16="http://schemas.microsoft.com/office/drawing/2014/main" id="{4B0120E0-C099-49D1-B1D3-1B20C568D6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8" y="3809"/>
                <a:ext cx="140" cy="372"/>
              </a:xfrm>
              <a:custGeom>
                <a:avLst/>
                <a:gdLst>
                  <a:gd name="T0" fmla="*/ 0 w 91"/>
                  <a:gd name="T1" fmla="*/ 2251 h 197"/>
                  <a:gd name="T2" fmla="*/ 0 w 91"/>
                  <a:gd name="T3" fmla="*/ 2504 h 197"/>
                  <a:gd name="T4" fmla="*/ 509 w 91"/>
                  <a:gd name="T5" fmla="*/ 2251 h 197"/>
                  <a:gd name="T6" fmla="*/ 509 w 91"/>
                  <a:gd name="T7" fmla="*/ 2504 h 197"/>
                  <a:gd name="T8" fmla="*/ 175 w 91"/>
                  <a:gd name="T9" fmla="*/ 699 h 197"/>
                  <a:gd name="T10" fmla="*/ 335 w 91"/>
                  <a:gd name="T11" fmla="*/ 699 h 197"/>
                  <a:gd name="T12" fmla="*/ 146 w 91"/>
                  <a:gd name="T13" fmla="*/ 417 h 197"/>
                  <a:gd name="T14" fmla="*/ 365 w 91"/>
                  <a:gd name="T15" fmla="*/ 417 h 197"/>
                  <a:gd name="T16" fmla="*/ 66 w 91"/>
                  <a:gd name="T17" fmla="*/ 0 h 197"/>
                  <a:gd name="T18" fmla="*/ 445 w 91"/>
                  <a:gd name="T19" fmla="*/ 0 h 197"/>
                  <a:gd name="T20" fmla="*/ 445 w 91"/>
                  <a:gd name="T21" fmla="*/ 1516 h 197"/>
                  <a:gd name="T22" fmla="*/ 66 w 91"/>
                  <a:gd name="T23" fmla="*/ 1516 h 197"/>
                  <a:gd name="T24" fmla="*/ 66 w 91"/>
                  <a:gd name="T25" fmla="*/ 0 h 1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1"/>
                  <a:gd name="T40" fmla="*/ 0 h 197"/>
                  <a:gd name="T41" fmla="*/ 91 w 91"/>
                  <a:gd name="T42" fmla="*/ 197 h 19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1" h="197">
                    <a:moveTo>
                      <a:pt x="0" y="177"/>
                    </a:moveTo>
                    <a:lnTo>
                      <a:pt x="0" y="197"/>
                    </a:lnTo>
                    <a:moveTo>
                      <a:pt x="91" y="177"/>
                    </a:moveTo>
                    <a:lnTo>
                      <a:pt x="91" y="197"/>
                    </a:lnTo>
                    <a:moveTo>
                      <a:pt x="31" y="55"/>
                    </a:moveTo>
                    <a:lnTo>
                      <a:pt x="60" y="55"/>
                    </a:lnTo>
                    <a:moveTo>
                      <a:pt x="26" y="33"/>
                    </a:moveTo>
                    <a:lnTo>
                      <a:pt x="65" y="33"/>
                    </a:lnTo>
                    <a:moveTo>
                      <a:pt x="12" y="0"/>
                    </a:moveTo>
                    <a:lnTo>
                      <a:pt x="79" y="0"/>
                    </a:lnTo>
                    <a:lnTo>
                      <a:pt x="79" y="119"/>
                    </a:lnTo>
                    <a:lnTo>
                      <a:pt x="12" y="119"/>
                    </a:lnTo>
                    <a:lnTo>
                      <a:pt x="12" y="0"/>
                    </a:lnTo>
                  </a:path>
                </a:pathLst>
              </a:custGeom>
              <a:noFill/>
              <a:ln w="11113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47" name="Rectangle 27">
                <a:extLst>
                  <a:ext uri="{FF2B5EF4-FFF2-40B4-BE49-F238E27FC236}">
                    <a16:creationId xmlns:a16="http://schemas.microsoft.com/office/drawing/2014/main" id="{69287A37-E140-409F-8F37-9AB9BBD45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4" y="3907"/>
                <a:ext cx="23" cy="8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48" name="Line 28">
                <a:extLst>
                  <a:ext uri="{FF2B5EF4-FFF2-40B4-BE49-F238E27FC236}">
                    <a16:creationId xmlns:a16="http://schemas.microsoft.com/office/drawing/2014/main" id="{9DF24AF3-546A-4839-8994-BFBE47AFA1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403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49" name="Line 29">
                <a:extLst>
                  <a:ext uri="{FF2B5EF4-FFF2-40B4-BE49-F238E27FC236}">
                    <a16:creationId xmlns:a16="http://schemas.microsoft.com/office/drawing/2014/main" id="{3558A001-1681-43C5-B6D3-49E6AEA1E4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403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644" name="Rectangle 23">
              <a:extLst>
                <a:ext uri="{FF2B5EF4-FFF2-40B4-BE49-F238E27FC236}">
                  <a16:creationId xmlns:a16="http://schemas.microsoft.com/office/drawing/2014/main" id="{EF570DBB-6E71-4496-A7AB-4561F1F13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3755" y="796050"/>
              <a:ext cx="632222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342900" eaLnBrk="0" hangingPunct="0"/>
              <a:r>
                <a:rPr lang="en-US" sz="800" b="1" dirty="0">
                  <a:solidFill>
                    <a:srgbClr val="FF3300"/>
                  </a:solidFill>
                  <a:latin typeface="Calibri"/>
                  <a:cs typeface="Arial" charset="0"/>
                </a:rPr>
                <a:t>Policy Servers</a:t>
              </a:r>
            </a:p>
          </p:txBody>
        </p:sp>
      </p:grpSp>
      <p:sp>
        <p:nvSpPr>
          <p:cNvPr id="650" name="Rectangle 23">
            <a:extLst>
              <a:ext uri="{FF2B5EF4-FFF2-40B4-BE49-F238E27FC236}">
                <a16:creationId xmlns:a16="http://schemas.microsoft.com/office/drawing/2014/main" id="{DF9C6A9C-1524-4C14-8D4C-FAC40BBE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0434" y="1496399"/>
            <a:ext cx="657225" cy="9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342900" eaLnBrk="0" hangingPunct="0">
              <a:lnSpc>
                <a:spcPct val="80000"/>
              </a:lnSpc>
            </a:pPr>
            <a:r>
              <a:rPr lang="en-US" sz="788" dirty="0">
                <a:solidFill>
                  <a:srgbClr val="FF3300"/>
                </a:solidFill>
                <a:latin typeface="Arial Narrow" pitchFamily="34" charset="0"/>
                <a:cs typeface="Arial" charset="0"/>
              </a:rPr>
              <a:t>Entitlements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5F0194D-B67D-457D-B1C7-5679086DF6E6}"/>
              </a:ext>
            </a:extLst>
          </p:cNvPr>
          <p:cNvGrpSpPr/>
          <p:nvPr/>
        </p:nvGrpSpPr>
        <p:grpSpPr>
          <a:xfrm>
            <a:off x="1030215" y="4037865"/>
            <a:ext cx="3580169" cy="552548"/>
            <a:chOff x="969253" y="4037865"/>
            <a:chExt cx="3623681" cy="552548"/>
          </a:xfrm>
        </p:grpSpPr>
        <p:sp>
          <p:nvSpPr>
            <p:cNvPr id="652" name="Freeform 307">
              <a:extLst>
                <a:ext uri="{FF2B5EF4-FFF2-40B4-BE49-F238E27FC236}">
                  <a16:creationId xmlns:a16="http://schemas.microsoft.com/office/drawing/2014/main" id="{07F2BA6A-87A0-4975-A712-35F6121F4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253" y="4037865"/>
              <a:ext cx="696556" cy="552548"/>
            </a:xfrm>
            <a:custGeom>
              <a:avLst/>
              <a:gdLst>
                <a:gd name="T0" fmla="*/ 2147483647 w 721"/>
                <a:gd name="T1" fmla="*/ 2147483647 h 463"/>
                <a:gd name="T2" fmla="*/ 2147483647 w 721"/>
                <a:gd name="T3" fmla="*/ 2147483647 h 463"/>
                <a:gd name="T4" fmla="*/ 2147483647 w 721"/>
                <a:gd name="T5" fmla="*/ 2147483647 h 463"/>
                <a:gd name="T6" fmla="*/ 2147483647 w 721"/>
                <a:gd name="T7" fmla="*/ 2147483647 h 463"/>
                <a:gd name="T8" fmla="*/ 2147483647 w 721"/>
                <a:gd name="T9" fmla="*/ 2147483647 h 463"/>
                <a:gd name="T10" fmla="*/ 2147483647 w 721"/>
                <a:gd name="T11" fmla="*/ 2147483647 h 463"/>
                <a:gd name="T12" fmla="*/ 2147483647 w 721"/>
                <a:gd name="T13" fmla="*/ 2147483647 h 463"/>
                <a:gd name="T14" fmla="*/ 2147483647 w 721"/>
                <a:gd name="T15" fmla="*/ 2147483647 h 463"/>
                <a:gd name="T16" fmla="*/ 2147483647 w 721"/>
                <a:gd name="T17" fmla="*/ 2147483647 h 463"/>
                <a:gd name="T18" fmla="*/ 2147483647 w 721"/>
                <a:gd name="T19" fmla="*/ 2147483647 h 463"/>
                <a:gd name="T20" fmla="*/ 2147483647 w 721"/>
                <a:gd name="T21" fmla="*/ 2147483647 h 463"/>
                <a:gd name="T22" fmla="*/ 2147483647 w 721"/>
                <a:gd name="T23" fmla="*/ 2147483647 h 463"/>
                <a:gd name="T24" fmla="*/ 2147483647 w 721"/>
                <a:gd name="T25" fmla="*/ 2147483647 h 463"/>
                <a:gd name="T26" fmla="*/ 2147483647 w 721"/>
                <a:gd name="T27" fmla="*/ 2147483647 h 463"/>
                <a:gd name="T28" fmla="*/ 2147483647 w 721"/>
                <a:gd name="T29" fmla="*/ 2147483647 h 463"/>
                <a:gd name="T30" fmla="*/ 2147483647 w 721"/>
                <a:gd name="T31" fmla="*/ 2147483647 h 463"/>
                <a:gd name="T32" fmla="*/ 2147483647 w 721"/>
                <a:gd name="T33" fmla="*/ 2147483647 h 463"/>
                <a:gd name="T34" fmla="*/ 2147483647 w 721"/>
                <a:gd name="T35" fmla="*/ 2147483647 h 463"/>
                <a:gd name="T36" fmla="*/ 2147483647 w 721"/>
                <a:gd name="T37" fmla="*/ 2147483647 h 463"/>
                <a:gd name="T38" fmla="*/ 2147483647 w 721"/>
                <a:gd name="T39" fmla="*/ 2147483647 h 463"/>
                <a:gd name="T40" fmla="*/ 2147483647 w 721"/>
                <a:gd name="T41" fmla="*/ 2147483647 h 463"/>
                <a:gd name="T42" fmla="*/ 2147483647 w 721"/>
                <a:gd name="T43" fmla="*/ 2147483647 h 463"/>
                <a:gd name="T44" fmla="*/ 2147483647 w 721"/>
                <a:gd name="T45" fmla="*/ 2147483647 h 463"/>
                <a:gd name="T46" fmla="*/ 2147483647 w 721"/>
                <a:gd name="T47" fmla="*/ 2147483647 h 463"/>
                <a:gd name="T48" fmla="*/ 2147483647 w 721"/>
                <a:gd name="T49" fmla="*/ 2147483647 h 463"/>
                <a:gd name="T50" fmla="*/ 2147483647 w 721"/>
                <a:gd name="T51" fmla="*/ 2147483647 h 463"/>
                <a:gd name="T52" fmla="*/ 2147483647 w 721"/>
                <a:gd name="T53" fmla="*/ 2147483647 h 463"/>
                <a:gd name="T54" fmla="*/ 2147483647 w 721"/>
                <a:gd name="T55" fmla="*/ 2147483647 h 463"/>
                <a:gd name="T56" fmla="*/ 2147483647 w 721"/>
                <a:gd name="T57" fmla="*/ 2147483647 h 463"/>
                <a:gd name="T58" fmla="*/ 2147483647 w 721"/>
                <a:gd name="T59" fmla="*/ 2147483647 h 463"/>
                <a:gd name="T60" fmla="*/ 0 w 721"/>
                <a:gd name="T61" fmla="*/ 2147483647 h 463"/>
                <a:gd name="T62" fmla="*/ 2147483647 w 721"/>
                <a:gd name="T63" fmla="*/ 2147483647 h 463"/>
                <a:gd name="T64" fmla="*/ 2147483647 w 721"/>
                <a:gd name="T65" fmla="*/ 2147483647 h 463"/>
                <a:gd name="T66" fmla="*/ 2147483647 w 721"/>
                <a:gd name="T67" fmla="*/ 2147483647 h 4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1"/>
                <a:gd name="T103" fmla="*/ 0 h 463"/>
                <a:gd name="T104" fmla="*/ 721 w 721"/>
                <a:gd name="T105" fmla="*/ 463 h 4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1" h="463">
                  <a:moveTo>
                    <a:pt x="106" y="343"/>
                  </a:moveTo>
                  <a:lnTo>
                    <a:pt x="123" y="376"/>
                  </a:lnTo>
                  <a:lnTo>
                    <a:pt x="142" y="405"/>
                  </a:lnTo>
                  <a:lnTo>
                    <a:pt x="166" y="430"/>
                  </a:lnTo>
                  <a:lnTo>
                    <a:pt x="192" y="446"/>
                  </a:lnTo>
                  <a:lnTo>
                    <a:pt x="221" y="458"/>
                  </a:lnTo>
                  <a:lnTo>
                    <a:pt x="250" y="463"/>
                  </a:lnTo>
                  <a:lnTo>
                    <a:pt x="281" y="458"/>
                  </a:lnTo>
                  <a:lnTo>
                    <a:pt x="310" y="450"/>
                  </a:lnTo>
                  <a:lnTo>
                    <a:pt x="336" y="434"/>
                  </a:lnTo>
                  <a:lnTo>
                    <a:pt x="361" y="411"/>
                  </a:lnTo>
                  <a:lnTo>
                    <a:pt x="385" y="434"/>
                  </a:lnTo>
                  <a:lnTo>
                    <a:pt x="411" y="450"/>
                  </a:lnTo>
                  <a:lnTo>
                    <a:pt x="440" y="458"/>
                  </a:lnTo>
                  <a:lnTo>
                    <a:pt x="471" y="463"/>
                  </a:lnTo>
                  <a:lnTo>
                    <a:pt x="500" y="458"/>
                  </a:lnTo>
                  <a:lnTo>
                    <a:pt x="529" y="446"/>
                  </a:lnTo>
                  <a:lnTo>
                    <a:pt x="555" y="430"/>
                  </a:lnTo>
                  <a:lnTo>
                    <a:pt x="577" y="405"/>
                  </a:lnTo>
                  <a:lnTo>
                    <a:pt x="598" y="376"/>
                  </a:lnTo>
                  <a:lnTo>
                    <a:pt x="615" y="343"/>
                  </a:lnTo>
                  <a:lnTo>
                    <a:pt x="637" y="347"/>
                  </a:lnTo>
                  <a:lnTo>
                    <a:pt x="658" y="343"/>
                  </a:lnTo>
                  <a:lnTo>
                    <a:pt x="678" y="331"/>
                  </a:lnTo>
                  <a:lnTo>
                    <a:pt x="697" y="312"/>
                  </a:lnTo>
                  <a:lnTo>
                    <a:pt x="709" y="288"/>
                  </a:lnTo>
                  <a:lnTo>
                    <a:pt x="718" y="261"/>
                  </a:lnTo>
                  <a:lnTo>
                    <a:pt x="721" y="230"/>
                  </a:lnTo>
                  <a:lnTo>
                    <a:pt x="718" y="201"/>
                  </a:lnTo>
                  <a:lnTo>
                    <a:pt x="709" y="173"/>
                  </a:lnTo>
                  <a:lnTo>
                    <a:pt x="697" y="150"/>
                  </a:lnTo>
                  <a:lnTo>
                    <a:pt x="678" y="131"/>
                  </a:lnTo>
                  <a:lnTo>
                    <a:pt x="658" y="119"/>
                  </a:lnTo>
                  <a:lnTo>
                    <a:pt x="637" y="115"/>
                  </a:lnTo>
                  <a:lnTo>
                    <a:pt x="615" y="119"/>
                  </a:lnTo>
                  <a:lnTo>
                    <a:pt x="598" y="86"/>
                  </a:lnTo>
                  <a:lnTo>
                    <a:pt x="577" y="57"/>
                  </a:lnTo>
                  <a:lnTo>
                    <a:pt x="555" y="33"/>
                  </a:lnTo>
                  <a:lnTo>
                    <a:pt x="529" y="14"/>
                  </a:lnTo>
                  <a:lnTo>
                    <a:pt x="500" y="4"/>
                  </a:lnTo>
                  <a:lnTo>
                    <a:pt x="471" y="0"/>
                  </a:lnTo>
                  <a:lnTo>
                    <a:pt x="440" y="2"/>
                  </a:lnTo>
                  <a:lnTo>
                    <a:pt x="411" y="12"/>
                  </a:lnTo>
                  <a:lnTo>
                    <a:pt x="385" y="29"/>
                  </a:lnTo>
                  <a:lnTo>
                    <a:pt x="361" y="49"/>
                  </a:lnTo>
                  <a:lnTo>
                    <a:pt x="336" y="29"/>
                  </a:lnTo>
                  <a:lnTo>
                    <a:pt x="310" y="12"/>
                  </a:lnTo>
                  <a:lnTo>
                    <a:pt x="281" y="2"/>
                  </a:lnTo>
                  <a:lnTo>
                    <a:pt x="250" y="0"/>
                  </a:lnTo>
                  <a:lnTo>
                    <a:pt x="221" y="4"/>
                  </a:lnTo>
                  <a:lnTo>
                    <a:pt x="192" y="14"/>
                  </a:lnTo>
                  <a:lnTo>
                    <a:pt x="166" y="33"/>
                  </a:lnTo>
                  <a:lnTo>
                    <a:pt x="142" y="57"/>
                  </a:lnTo>
                  <a:lnTo>
                    <a:pt x="123" y="86"/>
                  </a:lnTo>
                  <a:lnTo>
                    <a:pt x="106" y="119"/>
                  </a:lnTo>
                  <a:lnTo>
                    <a:pt x="84" y="115"/>
                  </a:lnTo>
                  <a:lnTo>
                    <a:pt x="63" y="119"/>
                  </a:lnTo>
                  <a:lnTo>
                    <a:pt x="41" y="131"/>
                  </a:lnTo>
                  <a:lnTo>
                    <a:pt x="24" y="150"/>
                  </a:lnTo>
                  <a:lnTo>
                    <a:pt x="12" y="173"/>
                  </a:lnTo>
                  <a:lnTo>
                    <a:pt x="3" y="201"/>
                  </a:lnTo>
                  <a:lnTo>
                    <a:pt x="0" y="230"/>
                  </a:lnTo>
                  <a:lnTo>
                    <a:pt x="3" y="261"/>
                  </a:lnTo>
                  <a:lnTo>
                    <a:pt x="12" y="288"/>
                  </a:lnTo>
                  <a:lnTo>
                    <a:pt x="24" y="312"/>
                  </a:lnTo>
                  <a:lnTo>
                    <a:pt x="41" y="331"/>
                  </a:lnTo>
                  <a:lnTo>
                    <a:pt x="63" y="343"/>
                  </a:lnTo>
                  <a:lnTo>
                    <a:pt x="84" y="347"/>
                  </a:lnTo>
                  <a:lnTo>
                    <a:pt x="106" y="343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 lIns="68557" tIns="34278" rIns="68557" bIns="34278"/>
            <a:lstStyle/>
            <a:p>
              <a:pPr defTabSz="342900"/>
              <a:endParaRPr lang="en-US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653" name="TextBox 652">
              <a:extLst>
                <a:ext uri="{FF2B5EF4-FFF2-40B4-BE49-F238E27FC236}">
                  <a16:creationId xmlns:a16="http://schemas.microsoft.com/office/drawing/2014/main" id="{07328A8F-2995-4CB8-83D0-A1F5237A0A6D}"/>
                </a:ext>
              </a:extLst>
            </p:cNvPr>
            <p:cNvSpPr txBox="1"/>
            <p:nvPr/>
          </p:nvSpPr>
          <p:spPr>
            <a:xfrm>
              <a:off x="1033696" y="4087195"/>
              <a:ext cx="684531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800" dirty="0">
                  <a:solidFill>
                    <a:srgbClr val="FF0000"/>
                  </a:solidFill>
                </a:rPr>
                <a:t>Internal Labs or Scanning Services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DAEAEB5-8888-4AF7-937F-E839E190B2D1}"/>
                </a:ext>
              </a:extLst>
            </p:cNvPr>
            <p:cNvSpPr/>
            <p:nvPr/>
          </p:nvSpPr>
          <p:spPr>
            <a:xfrm>
              <a:off x="1659057" y="4194313"/>
              <a:ext cx="2933877" cy="279538"/>
            </a:xfrm>
            <a:custGeom>
              <a:avLst/>
              <a:gdLst>
                <a:gd name="connsiteX0" fmla="*/ 0 w 2804679"/>
                <a:gd name="connsiteY0" fmla="*/ 129209 h 279538"/>
                <a:gd name="connsiteX1" fmla="*/ 964095 w 2804679"/>
                <a:gd name="connsiteY1" fmla="*/ 248478 h 279538"/>
                <a:gd name="connsiteX2" fmla="*/ 1987826 w 2804679"/>
                <a:gd name="connsiteY2" fmla="*/ 278296 h 279538"/>
                <a:gd name="connsiteX3" fmla="*/ 2693504 w 2804679"/>
                <a:gd name="connsiteY3" fmla="*/ 218661 h 279538"/>
                <a:gd name="connsiteX4" fmla="*/ 2792895 w 2804679"/>
                <a:gd name="connsiteY4" fmla="*/ 0 h 27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4679" h="279538">
                  <a:moveTo>
                    <a:pt x="0" y="129209"/>
                  </a:moveTo>
                  <a:cubicBezTo>
                    <a:pt x="316395" y="176419"/>
                    <a:pt x="632791" y="223630"/>
                    <a:pt x="964095" y="248478"/>
                  </a:cubicBezTo>
                  <a:cubicBezTo>
                    <a:pt x="1295399" y="273326"/>
                    <a:pt x="1699591" y="283265"/>
                    <a:pt x="1987826" y="278296"/>
                  </a:cubicBezTo>
                  <a:cubicBezTo>
                    <a:pt x="2276061" y="273327"/>
                    <a:pt x="2559326" y="265044"/>
                    <a:pt x="2693504" y="218661"/>
                  </a:cubicBezTo>
                  <a:cubicBezTo>
                    <a:pt x="2827682" y="172278"/>
                    <a:pt x="2810288" y="86139"/>
                    <a:pt x="2792895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3" name="Text Box 618">
            <a:extLst>
              <a:ext uri="{FF2B5EF4-FFF2-40B4-BE49-F238E27FC236}">
                <a16:creationId xmlns:a16="http://schemas.microsoft.com/office/drawing/2014/main" id="{33210111-0A2C-4C97-8A94-4F83DB4C3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3586" y="904974"/>
            <a:ext cx="857250" cy="36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US" sz="900" b="1" dirty="0">
                <a:solidFill>
                  <a:srgbClr val="FF3300"/>
                </a:solidFill>
                <a:latin typeface="Calibri"/>
                <a:cs typeface="Arial" charset="0"/>
              </a:rPr>
              <a:t>Key Management</a:t>
            </a:r>
          </a:p>
        </p:txBody>
      </p:sp>
      <p:pic>
        <p:nvPicPr>
          <p:cNvPr id="725" name="Picture 724" descr="lock.jpg">
            <a:extLst>
              <a:ext uri="{FF2B5EF4-FFF2-40B4-BE49-F238E27FC236}">
                <a16:creationId xmlns:a16="http://schemas.microsoft.com/office/drawing/2014/main" id="{1876E06C-6280-4D13-BD2D-6335E772226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5241" y="3377852"/>
            <a:ext cx="177800" cy="215138"/>
          </a:xfrm>
          <a:prstGeom prst="rect">
            <a:avLst/>
          </a:prstGeom>
        </p:spPr>
      </p:pic>
      <p:grpSp>
        <p:nvGrpSpPr>
          <p:cNvPr id="727" name="Group 726">
            <a:extLst>
              <a:ext uri="{FF2B5EF4-FFF2-40B4-BE49-F238E27FC236}">
                <a16:creationId xmlns:a16="http://schemas.microsoft.com/office/drawing/2014/main" id="{8174550E-6FFC-4FB1-A6D1-EF0BBDEA9FF3}"/>
              </a:ext>
            </a:extLst>
          </p:cNvPr>
          <p:cNvGrpSpPr/>
          <p:nvPr/>
        </p:nvGrpSpPr>
        <p:grpSpPr>
          <a:xfrm>
            <a:off x="3976440" y="1449358"/>
            <a:ext cx="497955" cy="440839"/>
            <a:chOff x="3031997" y="668178"/>
            <a:chExt cx="303610" cy="246222"/>
          </a:xfrm>
        </p:grpSpPr>
        <p:sp>
          <p:nvSpPr>
            <p:cNvPr id="729" name="Rectangle 507">
              <a:extLst>
                <a:ext uri="{FF2B5EF4-FFF2-40B4-BE49-F238E27FC236}">
                  <a16:creationId xmlns:a16="http://schemas.microsoft.com/office/drawing/2014/main" id="{557D11BB-CF49-426F-8109-44165D00C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1997" y="738945"/>
              <a:ext cx="303610" cy="154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342900" eaLnBrk="0" hangingPunct="0"/>
              <a:r>
                <a:rPr lang="en-US" sz="900" b="1" dirty="0">
                  <a:latin typeface="Calibri"/>
                  <a:cs typeface="Arial" charset="0"/>
                </a:rPr>
                <a:t>DATA</a:t>
              </a:r>
            </a:p>
            <a:p>
              <a:pPr algn="ctr" defTabSz="342900" eaLnBrk="0" hangingPunct="0"/>
              <a:r>
                <a:rPr lang="en-US" sz="900" b="1" dirty="0">
                  <a:latin typeface="Calibri"/>
                  <a:cs typeface="Arial" charset="0"/>
                </a:rPr>
                <a:t>SHARES</a:t>
              </a:r>
            </a:p>
          </p:txBody>
        </p:sp>
        <p:grpSp>
          <p:nvGrpSpPr>
            <p:cNvPr id="730" name="Group 595">
              <a:extLst>
                <a:ext uri="{FF2B5EF4-FFF2-40B4-BE49-F238E27FC236}">
                  <a16:creationId xmlns:a16="http://schemas.microsoft.com/office/drawing/2014/main" id="{5D5F3625-9FD0-4682-BCD7-0A5D9D7D7A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0" y="668178"/>
              <a:ext cx="261730" cy="246222"/>
              <a:chOff x="1056" y="3312"/>
              <a:chExt cx="1008" cy="624"/>
            </a:xfrm>
          </p:grpSpPr>
          <p:sp>
            <p:nvSpPr>
              <p:cNvPr id="731" name="Oval 596">
                <a:extLst>
                  <a:ext uri="{FF2B5EF4-FFF2-40B4-BE49-F238E27FC236}">
                    <a16:creationId xmlns:a16="http://schemas.microsoft.com/office/drawing/2014/main" id="{44810069-5E69-4E26-9188-7AEFB0E52F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12"/>
                <a:ext cx="1008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2" name="Line 597">
                <a:extLst>
                  <a:ext uri="{FF2B5EF4-FFF2-40B4-BE49-F238E27FC236}">
                    <a16:creationId xmlns:a16="http://schemas.microsoft.com/office/drawing/2014/main" id="{67B41241-87BF-429A-8417-936F84FC10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3408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" name="Line 598">
                <a:extLst>
                  <a:ext uri="{FF2B5EF4-FFF2-40B4-BE49-F238E27FC236}">
                    <a16:creationId xmlns:a16="http://schemas.microsoft.com/office/drawing/2014/main" id="{57B64363-9A16-4A3B-9E0F-622FB739EA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3408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34" name="Arc 599">
                <a:extLst>
                  <a:ext uri="{FF2B5EF4-FFF2-40B4-BE49-F238E27FC236}">
                    <a16:creationId xmlns:a16="http://schemas.microsoft.com/office/drawing/2014/main" id="{A3EEC495-6229-4C78-9846-5695AA00BCA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584" y="3840"/>
                <a:ext cx="480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5" name="Arc 600">
                <a:extLst>
                  <a:ext uri="{FF2B5EF4-FFF2-40B4-BE49-F238E27FC236}">
                    <a16:creationId xmlns:a16="http://schemas.microsoft.com/office/drawing/2014/main" id="{1F5AB8BE-52D1-4EA4-98C6-17DAFDF09BB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056" y="3840"/>
                <a:ext cx="480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6" name="Line 601">
                <a:extLst>
                  <a:ext uri="{FF2B5EF4-FFF2-40B4-BE49-F238E27FC236}">
                    <a16:creationId xmlns:a16="http://schemas.microsoft.com/office/drawing/2014/main" id="{CE483193-D8CE-4231-952C-851BB529C1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39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pic>
        <p:nvPicPr>
          <p:cNvPr id="728" name="Picture 727" descr="lock.jpg">
            <a:extLst>
              <a:ext uri="{FF2B5EF4-FFF2-40B4-BE49-F238E27FC236}">
                <a16:creationId xmlns:a16="http://schemas.microsoft.com/office/drawing/2014/main" id="{391FEAA4-F52E-49F5-B0B3-E5C311904311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05199" y="1341140"/>
            <a:ext cx="177800" cy="215138"/>
          </a:xfrm>
          <a:prstGeom prst="rect">
            <a:avLst/>
          </a:prstGeom>
        </p:spPr>
      </p:pic>
      <p:sp>
        <p:nvSpPr>
          <p:cNvPr id="740" name="Rectangle 542">
            <a:extLst>
              <a:ext uri="{FF2B5EF4-FFF2-40B4-BE49-F238E27FC236}">
                <a16:creationId xmlns:a16="http://schemas.microsoft.com/office/drawing/2014/main" id="{5369EC05-AB0D-4376-A35F-2F44A342C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1336" y="3074929"/>
            <a:ext cx="380161" cy="108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42900" eaLnBrk="0" hangingPunct="0"/>
            <a:r>
              <a:rPr lang="en-US" sz="675" dirty="0">
                <a:solidFill>
                  <a:srgbClr val="000000"/>
                </a:solidFill>
                <a:latin typeface="Arial" charset="0"/>
                <a:cs typeface="Arial" charset="0"/>
              </a:rPr>
              <a:t>Wireless</a:t>
            </a:r>
            <a:endParaRPr lang="en-US" b="1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grpSp>
        <p:nvGrpSpPr>
          <p:cNvPr id="745" name="Group 815">
            <a:extLst>
              <a:ext uri="{FF2B5EF4-FFF2-40B4-BE49-F238E27FC236}">
                <a16:creationId xmlns:a16="http://schemas.microsoft.com/office/drawing/2014/main" id="{E38A4BE0-333F-429A-8FE8-04A915226CCA}"/>
              </a:ext>
            </a:extLst>
          </p:cNvPr>
          <p:cNvGrpSpPr/>
          <p:nvPr/>
        </p:nvGrpSpPr>
        <p:grpSpPr>
          <a:xfrm>
            <a:off x="1691074" y="2034896"/>
            <a:ext cx="1083879" cy="833647"/>
            <a:chOff x="304800" y="5715000"/>
            <a:chExt cx="304800" cy="228600"/>
          </a:xfrm>
        </p:grpSpPr>
        <p:cxnSp>
          <p:nvCxnSpPr>
            <p:cNvPr id="746" name="Straight Connector 745">
              <a:extLst>
                <a:ext uri="{FF2B5EF4-FFF2-40B4-BE49-F238E27FC236}">
                  <a16:creationId xmlns:a16="http://schemas.microsoft.com/office/drawing/2014/main" id="{CEFFD3FE-31E2-4C9D-9966-AB7CD16880F0}"/>
                </a:ext>
              </a:extLst>
            </p:cNvPr>
            <p:cNvCxnSpPr/>
            <p:nvPr/>
          </p:nvCxnSpPr>
          <p:spPr>
            <a:xfrm rot="16200000" flipH="1">
              <a:off x="304800" y="5791200"/>
              <a:ext cx="152400" cy="152400"/>
            </a:xfrm>
            <a:prstGeom prst="line">
              <a:avLst/>
            </a:prstGeom>
            <a:ln>
              <a:solidFill>
                <a:srgbClr val="66006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" name="Straight Connector 746">
              <a:extLst>
                <a:ext uri="{FF2B5EF4-FFF2-40B4-BE49-F238E27FC236}">
                  <a16:creationId xmlns:a16="http://schemas.microsoft.com/office/drawing/2014/main" id="{FBD3B2D1-5F0B-417F-B2B8-BBC189DC29C3}"/>
                </a:ext>
              </a:extLst>
            </p:cNvPr>
            <p:cNvCxnSpPr/>
            <p:nvPr/>
          </p:nvCxnSpPr>
          <p:spPr>
            <a:xfrm rot="16200000" flipV="1">
              <a:off x="304800" y="5791200"/>
              <a:ext cx="228600" cy="76200"/>
            </a:xfrm>
            <a:prstGeom prst="line">
              <a:avLst/>
            </a:prstGeom>
            <a:ln>
              <a:solidFill>
                <a:srgbClr val="66006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" name="Straight Connector 747">
              <a:extLst>
                <a:ext uri="{FF2B5EF4-FFF2-40B4-BE49-F238E27FC236}">
                  <a16:creationId xmlns:a16="http://schemas.microsoft.com/office/drawing/2014/main" id="{AAB94C5F-F442-4135-89B9-C9B7E14C557A}"/>
                </a:ext>
              </a:extLst>
            </p:cNvPr>
            <p:cNvCxnSpPr/>
            <p:nvPr/>
          </p:nvCxnSpPr>
          <p:spPr>
            <a:xfrm flipV="1">
              <a:off x="457200" y="5867400"/>
              <a:ext cx="152400" cy="76200"/>
            </a:xfrm>
            <a:prstGeom prst="line">
              <a:avLst/>
            </a:prstGeom>
            <a:ln>
              <a:solidFill>
                <a:srgbClr val="66006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" name="Straight Connector 748">
              <a:extLst>
                <a:ext uri="{FF2B5EF4-FFF2-40B4-BE49-F238E27FC236}">
                  <a16:creationId xmlns:a16="http://schemas.microsoft.com/office/drawing/2014/main" id="{7016467A-B044-4679-8A61-DEC874E2FF87}"/>
                </a:ext>
              </a:extLst>
            </p:cNvPr>
            <p:cNvCxnSpPr/>
            <p:nvPr/>
          </p:nvCxnSpPr>
          <p:spPr>
            <a:xfrm rot="5400000" flipH="1" flipV="1">
              <a:off x="381000" y="5791200"/>
              <a:ext cx="228600" cy="76200"/>
            </a:xfrm>
            <a:prstGeom prst="line">
              <a:avLst/>
            </a:prstGeom>
            <a:ln>
              <a:solidFill>
                <a:srgbClr val="66006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5C498E6-5F32-4706-B333-55B0351F98C2}"/>
              </a:ext>
            </a:extLst>
          </p:cNvPr>
          <p:cNvGrpSpPr/>
          <p:nvPr/>
        </p:nvGrpSpPr>
        <p:grpSpPr>
          <a:xfrm>
            <a:off x="2075947" y="2395330"/>
            <a:ext cx="2417867" cy="1715254"/>
            <a:chOff x="2014985" y="2395330"/>
            <a:chExt cx="2417867" cy="1715254"/>
          </a:xfrm>
        </p:grpSpPr>
        <p:sp>
          <p:nvSpPr>
            <p:cNvPr id="738" name="laptop" descr="25%">
              <a:extLst>
                <a:ext uri="{FF2B5EF4-FFF2-40B4-BE49-F238E27FC236}">
                  <a16:creationId xmlns:a16="http://schemas.microsoft.com/office/drawing/2014/main" id="{ED19FBF8-B56C-4A00-B9D9-A46527A5D312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014985" y="3665131"/>
              <a:ext cx="477065" cy="4454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444 w 21600"/>
                <a:gd name="T25" fmla="*/ 1876 h 21600"/>
                <a:gd name="T26" fmla="*/ 17325 w 21600"/>
                <a:gd name="T27" fmla="*/ 1234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noFill/>
            <a:ln w="9525">
              <a:solidFill>
                <a:srgbClr val="4D4D4D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739" name="Group 539">
              <a:extLst>
                <a:ext uri="{FF2B5EF4-FFF2-40B4-BE49-F238E27FC236}">
                  <a16:creationId xmlns:a16="http://schemas.microsoft.com/office/drawing/2014/main" id="{A14AF892-17D7-47EE-A67D-5C2A2BD812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5466" y="2835358"/>
              <a:ext cx="313074" cy="215864"/>
              <a:chOff x="132" y="2688"/>
              <a:chExt cx="252" cy="173"/>
            </a:xfrm>
          </p:grpSpPr>
          <p:sp>
            <p:nvSpPr>
              <p:cNvPr id="742" name="Line 540">
                <a:extLst>
                  <a:ext uri="{FF2B5EF4-FFF2-40B4-BE49-F238E27FC236}">
                    <a16:creationId xmlns:a16="http://schemas.microsoft.com/office/drawing/2014/main" id="{342D47CE-0881-452A-ADC9-A60494A5CB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2" y="26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graphicFrame>
            <p:nvGraphicFramePr>
              <p:cNvPr id="743" name="Object 541">
                <a:extLst>
                  <a:ext uri="{FF2B5EF4-FFF2-40B4-BE49-F238E27FC236}">
                    <a16:creationId xmlns:a16="http://schemas.microsoft.com/office/drawing/2014/main" id="{6577528D-FE13-4224-82F2-3AD049E17B4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32" y="2736"/>
              <a:ext cx="252" cy="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0" name="Visio" r:id="rId9" imgW="400286" imgH="121596" progId="Visio.Drawing.11">
                      <p:embed/>
                    </p:oleObj>
                  </mc:Choice>
                  <mc:Fallback>
                    <p:oleObj name="Visio" r:id="rId9" imgW="400286" imgH="121596" progId="Visio.Drawing.11">
                      <p:embed/>
                      <p:pic>
                        <p:nvPicPr>
                          <p:cNvPr id="743" name="Object 541">
                            <a:extLst>
                              <a:ext uri="{FF2B5EF4-FFF2-40B4-BE49-F238E27FC236}">
                                <a16:creationId xmlns:a16="http://schemas.microsoft.com/office/drawing/2014/main" id="{6577528D-FE13-4224-82F2-3AD049E17B4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2" y="2736"/>
                            <a:ext cx="252" cy="1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44" name="Freeform 544" descr="5%">
              <a:extLst>
                <a:ext uri="{FF2B5EF4-FFF2-40B4-BE49-F238E27FC236}">
                  <a16:creationId xmlns:a16="http://schemas.microsoft.com/office/drawing/2014/main" id="{610F1935-9115-408F-9EAD-F7EC5B359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6224" y="2728195"/>
              <a:ext cx="68115" cy="1286520"/>
            </a:xfrm>
            <a:custGeom>
              <a:avLst/>
              <a:gdLst>
                <a:gd name="T0" fmla="*/ 0 w 3141"/>
                <a:gd name="T1" fmla="*/ 1847 h 721"/>
                <a:gd name="T2" fmla="*/ 0 w 3141"/>
                <a:gd name="T3" fmla="*/ 698 h 721"/>
                <a:gd name="T4" fmla="*/ 0 w 3141"/>
                <a:gd name="T5" fmla="*/ 985 h 721"/>
                <a:gd name="T6" fmla="*/ 0 w 3141"/>
                <a:gd name="T7" fmla="*/ 0 h 721"/>
                <a:gd name="T8" fmla="*/ 0 w 3141"/>
                <a:gd name="T9" fmla="*/ 1141 h 721"/>
                <a:gd name="T10" fmla="*/ 0 w 3141"/>
                <a:gd name="T11" fmla="*/ 863 h 721"/>
                <a:gd name="T12" fmla="*/ 0 w 3141"/>
                <a:gd name="T13" fmla="*/ 1847 h 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41"/>
                <a:gd name="T22" fmla="*/ 0 h 721"/>
                <a:gd name="T23" fmla="*/ 3141 w 3141"/>
                <a:gd name="T24" fmla="*/ 721 h 7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41" h="721">
                  <a:moveTo>
                    <a:pt x="0" y="721"/>
                  </a:moveTo>
                  <a:lnTo>
                    <a:pt x="1623" y="273"/>
                  </a:lnTo>
                  <a:lnTo>
                    <a:pt x="1595" y="385"/>
                  </a:lnTo>
                  <a:lnTo>
                    <a:pt x="3141" y="0"/>
                  </a:lnTo>
                  <a:lnTo>
                    <a:pt x="1516" y="446"/>
                  </a:lnTo>
                  <a:lnTo>
                    <a:pt x="1547" y="337"/>
                  </a:lnTo>
                  <a:lnTo>
                    <a:pt x="0" y="721"/>
                  </a:lnTo>
                  <a:close/>
                </a:path>
              </a:pathLst>
            </a:custGeom>
            <a:pattFill prst="pct5">
              <a:fgClr>
                <a:srgbClr val="4D4D4D"/>
              </a:fgClr>
              <a:bgClr>
                <a:srgbClr val="8479B5"/>
              </a:bgClr>
            </a:pattFill>
            <a:ln w="3175">
              <a:solidFill>
                <a:srgbClr val="4D4D4D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6C6EA17-119C-4ADB-9920-0F9E7CB0D097}"/>
                </a:ext>
              </a:extLst>
            </p:cNvPr>
            <p:cNvSpPr/>
            <p:nvPr/>
          </p:nvSpPr>
          <p:spPr>
            <a:xfrm>
              <a:off x="2454965" y="2395330"/>
              <a:ext cx="1977887" cy="556592"/>
            </a:xfrm>
            <a:custGeom>
              <a:avLst/>
              <a:gdLst>
                <a:gd name="connsiteX0" fmla="*/ 0 w 1977887"/>
                <a:gd name="connsiteY0" fmla="*/ 556592 h 556592"/>
                <a:gd name="connsiteX1" fmla="*/ 218661 w 1977887"/>
                <a:gd name="connsiteY1" fmla="*/ 437322 h 556592"/>
                <a:gd name="connsiteX2" fmla="*/ 636105 w 1977887"/>
                <a:gd name="connsiteY2" fmla="*/ 218661 h 556592"/>
                <a:gd name="connsiteX3" fmla="*/ 1123122 w 1977887"/>
                <a:gd name="connsiteY3" fmla="*/ 59635 h 556592"/>
                <a:gd name="connsiteX4" fmla="*/ 1600200 w 1977887"/>
                <a:gd name="connsiteY4" fmla="*/ 0 h 556592"/>
                <a:gd name="connsiteX5" fmla="*/ 1977887 w 1977887"/>
                <a:gd name="connsiteY5" fmla="*/ 59635 h 55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7887" h="556592">
                  <a:moveTo>
                    <a:pt x="0" y="556592"/>
                  </a:moveTo>
                  <a:cubicBezTo>
                    <a:pt x="56322" y="525118"/>
                    <a:pt x="218661" y="437322"/>
                    <a:pt x="218661" y="437322"/>
                  </a:cubicBezTo>
                  <a:cubicBezTo>
                    <a:pt x="324678" y="381000"/>
                    <a:pt x="485362" y="281609"/>
                    <a:pt x="636105" y="218661"/>
                  </a:cubicBezTo>
                  <a:cubicBezTo>
                    <a:pt x="786849" y="155713"/>
                    <a:pt x="962439" y="96079"/>
                    <a:pt x="1123122" y="59635"/>
                  </a:cubicBezTo>
                  <a:cubicBezTo>
                    <a:pt x="1283805" y="23191"/>
                    <a:pt x="1457739" y="0"/>
                    <a:pt x="1600200" y="0"/>
                  </a:cubicBezTo>
                  <a:cubicBezTo>
                    <a:pt x="1742661" y="0"/>
                    <a:pt x="1860274" y="29817"/>
                    <a:pt x="1977887" y="59635"/>
                  </a:cubicBezTo>
                </a:path>
              </a:pathLst>
            </a:cu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0" name="Group 583">
            <a:extLst>
              <a:ext uri="{FF2B5EF4-FFF2-40B4-BE49-F238E27FC236}">
                <a16:creationId xmlns:a16="http://schemas.microsoft.com/office/drawing/2014/main" id="{9B917350-4892-4FD4-BC4F-3B5452798764}"/>
              </a:ext>
            </a:extLst>
          </p:cNvPr>
          <p:cNvGrpSpPr>
            <a:grpSpLocks/>
          </p:cNvGrpSpPr>
          <p:nvPr/>
        </p:nvGrpSpPr>
        <p:grpSpPr bwMode="auto">
          <a:xfrm>
            <a:off x="2522666" y="2776541"/>
            <a:ext cx="685800" cy="347663"/>
            <a:chOff x="-1330" y="1920"/>
            <a:chExt cx="432" cy="219"/>
          </a:xfrm>
        </p:grpSpPr>
        <p:sp>
          <p:nvSpPr>
            <p:cNvPr id="751" name="Text Box 584">
              <a:extLst>
                <a:ext uri="{FF2B5EF4-FFF2-40B4-BE49-F238E27FC236}">
                  <a16:creationId xmlns:a16="http://schemas.microsoft.com/office/drawing/2014/main" id="{A2359E49-E00D-4E9E-823D-F9699A9047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330" y="1974"/>
              <a:ext cx="43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100" b="1" dirty="0">
                  <a:solidFill>
                    <a:srgbClr val="FF3300"/>
                  </a:solidFill>
                  <a:cs typeface="Arial" charset="0"/>
                </a:rPr>
                <a:t>VPN</a:t>
              </a:r>
            </a:p>
          </p:txBody>
        </p:sp>
        <p:grpSp>
          <p:nvGrpSpPr>
            <p:cNvPr id="752" name="Group 585">
              <a:extLst>
                <a:ext uri="{FF2B5EF4-FFF2-40B4-BE49-F238E27FC236}">
                  <a16:creationId xmlns:a16="http://schemas.microsoft.com/office/drawing/2014/main" id="{93F66E84-0CC4-46CD-9529-F9E778F6F9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248" y="1920"/>
              <a:ext cx="240" cy="95"/>
              <a:chOff x="4752" y="-96"/>
              <a:chExt cx="240" cy="95"/>
            </a:xfrm>
          </p:grpSpPr>
          <p:sp>
            <p:nvSpPr>
              <p:cNvPr id="753" name="AutoShape 586" descr="20%">
                <a:extLst>
                  <a:ext uri="{FF2B5EF4-FFF2-40B4-BE49-F238E27FC236}">
                    <a16:creationId xmlns:a16="http://schemas.microsoft.com/office/drawing/2014/main" id="{14FE03DF-E10A-4400-B5E3-7E6BA58044E1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4752" y="-96"/>
                <a:ext cx="227" cy="95"/>
              </a:xfrm>
              <a:prstGeom prst="rect">
                <a:avLst/>
              </a:prstGeom>
              <a:pattFill prst="pct20">
                <a:fgClr>
                  <a:srgbClr val="FF3300"/>
                </a:fgClr>
                <a:bgClr>
                  <a:schemeClr val="bg1"/>
                </a:bgClr>
              </a:pattFill>
              <a:ln w="9525" algn="ctr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" name="Rectangle 587" descr="20%">
                <a:extLst>
                  <a:ext uri="{FF2B5EF4-FFF2-40B4-BE49-F238E27FC236}">
                    <a16:creationId xmlns:a16="http://schemas.microsoft.com/office/drawing/2014/main" id="{039122DC-6AF6-445E-8CD4-D2220FF0D0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0" y="-84"/>
                <a:ext cx="211" cy="64"/>
              </a:xfrm>
              <a:prstGeom prst="rect">
                <a:avLst/>
              </a:prstGeom>
              <a:pattFill prst="pct20">
                <a:fgClr>
                  <a:srgbClr val="FF3300"/>
                </a:fgClr>
                <a:bgClr>
                  <a:srgbClr val="FFFFFF"/>
                </a:bgClr>
              </a:patt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5" name="Rectangle 588" descr="20%">
                <a:extLst>
                  <a:ext uri="{FF2B5EF4-FFF2-40B4-BE49-F238E27FC236}">
                    <a16:creationId xmlns:a16="http://schemas.microsoft.com/office/drawing/2014/main" id="{3A5C0ECF-54DB-47A0-B858-90FB91F441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1" y="-96"/>
                <a:ext cx="211" cy="64"/>
              </a:xfrm>
              <a:prstGeom prst="rect">
                <a:avLst/>
              </a:prstGeom>
              <a:pattFill prst="pct20">
                <a:fgClr>
                  <a:srgbClr val="FF3300"/>
                </a:fgClr>
                <a:bgClr>
                  <a:srgbClr val="FFFFFF"/>
                </a:bgClr>
              </a:pattFill>
              <a:ln w="3175" cap="rnd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6" name="Rectangle 589" descr="20%">
                <a:extLst>
                  <a:ext uri="{FF2B5EF4-FFF2-40B4-BE49-F238E27FC236}">
                    <a16:creationId xmlns:a16="http://schemas.microsoft.com/office/drawing/2014/main" id="{28BDACD5-90C2-4C35-B677-E5E56720B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0" y="-20"/>
                <a:ext cx="211" cy="8"/>
              </a:xfrm>
              <a:prstGeom prst="rect">
                <a:avLst/>
              </a:prstGeom>
              <a:pattFill prst="pct20">
                <a:fgClr>
                  <a:srgbClr val="FF3300"/>
                </a:fgClr>
                <a:bgClr>
                  <a:srgbClr val="FFFFFF"/>
                </a:bgClr>
              </a:patt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" name="Rectangle 590" descr="20%">
                <a:extLst>
                  <a:ext uri="{FF2B5EF4-FFF2-40B4-BE49-F238E27FC236}">
                    <a16:creationId xmlns:a16="http://schemas.microsoft.com/office/drawing/2014/main" id="{711D4B11-CE4F-47EA-9BAD-F851CD9B95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0" y="-20"/>
                <a:ext cx="211" cy="8"/>
              </a:xfrm>
              <a:prstGeom prst="rect">
                <a:avLst/>
              </a:prstGeom>
              <a:pattFill prst="pct20">
                <a:fgClr>
                  <a:srgbClr val="FF3300"/>
                </a:fgClr>
                <a:bgClr>
                  <a:srgbClr val="FFFFFF"/>
                </a:bgClr>
              </a:pattFill>
              <a:ln w="3175" cap="rnd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" name="Freeform 591" descr="20%">
                <a:extLst>
                  <a:ext uri="{FF2B5EF4-FFF2-40B4-BE49-F238E27FC236}">
                    <a16:creationId xmlns:a16="http://schemas.microsoft.com/office/drawing/2014/main" id="{62C241E0-613A-4EEC-85C8-1E39AE4C56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66" y="-75"/>
                <a:ext cx="199" cy="48"/>
              </a:xfrm>
              <a:custGeom>
                <a:avLst/>
                <a:gdLst>
                  <a:gd name="T0" fmla="*/ 0 w 199"/>
                  <a:gd name="T1" fmla="*/ 45 h 48"/>
                  <a:gd name="T2" fmla="*/ 23 w 199"/>
                  <a:gd name="T3" fmla="*/ 45 h 48"/>
                  <a:gd name="T4" fmla="*/ 106 w 199"/>
                  <a:gd name="T5" fmla="*/ 45 h 48"/>
                  <a:gd name="T6" fmla="*/ 129 w 199"/>
                  <a:gd name="T7" fmla="*/ 45 h 48"/>
                  <a:gd name="T8" fmla="*/ 135 w 199"/>
                  <a:gd name="T9" fmla="*/ 0 h 48"/>
                  <a:gd name="T10" fmla="*/ 161 w 199"/>
                  <a:gd name="T11" fmla="*/ 0 h 48"/>
                  <a:gd name="T12" fmla="*/ 135 w 199"/>
                  <a:gd name="T13" fmla="*/ 45 h 48"/>
                  <a:gd name="T14" fmla="*/ 161 w 199"/>
                  <a:gd name="T15" fmla="*/ 45 h 48"/>
                  <a:gd name="T16" fmla="*/ 144 w 199"/>
                  <a:gd name="T17" fmla="*/ 37 h 48"/>
                  <a:gd name="T18" fmla="*/ 152 w 199"/>
                  <a:gd name="T19" fmla="*/ 37 h 48"/>
                  <a:gd name="T20" fmla="*/ 135 w 199"/>
                  <a:gd name="T21" fmla="*/ 21 h 48"/>
                  <a:gd name="T22" fmla="*/ 161 w 199"/>
                  <a:gd name="T23" fmla="*/ 21 h 48"/>
                  <a:gd name="T24" fmla="*/ 197 w 199"/>
                  <a:gd name="T25" fmla="*/ 34 h 48"/>
                  <a:gd name="T26" fmla="*/ 197 w 199"/>
                  <a:gd name="T27" fmla="*/ 48 h 48"/>
                  <a:gd name="T28" fmla="*/ 167 w 199"/>
                  <a:gd name="T29" fmla="*/ 45 h 48"/>
                  <a:gd name="T30" fmla="*/ 193 w 199"/>
                  <a:gd name="T31" fmla="*/ 45 h 48"/>
                  <a:gd name="T32" fmla="*/ 167 w 199"/>
                  <a:gd name="T33" fmla="*/ 37 h 48"/>
                  <a:gd name="T34" fmla="*/ 193 w 199"/>
                  <a:gd name="T35" fmla="*/ 37 h 48"/>
                  <a:gd name="T36" fmla="*/ 167 w 199"/>
                  <a:gd name="T37" fmla="*/ 29 h 48"/>
                  <a:gd name="T38" fmla="*/ 193 w 199"/>
                  <a:gd name="T39" fmla="*/ 29 h 48"/>
                  <a:gd name="T40" fmla="*/ 167 w 199"/>
                  <a:gd name="T41" fmla="*/ 21 h 48"/>
                  <a:gd name="T42" fmla="*/ 193 w 199"/>
                  <a:gd name="T43" fmla="*/ 21 h 48"/>
                  <a:gd name="T44" fmla="*/ 197 w 199"/>
                  <a:gd name="T45" fmla="*/ 18 h 48"/>
                  <a:gd name="T46" fmla="*/ 197 w 199"/>
                  <a:gd name="T47" fmla="*/ 32 h 48"/>
                  <a:gd name="T48" fmla="*/ 167 w 199"/>
                  <a:gd name="T49" fmla="*/ 13 h 48"/>
                  <a:gd name="T50" fmla="*/ 199 w 199"/>
                  <a:gd name="T51" fmla="*/ 13 h 48"/>
                  <a:gd name="T52" fmla="*/ 135 w 199"/>
                  <a:gd name="T53" fmla="*/ 13 h 48"/>
                  <a:gd name="T54" fmla="*/ 161 w 199"/>
                  <a:gd name="T55" fmla="*/ 13 h 48"/>
                  <a:gd name="T56" fmla="*/ 0 w 199"/>
                  <a:gd name="T57" fmla="*/ 0 h 48"/>
                  <a:gd name="T58" fmla="*/ 6 w 199"/>
                  <a:gd name="T59" fmla="*/ 0 h 48"/>
                  <a:gd name="T60" fmla="*/ 15 w 199"/>
                  <a:gd name="T61" fmla="*/ 0 h 48"/>
                  <a:gd name="T62" fmla="*/ 47 w 199"/>
                  <a:gd name="T63" fmla="*/ 0 h 48"/>
                  <a:gd name="T64" fmla="*/ 56 w 199"/>
                  <a:gd name="T65" fmla="*/ 0 h 48"/>
                  <a:gd name="T66" fmla="*/ 88 w 199"/>
                  <a:gd name="T67" fmla="*/ 0 h 48"/>
                  <a:gd name="T68" fmla="*/ 97 w 199"/>
                  <a:gd name="T69" fmla="*/ 0 h 48"/>
                  <a:gd name="T70" fmla="*/ 129 w 199"/>
                  <a:gd name="T71" fmla="*/ 0 h 48"/>
                  <a:gd name="T72" fmla="*/ 0 w 199"/>
                  <a:gd name="T73" fmla="*/ 13 h 48"/>
                  <a:gd name="T74" fmla="*/ 129 w 199"/>
                  <a:gd name="T75" fmla="*/ 13 h 48"/>
                  <a:gd name="T76" fmla="*/ 0 w 199"/>
                  <a:gd name="T77" fmla="*/ 21 h 48"/>
                  <a:gd name="T78" fmla="*/ 129 w 199"/>
                  <a:gd name="T79" fmla="*/ 21 h 48"/>
                  <a:gd name="T80" fmla="*/ 0 w 199"/>
                  <a:gd name="T81" fmla="*/ 29 h 48"/>
                  <a:gd name="T82" fmla="*/ 129 w 199"/>
                  <a:gd name="T83" fmla="*/ 29 h 48"/>
                  <a:gd name="T84" fmla="*/ 0 w 199"/>
                  <a:gd name="T85" fmla="*/ 37 h 48"/>
                  <a:gd name="T86" fmla="*/ 129 w 199"/>
                  <a:gd name="T87" fmla="*/ 37 h 48"/>
                  <a:gd name="T88" fmla="*/ 35 w 199"/>
                  <a:gd name="T89" fmla="*/ 45 h 48"/>
                  <a:gd name="T90" fmla="*/ 94 w 199"/>
                  <a:gd name="T91" fmla="*/ 45 h 4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99"/>
                  <a:gd name="T139" fmla="*/ 0 h 48"/>
                  <a:gd name="T140" fmla="*/ 199 w 199"/>
                  <a:gd name="T141" fmla="*/ 48 h 4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99" h="48">
                    <a:moveTo>
                      <a:pt x="0" y="45"/>
                    </a:moveTo>
                    <a:lnTo>
                      <a:pt x="23" y="45"/>
                    </a:lnTo>
                    <a:moveTo>
                      <a:pt x="106" y="45"/>
                    </a:moveTo>
                    <a:lnTo>
                      <a:pt x="129" y="45"/>
                    </a:lnTo>
                    <a:moveTo>
                      <a:pt x="135" y="0"/>
                    </a:moveTo>
                    <a:lnTo>
                      <a:pt x="161" y="0"/>
                    </a:lnTo>
                    <a:moveTo>
                      <a:pt x="135" y="45"/>
                    </a:moveTo>
                    <a:lnTo>
                      <a:pt x="161" y="45"/>
                    </a:lnTo>
                    <a:moveTo>
                      <a:pt x="144" y="37"/>
                    </a:moveTo>
                    <a:lnTo>
                      <a:pt x="152" y="37"/>
                    </a:lnTo>
                    <a:moveTo>
                      <a:pt x="135" y="21"/>
                    </a:moveTo>
                    <a:lnTo>
                      <a:pt x="161" y="21"/>
                    </a:lnTo>
                    <a:moveTo>
                      <a:pt x="197" y="34"/>
                    </a:moveTo>
                    <a:lnTo>
                      <a:pt x="197" y="48"/>
                    </a:lnTo>
                    <a:moveTo>
                      <a:pt x="167" y="45"/>
                    </a:moveTo>
                    <a:lnTo>
                      <a:pt x="193" y="45"/>
                    </a:lnTo>
                    <a:moveTo>
                      <a:pt x="167" y="37"/>
                    </a:moveTo>
                    <a:lnTo>
                      <a:pt x="193" y="37"/>
                    </a:lnTo>
                    <a:moveTo>
                      <a:pt x="167" y="29"/>
                    </a:moveTo>
                    <a:lnTo>
                      <a:pt x="193" y="29"/>
                    </a:lnTo>
                    <a:moveTo>
                      <a:pt x="167" y="21"/>
                    </a:moveTo>
                    <a:lnTo>
                      <a:pt x="193" y="21"/>
                    </a:lnTo>
                    <a:moveTo>
                      <a:pt x="197" y="18"/>
                    </a:moveTo>
                    <a:lnTo>
                      <a:pt x="197" y="32"/>
                    </a:lnTo>
                    <a:moveTo>
                      <a:pt x="167" y="13"/>
                    </a:moveTo>
                    <a:lnTo>
                      <a:pt x="199" y="13"/>
                    </a:lnTo>
                    <a:moveTo>
                      <a:pt x="135" y="13"/>
                    </a:moveTo>
                    <a:lnTo>
                      <a:pt x="161" y="13"/>
                    </a:lnTo>
                    <a:moveTo>
                      <a:pt x="0" y="0"/>
                    </a:moveTo>
                    <a:lnTo>
                      <a:pt x="6" y="0"/>
                    </a:lnTo>
                    <a:moveTo>
                      <a:pt x="15" y="0"/>
                    </a:moveTo>
                    <a:lnTo>
                      <a:pt x="47" y="0"/>
                    </a:lnTo>
                    <a:moveTo>
                      <a:pt x="56" y="0"/>
                    </a:moveTo>
                    <a:lnTo>
                      <a:pt x="88" y="0"/>
                    </a:lnTo>
                    <a:moveTo>
                      <a:pt x="97" y="0"/>
                    </a:moveTo>
                    <a:lnTo>
                      <a:pt x="129" y="0"/>
                    </a:lnTo>
                    <a:moveTo>
                      <a:pt x="0" y="13"/>
                    </a:moveTo>
                    <a:lnTo>
                      <a:pt x="129" y="13"/>
                    </a:lnTo>
                    <a:moveTo>
                      <a:pt x="0" y="21"/>
                    </a:moveTo>
                    <a:lnTo>
                      <a:pt x="129" y="21"/>
                    </a:lnTo>
                    <a:moveTo>
                      <a:pt x="0" y="29"/>
                    </a:moveTo>
                    <a:lnTo>
                      <a:pt x="129" y="29"/>
                    </a:lnTo>
                    <a:moveTo>
                      <a:pt x="0" y="37"/>
                    </a:moveTo>
                    <a:lnTo>
                      <a:pt x="129" y="37"/>
                    </a:lnTo>
                    <a:moveTo>
                      <a:pt x="35" y="45"/>
                    </a:moveTo>
                    <a:lnTo>
                      <a:pt x="94" y="45"/>
                    </a:lnTo>
                  </a:path>
                </a:pathLst>
              </a:custGeom>
              <a:pattFill prst="pct20">
                <a:fgClr>
                  <a:srgbClr val="FF3300"/>
                </a:fgClr>
                <a:bgClr>
                  <a:srgbClr val="FFFFFF"/>
                </a:bgClr>
              </a:pattFill>
              <a:ln w="14288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" name="Freeform 592" descr="20%">
                <a:extLst>
                  <a:ext uri="{FF2B5EF4-FFF2-40B4-BE49-F238E27FC236}">
                    <a16:creationId xmlns:a16="http://schemas.microsoft.com/office/drawing/2014/main" id="{4780F65B-4C41-4579-BB5A-FC2CBE55F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0" y="-84"/>
                <a:ext cx="211" cy="72"/>
              </a:xfrm>
              <a:custGeom>
                <a:avLst/>
                <a:gdLst>
                  <a:gd name="T0" fmla="*/ 0 w 211"/>
                  <a:gd name="T1" fmla="*/ 0 h 72"/>
                  <a:gd name="T2" fmla="*/ 0 w 211"/>
                  <a:gd name="T3" fmla="*/ 72 h 72"/>
                  <a:gd name="T4" fmla="*/ 211 w 211"/>
                  <a:gd name="T5" fmla="*/ 72 h 72"/>
                  <a:gd name="T6" fmla="*/ 0 60000 65536"/>
                  <a:gd name="T7" fmla="*/ 0 60000 65536"/>
                  <a:gd name="T8" fmla="*/ 0 60000 65536"/>
                  <a:gd name="T9" fmla="*/ 0 w 211"/>
                  <a:gd name="T10" fmla="*/ 0 h 72"/>
                  <a:gd name="T11" fmla="*/ 211 w 211"/>
                  <a:gd name="T12" fmla="*/ 72 h 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" h="72">
                    <a:moveTo>
                      <a:pt x="0" y="0"/>
                    </a:moveTo>
                    <a:lnTo>
                      <a:pt x="0" y="72"/>
                    </a:lnTo>
                    <a:lnTo>
                      <a:pt x="211" y="72"/>
                    </a:lnTo>
                  </a:path>
                </a:pathLst>
              </a:custGeom>
              <a:pattFill prst="pct20">
                <a:fgClr>
                  <a:srgbClr val="FF3300"/>
                </a:fgClr>
                <a:bgClr>
                  <a:srgbClr val="FFFFFF"/>
                </a:bgClr>
              </a:pattFill>
              <a:ln w="3175" cap="rnd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69" name="Group 1568">
            <a:extLst>
              <a:ext uri="{FF2B5EF4-FFF2-40B4-BE49-F238E27FC236}">
                <a16:creationId xmlns:a16="http://schemas.microsoft.com/office/drawing/2014/main" id="{F33F6DC5-3361-4516-89B8-7365D6B10112}"/>
              </a:ext>
            </a:extLst>
          </p:cNvPr>
          <p:cNvGrpSpPr/>
          <p:nvPr/>
        </p:nvGrpSpPr>
        <p:grpSpPr>
          <a:xfrm>
            <a:off x="6662319" y="2749783"/>
            <a:ext cx="433830" cy="390005"/>
            <a:chOff x="341538" y="793483"/>
            <a:chExt cx="589825" cy="567265"/>
          </a:xfrm>
        </p:grpSpPr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EA6FBC84-39F7-4564-B308-693907171BF6}"/>
                </a:ext>
              </a:extLst>
            </p:cNvPr>
            <p:cNvGrpSpPr/>
            <p:nvPr/>
          </p:nvGrpSpPr>
          <p:grpSpPr>
            <a:xfrm>
              <a:off x="341538" y="793483"/>
              <a:ext cx="589825" cy="567265"/>
              <a:chOff x="5714999" y="228600"/>
              <a:chExt cx="609601" cy="533400"/>
            </a:xfrm>
          </p:grpSpPr>
          <p:sp>
            <p:nvSpPr>
              <p:cNvPr id="762" name="Rectangle 761">
                <a:extLst>
                  <a:ext uri="{FF2B5EF4-FFF2-40B4-BE49-F238E27FC236}">
                    <a16:creationId xmlns:a16="http://schemas.microsoft.com/office/drawing/2014/main" id="{514BA96D-21AC-49F8-8FF5-4BBCB2F8920D}"/>
                  </a:ext>
                </a:extLst>
              </p:cNvPr>
              <p:cNvSpPr/>
              <p:nvPr/>
            </p:nvSpPr>
            <p:spPr>
              <a:xfrm>
                <a:off x="5715000" y="228600"/>
                <a:ext cx="6096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ffectLst>
                <a:outerShdw blurRad="50800" dist="50800" dir="5400000" algn="ctr" rotWithShape="0">
                  <a:srgbClr val="FF9999"/>
                </a:outerShdw>
              </a:effectLst>
              <a:scene3d>
                <a:camera prst="orthographicFront"/>
                <a:lightRig rig="threePt" dir="t"/>
              </a:scene3d>
              <a:sp3d contourW="12700">
                <a:bevelT prst="convex"/>
                <a:contourClr>
                  <a:srgbClr val="FF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763" name="Text Box 618">
                <a:extLst>
                  <a:ext uri="{FF2B5EF4-FFF2-40B4-BE49-F238E27FC236}">
                    <a16:creationId xmlns:a16="http://schemas.microsoft.com/office/drawing/2014/main" id="{FEE0D18A-2429-4212-91F8-A15DD9E0AF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4999" y="228600"/>
                <a:ext cx="609600" cy="479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  <a:buNone/>
                </a:pPr>
                <a:r>
                  <a:rPr lang="en-US" sz="700" b="1" dirty="0">
                    <a:solidFill>
                      <a:srgbClr val="FF3300"/>
                    </a:solidFill>
                    <a:cs typeface="Arial" charset="0"/>
                  </a:rPr>
                  <a:t>keys on </a:t>
                </a:r>
              </a:p>
              <a:p>
                <a:pPr algn="ctr">
                  <a:lnSpc>
                    <a:spcPct val="80000"/>
                  </a:lnSpc>
                  <a:spcBef>
                    <a:spcPts val="0"/>
                  </a:spcBef>
                  <a:buNone/>
                </a:pPr>
                <a:r>
                  <a:rPr lang="en-US" sz="700" b="1" dirty="0">
                    <a:solidFill>
                      <a:srgbClr val="FF3300"/>
                    </a:solidFill>
                    <a:cs typeface="Arial" charset="0"/>
                  </a:rPr>
                  <a:t>chips</a:t>
                </a:r>
              </a:p>
            </p:txBody>
          </p:sp>
        </p:grpSp>
        <p:pic>
          <p:nvPicPr>
            <p:cNvPr id="1568" name="Picture 1567">
              <a:extLst>
                <a:ext uri="{FF2B5EF4-FFF2-40B4-BE49-F238E27FC236}">
                  <a16:creationId xmlns:a16="http://schemas.microsoft.com/office/drawing/2014/main" id="{19C165F7-113A-4B84-AB3E-B56B56739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5176" y="1203462"/>
              <a:ext cx="392928" cy="94902"/>
            </a:xfrm>
            <a:prstGeom prst="rect">
              <a:avLst/>
            </a:prstGeom>
          </p:spPr>
        </p:pic>
      </p:grpSp>
      <p:grpSp>
        <p:nvGrpSpPr>
          <p:cNvPr id="764" name="Group 763">
            <a:extLst>
              <a:ext uri="{FF2B5EF4-FFF2-40B4-BE49-F238E27FC236}">
                <a16:creationId xmlns:a16="http://schemas.microsoft.com/office/drawing/2014/main" id="{977589C7-BC02-4DB2-A44E-B967411C0F5A}"/>
              </a:ext>
            </a:extLst>
          </p:cNvPr>
          <p:cNvGrpSpPr/>
          <p:nvPr/>
        </p:nvGrpSpPr>
        <p:grpSpPr>
          <a:xfrm>
            <a:off x="4225204" y="922993"/>
            <a:ext cx="467140" cy="230832"/>
            <a:chOff x="7166582" y="1311965"/>
            <a:chExt cx="467140" cy="230832"/>
          </a:xfrm>
        </p:grpSpPr>
        <p:sp>
          <p:nvSpPr>
            <p:cNvPr id="765" name="Flowchart: Alternate Process 764">
              <a:extLst>
                <a:ext uri="{FF2B5EF4-FFF2-40B4-BE49-F238E27FC236}">
                  <a16:creationId xmlns:a16="http://schemas.microsoft.com/office/drawing/2014/main" id="{533F2F99-A466-4992-AB5E-7E71DE7721FD}"/>
                </a:ext>
              </a:extLst>
            </p:cNvPr>
            <p:cNvSpPr/>
            <p:nvPr/>
          </p:nvSpPr>
          <p:spPr>
            <a:xfrm>
              <a:off x="7166582" y="1360858"/>
              <a:ext cx="467140" cy="114300"/>
            </a:xfrm>
            <a:prstGeom prst="flowChartAlternateProcess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TextBox 765">
              <a:extLst>
                <a:ext uri="{FF2B5EF4-FFF2-40B4-BE49-F238E27FC236}">
                  <a16:creationId xmlns:a16="http://schemas.microsoft.com/office/drawing/2014/main" id="{C4D3F8C0-DA36-4490-84E1-D55BB9258FFC}"/>
                </a:ext>
              </a:extLst>
            </p:cNvPr>
            <p:cNvSpPr txBox="1"/>
            <p:nvPr/>
          </p:nvSpPr>
          <p:spPr>
            <a:xfrm>
              <a:off x="7185991" y="1311965"/>
              <a:ext cx="42832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/>
                <a:t>USB</a:t>
              </a:r>
            </a:p>
          </p:txBody>
        </p:sp>
      </p:grpSp>
      <p:pic>
        <p:nvPicPr>
          <p:cNvPr id="767" name="Picture 766" descr="lock.jpg">
            <a:extLst>
              <a:ext uri="{FF2B5EF4-FFF2-40B4-BE49-F238E27FC236}">
                <a16:creationId xmlns:a16="http://schemas.microsoft.com/office/drawing/2014/main" id="{8977D0A1-A31F-4FA4-8600-DB07C7A8C25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07049" y="1007201"/>
            <a:ext cx="114300" cy="138303"/>
          </a:xfrm>
          <a:prstGeom prst="rect">
            <a:avLst/>
          </a:prstGeom>
        </p:spPr>
      </p:pic>
      <p:sp>
        <p:nvSpPr>
          <p:cNvPr id="1570" name="Freeform: Shape 1569">
            <a:extLst>
              <a:ext uri="{FF2B5EF4-FFF2-40B4-BE49-F238E27FC236}">
                <a16:creationId xmlns:a16="http://schemas.microsoft.com/office/drawing/2014/main" id="{65AE8077-D234-40B7-8608-8097C3A3322B}"/>
              </a:ext>
            </a:extLst>
          </p:cNvPr>
          <p:cNvSpPr/>
          <p:nvPr/>
        </p:nvSpPr>
        <p:spPr>
          <a:xfrm>
            <a:off x="4433140" y="1829276"/>
            <a:ext cx="91330" cy="152537"/>
          </a:xfrm>
          <a:custGeom>
            <a:avLst/>
            <a:gdLst>
              <a:gd name="connsiteX0" fmla="*/ 0 w 91330"/>
              <a:gd name="connsiteY0" fmla="*/ 0 h 152537"/>
              <a:gd name="connsiteX1" fmla="*/ 79513 w 91330"/>
              <a:gd name="connsiteY1" fmla="*/ 139148 h 152537"/>
              <a:gd name="connsiteX2" fmla="*/ 89452 w 91330"/>
              <a:gd name="connsiteY2" fmla="*/ 139148 h 152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330" h="152537">
                <a:moveTo>
                  <a:pt x="0" y="0"/>
                </a:moveTo>
                <a:cubicBezTo>
                  <a:pt x="32302" y="57978"/>
                  <a:pt x="64604" y="115957"/>
                  <a:pt x="79513" y="139148"/>
                </a:cubicBezTo>
                <a:cubicBezTo>
                  <a:pt x="94422" y="162339"/>
                  <a:pt x="91937" y="150743"/>
                  <a:pt x="89452" y="13914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8" name="Picture 767" descr="honeypot.jpg">
            <a:extLst>
              <a:ext uri="{FF2B5EF4-FFF2-40B4-BE49-F238E27FC236}">
                <a16:creationId xmlns:a16="http://schemas.microsoft.com/office/drawing/2014/main" id="{5DA0ED15-057E-476B-A986-3EA21199A644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474641" y="2713922"/>
            <a:ext cx="248285" cy="289306"/>
          </a:xfrm>
          <a:prstGeom prst="rect">
            <a:avLst/>
          </a:prstGeom>
        </p:spPr>
      </p:pic>
      <p:sp>
        <p:nvSpPr>
          <p:cNvPr id="1574" name="Freeform: Shape 1573">
            <a:extLst>
              <a:ext uri="{FF2B5EF4-FFF2-40B4-BE49-F238E27FC236}">
                <a16:creationId xmlns:a16="http://schemas.microsoft.com/office/drawing/2014/main" id="{1C2AC89A-0D53-474D-BA55-658586710560}"/>
              </a:ext>
            </a:extLst>
          </p:cNvPr>
          <p:cNvSpPr/>
          <p:nvPr/>
        </p:nvSpPr>
        <p:spPr>
          <a:xfrm>
            <a:off x="5623987" y="2985371"/>
            <a:ext cx="63112" cy="354178"/>
          </a:xfrm>
          <a:custGeom>
            <a:avLst/>
            <a:gdLst>
              <a:gd name="connsiteX0" fmla="*/ 29817 w 80102"/>
              <a:gd name="connsiteY0" fmla="*/ 0 h 337931"/>
              <a:gd name="connsiteX1" fmla="*/ 79513 w 80102"/>
              <a:gd name="connsiteY1" fmla="*/ 159026 h 337931"/>
              <a:gd name="connsiteX2" fmla="*/ 0 w 80102"/>
              <a:gd name="connsiteY2" fmla="*/ 337931 h 337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102" h="337931">
                <a:moveTo>
                  <a:pt x="29817" y="0"/>
                </a:moveTo>
                <a:cubicBezTo>
                  <a:pt x="57150" y="51352"/>
                  <a:pt x="84483" y="102704"/>
                  <a:pt x="79513" y="159026"/>
                </a:cubicBezTo>
                <a:cubicBezTo>
                  <a:pt x="74544" y="215348"/>
                  <a:pt x="37272" y="276639"/>
                  <a:pt x="0" y="33793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0" name="Group 515">
            <a:extLst>
              <a:ext uri="{FF2B5EF4-FFF2-40B4-BE49-F238E27FC236}">
                <a16:creationId xmlns:a16="http://schemas.microsoft.com/office/drawing/2014/main" id="{96F2883E-4F7F-4E9A-9D72-EE746E23097D}"/>
              </a:ext>
            </a:extLst>
          </p:cNvPr>
          <p:cNvGrpSpPr>
            <a:grpSpLocks/>
          </p:cNvGrpSpPr>
          <p:nvPr/>
        </p:nvGrpSpPr>
        <p:grpSpPr bwMode="auto">
          <a:xfrm>
            <a:off x="4354892" y="2954715"/>
            <a:ext cx="428625" cy="252412"/>
            <a:chOff x="1680" y="2736"/>
            <a:chExt cx="360" cy="212"/>
          </a:xfrm>
        </p:grpSpPr>
        <p:grpSp>
          <p:nvGrpSpPr>
            <p:cNvPr id="771" name="Group 516">
              <a:extLst>
                <a:ext uri="{FF2B5EF4-FFF2-40B4-BE49-F238E27FC236}">
                  <a16:creationId xmlns:a16="http://schemas.microsoft.com/office/drawing/2014/main" id="{7E38D49A-5EC5-4945-B6F8-123297EAD4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2736"/>
              <a:ext cx="360" cy="78"/>
              <a:chOff x="633" y="2178"/>
              <a:chExt cx="360" cy="78"/>
            </a:xfrm>
          </p:grpSpPr>
          <p:sp>
            <p:nvSpPr>
              <p:cNvPr id="773" name="Rectangle 517">
                <a:extLst>
                  <a:ext uri="{FF2B5EF4-FFF2-40B4-BE49-F238E27FC236}">
                    <a16:creationId xmlns:a16="http://schemas.microsoft.com/office/drawing/2014/main" id="{1CA2E505-7EF5-4343-ADC2-79BFE306EA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178"/>
                <a:ext cx="360" cy="7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4" name="Freeform 518">
                <a:extLst>
                  <a:ext uri="{FF2B5EF4-FFF2-40B4-BE49-F238E27FC236}">
                    <a16:creationId xmlns:a16="http://schemas.microsoft.com/office/drawing/2014/main" id="{008D6237-1287-4992-AC74-DF9AD22345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5" y="2188"/>
                <a:ext cx="314" cy="47"/>
              </a:xfrm>
              <a:custGeom>
                <a:avLst/>
                <a:gdLst>
                  <a:gd name="T0" fmla="*/ 0 w 314"/>
                  <a:gd name="T1" fmla="*/ 18 h 47"/>
                  <a:gd name="T2" fmla="*/ 314 w 314"/>
                  <a:gd name="T3" fmla="*/ 18 h 47"/>
                  <a:gd name="T4" fmla="*/ 314 w 314"/>
                  <a:gd name="T5" fmla="*/ 0 h 47"/>
                  <a:gd name="T6" fmla="*/ 0 w 314"/>
                  <a:gd name="T7" fmla="*/ 0 h 47"/>
                  <a:gd name="T8" fmla="*/ 0 w 314"/>
                  <a:gd name="T9" fmla="*/ 18 h 47"/>
                  <a:gd name="T10" fmla="*/ 0 w 314"/>
                  <a:gd name="T11" fmla="*/ 47 h 47"/>
                  <a:gd name="T12" fmla="*/ 314 w 314"/>
                  <a:gd name="T13" fmla="*/ 47 h 47"/>
                  <a:gd name="T14" fmla="*/ 314 w 314"/>
                  <a:gd name="T15" fmla="*/ 29 h 47"/>
                  <a:gd name="T16" fmla="*/ 0 w 314"/>
                  <a:gd name="T17" fmla="*/ 29 h 47"/>
                  <a:gd name="T18" fmla="*/ 0 w 314"/>
                  <a:gd name="T19" fmla="*/ 47 h 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4"/>
                  <a:gd name="T31" fmla="*/ 0 h 47"/>
                  <a:gd name="T32" fmla="*/ 314 w 314"/>
                  <a:gd name="T33" fmla="*/ 47 h 4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4" h="47">
                    <a:moveTo>
                      <a:pt x="0" y="18"/>
                    </a:moveTo>
                    <a:lnTo>
                      <a:pt x="314" y="18"/>
                    </a:lnTo>
                    <a:lnTo>
                      <a:pt x="314" y="0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  <a:moveTo>
                      <a:pt x="0" y="47"/>
                    </a:moveTo>
                    <a:lnTo>
                      <a:pt x="314" y="47"/>
                    </a:lnTo>
                    <a:lnTo>
                      <a:pt x="314" y="29"/>
                    </a:lnTo>
                    <a:lnTo>
                      <a:pt x="0" y="29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5" name="Freeform 519">
                <a:extLst>
                  <a:ext uri="{FF2B5EF4-FFF2-40B4-BE49-F238E27FC236}">
                    <a16:creationId xmlns:a16="http://schemas.microsoft.com/office/drawing/2014/main" id="{CDC824DC-F796-41C1-90EB-8A44488BB1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2" y="2183"/>
                <a:ext cx="305" cy="37"/>
              </a:xfrm>
              <a:custGeom>
                <a:avLst/>
                <a:gdLst>
                  <a:gd name="T0" fmla="*/ 305 w 305"/>
                  <a:gd name="T1" fmla="*/ 33 h 37"/>
                  <a:gd name="T2" fmla="*/ 272 w 305"/>
                  <a:gd name="T3" fmla="*/ 33 h 37"/>
                  <a:gd name="T4" fmla="*/ 279 w 305"/>
                  <a:gd name="T5" fmla="*/ 37 h 37"/>
                  <a:gd name="T6" fmla="*/ 253 w 305"/>
                  <a:gd name="T7" fmla="*/ 29 h 37"/>
                  <a:gd name="T8" fmla="*/ 253 w 305"/>
                  <a:gd name="T9" fmla="*/ 37 h 37"/>
                  <a:gd name="T10" fmla="*/ 233 w 305"/>
                  <a:gd name="T11" fmla="*/ 29 h 37"/>
                  <a:gd name="T12" fmla="*/ 226 w 305"/>
                  <a:gd name="T13" fmla="*/ 33 h 37"/>
                  <a:gd name="T14" fmla="*/ 214 w 305"/>
                  <a:gd name="T15" fmla="*/ 33 h 37"/>
                  <a:gd name="T16" fmla="*/ 181 w 305"/>
                  <a:gd name="T17" fmla="*/ 33 h 37"/>
                  <a:gd name="T18" fmla="*/ 190 w 305"/>
                  <a:gd name="T19" fmla="*/ 37 h 37"/>
                  <a:gd name="T20" fmla="*/ 161 w 305"/>
                  <a:gd name="T21" fmla="*/ 29 h 37"/>
                  <a:gd name="T22" fmla="*/ 161 w 305"/>
                  <a:gd name="T23" fmla="*/ 37 h 37"/>
                  <a:gd name="T24" fmla="*/ 145 w 305"/>
                  <a:gd name="T25" fmla="*/ 29 h 37"/>
                  <a:gd name="T26" fmla="*/ 135 w 305"/>
                  <a:gd name="T27" fmla="*/ 33 h 37"/>
                  <a:gd name="T28" fmla="*/ 125 w 305"/>
                  <a:gd name="T29" fmla="*/ 33 h 37"/>
                  <a:gd name="T30" fmla="*/ 92 w 305"/>
                  <a:gd name="T31" fmla="*/ 33 h 37"/>
                  <a:gd name="T32" fmla="*/ 99 w 305"/>
                  <a:gd name="T33" fmla="*/ 37 h 37"/>
                  <a:gd name="T34" fmla="*/ 72 w 305"/>
                  <a:gd name="T35" fmla="*/ 29 h 37"/>
                  <a:gd name="T36" fmla="*/ 72 w 305"/>
                  <a:gd name="T37" fmla="*/ 37 h 37"/>
                  <a:gd name="T38" fmla="*/ 53 w 305"/>
                  <a:gd name="T39" fmla="*/ 29 h 37"/>
                  <a:gd name="T40" fmla="*/ 46 w 305"/>
                  <a:gd name="T41" fmla="*/ 33 h 37"/>
                  <a:gd name="T42" fmla="*/ 34 w 305"/>
                  <a:gd name="T43" fmla="*/ 33 h 37"/>
                  <a:gd name="T44" fmla="*/ 0 w 305"/>
                  <a:gd name="T45" fmla="*/ 33 h 37"/>
                  <a:gd name="T46" fmla="*/ 10 w 305"/>
                  <a:gd name="T47" fmla="*/ 37 h 37"/>
                  <a:gd name="T48" fmla="*/ 296 w 305"/>
                  <a:gd name="T49" fmla="*/ 0 h 37"/>
                  <a:gd name="T50" fmla="*/ 296 w 305"/>
                  <a:gd name="T51" fmla="*/ 8 h 37"/>
                  <a:gd name="T52" fmla="*/ 279 w 305"/>
                  <a:gd name="T53" fmla="*/ 0 h 37"/>
                  <a:gd name="T54" fmla="*/ 272 w 305"/>
                  <a:gd name="T55" fmla="*/ 4 h 37"/>
                  <a:gd name="T56" fmla="*/ 260 w 305"/>
                  <a:gd name="T57" fmla="*/ 4 h 37"/>
                  <a:gd name="T58" fmla="*/ 226 w 305"/>
                  <a:gd name="T59" fmla="*/ 4 h 37"/>
                  <a:gd name="T60" fmla="*/ 233 w 305"/>
                  <a:gd name="T61" fmla="*/ 8 h 37"/>
                  <a:gd name="T62" fmla="*/ 207 w 305"/>
                  <a:gd name="T63" fmla="*/ 0 h 37"/>
                  <a:gd name="T64" fmla="*/ 207 w 305"/>
                  <a:gd name="T65" fmla="*/ 8 h 37"/>
                  <a:gd name="T66" fmla="*/ 190 w 305"/>
                  <a:gd name="T67" fmla="*/ 0 h 37"/>
                  <a:gd name="T68" fmla="*/ 181 w 305"/>
                  <a:gd name="T69" fmla="*/ 4 h 37"/>
                  <a:gd name="T70" fmla="*/ 171 w 305"/>
                  <a:gd name="T71" fmla="*/ 4 h 37"/>
                  <a:gd name="T72" fmla="*/ 135 w 305"/>
                  <a:gd name="T73" fmla="*/ 4 h 37"/>
                  <a:gd name="T74" fmla="*/ 145 w 305"/>
                  <a:gd name="T75" fmla="*/ 8 h 37"/>
                  <a:gd name="T76" fmla="*/ 116 w 305"/>
                  <a:gd name="T77" fmla="*/ 0 h 37"/>
                  <a:gd name="T78" fmla="*/ 116 w 305"/>
                  <a:gd name="T79" fmla="*/ 8 h 37"/>
                  <a:gd name="T80" fmla="*/ 99 w 305"/>
                  <a:gd name="T81" fmla="*/ 0 h 37"/>
                  <a:gd name="T82" fmla="*/ 92 w 305"/>
                  <a:gd name="T83" fmla="*/ 4 h 37"/>
                  <a:gd name="T84" fmla="*/ 80 w 305"/>
                  <a:gd name="T85" fmla="*/ 4 h 37"/>
                  <a:gd name="T86" fmla="*/ 46 w 305"/>
                  <a:gd name="T87" fmla="*/ 4 h 37"/>
                  <a:gd name="T88" fmla="*/ 53 w 305"/>
                  <a:gd name="T89" fmla="*/ 8 h 37"/>
                  <a:gd name="T90" fmla="*/ 27 w 305"/>
                  <a:gd name="T91" fmla="*/ 0 h 37"/>
                  <a:gd name="T92" fmla="*/ 27 w 305"/>
                  <a:gd name="T93" fmla="*/ 8 h 37"/>
                  <a:gd name="T94" fmla="*/ 10 w 305"/>
                  <a:gd name="T95" fmla="*/ 0 h 37"/>
                  <a:gd name="T96" fmla="*/ 0 w 305"/>
                  <a:gd name="T97" fmla="*/ 4 h 3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05"/>
                  <a:gd name="T148" fmla="*/ 0 h 37"/>
                  <a:gd name="T149" fmla="*/ 305 w 305"/>
                  <a:gd name="T150" fmla="*/ 37 h 3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05" h="37">
                    <a:moveTo>
                      <a:pt x="293" y="33"/>
                    </a:moveTo>
                    <a:lnTo>
                      <a:pt x="296" y="29"/>
                    </a:lnTo>
                    <a:lnTo>
                      <a:pt x="303" y="29"/>
                    </a:lnTo>
                    <a:lnTo>
                      <a:pt x="305" y="33"/>
                    </a:lnTo>
                    <a:lnTo>
                      <a:pt x="303" y="37"/>
                    </a:lnTo>
                    <a:lnTo>
                      <a:pt x="296" y="37"/>
                    </a:lnTo>
                    <a:lnTo>
                      <a:pt x="293" y="33"/>
                    </a:lnTo>
                    <a:close/>
                    <a:moveTo>
                      <a:pt x="272" y="33"/>
                    </a:moveTo>
                    <a:lnTo>
                      <a:pt x="274" y="29"/>
                    </a:lnTo>
                    <a:lnTo>
                      <a:pt x="279" y="29"/>
                    </a:lnTo>
                    <a:lnTo>
                      <a:pt x="281" y="33"/>
                    </a:lnTo>
                    <a:lnTo>
                      <a:pt x="279" y="37"/>
                    </a:lnTo>
                    <a:lnTo>
                      <a:pt x="274" y="37"/>
                    </a:lnTo>
                    <a:lnTo>
                      <a:pt x="272" y="33"/>
                    </a:lnTo>
                    <a:close/>
                    <a:moveTo>
                      <a:pt x="248" y="33"/>
                    </a:moveTo>
                    <a:lnTo>
                      <a:pt x="253" y="29"/>
                    </a:lnTo>
                    <a:lnTo>
                      <a:pt x="257" y="29"/>
                    </a:lnTo>
                    <a:lnTo>
                      <a:pt x="260" y="33"/>
                    </a:lnTo>
                    <a:lnTo>
                      <a:pt x="257" y="37"/>
                    </a:lnTo>
                    <a:lnTo>
                      <a:pt x="253" y="37"/>
                    </a:lnTo>
                    <a:lnTo>
                      <a:pt x="248" y="33"/>
                    </a:lnTo>
                    <a:close/>
                    <a:moveTo>
                      <a:pt x="226" y="33"/>
                    </a:moveTo>
                    <a:lnTo>
                      <a:pt x="229" y="29"/>
                    </a:lnTo>
                    <a:lnTo>
                      <a:pt x="233" y="29"/>
                    </a:lnTo>
                    <a:lnTo>
                      <a:pt x="238" y="33"/>
                    </a:lnTo>
                    <a:lnTo>
                      <a:pt x="233" y="37"/>
                    </a:lnTo>
                    <a:lnTo>
                      <a:pt x="229" y="37"/>
                    </a:lnTo>
                    <a:lnTo>
                      <a:pt x="226" y="33"/>
                    </a:lnTo>
                    <a:close/>
                    <a:moveTo>
                      <a:pt x="205" y="33"/>
                    </a:moveTo>
                    <a:lnTo>
                      <a:pt x="207" y="29"/>
                    </a:lnTo>
                    <a:lnTo>
                      <a:pt x="212" y="29"/>
                    </a:lnTo>
                    <a:lnTo>
                      <a:pt x="214" y="33"/>
                    </a:lnTo>
                    <a:lnTo>
                      <a:pt x="212" y="37"/>
                    </a:lnTo>
                    <a:lnTo>
                      <a:pt x="207" y="37"/>
                    </a:lnTo>
                    <a:lnTo>
                      <a:pt x="205" y="33"/>
                    </a:lnTo>
                    <a:close/>
                    <a:moveTo>
                      <a:pt x="181" y="33"/>
                    </a:moveTo>
                    <a:lnTo>
                      <a:pt x="183" y="29"/>
                    </a:lnTo>
                    <a:lnTo>
                      <a:pt x="190" y="29"/>
                    </a:lnTo>
                    <a:lnTo>
                      <a:pt x="193" y="33"/>
                    </a:lnTo>
                    <a:lnTo>
                      <a:pt x="190" y="37"/>
                    </a:lnTo>
                    <a:lnTo>
                      <a:pt x="183" y="37"/>
                    </a:lnTo>
                    <a:lnTo>
                      <a:pt x="181" y="33"/>
                    </a:lnTo>
                    <a:close/>
                    <a:moveTo>
                      <a:pt x="159" y="33"/>
                    </a:moveTo>
                    <a:lnTo>
                      <a:pt x="161" y="29"/>
                    </a:lnTo>
                    <a:lnTo>
                      <a:pt x="166" y="29"/>
                    </a:lnTo>
                    <a:lnTo>
                      <a:pt x="171" y="33"/>
                    </a:lnTo>
                    <a:lnTo>
                      <a:pt x="166" y="37"/>
                    </a:lnTo>
                    <a:lnTo>
                      <a:pt x="161" y="37"/>
                    </a:lnTo>
                    <a:lnTo>
                      <a:pt x="159" y="33"/>
                    </a:lnTo>
                    <a:close/>
                    <a:moveTo>
                      <a:pt x="135" y="33"/>
                    </a:moveTo>
                    <a:lnTo>
                      <a:pt x="140" y="29"/>
                    </a:lnTo>
                    <a:lnTo>
                      <a:pt x="145" y="29"/>
                    </a:lnTo>
                    <a:lnTo>
                      <a:pt x="147" y="33"/>
                    </a:lnTo>
                    <a:lnTo>
                      <a:pt x="145" y="37"/>
                    </a:lnTo>
                    <a:lnTo>
                      <a:pt x="140" y="37"/>
                    </a:lnTo>
                    <a:lnTo>
                      <a:pt x="135" y="33"/>
                    </a:lnTo>
                    <a:close/>
                    <a:moveTo>
                      <a:pt x="113" y="33"/>
                    </a:moveTo>
                    <a:lnTo>
                      <a:pt x="116" y="29"/>
                    </a:lnTo>
                    <a:lnTo>
                      <a:pt x="123" y="29"/>
                    </a:lnTo>
                    <a:lnTo>
                      <a:pt x="125" y="33"/>
                    </a:lnTo>
                    <a:lnTo>
                      <a:pt x="123" y="37"/>
                    </a:lnTo>
                    <a:lnTo>
                      <a:pt x="116" y="37"/>
                    </a:lnTo>
                    <a:lnTo>
                      <a:pt x="113" y="33"/>
                    </a:lnTo>
                    <a:close/>
                    <a:moveTo>
                      <a:pt x="92" y="33"/>
                    </a:moveTo>
                    <a:lnTo>
                      <a:pt x="94" y="29"/>
                    </a:lnTo>
                    <a:lnTo>
                      <a:pt x="99" y="29"/>
                    </a:lnTo>
                    <a:lnTo>
                      <a:pt x="101" y="33"/>
                    </a:lnTo>
                    <a:lnTo>
                      <a:pt x="99" y="37"/>
                    </a:lnTo>
                    <a:lnTo>
                      <a:pt x="94" y="37"/>
                    </a:lnTo>
                    <a:lnTo>
                      <a:pt x="92" y="33"/>
                    </a:lnTo>
                    <a:close/>
                    <a:moveTo>
                      <a:pt x="68" y="33"/>
                    </a:moveTo>
                    <a:lnTo>
                      <a:pt x="72" y="29"/>
                    </a:lnTo>
                    <a:lnTo>
                      <a:pt x="77" y="29"/>
                    </a:lnTo>
                    <a:lnTo>
                      <a:pt x="80" y="33"/>
                    </a:lnTo>
                    <a:lnTo>
                      <a:pt x="77" y="37"/>
                    </a:lnTo>
                    <a:lnTo>
                      <a:pt x="72" y="37"/>
                    </a:lnTo>
                    <a:lnTo>
                      <a:pt x="68" y="33"/>
                    </a:lnTo>
                    <a:close/>
                    <a:moveTo>
                      <a:pt x="46" y="33"/>
                    </a:moveTo>
                    <a:lnTo>
                      <a:pt x="48" y="29"/>
                    </a:lnTo>
                    <a:lnTo>
                      <a:pt x="53" y="29"/>
                    </a:lnTo>
                    <a:lnTo>
                      <a:pt x="58" y="33"/>
                    </a:lnTo>
                    <a:lnTo>
                      <a:pt x="53" y="37"/>
                    </a:lnTo>
                    <a:lnTo>
                      <a:pt x="48" y="37"/>
                    </a:lnTo>
                    <a:lnTo>
                      <a:pt x="46" y="33"/>
                    </a:lnTo>
                    <a:close/>
                    <a:moveTo>
                      <a:pt x="24" y="33"/>
                    </a:moveTo>
                    <a:lnTo>
                      <a:pt x="27" y="29"/>
                    </a:lnTo>
                    <a:lnTo>
                      <a:pt x="32" y="29"/>
                    </a:lnTo>
                    <a:lnTo>
                      <a:pt x="34" y="33"/>
                    </a:lnTo>
                    <a:lnTo>
                      <a:pt x="32" y="37"/>
                    </a:lnTo>
                    <a:lnTo>
                      <a:pt x="27" y="37"/>
                    </a:lnTo>
                    <a:lnTo>
                      <a:pt x="24" y="33"/>
                    </a:lnTo>
                    <a:close/>
                    <a:moveTo>
                      <a:pt x="0" y="33"/>
                    </a:moveTo>
                    <a:lnTo>
                      <a:pt x="3" y="29"/>
                    </a:lnTo>
                    <a:lnTo>
                      <a:pt x="10" y="29"/>
                    </a:lnTo>
                    <a:lnTo>
                      <a:pt x="12" y="33"/>
                    </a:lnTo>
                    <a:lnTo>
                      <a:pt x="10" y="37"/>
                    </a:lnTo>
                    <a:lnTo>
                      <a:pt x="3" y="37"/>
                    </a:lnTo>
                    <a:lnTo>
                      <a:pt x="0" y="33"/>
                    </a:lnTo>
                    <a:close/>
                    <a:moveTo>
                      <a:pt x="293" y="4"/>
                    </a:moveTo>
                    <a:lnTo>
                      <a:pt x="296" y="0"/>
                    </a:lnTo>
                    <a:lnTo>
                      <a:pt x="303" y="0"/>
                    </a:lnTo>
                    <a:lnTo>
                      <a:pt x="305" y="4"/>
                    </a:lnTo>
                    <a:lnTo>
                      <a:pt x="303" y="8"/>
                    </a:lnTo>
                    <a:lnTo>
                      <a:pt x="296" y="8"/>
                    </a:lnTo>
                    <a:lnTo>
                      <a:pt x="293" y="4"/>
                    </a:lnTo>
                    <a:close/>
                    <a:moveTo>
                      <a:pt x="272" y="4"/>
                    </a:moveTo>
                    <a:lnTo>
                      <a:pt x="274" y="0"/>
                    </a:lnTo>
                    <a:lnTo>
                      <a:pt x="279" y="0"/>
                    </a:lnTo>
                    <a:lnTo>
                      <a:pt x="281" y="4"/>
                    </a:lnTo>
                    <a:lnTo>
                      <a:pt x="279" y="8"/>
                    </a:lnTo>
                    <a:lnTo>
                      <a:pt x="274" y="8"/>
                    </a:lnTo>
                    <a:lnTo>
                      <a:pt x="272" y="4"/>
                    </a:lnTo>
                    <a:close/>
                    <a:moveTo>
                      <a:pt x="248" y="4"/>
                    </a:moveTo>
                    <a:lnTo>
                      <a:pt x="253" y="0"/>
                    </a:lnTo>
                    <a:lnTo>
                      <a:pt x="257" y="0"/>
                    </a:lnTo>
                    <a:lnTo>
                      <a:pt x="260" y="4"/>
                    </a:lnTo>
                    <a:lnTo>
                      <a:pt x="257" y="8"/>
                    </a:lnTo>
                    <a:lnTo>
                      <a:pt x="253" y="8"/>
                    </a:lnTo>
                    <a:lnTo>
                      <a:pt x="248" y="4"/>
                    </a:lnTo>
                    <a:close/>
                    <a:moveTo>
                      <a:pt x="226" y="4"/>
                    </a:moveTo>
                    <a:lnTo>
                      <a:pt x="229" y="0"/>
                    </a:lnTo>
                    <a:lnTo>
                      <a:pt x="233" y="0"/>
                    </a:lnTo>
                    <a:lnTo>
                      <a:pt x="238" y="4"/>
                    </a:lnTo>
                    <a:lnTo>
                      <a:pt x="233" y="8"/>
                    </a:lnTo>
                    <a:lnTo>
                      <a:pt x="229" y="8"/>
                    </a:lnTo>
                    <a:lnTo>
                      <a:pt x="226" y="4"/>
                    </a:lnTo>
                    <a:close/>
                    <a:moveTo>
                      <a:pt x="205" y="4"/>
                    </a:moveTo>
                    <a:lnTo>
                      <a:pt x="207" y="0"/>
                    </a:lnTo>
                    <a:lnTo>
                      <a:pt x="212" y="0"/>
                    </a:lnTo>
                    <a:lnTo>
                      <a:pt x="214" y="4"/>
                    </a:lnTo>
                    <a:lnTo>
                      <a:pt x="212" y="8"/>
                    </a:lnTo>
                    <a:lnTo>
                      <a:pt x="207" y="8"/>
                    </a:lnTo>
                    <a:lnTo>
                      <a:pt x="205" y="4"/>
                    </a:lnTo>
                    <a:close/>
                    <a:moveTo>
                      <a:pt x="181" y="4"/>
                    </a:moveTo>
                    <a:lnTo>
                      <a:pt x="183" y="0"/>
                    </a:lnTo>
                    <a:lnTo>
                      <a:pt x="190" y="0"/>
                    </a:lnTo>
                    <a:lnTo>
                      <a:pt x="193" y="4"/>
                    </a:lnTo>
                    <a:lnTo>
                      <a:pt x="190" y="8"/>
                    </a:lnTo>
                    <a:lnTo>
                      <a:pt x="183" y="8"/>
                    </a:lnTo>
                    <a:lnTo>
                      <a:pt x="181" y="4"/>
                    </a:lnTo>
                    <a:close/>
                    <a:moveTo>
                      <a:pt x="159" y="4"/>
                    </a:moveTo>
                    <a:lnTo>
                      <a:pt x="161" y="0"/>
                    </a:lnTo>
                    <a:lnTo>
                      <a:pt x="166" y="0"/>
                    </a:lnTo>
                    <a:lnTo>
                      <a:pt x="171" y="4"/>
                    </a:lnTo>
                    <a:lnTo>
                      <a:pt x="166" y="8"/>
                    </a:lnTo>
                    <a:lnTo>
                      <a:pt x="161" y="8"/>
                    </a:lnTo>
                    <a:lnTo>
                      <a:pt x="159" y="4"/>
                    </a:lnTo>
                    <a:close/>
                    <a:moveTo>
                      <a:pt x="135" y="4"/>
                    </a:moveTo>
                    <a:lnTo>
                      <a:pt x="140" y="0"/>
                    </a:lnTo>
                    <a:lnTo>
                      <a:pt x="145" y="0"/>
                    </a:lnTo>
                    <a:lnTo>
                      <a:pt x="147" y="4"/>
                    </a:lnTo>
                    <a:lnTo>
                      <a:pt x="145" y="8"/>
                    </a:lnTo>
                    <a:lnTo>
                      <a:pt x="140" y="8"/>
                    </a:lnTo>
                    <a:lnTo>
                      <a:pt x="135" y="4"/>
                    </a:lnTo>
                    <a:close/>
                    <a:moveTo>
                      <a:pt x="113" y="4"/>
                    </a:moveTo>
                    <a:lnTo>
                      <a:pt x="116" y="0"/>
                    </a:lnTo>
                    <a:lnTo>
                      <a:pt x="123" y="0"/>
                    </a:lnTo>
                    <a:lnTo>
                      <a:pt x="125" y="4"/>
                    </a:lnTo>
                    <a:lnTo>
                      <a:pt x="123" y="8"/>
                    </a:lnTo>
                    <a:lnTo>
                      <a:pt x="116" y="8"/>
                    </a:lnTo>
                    <a:lnTo>
                      <a:pt x="113" y="4"/>
                    </a:lnTo>
                    <a:close/>
                    <a:moveTo>
                      <a:pt x="92" y="4"/>
                    </a:moveTo>
                    <a:lnTo>
                      <a:pt x="94" y="0"/>
                    </a:lnTo>
                    <a:lnTo>
                      <a:pt x="99" y="0"/>
                    </a:lnTo>
                    <a:lnTo>
                      <a:pt x="101" y="4"/>
                    </a:lnTo>
                    <a:lnTo>
                      <a:pt x="99" y="8"/>
                    </a:lnTo>
                    <a:lnTo>
                      <a:pt x="94" y="8"/>
                    </a:lnTo>
                    <a:lnTo>
                      <a:pt x="92" y="4"/>
                    </a:lnTo>
                    <a:close/>
                    <a:moveTo>
                      <a:pt x="68" y="4"/>
                    </a:moveTo>
                    <a:lnTo>
                      <a:pt x="72" y="0"/>
                    </a:lnTo>
                    <a:lnTo>
                      <a:pt x="77" y="0"/>
                    </a:lnTo>
                    <a:lnTo>
                      <a:pt x="80" y="4"/>
                    </a:lnTo>
                    <a:lnTo>
                      <a:pt x="77" y="8"/>
                    </a:lnTo>
                    <a:lnTo>
                      <a:pt x="72" y="8"/>
                    </a:lnTo>
                    <a:lnTo>
                      <a:pt x="68" y="4"/>
                    </a:lnTo>
                    <a:close/>
                    <a:moveTo>
                      <a:pt x="46" y="4"/>
                    </a:moveTo>
                    <a:lnTo>
                      <a:pt x="48" y="0"/>
                    </a:lnTo>
                    <a:lnTo>
                      <a:pt x="53" y="0"/>
                    </a:lnTo>
                    <a:lnTo>
                      <a:pt x="58" y="4"/>
                    </a:lnTo>
                    <a:lnTo>
                      <a:pt x="53" y="8"/>
                    </a:lnTo>
                    <a:lnTo>
                      <a:pt x="48" y="8"/>
                    </a:lnTo>
                    <a:lnTo>
                      <a:pt x="46" y="4"/>
                    </a:lnTo>
                    <a:close/>
                    <a:moveTo>
                      <a:pt x="24" y="4"/>
                    </a:moveTo>
                    <a:lnTo>
                      <a:pt x="27" y="0"/>
                    </a:lnTo>
                    <a:lnTo>
                      <a:pt x="32" y="0"/>
                    </a:lnTo>
                    <a:lnTo>
                      <a:pt x="34" y="4"/>
                    </a:lnTo>
                    <a:lnTo>
                      <a:pt x="32" y="8"/>
                    </a:lnTo>
                    <a:lnTo>
                      <a:pt x="27" y="8"/>
                    </a:lnTo>
                    <a:lnTo>
                      <a:pt x="24" y="4"/>
                    </a:lnTo>
                    <a:close/>
                    <a:moveTo>
                      <a:pt x="0" y="4"/>
                    </a:moveTo>
                    <a:lnTo>
                      <a:pt x="3" y="0"/>
                    </a:lnTo>
                    <a:lnTo>
                      <a:pt x="10" y="0"/>
                    </a:lnTo>
                    <a:lnTo>
                      <a:pt x="12" y="4"/>
                    </a:lnTo>
                    <a:lnTo>
                      <a:pt x="10" y="8"/>
                    </a:lnTo>
                    <a:lnTo>
                      <a:pt x="3" y="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6" name="Freeform 520">
                <a:extLst>
                  <a:ext uri="{FF2B5EF4-FFF2-40B4-BE49-F238E27FC236}">
                    <a16:creationId xmlns:a16="http://schemas.microsoft.com/office/drawing/2014/main" id="{90E4DA7B-0A50-495B-8BC0-8338DF7596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7" y="2239"/>
                <a:ext cx="72" cy="11"/>
              </a:xfrm>
              <a:custGeom>
                <a:avLst/>
                <a:gdLst>
                  <a:gd name="T0" fmla="*/ 0 w 72"/>
                  <a:gd name="T1" fmla="*/ 11 h 11"/>
                  <a:gd name="T2" fmla="*/ 10 w 72"/>
                  <a:gd name="T3" fmla="*/ 11 h 11"/>
                  <a:gd name="T4" fmla="*/ 10 w 72"/>
                  <a:gd name="T5" fmla="*/ 0 h 11"/>
                  <a:gd name="T6" fmla="*/ 0 w 72"/>
                  <a:gd name="T7" fmla="*/ 0 h 11"/>
                  <a:gd name="T8" fmla="*/ 0 w 72"/>
                  <a:gd name="T9" fmla="*/ 11 h 11"/>
                  <a:gd name="T10" fmla="*/ 17 w 72"/>
                  <a:gd name="T11" fmla="*/ 11 h 11"/>
                  <a:gd name="T12" fmla="*/ 27 w 72"/>
                  <a:gd name="T13" fmla="*/ 11 h 11"/>
                  <a:gd name="T14" fmla="*/ 27 w 72"/>
                  <a:gd name="T15" fmla="*/ 0 h 11"/>
                  <a:gd name="T16" fmla="*/ 17 w 72"/>
                  <a:gd name="T17" fmla="*/ 0 h 11"/>
                  <a:gd name="T18" fmla="*/ 17 w 72"/>
                  <a:gd name="T19" fmla="*/ 11 h 11"/>
                  <a:gd name="T20" fmla="*/ 34 w 72"/>
                  <a:gd name="T21" fmla="*/ 11 h 11"/>
                  <a:gd name="T22" fmla="*/ 43 w 72"/>
                  <a:gd name="T23" fmla="*/ 11 h 11"/>
                  <a:gd name="T24" fmla="*/ 43 w 72"/>
                  <a:gd name="T25" fmla="*/ 0 h 11"/>
                  <a:gd name="T26" fmla="*/ 34 w 72"/>
                  <a:gd name="T27" fmla="*/ 0 h 11"/>
                  <a:gd name="T28" fmla="*/ 34 w 72"/>
                  <a:gd name="T29" fmla="*/ 11 h 11"/>
                  <a:gd name="T30" fmla="*/ 51 w 72"/>
                  <a:gd name="T31" fmla="*/ 11 h 11"/>
                  <a:gd name="T32" fmla="*/ 72 w 72"/>
                  <a:gd name="T33" fmla="*/ 11 h 11"/>
                  <a:gd name="T34" fmla="*/ 72 w 72"/>
                  <a:gd name="T35" fmla="*/ 0 h 11"/>
                  <a:gd name="T36" fmla="*/ 51 w 72"/>
                  <a:gd name="T37" fmla="*/ 0 h 11"/>
                  <a:gd name="T38" fmla="*/ 51 w 72"/>
                  <a:gd name="T39" fmla="*/ 11 h 1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2"/>
                  <a:gd name="T61" fmla="*/ 0 h 11"/>
                  <a:gd name="T62" fmla="*/ 72 w 72"/>
                  <a:gd name="T63" fmla="*/ 11 h 1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2" h="11">
                    <a:moveTo>
                      <a:pt x="0" y="11"/>
                    </a:moveTo>
                    <a:lnTo>
                      <a:pt x="10" y="11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  <a:moveTo>
                      <a:pt x="17" y="11"/>
                    </a:moveTo>
                    <a:lnTo>
                      <a:pt x="27" y="11"/>
                    </a:lnTo>
                    <a:lnTo>
                      <a:pt x="27" y="0"/>
                    </a:lnTo>
                    <a:lnTo>
                      <a:pt x="17" y="0"/>
                    </a:lnTo>
                    <a:lnTo>
                      <a:pt x="17" y="11"/>
                    </a:lnTo>
                    <a:close/>
                    <a:moveTo>
                      <a:pt x="34" y="11"/>
                    </a:moveTo>
                    <a:lnTo>
                      <a:pt x="43" y="11"/>
                    </a:lnTo>
                    <a:lnTo>
                      <a:pt x="43" y="0"/>
                    </a:lnTo>
                    <a:lnTo>
                      <a:pt x="34" y="0"/>
                    </a:lnTo>
                    <a:lnTo>
                      <a:pt x="34" y="11"/>
                    </a:lnTo>
                    <a:close/>
                    <a:moveTo>
                      <a:pt x="51" y="11"/>
                    </a:moveTo>
                    <a:lnTo>
                      <a:pt x="72" y="11"/>
                    </a:lnTo>
                    <a:lnTo>
                      <a:pt x="72" y="0"/>
                    </a:lnTo>
                    <a:lnTo>
                      <a:pt x="51" y="0"/>
                    </a:lnTo>
                    <a:lnTo>
                      <a:pt x="51" y="11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7" name="Freeform 521">
                <a:extLst>
                  <a:ext uri="{FF2B5EF4-FFF2-40B4-BE49-F238E27FC236}">
                    <a16:creationId xmlns:a16="http://schemas.microsoft.com/office/drawing/2014/main" id="{6D70A1CE-1D9B-4C10-8686-858C2C7E16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3" y="2188"/>
                <a:ext cx="336" cy="58"/>
              </a:xfrm>
              <a:custGeom>
                <a:avLst/>
                <a:gdLst>
                  <a:gd name="T0" fmla="*/ 336 w 336"/>
                  <a:gd name="T1" fmla="*/ 58 h 58"/>
                  <a:gd name="T2" fmla="*/ 336 w 336"/>
                  <a:gd name="T3" fmla="*/ 0 h 58"/>
                  <a:gd name="T4" fmla="*/ 0 w 336"/>
                  <a:gd name="T5" fmla="*/ 58 h 58"/>
                  <a:gd name="T6" fmla="*/ 0 w 336"/>
                  <a:gd name="T7" fmla="*/ 0 h 5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6"/>
                  <a:gd name="T13" fmla="*/ 0 h 58"/>
                  <a:gd name="T14" fmla="*/ 336 w 336"/>
                  <a:gd name="T15" fmla="*/ 58 h 5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6" h="58">
                    <a:moveTo>
                      <a:pt x="336" y="58"/>
                    </a:moveTo>
                    <a:lnTo>
                      <a:pt x="336" y="0"/>
                    </a:lnTo>
                    <a:moveTo>
                      <a:pt x="0" y="58"/>
                    </a:move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72" name="Rectangle 522">
              <a:extLst>
                <a:ext uri="{FF2B5EF4-FFF2-40B4-BE49-F238E27FC236}">
                  <a16:creationId xmlns:a16="http://schemas.microsoft.com/office/drawing/2014/main" id="{A2E735BD-A8B7-4582-A814-7122DAD49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832"/>
              <a:ext cx="27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342900" eaLnBrk="0" hangingPunct="0"/>
              <a:r>
                <a:rPr lang="en-US" sz="900" b="1" dirty="0">
                  <a:solidFill>
                    <a:srgbClr val="FF3300"/>
                  </a:solidFill>
                  <a:latin typeface="Calibri"/>
                  <a:cs typeface="Arial" charset="0"/>
                </a:rPr>
                <a:t>WAFW</a:t>
              </a:r>
            </a:p>
          </p:txBody>
        </p:sp>
      </p:grpSp>
      <p:sp>
        <p:nvSpPr>
          <p:cNvPr id="1578" name="Rectangle 1577">
            <a:extLst>
              <a:ext uri="{FF2B5EF4-FFF2-40B4-BE49-F238E27FC236}">
                <a16:creationId xmlns:a16="http://schemas.microsoft.com/office/drawing/2014/main" id="{0E8ACBD2-B610-496F-AB93-CCDC449C671E}"/>
              </a:ext>
            </a:extLst>
          </p:cNvPr>
          <p:cNvSpPr/>
          <p:nvPr/>
        </p:nvSpPr>
        <p:spPr>
          <a:xfrm>
            <a:off x="4731957" y="3520097"/>
            <a:ext cx="78100" cy="1164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9" name="Freeform: Shape 1578">
            <a:extLst>
              <a:ext uri="{FF2B5EF4-FFF2-40B4-BE49-F238E27FC236}">
                <a16:creationId xmlns:a16="http://schemas.microsoft.com/office/drawing/2014/main" id="{17B47994-A36C-4855-B026-A4C8228ADCC8}"/>
              </a:ext>
            </a:extLst>
          </p:cNvPr>
          <p:cNvSpPr/>
          <p:nvPr/>
        </p:nvSpPr>
        <p:spPr>
          <a:xfrm>
            <a:off x="4334788" y="2991678"/>
            <a:ext cx="556591" cy="397565"/>
          </a:xfrm>
          <a:custGeom>
            <a:avLst/>
            <a:gdLst>
              <a:gd name="connsiteX0" fmla="*/ 556591 w 556591"/>
              <a:gd name="connsiteY0" fmla="*/ 397565 h 397565"/>
              <a:gd name="connsiteX1" fmla="*/ 526774 w 556591"/>
              <a:gd name="connsiteY1" fmla="*/ 268357 h 397565"/>
              <a:gd name="connsiteX2" fmla="*/ 506896 w 556591"/>
              <a:gd name="connsiteY2" fmla="*/ 188844 h 397565"/>
              <a:gd name="connsiteX3" fmla="*/ 487017 w 556591"/>
              <a:gd name="connsiteY3" fmla="*/ 99392 h 397565"/>
              <a:gd name="connsiteX4" fmla="*/ 467139 w 556591"/>
              <a:gd name="connsiteY4" fmla="*/ 59635 h 397565"/>
              <a:gd name="connsiteX5" fmla="*/ 437322 w 556591"/>
              <a:gd name="connsiteY5" fmla="*/ 49696 h 397565"/>
              <a:gd name="connsiteX6" fmla="*/ 347870 w 556591"/>
              <a:gd name="connsiteY6" fmla="*/ 9939 h 397565"/>
              <a:gd name="connsiteX7" fmla="*/ 248478 w 556591"/>
              <a:gd name="connsiteY7" fmla="*/ 0 h 397565"/>
              <a:gd name="connsiteX8" fmla="*/ 9939 w 556591"/>
              <a:gd name="connsiteY8" fmla="*/ 59635 h 397565"/>
              <a:gd name="connsiteX9" fmla="*/ 0 w 556591"/>
              <a:gd name="connsiteY9" fmla="*/ 99392 h 397565"/>
              <a:gd name="connsiteX10" fmla="*/ 29817 w 556591"/>
              <a:gd name="connsiteY10" fmla="*/ 238539 h 397565"/>
              <a:gd name="connsiteX11" fmla="*/ 89452 w 556591"/>
              <a:gd name="connsiteY11" fmla="*/ 298174 h 39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6591" h="397565">
                <a:moveTo>
                  <a:pt x="556591" y="397565"/>
                </a:moveTo>
                <a:cubicBezTo>
                  <a:pt x="548706" y="358142"/>
                  <a:pt x="538762" y="304321"/>
                  <a:pt x="526774" y="268357"/>
                </a:cubicBezTo>
                <a:cubicBezTo>
                  <a:pt x="512981" y="226977"/>
                  <a:pt x="516491" y="241615"/>
                  <a:pt x="506896" y="188844"/>
                </a:cubicBezTo>
                <a:cubicBezTo>
                  <a:pt x="499997" y="150898"/>
                  <a:pt x="500855" y="131679"/>
                  <a:pt x="487017" y="99392"/>
                </a:cubicBezTo>
                <a:cubicBezTo>
                  <a:pt x="481180" y="85774"/>
                  <a:pt x="477616" y="70112"/>
                  <a:pt x="467139" y="59635"/>
                </a:cubicBezTo>
                <a:cubicBezTo>
                  <a:pt x="459731" y="52227"/>
                  <a:pt x="446896" y="53951"/>
                  <a:pt x="437322" y="49696"/>
                </a:cubicBezTo>
                <a:cubicBezTo>
                  <a:pt x="421829" y="42810"/>
                  <a:pt x="373545" y="13889"/>
                  <a:pt x="347870" y="9939"/>
                </a:cubicBezTo>
                <a:cubicBezTo>
                  <a:pt x="314961" y="4876"/>
                  <a:pt x="281609" y="3313"/>
                  <a:pt x="248478" y="0"/>
                </a:cubicBezTo>
                <a:cubicBezTo>
                  <a:pt x="233912" y="2300"/>
                  <a:pt x="55667" y="6286"/>
                  <a:pt x="9939" y="59635"/>
                </a:cubicBezTo>
                <a:cubicBezTo>
                  <a:pt x="1049" y="70007"/>
                  <a:pt x="3313" y="86140"/>
                  <a:pt x="0" y="99392"/>
                </a:cubicBezTo>
                <a:cubicBezTo>
                  <a:pt x="6347" y="169205"/>
                  <a:pt x="-8834" y="195057"/>
                  <a:pt x="29817" y="238539"/>
                </a:cubicBezTo>
                <a:cubicBezTo>
                  <a:pt x="48494" y="259550"/>
                  <a:pt x="89452" y="298174"/>
                  <a:pt x="89452" y="298174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82" name="Picture 1581">
            <a:extLst>
              <a:ext uri="{FF2B5EF4-FFF2-40B4-BE49-F238E27FC236}">
                <a16:creationId xmlns:a16="http://schemas.microsoft.com/office/drawing/2014/main" id="{33800761-E3A9-424B-97CF-EC7871C30A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47883" y="2662084"/>
            <a:ext cx="204579" cy="466334"/>
          </a:xfrm>
          <a:prstGeom prst="rect">
            <a:avLst/>
          </a:prstGeom>
        </p:spPr>
      </p:pic>
      <p:pic>
        <p:nvPicPr>
          <p:cNvPr id="778" name="Picture 777" descr="lock.jpg">
            <a:extLst>
              <a:ext uri="{FF2B5EF4-FFF2-40B4-BE49-F238E27FC236}">
                <a16:creationId xmlns:a16="http://schemas.microsoft.com/office/drawing/2014/main" id="{9F985A04-28AB-4A2F-B505-F1F8C35D890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68184" y="2938606"/>
            <a:ext cx="114300" cy="13830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E823660-0C81-4938-9EDB-6A95AFAF8A00}"/>
              </a:ext>
            </a:extLst>
          </p:cNvPr>
          <p:cNvGrpSpPr/>
          <p:nvPr/>
        </p:nvGrpSpPr>
        <p:grpSpPr>
          <a:xfrm>
            <a:off x="170097" y="114299"/>
            <a:ext cx="1723445" cy="2669481"/>
            <a:chOff x="109135" y="114299"/>
            <a:chExt cx="1723445" cy="26694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BF0698E-D29C-4390-97C4-667AE7498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86536" y="500836"/>
              <a:ext cx="958672" cy="4956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74" name="Freeform 529">
              <a:extLst>
                <a:ext uri="{FF2B5EF4-FFF2-40B4-BE49-F238E27FC236}">
                  <a16:creationId xmlns:a16="http://schemas.microsoft.com/office/drawing/2014/main" id="{7F77D3D9-7B25-4821-9DFB-884C3E96E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35" y="114299"/>
              <a:ext cx="1723445" cy="2669481"/>
            </a:xfrm>
            <a:custGeom>
              <a:avLst/>
              <a:gdLst>
                <a:gd name="T0" fmla="*/ 905 w 1052"/>
                <a:gd name="T1" fmla="*/ 569310 h 698"/>
                <a:gd name="T2" fmla="*/ 1202 w 1052"/>
                <a:gd name="T3" fmla="*/ 645149 h 698"/>
                <a:gd name="T4" fmla="*/ 1564 w 1052"/>
                <a:gd name="T5" fmla="*/ 691574 h 698"/>
                <a:gd name="T6" fmla="*/ 1959 w 1052"/>
                <a:gd name="T7" fmla="*/ 705756 h 698"/>
                <a:gd name="T8" fmla="*/ 2355 w 1052"/>
                <a:gd name="T9" fmla="*/ 682450 h 698"/>
                <a:gd name="T10" fmla="*/ 2704 w 1052"/>
                <a:gd name="T11" fmla="*/ 627944 h 698"/>
                <a:gd name="T12" fmla="*/ 3052 w 1052"/>
                <a:gd name="T13" fmla="*/ 682450 h 698"/>
                <a:gd name="T14" fmla="*/ 3438 w 1052"/>
                <a:gd name="T15" fmla="*/ 705756 h 698"/>
                <a:gd name="T16" fmla="*/ 3843 w 1052"/>
                <a:gd name="T17" fmla="*/ 691574 h 698"/>
                <a:gd name="T18" fmla="*/ 4205 w 1052"/>
                <a:gd name="T19" fmla="*/ 645149 h 698"/>
                <a:gd name="T20" fmla="*/ 4493 w 1052"/>
                <a:gd name="T21" fmla="*/ 569310 h 698"/>
                <a:gd name="T22" fmla="*/ 4744 w 1052"/>
                <a:gd name="T23" fmla="*/ 529849 h 698"/>
                <a:gd name="T24" fmla="*/ 5031 w 1052"/>
                <a:gd name="T25" fmla="*/ 512644 h 698"/>
                <a:gd name="T26" fmla="*/ 5264 w 1052"/>
                <a:gd name="T27" fmla="*/ 463140 h 698"/>
                <a:gd name="T28" fmla="*/ 5380 w 1052"/>
                <a:gd name="T29" fmla="*/ 393403 h 698"/>
                <a:gd name="T30" fmla="*/ 5380 w 1052"/>
                <a:gd name="T31" fmla="*/ 312354 h 698"/>
                <a:gd name="T32" fmla="*/ 5264 w 1052"/>
                <a:gd name="T33" fmla="*/ 239566 h 698"/>
                <a:gd name="T34" fmla="*/ 5031 w 1052"/>
                <a:gd name="T35" fmla="*/ 193106 h 698"/>
                <a:gd name="T36" fmla="*/ 4744 w 1052"/>
                <a:gd name="T37" fmla="*/ 175908 h 698"/>
                <a:gd name="T38" fmla="*/ 4493 w 1052"/>
                <a:gd name="T39" fmla="*/ 133390 h 698"/>
                <a:gd name="T40" fmla="*/ 4205 w 1052"/>
                <a:gd name="T41" fmla="*/ 58634 h 698"/>
                <a:gd name="T42" fmla="*/ 3843 w 1052"/>
                <a:gd name="T43" fmla="*/ 11131 h 698"/>
                <a:gd name="T44" fmla="*/ 3438 w 1052"/>
                <a:gd name="T45" fmla="*/ 0 h 698"/>
                <a:gd name="T46" fmla="*/ 3052 w 1052"/>
                <a:gd name="T47" fmla="*/ 21146 h 698"/>
                <a:gd name="T48" fmla="*/ 2704 w 1052"/>
                <a:gd name="T49" fmla="*/ 77812 h 698"/>
                <a:gd name="T50" fmla="*/ 2355 w 1052"/>
                <a:gd name="T51" fmla="*/ 21146 h 698"/>
                <a:gd name="T52" fmla="*/ 1959 w 1052"/>
                <a:gd name="T53" fmla="*/ 0 h 698"/>
                <a:gd name="T54" fmla="*/ 1564 w 1052"/>
                <a:gd name="T55" fmla="*/ 11131 h 698"/>
                <a:gd name="T56" fmla="*/ 1202 w 1052"/>
                <a:gd name="T57" fmla="*/ 58634 h 698"/>
                <a:gd name="T58" fmla="*/ 905 w 1052"/>
                <a:gd name="T59" fmla="*/ 133390 h 698"/>
                <a:gd name="T60" fmla="*/ 653 w 1052"/>
                <a:gd name="T61" fmla="*/ 175908 h 698"/>
                <a:gd name="T62" fmla="*/ 376 w 1052"/>
                <a:gd name="T63" fmla="*/ 193106 h 698"/>
                <a:gd name="T64" fmla="*/ 143 w 1052"/>
                <a:gd name="T65" fmla="*/ 239566 h 698"/>
                <a:gd name="T66" fmla="*/ 18 w 1052"/>
                <a:gd name="T67" fmla="*/ 312354 h 698"/>
                <a:gd name="T68" fmla="*/ 18 w 1052"/>
                <a:gd name="T69" fmla="*/ 393403 h 698"/>
                <a:gd name="T70" fmla="*/ 143 w 1052"/>
                <a:gd name="T71" fmla="*/ 463140 h 698"/>
                <a:gd name="T72" fmla="*/ 376 w 1052"/>
                <a:gd name="T73" fmla="*/ 512644 h 698"/>
                <a:gd name="T74" fmla="*/ 653 w 1052"/>
                <a:gd name="T75" fmla="*/ 529849 h 6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2"/>
                <a:gd name="T115" fmla="*/ 0 h 698"/>
                <a:gd name="T116" fmla="*/ 1052 w 1052"/>
                <a:gd name="T117" fmla="*/ 698 h 69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2" h="698">
                  <a:moveTo>
                    <a:pt x="155" y="517"/>
                  </a:moveTo>
                  <a:lnTo>
                    <a:pt x="176" y="563"/>
                  </a:lnTo>
                  <a:lnTo>
                    <a:pt x="201" y="605"/>
                  </a:lnTo>
                  <a:lnTo>
                    <a:pt x="234" y="638"/>
                  </a:lnTo>
                  <a:lnTo>
                    <a:pt x="267" y="666"/>
                  </a:lnTo>
                  <a:lnTo>
                    <a:pt x="304" y="684"/>
                  </a:lnTo>
                  <a:lnTo>
                    <a:pt x="342" y="696"/>
                  </a:lnTo>
                  <a:lnTo>
                    <a:pt x="381" y="698"/>
                  </a:lnTo>
                  <a:lnTo>
                    <a:pt x="421" y="691"/>
                  </a:lnTo>
                  <a:lnTo>
                    <a:pt x="458" y="675"/>
                  </a:lnTo>
                  <a:lnTo>
                    <a:pt x="493" y="652"/>
                  </a:lnTo>
                  <a:lnTo>
                    <a:pt x="526" y="621"/>
                  </a:lnTo>
                  <a:lnTo>
                    <a:pt x="559" y="652"/>
                  </a:lnTo>
                  <a:lnTo>
                    <a:pt x="594" y="675"/>
                  </a:lnTo>
                  <a:lnTo>
                    <a:pt x="631" y="691"/>
                  </a:lnTo>
                  <a:lnTo>
                    <a:pt x="669" y="698"/>
                  </a:lnTo>
                  <a:lnTo>
                    <a:pt x="708" y="696"/>
                  </a:lnTo>
                  <a:lnTo>
                    <a:pt x="748" y="684"/>
                  </a:lnTo>
                  <a:lnTo>
                    <a:pt x="783" y="666"/>
                  </a:lnTo>
                  <a:lnTo>
                    <a:pt x="818" y="638"/>
                  </a:lnTo>
                  <a:lnTo>
                    <a:pt x="848" y="605"/>
                  </a:lnTo>
                  <a:lnTo>
                    <a:pt x="874" y="563"/>
                  </a:lnTo>
                  <a:lnTo>
                    <a:pt x="897" y="517"/>
                  </a:lnTo>
                  <a:lnTo>
                    <a:pt x="923" y="524"/>
                  </a:lnTo>
                  <a:lnTo>
                    <a:pt x="951" y="519"/>
                  </a:lnTo>
                  <a:lnTo>
                    <a:pt x="979" y="507"/>
                  </a:lnTo>
                  <a:lnTo>
                    <a:pt x="1003" y="486"/>
                  </a:lnTo>
                  <a:lnTo>
                    <a:pt x="1024" y="458"/>
                  </a:lnTo>
                  <a:lnTo>
                    <a:pt x="1038" y="426"/>
                  </a:lnTo>
                  <a:lnTo>
                    <a:pt x="1047" y="389"/>
                  </a:lnTo>
                  <a:lnTo>
                    <a:pt x="1052" y="349"/>
                  </a:lnTo>
                  <a:lnTo>
                    <a:pt x="1047" y="309"/>
                  </a:lnTo>
                  <a:lnTo>
                    <a:pt x="1038" y="272"/>
                  </a:lnTo>
                  <a:lnTo>
                    <a:pt x="1024" y="237"/>
                  </a:lnTo>
                  <a:lnTo>
                    <a:pt x="1003" y="209"/>
                  </a:lnTo>
                  <a:lnTo>
                    <a:pt x="979" y="191"/>
                  </a:lnTo>
                  <a:lnTo>
                    <a:pt x="951" y="177"/>
                  </a:lnTo>
                  <a:lnTo>
                    <a:pt x="923" y="174"/>
                  </a:lnTo>
                  <a:lnTo>
                    <a:pt x="897" y="179"/>
                  </a:lnTo>
                  <a:lnTo>
                    <a:pt x="874" y="132"/>
                  </a:lnTo>
                  <a:lnTo>
                    <a:pt x="848" y="93"/>
                  </a:lnTo>
                  <a:lnTo>
                    <a:pt x="818" y="58"/>
                  </a:lnTo>
                  <a:lnTo>
                    <a:pt x="783" y="30"/>
                  </a:lnTo>
                  <a:lnTo>
                    <a:pt x="748" y="11"/>
                  </a:lnTo>
                  <a:lnTo>
                    <a:pt x="708" y="2"/>
                  </a:lnTo>
                  <a:lnTo>
                    <a:pt x="669" y="0"/>
                  </a:lnTo>
                  <a:lnTo>
                    <a:pt x="631" y="7"/>
                  </a:lnTo>
                  <a:lnTo>
                    <a:pt x="594" y="21"/>
                  </a:lnTo>
                  <a:lnTo>
                    <a:pt x="559" y="44"/>
                  </a:lnTo>
                  <a:lnTo>
                    <a:pt x="526" y="77"/>
                  </a:lnTo>
                  <a:lnTo>
                    <a:pt x="493" y="44"/>
                  </a:lnTo>
                  <a:lnTo>
                    <a:pt x="458" y="21"/>
                  </a:lnTo>
                  <a:lnTo>
                    <a:pt x="421" y="7"/>
                  </a:lnTo>
                  <a:lnTo>
                    <a:pt x="381" y="0"/>
                  </a:lnTo>
                  <a:lnTo>
                    <a:pt x="342" y="2"/>
                  </a:lnTo>
                  <a:lnTo>
                    <a:pt x="304" y="11"/>
                  </a:lnTo>
                  <a:lnTo>
                    <a:pt x="267" y="30"/>
                  </a:lnTo>
                  <a:lnTo>
                    <a:pt x="234" y="58"/>
                  </a:lnTo>
                  <a:lnTo>
                    <a:pt x="201" y="93"/>
                  </a:lnTo>
                  <a:lnTo>
                    <a:pt x="176" y="132"/>
                  </a:lnTo>
                  <a:lnTo>
                    <a:pt x="155" y="179"/>
                  </a:lnTo>
                  <a:lnTo>
                    <a:pt x="127" y="174"/>
                  </a:lnTo>
                  <a:lnTo>
                    <a:pt x="99" y="177"/>
                  </a:lnTo>
                  <a:lnTo>
                    <a:pt x="73" y="191"/>
                  </a:lnTo>
                  <a:lnTo>
                    <a:pt x="47" y="209"/>
                  </a:lnTo>
                  <a:lnTo>
                    <a:pt x="28" y="237"/>
                  </a:lnTo>
                  <a:lnTo>
                    <a:pt x="12" y="272"/>
                  </a:lnTo>
                  <a:lnTo>
                    <a:pt x="3" y="309"/>
                  </a:lnTo>
                  <a:lnTo>
                    <a:pt x="0" y="349"/>
                  </a:lnTo>
                  <a:lnTo>
                    <a:pt x="3" y="389"/>
                  </a:lnTo>
                  <a:lnTo>
                    <a:pt x="12" y="426"/>
                  </a:lnTo>
                  <a:lnTo>
                    <a:pt x="28" y="458"/>
                  </a:lnTo>
                  <a:lnTo>
                    <a:pt x="47" y="486"/>
                  </a:lnTo>
                  <a:lnTo>
                    <a:pt x="73" y="507"/>
                  </a:lnTo>
                  <a:lnTo>
                    <a:pt x="99" y="519"/>
                  </a:lnTo>
                  <a:lnTo>
                    <a:pt x="127" y="524"/>
                  </a:lnTo>
                  <a:lnTo>
                    <a:pt x="155" y="517"/>
                  </a:lnTo>
                  <a:close/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5" name="Rectangle 308">
              <a:extLst>
                <a:ext uri="{FF2B5EF4-FFF2-40B4-BE49-F238E27FC236}">
                  <a16:creationId xmlns:a16="http://schemas.microsoft.com/office/drawing/2014/main" id="{03EE2E5E-BF9F-44BB-8D1D-190036386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350" y="1038409"/>
              <a:ext cx="129887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342900" eaLnBrk="0" hangingPunct="0"/>
              <a:r>
                <a:rPr lang="en-US" sz="12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Cloud Vendor</a:t>
              </a:r>
              <a:endParaRPr lang="en-US" sz="1400" b="1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FADC1D7-D8ED-4C9C-80D5-6ABA65CA0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85663" y="1289683"/>
              <a:ext cx="994410" cy="106870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781" name="Group 385">
            <a:extLst>
              <a:ext uri="{FF2B5EF4-FFF2-40B4-BE49-F238E27FC236}">
                <a16:creationId xmlns:a16="http://schemas.microsoft.com/office/drawing/2014/main" id="{AFE289BB-75A4-4516-97D5-1E6C53983B69}"/>
              </a:ext>
            </a:extLst>
          </p:cNvPr>
          <p:cNvGrpSpPr>
            <a:grpSpLocks/>
          </p:cNvGrpSpPr>
          <p:nvPr/>
        </p:nvGrpSpPr>
        <p:grpSpPr bwMode="auto">
          <a:xfrm>
            <a:off x="2356113" y="157059"/>
            <a:ext cx="1208485" cy="374977"/>
            <a:chOff x="672" y="2112"/>
            <a:chExt cx="1015" cy="288"/>
          </a:xfrm>
        </p:grpSpPr>
        <p:grpSp>
          <p:nvGrpSpPr>
            <p:cNvPr id="782" name="Group 386">
              <a:extLst>
                <a:ext uri="{FF2B5EF4-FFF2-40B4-BE49-F238E27FC236}">
                  <a16:creationId xmlns:a16="http://schemas.microsoft.com/office/drawing/2014/main" id="{C3D81504-3F6F-47A9-9BA7-7D84F75653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2160"/>
              <a:ext cx="360" cy="124"/>
              <a:chOff x="2298" y="1938"/>
              <a:chExt cx="360" cy="154"/>
            </a:xfrm>
          </p:grpSpPr>
          <p:sp>
            <p:nvSpPr>
              <p:cNvPr id="787" name="Rectangle 387">
                <a:extLst>
                  <a:ext uri="{FF2B5EF4-FFF2-40B4-BE49-F238E27FC236}">
                    <a16:creationId xmlns:a16="http://schemas.microsoft.com/office/drawing/2014/main" id="{DFA8E705-88EE-40CC-8400-9A47921719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1938"/>
                <a:ext cx="91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88" name="Rectangle 388">
                <a:extLst>
                  <a:ext uri="{FF2B5EF4-FFF2-40B4-BE49-F238E27FC236}">
                    <a16:creationId xmlns:a16="http://schemas.microsoft.com/office/drawing/2014/main" id="{6C682A5B-E0B9-480A-A73F-F516EADDD6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1948"/>
                <a:ext cx="91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89" name="Rectangle 389">
                <a:extLst>
                  <a:ext uri="{FF2B5EF4-FFF2-40B4-BE49-F238E27FC236}">
                    <a16:creationId xmlns:a16="http://schemas.microsoft.com/office/drawing/2014/main" id="{AB36A174-12E5-4356-BE7B-90D2C1798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086"/>
                <a:ext cx="91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0" name="Rectangle 390">
                <a:extLst>
                  <a:ext uri="{FF2B5EF4-FFF2-40B4-BE49-F238E27FC236}">
                    <a16:creationId xmlns:a16="http://schemas.microsoft.com/office/drawing/2014/main" id="{FB8C2303-7143-46C2-BCBB-7CDFB55906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9" y="1938"/>
                <a:ext cx="89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1" name="Rectangle 391">
                <a:extLst>
                  <a:ext uri="{FF2B5EF4-FFF2-40B4-BE49-F238E27FC236}">
                    <a16:creationId xmlns:a16="http://schemas.microsoft.com/office/drawing/2014/main" id="{D1CA35DE-DB0C-4B48-A3BC-5A88703980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9" y="2086"/>
                <a:ext cx="89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2" name="Rectangle 392">
                <a:extLst>
                  <a:ext uri="{FF2B5EF4-FFF2-40B4-BE49-F238E27FC236}">
                    <a16:creationId xmlns:a16="http://schemas.microsoft.com/office/drawing/2014/main" id="{97C8F0B4-0902-452D-8FE2-6557EC123A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" y="1938"/>
                <a:ext cx="91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3" name="Rectangle 393">
                <a:extLst>
                  <a:ext uri="{FF2B5EF4-FFF2-40B4-BE49-F238E27FC236}">
                    <a16:creationId xmlns:a16="http://schemas.microsoft.com/office/drawing/2014/main" id="{71B11619-E8CB-4545-B51F-A83B379456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" y="2086"/>
                <a:ext cx="91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4" name="Rectangle 394">
                <a:extLst>
                  <a:ext uri="{FF2B5EF4-FFF2-40B4-BE49-F238E27FC236}">
                    <a16:creationId xmlns:a16="http://schemas.microsoft.com/office/drawing/2014/main" id="{2D63B14D-EA37-477D-A84C-CABC5087F6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9" y="1938"/>
                <a:ext cx="89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5" name="Rectangle 395">
                <a:extLst>
                  <a:ext uri="{FF2B5EF4-FFF2-40B4-BE49-F238E27FC236}">
                    <a16:creationId xmlns:a16="http://schemas.microsoft.com/office/drawing/2014/main" id="{3C56FDE4-FBB7-4CF7-BDA6-6E42D88A2B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9" y="2086"/>
                <a:ext cx="89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6" name="Rectangle 396">
                <a:extLst>
                  <a:ext uri="{FF2B5EF4-FFF2-40B4-BE49-F238E27FC236}">
                    <a16:creationId xmlns:a16="http://schemas.microsoft.com/office/drawing/2014/main" id="{EDF2AB8A-0C08-4F39-9571-60831E738B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5" y="1952"/>
                <a:ext cx="9" cy="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7" name="Rectangle 397">
                <a:extLst>
                  <a:ext uri="{FF2B5EF4-FFF2-40B4-BE49-F238E27FC236}">
                    <a16:creationId xmlns:a16="http://schemas.microsoft.com/office/drawing/2014/main" id="{608C2CCA-4990-4272-9129-67C8DEED68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9" y="1948"/>
                <a:ext cx="89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8" name="Rectangle 398">
                <a:extLst>
                  <a:ext uri="{FF2B5EF4-FFF2-40B4-BE49-F238E27FC236}">
                    <a16:creationId xmlns:a16="http://schemas.microsoft.com/office/drawing/2014/main" id="{433D753E-90CB-4FB5-BDDA-BAEF240E50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" y="1948"/>
                <a:ext cx="91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9" name="Rectangle 399">
                <a:extLst>
                  <a:ext uri="{FF2B5EF4-FFF2-40B4-BE49-F238E27FC236}">
                    <a16:creationId xmlns:a16="http://schemas.microsoft.com/office/drawing/2014/main" id="{005375E7-A171-48B5-AD8A-154241DD6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9" y="1948"/>
                <a:ext cx="89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83" name="Rectangle 400">
              <a:extLst>
                <a:ext uri="{FF2B5EF4-FFF2-40B4-BE49-F238E27FC236}">
                  <a16:creationId xmlns:a16="http://schemas.microsoft.com/office/drawing/2014/main" id="{D4B8F930-FF23-4DE8-B67D-36C299B8B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" y="2208"/>
              <a:ext cx="48" cy="48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342900"/>
              <a:endParaRPr lang="en-US">
                <a:solidFill>
                  <a:srgbClr val="FF33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4" name="Text Box 401">
              <a:extLst>
                <a:ext uri="{FF2B5EF4-FFF2-40B4-BE49-F238E27FC236}">
                  <a16:creationId xmlns:a16="http://schemas.microsoft.com/office/drawing/2014/main" id="{3317C456-270E-4771-9B8F-2CD7840D54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112"/>
              <a:ext cx="384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342900"/>
              <a:r>
                <a:rPr lang="en-US" sz="1050" dirty="0">
                  <a:solidFill>
                    <a:srgbClr val="FF3300"/>
                  </a:solidFill>
                  <a:latin typeface="Arial Black" pitchFamily="34" charset="0"/>
                  <a:cs typeface="Arial" charset="0"/>
                </a:rPr>
                <a:t>::::::</a:t>
              </a:r>
            </a:p>
          </p:txBody>
        </p:sp>
        <p:sp>
          <p:nvSpPr>
            <p:cNvPr id="785" name="Rectangle 402">
              <a:extLst>
                <a:ext uri="{FF2B5EF4-FFF2-40B4-BE49-F238E27FC236}">
                  <a16:creationId xmlns:a16="http://schemas.microsoft.com/office/drawing/2014/main" id="{A6A8E04C-DE27-495C-A25D-5AE1AA2D7B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305"/>
              <a:ext cx="276" cy="9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6" name="Rectangle 403">
              <a:extLst>
                <a:ext uri="{FF2B5EF4-FFF2-40B4-BE49-F238E27FC236}">
                  <a16:creationId xmlns:a16="http://schemas.microsoft.com/office/drawing/2014/main" id="{00E688B4-FA7A-4594-A6BF-7628265B6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" y="2174"/>
              <a:ext cx="62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342900" eaLnBrk="0" hangingPunct="0">
                <a:lnSpc>
                  <a:spcPct val="70000"/>
                </a:lnSpc>
              </a:pPr>
              <a:r>
                <a:rPr lang="en-US" sz="800" b="1" dirty="0">
                  <a:solidFill>
                    <a:srgbClr val="FF3300"/>
                  </a:solidFill>
                  <a:latin typeface="Calibri"/>
                  <a:cs typeface="Arial" charset="0"/>
                </a:rPr>
                <a:t>Cloud Access</a:t>
              </a:r>
            </a:p>
            <a:p>
              <a:pPr defTabSz="342900" eaLnBrk="0" hangingPunct="0">
                <a:lnSpc>
                  <a:spcPct val="70000"/>
                </a:lnSpc>
              </a:pPr>
              <a:r>
                <a:rPr lang="en-US" sz="800" b="1" dirty="0">
                  <a:solidFill>
                    <a:srgbClr val="FF3300"/>
                  </a:solidFill>
                  <a:latin typeface="Calibri"/>
                  <a:cs typeface="Arial" charset="0"/>
                </a:rPr>
                <a:t>Firewall  </a:t>
              </a:r>
            </a:p>
          </p:txBody>
        </p:sp>
      </p:grpSp>
      <p:cxnSp>
        <p:nvCxnSpPr>
          <p:cNvPr id="1604" name="Straight Arrow Connector 1603">
            <a:extLst>
              <a:ext uri="{FF2B5EF4-FFF2-40B4-BE49-F238E27FC236}">
                <a16:creationId xmlns:a16="http://schemas.microsoft.com/office/drawing/2014/main" id="{DF5FFF32-5982-4DA6-88ED-528422370E64}"/>
              </a:ext>
            </a:extLst>
          </p:cNvPr>
          <p:cNvCxnSpPr/>
          <p:nvPr/>
        </p:nvCxnSpPr>
        <p:spPr>
          <a:xfrm flipH="1">
            <a:off x="1432039" y="321064"/>
            <a:ext cx="342877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07" name="Group 1606">
            <a:extLst>
              <a:ext uri="{FF2B5EF4-FFF2-40B4-BE49-F238E27FC236}">
                <a16:creationId xmlns:a16="http://schemas.microsoft.com/office/drawing/2014/main" id="{C983753F-EC3A-4D49-9B06-CA4A618FBC98}"/>
              </a:ext>
            </a:extLst>
          </p:cNvPr>
          <p:cNvGrpSpPr/>
          <p:nvPr/>
        </p:nvGrpSpPr>
        <p:grpSpPr>
          <a:xfrm>
            <a:off x="503278" y="537671"/>
            <a:ext cx="1346471" cy="1727932"/>
            <a:chOff x="442316" y="537671"/>
            <a:chExt cx="1346471" cy="1727932"/>
          </a:xfrm>
        </p:grpSpPr>
        <p:sp>
          <p:nvSpPr>
            <p:cNvPr id="1605" name="TextBox 1604">
              <a:extLst>
                <a:ext uri="{FF2B5EF4-FFF2-40B4-BE49-F238E27FC236}">
                  <a16:creationId xmlns:a16="http://schemas.microsoft.com/office/drawing/2014/main" id="{1F8C45BE-0F0E-4076-B11E-60318796473E}"/>
                </a:ext>
              </a:extLst>
            </p:cNvPr>
            <p:cNvSpPr txBox="1"/>
            <p:nvPr/>
          </p:nvSpPr>
          <p:spPr>
            <a:xfrm>
              <a:off x="442316" y="537671"/>
              <a:ext cx="10438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000" b="1" dirty="0">
                  <a:solidFill>
                    <a:srgbClr val="FF0000"/>
                  </a:solidFill>
                </a:rPr>
                <a:t>Secure Cloud </a:t>
              </a:r>
            </a:p>
            <a:p>
              <a:pPr>
                <a:lnSpc>
                  <a:spcPct val="80000"/>
                </a:lnSpc>
              </a:pPr>
              <a:r>
                <a:rPr lang="en-US" sz="1000" b="1" dirty="0">
                  <a:solidFill>
                    <a:srgbClr val="FF0000"/>
                  </a:solidFill>
                </a:rPr>
                <a:t>Configuration</a:t>
              </a:r>
            </a:p>
            <a:p>
              <a:pPr>
                <a:lnSpc>
                  <a:spcPct val="80000"/>
                </a:lnSpc>
              </a:pPr>
              <a:r>
                <a:rPr lang="en-US" sz="1000" b="1" dirty="0">
                  <a:solidFill>
                    <a:srgbClr val="FF0000"/>
                  </a:solidFill>
                </a:rPr>
                <a:t>&amp; Monitoring</a:t>
              </a:r>
            </a:p>
          </p:txBody>
        </p:sp>
        <p:pic>
          <p:nvPicPr>
            <p:cNvPr id="800" name="Picture 799">
              <a:extLst>
                <a:ext uri="{FF2B5EF4-FFF2-40B4-BE49-F238E27FC236}">
                  <a16:creationId xmlns:a16="http://schemas.microsoft.com/office/drawing/2014/main" id="{9AA1DFDF-55F1-4A5D-873C-AFDD38827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16101" y="2200356"/>
              <a:ext cx="289008" cy="65247"/>
            </a:xfrm>
            <a:prstGeom prst="rect">
              <a:avLst/>
            </a:prstGeom>
          </p:spPr>
        </p:pic>
        <p:sp>
          <p:nvSpPr>
            <p:cNvPr id="1606" name="Arrow: Curved Left 1605">
              <a:extLst>
                <a:ext uri="{FF2B5EF4-FFF2-40B4-BE49-F238E27FC236}">
                  <a16:creationId xmlns:a16="http://schemas.microsoft.com/office/drawing/2014/main" id="{CF7E7B72-C564-473F-934A-8A6D872E57CA}"/>
                </a:ext>
              </a:extLst>
            </p:cNvPr>
            <p:cNvSpPr/>
            <p:nvPr/>
          </p:nvSpPr>
          <p:spPr>
            <a:xfrm flipV="1">
              <a:off x="1445208" y="858767"/>
              <a:ext cx="284726" cy="894616"/>
            </a:xfrm>
            <a:prstGeom prst="curved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1" name="TextBox 800">
              <a:extLst>
                <a:ext uri="{FF2B5EF4-FFF2-40B4-BE49-F238E27FC236}">
                  <a16:creationId xmlns:a16="http://schemas.microsoft.com/office/drawing/2014/main" id="{2F094155-2B15-482E-B023-61A1DF93D8EA}"/>
                </a:ext>
              </a:extLst>
            </p:cNvPr>
            <p:cNvSpPr txBox="1"/>
            <p:nvPr/>
          </p:nvSpPr>
          <p:spPr>
            <a:xfrm>
              <a:off x="1212988" y="1167652"/>
              <a:ext cx="5757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000" b="1" dirty="0">
                  <a:solidFill>
                    <a:srgbClr val="FF0000"/>
                  </a:solidFill>
                </a:rPr>
                <a:t>logs &amp;</a:t>
              </a:r>
            </a:p>
            <a:p>
              <a:pPr>
                <a:lnSpc>
                  <a:spcPct val="80000"/>
                </a:lnSpc>
              </a:pPr>
              <a:r>
                <a:rPr lang="en-US" sz="1000" b="1" dirty="0">
                  <a:solidFill>
                    <a:srgbClr val="FF0000"/>
                  </a:solidFill>
                </a:rPr>
                <a:t>stats</a:t>
              </a:r>
            </a:p>
          </p:txBody>
        </p:sp>
      </p:grpSp>
      <p:grpSp>
        <p:nvGrpSpPr>
          <p:cNvPr id="1614" name="Group 1613">
            <a:extLst>
              <a:ext uri="{FF2B5EF4-FFF2-40B4-BE49-F238E27FC236}">
                <a16:creationId xmlns:a16="http://schemas.microsoft.com/office/drawing/2014/main" id="{B2EBB970-5A91-46C3-BF96-3553252838DE}"/>
              </a:ext>
            </a:extLst>
          </p:cNvPr>
          <p:cNvGrpSpPr/>
          <p:nvPr/>
        </p:nvGrpSpPr>
        <p:grpSpPr>
          <a:xfrm>
            <a:off x="396920" y="2728196"/>
            <a:ext cx="1565123" cy="1476630"/>
            <a:chOff x="335958" y="2728196"/>
            <a:chExt cx="1565123" cy="1476630"/>
          </a:xfrm>
        </p:grpSpPr>
        <p:sp>
          <p:nvSpPr>
            <p:cNvPr id="803" name="Freeform 307">
              <a:extLst>
                <a:ext uri="{FF2B5EF4-FFF2-40B4-BE49-F238E27FC236}">
                  <a16:creationId xmlns:a16="http://schemas.microsoft.com/office/drawing/2014/main" id="{2A10F857-59B0-46A2-BDBB-2D7A98E7C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58" y="3782876"/>
              <a:ext cx="678101" cy="421950"/>
            </a:xfrm>
            <a:custGeom>
              <a:avLst/>
              <a:gdLst>
                <a:gd name="T0" fmla="*/ 2147483647 w 721"/>
                <a:gd name="T1" fmla="*/ 2147483647 h 463"/>
                <a:gd name="T2" fmla="*/ 2147483647 w 721"/>
                <a:gd name="T3" fmla="*/ 2147483647 h 463"/>
                <a:gd name="T4" fmla="*/ 2147483647 w 721"/>
                <a:gd name="T5" fmla="*/ 2147483647 h 463"/>
                <a:gd name="T6" fmla="*/ 2147483647 w 721"/>
                <a:gd name="T7" fmla="*/ 2147483647 h 463"/>
                <a:gd name="T8" fmla="*/ 2147483647 w 721"/>
                <a:gd name="T9" fmla="*/ 2147483647 h 463"/>
                <a:gd name="T10" fmla="*/ 2147483647 w 721"/>
                <a:gd name="T11" fmla="*/ 2147483647 h 463"/>
                <a:gd name="T12" fmla="*/ 2147483647 w 721"/>
                <a:gd name="T13" fmla="*/ 2147483647 h 463"/>
                <a:gd name="T14" fmla="*/ 2147483647 w 721"/>
                <a:gd name="T15" fmla="*/ 2147483647 h 463"/>
                <a:gd name="T16" fmla="*/ 2147483647 w 721"/>
                <a:gd name="T17" fmla="*/ 2147483647 h 463"/>
                <a:gd name="T18" fmla="*/ 2147483647 w 721"/>
                <a:gd name="T19" fmla="*/ 2147483647 h 463"/>
                <a:gd name="T20" fmla="*/ 2147483647 w 721"/>
                <a:gd name="T21" fmla="*/ 2147483647 h 463"/>
                <a:gd name="T22" fmla="*/ 2147483647 w 721"/>
                <a:gd name="T23" fmla="*/ 2147483647 h 463"/>
                <a:gd name="T24" fmla="*/ 2147483647 w 721"/>
                <a:gd name="T25" fmla="*/ 2147483647 h 463"/>
                <a:gd name="T26" fmla="*/ 2147483647 w 721"/>
                <a:gd name="T27" fmla="*/ 2147483647 h 463"/>
                <a:gd name="T28" fmla="*/ 2147483647 w 721"/>
                <a:gd name="T29" fmla="*/ 2147483647 h 463"/>
                <a:gd name="T30" fmla="*/ 2147483647 w 721"/>
                <a:gd name="T31" fmla="*/ 2147483647 h 463"/>
                <a:gd name="T32" fmla="*/ 2147483647 w 721"/>
                <a:gd name="T33" fmla="*/ 2147483647 h 463"/>
                <a:gd name="T34" fmla="*/ 2147483647 w 721"/>
                <a:gd name="T35" fmla="*/ 2147483647 h 463"/>
                <a:gd name="T36" fmla="*/ 2147483647 w 721"/>
                <a:gd name="T37" fmla="*/ 2147483647 h 463"/>
                <a:gd name="T38" fmla="*/ 2147483647 w 721"/>
                <a:gd name="T39" fmla="*/ 2147483647 h 463"/>
                <a:gd name="T40" fmla="*/ 2147483647 w 721"/>
                <a:gd name="T41" fmla="*/ 2147483647 h 463"/>
                <a:gd name="T42" fmla="*/ 2147483647 w 721"/>
                <a:gd name="T43" fmla="*/ 2147483647 h 463"/>
                <a:gd name="T44" fmla="*/ 2147483647 w 721"/>
                <a:gd name="T45" fmla="*/ 2147483647 h 463"/>
                <a:gd name="T46" fmla="*/ 2147483647 w 721"/>
                <a:gd name="T47" fmla="*/ 2147483647 h 463"/>
                <a:gd name="T48" fmla="*/ 2147483647 w 721"/>
                <a:gd name="T49" fmla="*/ 2147483647 h 463"/>
                <a:gd name="T50" fmla="*/ 2147483647 w 721"/>
                <a:gd name="T51" fmla="*/ 2147483647 h 463"/>
                <a:gd name="T52" fmla="*/ 2147483647 w 721"/>
                <a:gd name="T53" fmla="*/ 2147483647 h 463"/>
                <a:gd name="T54" fmla="*/ 2147483647 w 721"/>
                <a:gd name="T55" fmla="*/ 2147483647 h 463"/>
                <a:gd name="T56" fmla="*/ 2147483647 w 721"/>
                <a:gd name="T57" fmla="*/ 2147483647 h 463"/>
                <a:gd name="T58" fmla="*/ 2147483647 w 721"/>
                <a:gd name="T59" fmla="*/ 2147483647 h 463"/>
                <a:gd name="T60" fmla="*/ 0 w 721"/>
                <a:gd name="T61" fmla="*/ 2147483647 h 463"/>
                <a:gd name="T62" fmla="*/ 2147483647 w 721"/>
                <a:gd name="T63" fmla="*/ 2147483647 h 463"/>
                <a:gd name="T64" fmla="*/ 2147483647 w 721"/>
                <a:gd name="T65" fmla="*/ 2147483647 h 463"/>
                <a:gd name="T66" fmla="*/ 2147483647 w 721"/>
                <a:gd name="T67" fmla="*/ 2147483647 h 4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1"/>
                <a:gd name="T103" fmla="*/ 0 h 463"/>
                <a:gd name="T104" fmla="*/ 721 w 721"/>
                <a:gd name="T105" fmla="*/ 463 h 4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1" h="463">
                  <a:moveTo>
                    <a:pt x="106" y="343"/>
                  </a:moveTo>
                  <a:lnTo>
                    <a:pt x="123" y="376"/>
                  </a:lnTo>
                  <a:lnTo>
                    <a:pt x="142" y="405"/>
                  </a:lnTo>
                  <a:lnTo>
                    <a:pt x="166" y="430"/>
                  </a:lnTo>
                  <a:lnTo>
                    <a:pt x="192" y="446"/>
                  </a:lnTo>
                  <a:lnTo>
                    <a:pt x="221" y="458"/>
                  </a:lnTo>
                  <a:lnTo>
                    <a:pt x="250" y="463"/>
                  </a:lnTo>
                  <a:lnTo>
                    <a:pt x="281" y="458"/>
                  </a:lnTo>
                  <a:lnTo>
                    <a:pt x="310" y="450"/>
                  </a:lnTo>
                  <a:lnTo>
                    <a:pt x="336" y="434"/>
                  </a:lnTo>
                  <a:lnTo>
                    <a:pt x="361" y="411"/>
                  </a:lnTo>
                  <a:lnTo>
                    <a:pt x="385" y="434"/>
                  </a:lnTo>
                  <a:lnTo>
                    <a:pt x="411" y="450"/>
                  </a:lnTo>
                  <a:lnTo>
                    <a:pt x="440" y="458"/>
                  </a:lnTo>
                  <a:lnTo>
                    <a:pt x="471" y="463"/>
                  </a:lnTo>
                  <a:lnTo>
                    <a:pt x="500" y="458"/>
                  </a:lnTo>
                  <a:lnTo>
                    <a:pt x="529" y="446"/>
                  </a:lnTo>
                  <a:lnTo>
                    <a:pt x="555" y="430"/>
                  </a:lnTo>
                  <a:lnTo>
                    <a:pt x="577" y="405"/>
                  </a:lnTo>
                  <a:lnTo>
                    <a:pt x="598" y="376"/>
                  </a:lnTo>
                  <a:lnTo>
                    <a:pt x="615" y="343"/>
                  </a:lnTo>
                  <a:lnTo>
                    <a:pt x="637" y="347"/>
                  </a:lnTo>
                  <a:lnTo>
                    <a:pt x="658" y="343"/>
                  </a:lnTo>
                  <a:lnTo>
                    <a:pt x="678" y="331"/>
                  </a:lnTo>
                  <a:lnTo>
                    <a:pt x="697" y="312"/>
                  </a:lnTo>
                  <a:lnTo>
                    <a:pt x="709" y="288"/>
                  </a:lnTo>
                  <a:lnTo>
                    <a:pt x="718" y="261"/>
                  </a:lnTo>
                  <a:lnTo>
                    <a:pt x="721" y="230"/>
                  </a:lnTo>
                  <a:lnTo>
                    <a:pt x="718" y="201"/>
                  </a:lnTo>
                  <a:lnTo>
                    <a:pt x="709" y="173"/>
                  </a:lnTo>
                  <a:lnTo>
                    <a:pt x="697" y="150"/>
                  </a:lnTo>
                  <a:lnTo>
                    <a:pt x="678" y="131"/>
                  </a:lnTo>
                  <a:lnTo>
                    <a:pt x="658" y="119"/>
                  </a:lnTo>
                  <a:lnTo>
                    <a:pt x="637" y="115"/>
                  </a:lnTo>
                  <a:lnTo>
                    <a:pt x="615" y="119"/>
                  </a:lnTo>
                  <a:lnTo>
                    <a:pt x="598" y="86"/>
                  </a:lnTo>
                  <a:lnTo>
                    <a:pt x="577" y="57"/>
                  </a:lnTo>
                  <a:lnTo>
                    <a:pt x="555" y="33"/>
                  </a:lnTo>
                  <a:lnTo>
                    <a:pt x="529" y="14"/>
                  </a:lnTo>
                  <a:lnTo>
                    <a:pt x="500" y="4"/>
                  </a:lnTo>
                  <a:lnTo>
                    <a:pt x="471" y="0"/>
                  </a:lnTo>
                  <a:lnTo>
                    <a:pt x="440" y="2"/>
                  </a:lnTo>
                  <a:lnTo>
                    <a:pt x="411" y="12"/>
                  </a:lnTo>
                  <a:lnTo>
                    <a:pt x="385" y="29"/>
                  </a:lnTo>
                  <a:lnTo>
                    <a:pt x="361" y="49"/>
                  </a:lnTo>
                  <a:lnTo>
                    <a:pt x="336" y="29"/>
                  </a:lnTo>
                  <a:lnTo>
                    <a:pt x="310" y="12"/>
                  </a:lnTo>
                  <a:lnTo>
                    <a:pt x="281" y="2"/>
                  </a:lnTo>
                  <a:lnTo>
                    <a:pt x="250" y="0"/>
                  </a:lnTo>
                  <a:lnTo>
                    <a:pt x="221" y="4"/>
                  </a:lnTo>
                  <a:lnTo>
                    <a:pt x="192" y="14"/>
                  </a:lnTo>
                  <a:lnTo>
                    <a:pt x="166" y="33"/>
                  </a:lnTo>
                  <a:lnTo>
                    <a:pt x="142" y="57"/>
                  </a:lnTo>
                  <a:lnTo>
                    <a:pt x="123" y="86"/>
                  </a:lnTo>
                  <a:lnTo>
                    <a:pt x="106" y="119"/>
                  </a:lnTo>
                  <a:lnTo>
                    <a:pt x="84" y="115"/>
                  </a:lnTo>
                  <a:lnTo>
                    <a:pt x="63" y="119"/>
                  </a:lnTo>
                  <a:lnTo>
                    <a:pt x="41" y="131"/>
                  </a:lnTo>
                  <a:lnTo>
                    <a:pt x="24" y="150"/>
                  </a:lnTo>
                  <a:lnTo>
                    <a:pt x="12" y="173"/>
                  </a:lnTo>
                  <a:lnTo>
                    <a:pt x="3" y="201"/>
                  </a:lnTo>
                  <a:lnTo>
                    <a:pt x="0" y="230"/>
                  </a:lnTo>
                  <a:lnTo>
                    <a:pt x="3" y="261"/>
                  </a:lnTo>
                  <a:lnTo>
                    <a:pt x="12" y="288"/>
                  </a:lnTo>
                  <a:lnTo>
                    <a:pt x="24" y="312"/>
                  </a:lnTo>
                  <a:lnTo>
                    <a:pt x="41" y="331"/>
                  </a:lnTo>
                  <a:lnTo>
                    <a:pt x="63" y="343"/>
                  </a:lnTo>
                  <a:lnTo>
                    <a:pt x="84" y="347"/>
                  </a:lnTo>
                  <a:lnTo>
                    <a:pt x="106" y="343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 lIns="68557" tIns="34278" rIns="68557" bIns="34278"/>
            <a:lstStyle/>
            <a:p>
              <a:pPr defTabSz="342900"/>
              <a:endParaRPr lang="en-US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804" name="TextBox 803">
              <a:extLst>
                <a:ext uri="{FF2B5EF4-FFF2-40B4-BE49-F238E27FC236}">
                  <a16:creationId xmlns:a16="http://schemas.microsoft.com/office/drawing/2014/main" id="{9FA07617-8A0F-4BCF-BD2F-BF98B7068CD4}"/>
                </a:ext>
              </a:extLst>
            </p:cNvPr>
            <p:cNvSpPr txBox="1"/>
            <p:nvPr/>
          </p:nvSpPr>
          <p:spPr>
            <a:xfrm>
              <a:off x="420708" y="3832206"/>
              <a:ext cx="585506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800" dirty="0">
                  <a:solidFill>
                    <a:srgbClr val="FF0000"/>
                  </a:solidFill>
                </a:rPr>
                <a:t>Scoring</a:t>
              </a:r>
            </a:p>
            <a:p>
              <a:pPr>
                <a:lnSpc>
                  <a:spcPct val="80000"/>
                </a:lnSpc>
              </a:pPr>
              <a:r>
                <a:rPr lang="en-US" sz="800" dirty="0">
                  <a:solidFill>
                    <a:srgbClr val="FF0000"/>
                  </a:solidFill>
                </a:rPr>
                <a:t>Services</a:t>
              </a:r>
            </a:p>
          </p:txBody>
        </p:sp>
        <p:cxnSp>
          <p:nvCxnSpPr>
            <p:cNvPr id="1609" name="Straight Arrow Connector 1608">
              <a:extLst>
                <a:ext uri="{FF2B5EF4-FFF2-40B4-BE49-F238E27FC236}">
                  <a16:creationId xmlns:a16="http://schemas.microsoft.com/office/drawing/2014/main" id="{5A06BBBC-F3B8-4588-9674-9BC1EF485EEB}"/>
                </a:ext>
              </a:extLst>
            </p:cNvPr>
            <p:cNvCxnSpPr/>
            <p:nvPr/>
          </p:nvCxnSpPr>
          <p:spPr>
            <a:xfrm flipV="1">
              <a:off x="1005109" y="3951688"/>
              <a:ext cx="895972" cy="2024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6" name="Straight Arrow Connector 805">
              <a:extLst>
                <a:ext uri="{FF2B5EF4-FFF2-40B4-BE49-F238E27FC236}">
                  <a16:creationId xmlns:a16="http://schemas.microsoft.com/office/drawing/2014/main" id="{15DC49F1-8872-4BAB-9D75-72108A834E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7205" y="2728196"/>
              <a:ext cx="8452" cy="106943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2" name="Freeform: Shape 1611">
            <a:extLst>
              <a:ext uri="{FF2B5EF4-FFF2-40B4-BE49-F238E27FC236}">
                <a16:creationId xmlns:a16="http://schemas.microsoft.com/office/drawing/2014/main" id="{038B73F7-385F-41AE-993A-C8EAF135BDCE}"/>
              </a:ext>
            </a:extLst>
          </p:cNvPr>
          <p:cNvSpPr/>
          <p:nvPr/>
        </p:nvSpPr>
        <p:spPr>
          <a:xfrm>
            <a:off x="259585" y="2445026"/>
            <a:ext cx="785351" cy="1975952"/>
          </a:xfrm>
          <a:custGeom>
            <a:avLst/>
            <a:gdLst>
              <a:gd name="connsiteX0" fmla="*/ 785351 w 785351"/>
              <a:gd name="connsiteY0" fmla="*/ 1967948 h 1975952"/>
              <a:gd name="connsiteX1" fmla="*/ 357968 w 785351"/>
              <a:gd name="connsiteY1" fmla="*/ 1948070 h 1975952"/>
              <a:gd name="connsiteX2" fmla="*/ 49855 w 785351"/>
              <a:gd name="connsiteY2" fmla="*/ 1739348 h 1975952"/>
              <a:gd name="connsiteX3" fmla="*/ 20038 w 785351"/>
              <a:gd name="connsiteY3" fmla="*/ 745435 h 1975952"/>
              <a:gd name="connsiteX4" fmla="*/ 248638 w 785351"/>
              <a:gd name="connsiteY4" fmla="*/ 0 h 1975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351" h="1975952">
                <a:moveTo>
                  <a:pt x="785351" y="1967948"/>
                </a:moveTo>
                <a:cubicBezTo>
                  <a:pt x="632951" y="1977059"/>
                  <a:pt x="480551" y="1986170"/>
                  <a:pt x="357968" y="1948070"/>
                </a:cubicBezTo>
                <a:cubicBezTo>
                  <a:pt x="235385" y="1909970"/>
                  <a:pt x="106177" y="1939787"/>
                  <a:pt x="49855" y="1739348"/>
                </a:cubicBezTo>
                <a:cubicBezTo>
                  <a:pt x="-6467" y="1538909"/>
                  <a:pt x="-13092" y="1035326"/>
                  <a:pt x="20038" y="745435"/>
                </a:cubicBezTo>
                <a:cubicBezTo>
                  <a:pt x="53168" y="455544"/>
                  <a:pt x="150903" y="227772"/>
                  <a:pt x="248638" y="0"/>
                </a:cubicBezTo>
              </a:path>
            </a:pathLst>
          </a:custGeom>
          <a:noFill/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8" name="Rectangle 206" descr="Granite">
            <a:extLst>
              <a:ext uri="{FF2B5EF4-FFF2-40B4-BE49-F238E27FC236}">
                <a16:creationId xmlns:a16="http://schemas.microsoft.com/office/drawing/2014/main" id="{04631563-E071-4268-AB20-05D818330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107" y="1856361"/>
            <a:ext cx="457200" cy="505018"/>
          </a:xfrm>
          <a:prstGeom prst="rect">
            <a:avLst/>
          </a:prstGeom>
          <a:solidFill>
            <a:schemeClr val="bg2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342900"/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25" name="Group 207">
            <a:extLst>
              <a:ext uri="{FF2B5EF4-FFF2-40B4-BE49-F238E27FC236}">
                <a16:creationId xmlns:a16="http://schemas.microsoft.com/office/drawing/2014/main" id="{325AC39E-D5FF-4D41-A0D8-2FD62506352E}"/>
              </a:ext>
            </a:extLst>
          </p:cNvPr>
          <p:cNvGrpSpPr>
            <a:grpSpLocks/>
          </p:cNvGrpSpPr>
          <p:nvPr/>
        </p:nvGrpSpPr>
        <p:grpSpPr bwMode="auto">
          <a:xfrm>
            <a:off x="6665516" y="1892868"/>
            <a:ext cx="418381" cy="139945"/>
            <a:chOff x="982" y="1732"/>
            <a:chExt cx="388" cy="184"/>
          </a:xfrm>
          <a:solidFill>
            <a:schemeClr val="bg2">
              <a:lumMod val="85000"/>
            </a:schemeClr>
          </a:solidFill>
        </p:grpSpPr>
        <p:sp>
          <p:nvSpPr>
            <p:cNvPr id="840" name="Rectangle 208">
              <a:extLst>
                <a:ext uri="{FF2B5EF4-FFF2-40B4-BE49-F238E27FC236}">
                  <a16:creationId xmlns:a16="http://schemas.microsoft.com/office/drawing/2014/main" id="{6E8B9F09-78DC-4D04-87E3-F8AF0370C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" y="1732"/>
              <a:ext cx="28" cy="18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41" name="Rectangle 209">
              <a:extLst>
                <a:ext uri="{FF2B5EF4-FFF2-40B4-BE49-F238E27FC236}">
                  <a16:creationId xmlns:a16="http://schemas.microsoft.com/office/drawing/2014/main" id="{70C31BC8-C5AA-49AF-B3E3-656FB18C5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4" y="1732"/>
              <a:ext cx="28" cy="18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1" name="Rectangle 210">
              <a:extLst>
                <a:ext uri="{FF2B5EF4-FFF2-40B4-BE49-F238E27FC236}">
                  <a16:creationId xmlns:a16="http://schemas.microsoft.com/office/drawing/2014/main" id="{B7DC578E-9D06-47FB-9C88-D70CA1ACC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" y="1732"/>
              <a:ext cx="28" cy="18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2" name="Rectangle 211">
              <a:extLst>
                <a:ext uri="{FF2B5EF4-FFF2-40B4-BE49-F238E27FC236}">
                  <a16:creationId xmlns:a16="http://schemas.microsoft.com/office/drawing/2014/main" id="{FA4AC544-9117-4DF5-98AB-178298F24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8" y="1732"/>
              <a:ext cx="28" cy="18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3" name="Rectangle 212">
              <a:extLst>
                <a:ext uri="{FF2B5EF4-FFF2-40B4-BE49-F238E27FC236}">
                  <a16:creationId xmlns:a16="http://schemas.microsoft.com/office/drawing/2014/main" id="{A19E9B47-48E4-41F5-BC75-BCAF01185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0" y="1732"/>
              <a:ext cx="28" cy="18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4" name="Rectangle 213">
              <a:extLst>
                <a:ext uri="{FF2B5EF4-FFF2-40B4-BE49-F238E27FC236}">
                  <a16:creationId xmlns:a16="http://schemas.microsoft.com/office/drawing/2014/main" id="{44DB142C-051A-4F4E-A4B5-CAD43A5AD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2" y="1732"/>
              <a:ext cx="28" cy="18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26" name="Group 214">
            <a:extLst>
              <a:ext uri="{FF2B5EF4-FFF2-40B4-BE49-F238E27FC236}">
                <a16:creationId xmlns:a16="http://schemas.microsoft.com/office/drawing/2014/main" id="{6448488E-0892-42C1-AF56-16D2A6CF1A4C}"/>
              </a:ext>
            </a:extLst>
          </p:cNvPr>
          <p:cNvGrpSpPr>
            <a:grpSpLocks/>
          </p:cNvGrpSpPr>
          <p:nvPr/>
        </p:nvGrpSpPr>
        <p:grpSpPr bwMode="auto">
          <a:xfrm>
            <a:off x="6665516" y="2075405"/>
            <a:ext cx="418381" cy="139945"/>
            <a:chOff x="982" y="1972"/>
            <a:chExt cx="388" cy="184"/>
          </a:xfrm>
          <a:solidFill>
            <a:schemeClr val="bg2">
              <a:lumMod val="85000"/>
            </a:schemeClr>
          </a:solidFill>
        </p:grpSpPr>
        <p:sp>
          <p:nvSpPr>
            <p:cNvPr id="834" name="Rectangle 215">
              <a:extLst>
                <a:ext uri="{FF2B5EF4-FFF2-40B4-BE49-F238E27FC236}">
                  <a16:creationId xmlns:a16="http://schemas.microsoft.com/office/drawing/2014/main" id="{08EA096C-6D98-4302-80F1-710666797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" y="1972"/>
              <a:ext cx="28" cy="18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5" name="Rectangle 216">
              <a:extLst>
                <a:ext uri="{FF2B5EF4-FFF2-40B4-BE49-F238E27FC236}">
                  <a16:creationId xmlns:a16="http://schemas.microsoft.com/office/drawing/2014/main" id="{1E40B001-9557-4F2E-A0F6-BD69EADB8F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4" y="1972"/>
              <a:ext cx="28" cy="18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6" name="Rectangle 217">
              <a:extLst>
                <a:ext uri="{FF2B5EF4-FFF2-40B4-BE49-F238E27FC236}">
                  <a16:creationId xmlns:a16="http://schemas.microsoft.com/office/drawing/2014/main" id="{85703EA9-2542-4584-A9AF-4ADDE84A0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" y="1972"/>
              <a:ext cx="28" cy="18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7" name="Rectangle 218">
              <a:extLst>
                <a:ext uri="{FF2B5EF4-FFF2-40B4-BE49-F238E27FC236}">
                  <a16:creationId xmlns:a16="http://schemas.microsoft.com/office/drawing/2014/main" id="{72FE0CD7-93B0-4646-94FD-FB792EC20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8" y="1972"/>
              <a:ext cx="28" cy="18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8" name="Rectangle 219">
              <a:extLst>
                <a:ext uri="{FF2B5EF4-FFF2-40B4-BE49-F238E27FC236}">
                  <a16:creationId xmlns:a16="http://schemas.microsoft.com/office/drawing/2014/main" id="{82303BC7-7C8E-4B31-907D-4CC0244A6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0" y="1972"/>
              <a:ext cx="28" cy="18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9" name="Rectangle 220">
              <a:extLst>
                <a:ext uri="{FF2B5EF4-FFF2-40B4-BE49-F238E27FC236}">
                  <a16:creationId xmlns:a16="http://schemas.microsoft.com/office/drawing/2014/main" id="{660A0826-C723-4190-99D1-6A8942ACC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2" y="1972"/>
              <a:ext cx="28" cy="18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27" name="Group 221">
            <a:extLst>
              <a:ext uri="{FF2B5EF4-FFF2-40B4-BE49-F238E27FC236}">
                <a16:creationId xmlns:a16="http://schemas.microsoft.com/office/drawing/2014/main" id="{D9C893BA-ECD3-40CB-95C8-0DAAADA12A8D}"/>
              </a:ext>
            </a:extLst>
          </p:cNvPr>
          <p:cNvGrpSpPr>
            <a:grpSpLocks/>
          </p:cNvGrpSpPr>
          <p:nvPr/>
        </p:nvGrpSpPr>
        <p:grpSpPr bwMode="auto">
          <a:xfrm>
            <a:off x="6840201" y="2257942"/>
            <a:ext cx="224287" cy="30423"/>
            <a:chOff x="1144" y="2212"/>
            <a:chExt cx="208" cy="40"/>
          </a:xfrm>
          <a:solidFill>
            <a:schemeClr val="bg2">
              <a:lumMod val="85000"/>
            </a:schemeClr>
          </a:solidFill>
        </p:grpSpPr>
        <p:sp>
          <p:nvSpPr>
            <p:cNvPr id="831" name="Rectangle 222">
              <a:extLst>
                <a:ext uri="{FF2B5EF4-FFF2-40B4-BE49-F238E27FC236}">
                  <a16:creationId xmlns:a16="http://schemas.microsoft.com/office/drawing/2014/main" id="{AE86594B-2B5A-4BC9-B06C-9BC440870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4" y="2212"/>
              <a:ext cx="64" cy="4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2" name="Rectangle 223">
              <a:extLst>
                <a:ext uri="{FF2B5EF4-FFF2-40B4-BE49-F238E27FC236}">
                  <a16:creationId xmlns:a16="http://schemas.microsoft.com/office/drawing/2014/main" id="{07E56A8C-31F0-49EF-9058-1EF66CDC4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6" y="2212"/>
              <a:ext cx="64" cy="4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3" name="Rectangle 224">
              <a:extLst>
                <a:ext uri="{FF2B5EF4-FFF2-40B4-BE49-F238E27FC236}">
                  <a16:creationId xmlns:a16="http://schemas.microsoft.com/office/drawing/2014/main" id="{FB9654AF-0B28-4FD2-889F-DCF0BEA88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8" y="2212"/>
              <a:ext cx="64" cy="4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28" name="Group 225">
            <a:extLst>
              <a:ext uri="{FF2B5EF4-FFF2-40B4-BE49-F238E27FC236}">
                <a16:creationId xmlns:a16="http://schemas.microsoft.com/office/drawing/2014/main" id="{C6CDB926-03E8-4DD7-8D10-9E7508CB8249}"/>
              </a:ext>
            </a:extLst>
          </p:cNvPr>
          <p:cNvGrpSpPr>
            <a:grpSpLocks/>
          </p:cNvGrpSpPr>
          <p:nvPr/>
        </p:nvGrpSpPr>
        <p:grpSpPr bwMode="auto">
          <a:xfrm>
            <a:off x="6710805" y="2294449"/>
            <a:ext cx="86264" cy="30423"/>
            <a:chOff x="1024" y="2260"/>
            <a:chExt cx="80" cy="40"/>
          </a:xfrm>
          <a:solidFill>
            <a:schemeClr val="bg2">
              <a:lumMod val="85000"/>
            </a:schemeClr>
          </a:solidFill>
        </p:grpSpPr>
        <p:sp>
          <p:nvSpPr>
            <p:cNvPr id="829" name="Oval 226">
              <a:extLst>
                <a:ext uri="{FF2B5EF4-FFF2-40B4-BE49-F238E27FC236}">
                  <a16:creationId xmlns:a16="http://schemas.microsoft.com/office/drawing/2014/main" id="{BB7E6FB1-15F6-479C-B26F-500564746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4" y="2260"/>
              <a:ext cx="8" cy="4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0" name="Oval 227">
              <a:extLst>
                <a:ext uri="{FF2B5EF4-FFF2-40B4-BE49-F238E27FC236}">
                  <a16:creationId xmlns:a16="http://schemas.microsoft.com/office/drawing/2014/main" id="{E4B551A8-88FD-4433-ACB3-725776D33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6" y="2260"/>
              <a:ext cx="8" cy="4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55" name="Group 854">
            <a:extLst>
              <a:ext uri="{FF2B5EF4-FFF2-40B4-BE49-F238E27FC236}">
                <a16:creationId xmlns:a16="http://schemas.microsoft.com/office/drawing/2014/main" id="{D59B8F6B-1F5C-4ED4-80DC-8C8733A041B0}"/>
              </a:ext>
            </a:extLst>
          </p:cNvPr>
          <p:cNvGrpSpPr/>
          <p:nvPr/>
        </p:nvGrpSpPr>
        <p:grpSpPr>
          <a:xfrm>
            <a:off x="6694793" y="1866625"/>
            <a:ext cx="411850" cy="508707"/>
            <a:chOff x="7687296" y="1970175"/>
            <a:chExt cx="672135" cy="704725"/>
          </a:xfrm>
        </p:grpSpPr>
        <p:grpSp>
          <p:nvGrpSpPr>
            <p:cNvPr id="856" name="Group 155">
              <a:extLst>
                <a:ext uri="{FF2B5EF4-FFF2-40B4-BE49-F238E27FC236}">
                  <a16:creationId xmlns:a16="http://schemas.microsoft.com/office/drawing/2014/main" id="{F511D97E-4ED2-4BCC-BE1E-B0F95FB889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7296" y="1977992"/>
              <a:ext cx="328613" cy="348454"/>
              <a:chOff x="1433" y="336"/>
              <a:chExt cx="721" cy="463"/>
            </a:xfrm>
          </p:grpSpPr>
          <p:sp>
            <p:nvSpPr>
              <p:cNvPr id="866" name="Freeform 156">
                <a:extLst>
                  <a:ext uri="{FF2B5EF4-FFF2-40B4-BE49-F238E27FC236}">
                    <a16:creationId xmlns:a16="http://schemas.microsoft.com/office/drawing/2014/main" id="{8F945FE0-6E93-4110-A96C-0A7BA25DD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3" y="336"/>
                <a:ext cx="721" cy="463"/>
              </a:xfrm>
              <a:custGeom>
                <a:avLst/>
                <a:gdLst>
                  <a:gd name="T0" fmla="*/ 123 w 721"/>
                  <a:gd name="T1" fmla="*/ 377 h 463"/>
                  <a:gd name="T2" fmla="*/ 166 w 721"/>
                  <a:gd name="T3" fmla="*/ 430 h 463"/>
                  <a:gd name="T4" fmla="*/ 221 w 721"/>
                  <a:gd name="T5" fmla="*/ 459 h 463"/>
                  <a:gd name="T6" fmla="*/ 281 w 721"/>
                  <a:gd name="T7" fmla="*/ 461 h 463"/>
                  <a:gd name="T8" fmla="*/ 337 w 721"/>
                  <a:gd name="T9" fmla="*/ 434 h 463"/>
                  <a:gd name="T10" fmla="*/ 385 w 721"/>
                  <a:gd name="T11" fmla="*/ 434 h 463"/>
                  <a:gd name="T12" fmla="*/ 440 w 721"/>
                  <a:gd name="T13" fmla="*/ 461 h 463"/>
                  <a:gd name="T14" fmla="*/ 500 w 721"/>
                  <a:gd name="T15" fmla="*/ 459 h 463"/>
                  <a:gd name="T16" fmla="*/ 555 w 721"/>
                  <a:gd name="T17" fmla="*/ 430 h 463"/>
                  <a:gd name="T18" fmla="*/ 598 w 721"/>
                  <a:gd name="T19" fmla="*/ 377 h 463"/>
                  <a:gd name="T20" fmla="*/ 637 w 721"/>
                  <a:gd name="T21" fmla="*/ 348 h 463"/>
                  <a:gd name="T22" fmla="*/ 680 w 721"/>
                  <a:gd name="T23" fmla="*/ 331 h 463"/>
                  <a:gd name="T24" fmla="*/ 709 w 721"/>
                  <a:gd name="T25" fmla="*/ 288 h 463"/>
                  <a:gd name="T26" fmla="*/ 721 w 721"/>
                  <a:gd name="T27" fmla="*/ 233 h 463"/>
                  <a:gd name="T28" fmla="*/ 709 w 721"/>
                  <a:gd name="T29" fmla="*/ 175 h 463"/>
                  <a:gd name="T30" fmla="*/ 680 w 721"/>
                  <a:gd name="T31" fmla="*/ 132 h 463"/>
                  <a:gd name="T32" fmla="*/ 637 w 721"/>
                  <a:gd name="T33" fmla="*/ 115 h 463"/>
                  <a:gd name="T34" fmla="*/ 598 w 721"/>
                  <a:gd name="T35" fmla="*/ 87 h 463"/>
                  <a:gd name="T36" fmla="*/ 555 w 721"/>
                  <a:gd name="T37" fmla="*/ 33 h 463"/>
                  <a:gd name="T38" fmla="*/ 500 w 721"/>
                  <a:gd name="T39" fmla="*/ 4 h 463"/>
                  <a:gd name="T40" fmla="*/ 440 w 721"/>
                  <a:gd name="T41" fmla="*/ 2 h 463"/>
                  <a:gd name="T42" fmla="*/ 385 w 721"/>
                  <a:gd name="T43" fmla="*/ 29 h 463"/>
                  <a:gd name="T44" fmla="*/ 337 w 721"/>
                  <a:gd name="T45" fmla="*/ 29 h 463"/>
                  <a:gd name="T46" fmla="*/ 281 w 721"/>
                  <a:gd name="T47" fmla="*/ 2 h 463"/>
                  <a:gd name="T48" fmla="*/ 221 w 721"/>
                  <a:gd name="T49" fmla="*/ 4 h 463"/>
                  <a:gd name="T50" fmla="*/ 166 w 721"/>
                  <a:gd name="T51" fmla="*/ 33 h 463"/>
                  <a:gd name="T52" fmla="*/ 123 w 721"/>
                  <a:gd name="T53" fmla="*/ 87 h 463"/>
                  <a:gd name="T54" fmla="*/ 84 w 721"/>
                  <a:gd name="T55" fmla="*/ 115 h 463"/>
                  <a:gd name="T56" fmla="*/ 41 w 721"/>
                  <a:gd name="T57" fmla="*/ 132 h 463"/>
                  <a:gd name="T58" fmla="*/ 12 w 721"/>
                  <a:gd name="T59" fmla="*/ 175 h 463"/>
                  <a:gd name="T60" fmla="*/ 0 w 721"/>
                  <a:gd name="T61" fmla="*/ 233 h 463"/>
                  <a:gd name="T62" fmla="*/ 12 w 721"/>
                  <a:gd name="T63" fmla="*/ 288 h 463"/>
                  <a:gd name="T64" fmla="*/ 41 w 721"/>
                  <a:gd name="T65" fmla="*/ 331 h 463"/>
                  <a:gd name="T66" fmla="*/ 84 w 721"/>
                  <a:gd name="T67" fmla="*/ 348 h 46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21"/>
                  <a:gd name="T103" fmla="*/ 0 h 463"/>
                  <a:gd name="T104" fmla="*/ 721 w 721"/>
                  <a:gd name="T105" fmla="*/ 463 h 46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21" h="463">
                    <a:moveTo>
                      <a:pt x="106" y="344"/>
                    </a:moveTo>
                    <a:lnTo>
                      <a:pt x="123" y="377"/>
                    </a:lnTo>
                    <a:lnTo>
                      <a:pt x="142" y="405"/>
                    </a:lnTo>
                    <a:lnTo>
                      <a:pt x="166" y="430"/>
                    </a:lnTo>
                    <a:lnTo>
                      <a:pt x="192" y="447"/>
                    </a:lnTo>
                    <a:lnTo>
                      <a:pt x="221" y="459"/>
                    </a:lnTo>
                    <a:lnTo>
                      <a:pt x="250" y="463"/>
                    </a:lnTo>
                    <a:lnTo>
                      <a:pt x="281" y="461"/>
                    </a:lnTo>
                    <a:lnTo>
                      <a:pt x="310" y="451"/>
                    </a:lnTo>
                    <a:lnTo>
                      <a:pt x="337" y="434"/>
                    </a:lnTo>
                    <a:lnTo>
                      <a:pt x="361" y="412"/>
                    </a:lnTo>
                    <a:lnTo>
                      <a:pt x="385" y="434"/>
                    </a:lnTo>
                    <a:lnTo>
                      <a:pt x="411" y="451"/>
                    </a:lnTo>
                    <a:lnTo>
                      <a:pt x="440" y="461"/>
                    </a:lnTo>
                    <a:lnTo>
                      <a:pt x="471" y="463"/>
                    </a:lnTo>
                    <a:lnTo>
                      <a:pt x="500" y="459"/>
                    </a:lnTo>
                    <a:lnTo>
                      <a:pt x="529" y="447"/>
                    </a:lnTo>
                    <a:lnTo>
                      <a:pt x="555" y="430"/>
                    </a:lnTo>
                    <a:lnTo>
                      <a:pt x="579" y="405"/>
                    </a:lnTo>
                    <a:lnTo>
                      <a:pt x="598" y="377"/>
                    </a:lnTo>
                    <a:lnTo>
                      <a:pt x="615" y="344"/>
                    </a:lnTo>
                    <a:lnTo>
                      <a:pt x="637" y="348"/>
                    </a:lnTo>
                    <a:lnTo>
                      <a:pt x="658" y="344"/>
                    </a:lnTo>
                    <a:lnTo>
                      <a:pt x="680" y="331"/>
                    </a:lnTo>
                    <a:lnTo>
                      <a:pt x="697" y="313"/>
                    </a:lnTo>
                    <a:lnTo>
                      <a:pt x="709" y="288"/>
                    </a:lnTo>
                    <a:lnTo>
                      <a:pt x="719" y="261"/>
                    </a:lnTo>
                    <a:lnTo>
                      <a:pt x="721" y="233"/>
                    </a:lnTo>
                    <a:lnTo>
                      <a:pt x="719" y="202"/>
                    </a:lnTo>
                    <a:lnTo>
                      <a:pt x="709" y="175"/>
                    </a:lnTo>
                    <a:lnTo>
                      <a:pt x="697" y="150"/>
                    </a:lnTo>
                    <a:lnTo>
                      <a:pt x="680" y="132"/>
                    </a:lnTo>
                    <a:lnTo>
                      <a:pt x="658" y="120"/>
                    </a:lnTo>
                    <a:lnTo>
                      <a:pt x="637" y="115"/>
                    </a:lnTo>
                    <a:lnTo>
                      <a:pt x="615" y="120"/>
                    </a:lnTo>
                    <a:lnTo>
                      <a:pt x="598" y="87"/>
                    </a:lnTo>
                    <a:lnTo>
                      <a:pt x="579" y="58"/>
                    </a:lnTo>
                    <a:lnTo>
                      <a:pt x="555" y="33"/>
                    </a:lnTo>
                    <a:lnTo>
                      <a:pt x="529" y="17"/>
                    </a:lnTo>
                    <a:lnTo>
                      <a:pt x="500" y="4"/>
                    </a:lnTo>
                    <a:lnTo>
                      <a:pt x="471" y="0"/>
                    </a:lnTo>
                    <a:lnTo>
                      <a:pt x="440" y="2"/>
                    </a:lnTo>
                    <a:lnTo>
                      <a:pt x="411" y="13"/>
                    </a:lnTo>
                    <a:lnTo>
                      <a:pt x="385" y="29"/>
                    </a:lnTo>
                    <a:lnTo>
                      <a:pt x="361" y="52"/>
                    </a:lnTo>
                    <a:lnTo>
                      <a:pt x="337" y="29"/>
                    </a:lnTo>
                    <a:lnTo>
                      <a:pt x="310" y="13"/>
                    </a:lnTo>
                    <a:lnTo>
                      <a:pt x="281" y="2"/>
                    </a:lnTo>
                    <a:lnTo>
                      <a:pt x="250" y="0"/>
                    </a:lnTo>
                    <a:lnTo>
                      <a:pt x="221" y="4"/>
                    </a:lnTo>
                    <a:lnTo>
                      <a:pt x="192" y="17"/>
                    </a:lnTo>
                    <a:lnTo>
                      <a:pt x="166" y="33"/>
                    </a:lnTo>
                    <a:lnTo>
                      <a:pt x="142" y="58"/>
                    </a:lnTo>
                    <a:lnTo>
                      <a:pt x="123" y="87"/>
                    </a:lnTo>
                    <a:lnTo>
                      <a:pt x="106" y="120"/>
                    </a:lnTo>
                    <a:lnTo>
                      <a:pt x="84" y="115"/>
                    </a:lnTo>
                    <a:lnTo>
                      <a:pt x="63" y="120"/>
                    </a:lnTo>
                    <a:lnTo>
                      <a:pt x="41" y="132"/>
                    </a:lnTo>
                    <a:lnTo>
                      <a:pt x="24" y="150"/>
                    </a:lnTo>
                    <a:lnTo>
                      <a:pt x="12" y="175"/>
                    </a:lnTo>
                    <a:lnTo>
                      <a:pt x="3" y="202"/>
                    </a:lnTo>
                    <a:lnTo>
                      <a:pt x="0" y="233"/>
                    </a:lnTo>
                    <a:lnTo>
                      <a:pt x="3" y="261"/>
                    </a:lnTo>
                    <a:lnTo>
                      <a:pt x="12" y="288"/>
                    </a:lnTo>
                    <a:lnTo>
                      <a:pt x="24" y="313"/>
                    </a:lnTo>
                    <a:lnTo>
                      <a:pt x="41" y="331"/>
                    </a:lnTo>
                    <a:lnTo>
                      <a:pt x="63" y="344"/>
                    </a:lnTo>
                    <a:lnTo>
                      <a:pt x="84" y="348"/>
                    </a:lnTo>
                    <a:lnTo>
                      <a:pt x="106" y="344"/>
                    </a:lnTo>
                    <a:close/>
                  </a:path>
                </a:pathLst>
              </a:custGeom>
              <a:solidFill>
                <a:schemeClr val="bg1"/>
              </a:solidFill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867" name="Rectangle 157">
                <a:extLst>
                  <a:ext uri="{FF2B5EF4-FFF2-40B4-BE49-F238E27FC236}">
                    <a16:creationId xmlns:a16="http://schemas.microsoft.com/office/drawing/2014/main" id="{139AFE07-19F2-40FF-927F-00C243C5F7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9" y="500"/>
                <a:ext cx="411" cy="17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0" hangingPunct="0">
                  <a:buNone/>
                </a:pPr>
                <a:r>
                  <a:rPr lang="en-US" sz="600" b="1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MS</a:t>
                </a:r>
                <a:endParaRPr lang="en-US" sz="600" b="1" dirty="0">
                  <a:solidFill>
                    <a:srgbClr val="FF0000"/>
                  </a:solidFill>
                  <a:cs typeface="Arial" charset="0"/>
                </a:endParaRPr>
              </a:p>
            </p:txBody>
          </p:sp>
        </p:grpSp>
        <p:grpSp>
          <p:nvGrpSpPr>
            <p:cNvPr id="857" name="Group 155">
              <a:extLst>
                <a:ext uri="{FF2B5EF4-FFF2-40B4-BE49-F238E27FC236}">
                  <a16:creationId xmlns:a16="http://schemas.microsoft.com/office/drawing/2014/main" id="{00A6EFCC-E0F5-4114-A8E6-E3CEE7AB76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23174" y="1970175"/>
              <a:ext cx="328613" cy="348454"/>
              <a:chOff x="1433" y="336"/>
              <a:chExt cx="721" cy="463"/>
            </a:xfrm>
          </p:grpSpPr>
          <p:sp>
            <p:nvSpPr>
              <p:cNvPr id="864" name="Freeform 156">
                <a:extLst>
                  <a:ext uri="{FF2B5EF4-FFF2-40B4-BE49-F238E27FC236}">
                    <a16:creationId xmlns:a16="http://schemas.microsoft.com/office/drawing/2014/main" id="{0F828D09-A069-4FD5-AA76-3CDAE0C98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3" y="336"/>
                <a:ext cx="721" cy="463"/>
              </a:xfrm>
              <a:custGeom>
                <a:avLst/>
                <a:gdLst>
                  <a:gd name="T0" fmla="*/ 123 w 721"/>
                  <a:gd name="T1" fmla="*/ 377 h 463"/>
                  <a:gd name="T2" fmla="*/ 166 w 721"/>
                  <a:gd name="T3" fmla="*/ 430 h 463"/>
                  <a:gd name="T4" fmla="*/ 221 w 721"/>
                  <a:gd name="T5" fmla="*/ 459 h 463"/>
                  <a:gd name="T6" fmla="*/ 281 w 721"/>
                  <a:gd name="T7" fmla="*/ 461 h 463"/>
                  <a:gd name="T8" fmla="*/ 337 w 721"/>
                  <a:gd name="T9" fmla="*/ 434 h 463"/>
                  <a:gd name="T10" fmla="*/ 385 w 721"/>
                  <a:gd name="T11" fmla="*/ 434 h 463"/>
                  <a:gd name="T12" fmla="*/ 440 w 721"/>
                  <a:gd name="T13" fmla="*/ 461 h 463"/>
                  <a:gd name="T14" fmla="*/ 500 w 721"/>
                  <a:gd name="T15" fmla="*/ 459 h 463"/>
                  <a:gd name="T16" fmla="*/ 555 w 721"/>
                  <a:gd name="T17" fmla="*/ 430 h 463"/>
                  <a:gd name="T18" fmla="*/ 598 w 721"/>
                  <a:gd name="T19" fmla="*/ 377 h 463"/>
                  <a:gd name="T20" fmla="*/ 637 w 721"/>
                  <a:gd name="T21" fmla="*/ 348 h 463"/>
                  <a:gd name="T22" fmla="*/ 680 w 721"/>
                  <a:gd name="T23" fmla="*/ 331 h 463"/>
                  <a:gd name="T24" fmla="*/ 709 w 721"/>
                  <a:gd name="T25" fmla="*/ 288 h 463"/>
                  <a:gd name="T26" fmla="*/ 721 w 721"/>
                  <a:gd name="T27" fmla="*/ 233 h 463"/>
                  <a:gd name="T28" fmla="*/ 709 w 721"/>
                  <a:gd name="T29" fmla="*/ 175 h 463"/>
                  <a:gd name="T30" fmla="*/ 680 w 721"/>
                  <a:gd name="T31" fmla="*/ 132 h 463"/>
                  <a:gd name="T32" fmla="*/ 637 w 721"/>
                  <a:gd name="T33" fmla="*/ 115 h 463"/>
                  <a:gd name="T34" fmla="*/ 598 w 721"/>
                  <a:gd name="T35" fmla="*/ 87 h 463"/>
                  <a:gd name="T36" fmla="*/ 555 w 721"/>
                  <a:gd name="T37" fmla="*/ 33 h 463"/>
                  <a:gd name="T38" fmla="*/ 500 w 721"/>
                  <a:gd name="T39" fmla="*/ 4 h 463"/>
                  <a:gd name="T40" fmla="*/ 440 w 721"/>
                  <a:gd name="T41" fmla="*/ 2 h 463"/>
                  <a:gd name="T42" fmla="*/ 385 w 721"/>
                  <a:gd name="T43" fmla="*/ 29 h 463"/>
                  <a:gd name="T44" fmla="*/ 337 w 721"/>
                  <a:gd name="T45" fmla="*/ 29 h 463"/>
                  <a:gd name="T46" fmla="*/ 281 w 721"/>
                  <a:gd name="T47" fmla="*/ 2 h 463"/>
                  <a:gd name="T48" fmla="*/ 221 w 721"/>
                  <a:gd name="T49" fmla="*/ 4 h 463"/>
                  <a:gd name="T50" fmla="*/ 166 w 721"/>
                  <a:gd name="T51" fmla="*/ 33 h 463"/>
                  <a:gd name="T52" fmla="*/ 123 w 721"/>
                  <a:gd name="T53" fmla="*/ 87 h 463"/>
                  <a:gd name="T54" fmla="*/ 84 w 721"/>
                  <a:gd name="T55" fmla="*/ 115 h 463"/>
                  <a:gd name="T56" fmla="*/ 41 w 721"/>
                  <a:gd name="T57" fmla="*/ 132 h 463"/>
                  <a:gd name="T58" fmla="*/ 12 w 721"/>
                  <a:gd name="T59" fmla="*/ 175 h 463"/>
                  <a:gd name="T60" fmla="*/ 0 w 721"/>
                  <a:gd name="T61" fmla="*/ 233 h 463"/>
                  <a:gd name="T62" fmla="*/ 12 w 721"/>
                  <a:gd name="T63" fmla="*/ 288 h 463"/>
                  <a:gd name="T64" fmla="*/ 41 w 721"/>
                  <a:gd name="T65" fmla="*/ 331 h 463"/>
                  <a:gd name="T66" fmla="*/ 84 w 721"/>
                  <a:gd name="T67" fmla="*/ 348 h 46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21"/>
                  <a:gd name="T103" fmla="*/ 0 h 463"/>
                  <a:gd name="T104" fmla="*/ 721 w 721"/>
                  <a:gd name="T105" fmla="*/ 463 h 46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21" h="463">
                    <a:moveTo>
                      <a:pt x="106" y="344"/>
                    </a:moveTo>
                    <a:lnTo>
                      <a:pt x="123" y="377"/>
                    </a:lnTo>
                    <a:lnTo>
                      <a:pt x="142" y="405"/>
                    </a:lnTo>
                    <a:lnTo>
                      <a:pt x="166" y="430"/>
                    </a:lnTo>
                    <a:lnTo>
                      <a:pt x="192" y="447"/>
                    </a:lnTo>
                    <a:lnTo>
                      <a:pt x="221" y="459"/>
                    </a:lnTo>
                    <a:lnTo>
                      <a:pt x="250" y="463"/>
                    </a:lnTo>
                    <a:lnTo>
                      <a:pt x="281" y="461"/>
                    </a:lnTo>
                    <a:lnTo>
                      <a:pt x="310" y="451"/>
                    </a:lnTo>
                    <a:lnTo>
                      <a:pt x="337" y="434"/>
                    </a:lnTo>
                    <a:lnTo>
                      <a:pt x="361" y="412"/>
                    </a:lnTo>
                    <a:lnTo>
                      <a:pt x="385" y="434"/>
                    </a:lnTo>
                    <a:lnTo>
                      <a:pt x="411" y="451"/>
                    </a:lnTo>
                    <a:lnTo>
                      <a:pt x="440" y="461"/>
                    </a:lnTo>
                    <a:lnTo>
                      <a:pt x="471" y="463"/>
                    </a:lnTo>
                    <a:lnTo>
                      <a:pt x="500" y="459"/>
                    </a:lnTo>
                    <a:lnTo>
                      <a:pt x="529" y="447"/>
                    </a:lnTo>
                    <a:lnTo>
                      <a:pt x="555" y="430"/>
                    </a:lnTo>
                    <a:lnTo>
                      <a:pt x="579" y="405"/>
                    </a:lnTo>
                    <a:lnTo>
                      <a:pt x="598" y="377"/>
                    </a:lnTo>
                    <a:lnTo>
                      <a:pt x="615" y="344"/>
                    </a:lnTo>
                    <a:lnTo>
                      <a:pt x="637" y="348"/>
                    </a:lnTo>
                    <a:lnTo>
                      <a:pt x="658" y="344"/>
                    </a:lnTo>
                    <a:lnTo>
                      <a:pt x="680" y="331"/>
                    </a:lnTo>
                    <a:lnTo>
                      <a:pt x="697" y="313"/>
                    </a:lnTo>
                    <a:lnTo>
                      <a:pt x="709" y="288"/>
                    </a:lnTo>
                    <a:lnTo>
                      <a:pt x="719" y="261"/>
                    </a:lnTo>
                    <a:lnTo>
                      <a:pt x="721" y="233"/>
                    </a:lnTo>
                    <a:lnTo>
                      <a:pt x="719" y="202"/>
                    </a:lnTo>
                    <a:lnTo>
                      <a:pt x="709" y="175"/>
                    </a:lnTo>
                    <a:lnTo>
                      <a:pt x="697" y="150"/>
                    </a:lnTo>
                    <a:lnTo>
                      <a:pt x="680" y="132"/>
                    </a:lnTo>
                    <a:lnTo>
                      <a:pt x="658" y="120"/>
                    </a:lnTo>
                    <a:lnTo>
                      <a:pt x="637" y="115"/>
                    </a:lnTo>
                    <a:lnTo>
                      <a:pt x="615" y="120"/>
                    </a:lnTo>
                    <a:lnTo>
                      <a:pt x="598" y="87"/>
                    </a:lnTo>
                    <a:lnTo>
                      <a:pt x="579" y="58"/>
                    </a:lnTo>
                    <a:lnTo>
                      <a:pt x="555" y="33"/>
                    </a:lnTo>
                    <a:lnTo>
                      <a:pt x="529" y="17"/>
                    </a:lnTo>
                    <a:lnTo>
                      <a:pt x="500" y="4"/>
                    </a:lnTo>
                    <a:lnTo>
                      <a:pt x="471" y="0"/>
                    </a:lnTo>
                    <a:lnTo>
                      <a:pt x="440" y="2"/>
                    </a:lnTo>
                    <a:lnTo>
                      <a:pt x="411" y="13"/>
                    </a:lnTo>
                    <a:lnTo>
                      <a:pt x="385" y="29"/>
                    </a:lnTo>
                    <a:lnTo>
                      <a:pt x="361" y="52"/>
                    </a:lnTo>
                    <a:lnTo>
                      <a:pt x="337" y="29"/>
                    </a:lnTo>
                    <a:lnTo>
                      <a:pt x="310" y="13"/>
                    </a:lnTo>
                    <a:lnTo>
                      <a:pt x="281" y="2"/>
                    </a:lnTo>
                    <a:lnTo>
                      <a:pt x="250" y="0"/>
                    </a:lnTo>
                    <a:lnTo>
                      <a:pt x="221" y="4"/>
                    </a:lnTo>
                    <a:lnTo>
                      <a:pt x="192" y="17"/>
                    </a:lnTo>
                    <a:lnTo>
                      <a:pt x="166" y="33"/>
                    </a:lnTo>
                    <a:lnTo>
                      <a:pt x="142" y="58"/>
                    </a:lnTo>
                    <a:lnTo>
                      <a:pt x="123" y="87"/>
                    </a:lnTo>
                    <a:lnTo>
                      <a:pt x="106" y="120"/>
                    </a:lnTo>
                    <a:lnTo>
                      <a:pt x="84" y="115"/>
                    </a:lnTo>
                    <a:lnTo>
                      <a:pt x="63" y="120"/>
                    </a:lnTo>
                    <a:lnTo>
                      <a:pt x="41" y="132"/>
                    </a:lnTo>
                    <a:lnTo>
                      <a:pt x="24" y="150"/>
                    </a:lnTo>
                    <a:lnTo>
                      <a:pt x="12" y="175"/>
                    </a:lnTo>
                    <a:lnTo>
                      <a:pt x="3" y="202"/>
                    </a:lnTo>
                    <a:lnTo>
                      <a:pt x="0" y="233"/>
                    </a:lnTo>
                    <a:lnTo>
                      <a:pt x="3" y="261"/>
                    </a:lnTo>
                    <a:lnTo>
                      <a:pt x="12" y="288"/>
                    </a:lnTo>
                    <a:lnTo>
                      <a:pt x="24" y="313"/>
                    </a:lnTo>
                    <a:lnTo>
                      <a:pt x="41" y="331"/>
                    </a:lnTo>
                    <a:lnTo>
                      <a:pt x="63" y="344"/>
                    </a:lnTo>
                    <a:lnTo>
                      <a:pt x="84" y="348"/>
                    </a:lnTo>
                    <a:lnTo>
                      <a:pt x="106" y="344"/>
                    </a:lnTo>
                    <a:close/>
                  </a:path>
                </a:pathLst>
              </a:custGeom>
              <a:solidFill>
                <a:schemeClr val="bg1"/>
              </a:solidFill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865" name="Rectangle 157">
                <a:extLst>
                  <a:ext uri="{FF2B5EF4-FFF2-40B4-BE49-F238E27FC236}">
                    <a16:creationId xmlns:a16="http://schemas.microsoft.com/office/drawing/2014/main" id="{7F0CAE81-09F2-46E5-9ADD-DE3644569F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9" y="500"/>
                <a:ext cx="411" cy="17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0" hangingPunct="0">
                  <a:buNone/>
                </a:pPr>
                <a:r>
                  <a:rPr lang="en-US" sz="600" b="1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MS</a:t>
                </a:r>
                <a:endParaRPr lang="en-US" sz="600" b="1" dirty="0">
                  <a:solidFill>
                    <a:srgbClr val="FF0000"/>
                  </a:solidFill>
                  <a:cs typeface="Arial" charset="0"/>
                </a:endParaRPr>
              </a:p>
            </p:txBody>
          </p:sp>
        </p:grpSp>
        <p:grpSp>
          <p:nvGrpSpPr>
            <p:cNvPr id="858" name="Group 155">
              <a:extLst>
                <a:ext uri="{FF2B5EF4-FFF2-40B4-BE49-F238E27FC236}">
                  <a16:creationId xmlns:a16="http://schemas.microsoft.com/office/drawing/2014/main" id="{3F4ED823-2D29-4727-9D51-F9A70F3A26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90351" y="2326446"/>
              <a:ext cx="328613" cy="348454"/>
              <a:chOff x="1433" y="336"/>
              <a:chExt cx="721" cy="463"/>
            </a:xfrm>
          </p:grpSpPr>
          <p:sp>
            <p:nvSpPr>
              <p:cNvPr id="862" name="Freeform 156">
                <a:extLst>
                  <a:ext uri="{FF2B5EF4-FFF2-40B4-BE49-F238E27FC236}">
                    <a16:creationId xmlns:a16="http://schemas.microsoft.com/office/drawing/2014/main" id="{2800F731-BA1E-47E4-B7BE-CC125D416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3" y="336"/>
                <a:ext cx="721" cy="463"/>
              </a:xfrm>
              <a:custGeom>
                <a:avLst/>
                <a:gdLst>
                  <a:gd name="T0" fmla="*/ 123 w 721"/>
                  <a:gd name="T1" fmla="*/ 377 h 463"/>
                  <a:gd name="T2" fmla="*/ 166 w 721"/>
                  <a:gd name="T3" fmla="*/ 430 h 463"/>
                  <a:gd name="T4" fmla="*/ 221 w 721"/>
                  <a:gd name="T5" fmla="*/ 459 h 463"/>
                  <a:gd name="T6" fmla="*/ 281 w 721"/>
                  <a:gd name="T7" fmla="*/ 461 h 463"/>
                  <a:gd name="T8" fmla="*/ 337 w 721"/>
                  <a:gd name="T9" fmla="*/ 434 h 463"/>
                  <a:gd name="T10" fmla="*/ 385 w 721"/>
                  <a:gd name="T11" fmla="*/ 434 h 463"/>
                  <a:gd name="T12" fmla="*/ 440 w 721"/>
                  <a:gd name="T13" fmla="*/ 461 h 463"/>
                  <a:gd name="T14" fmla="*/ 500 w 721"/>
                  <a:gd name="T15" fmla="*/ 459 h 463"/>
                  <a:gd name="T16" fmla="*/ 555 w 721"/>
                  <a:gd name="T17" fmla="*/ 430 h 463"/>
                  <a:gd name="T18" fmla="*/ 598 w 721"/>
                  <a:gd name="T19" fmla="*/ 377 h 463"/>
                  <a:gd name="T20" fmla="*/ 637 w 721"/>
                  <a:gd name="T21" fmla="*/ 348 h 463"/>
                  <a:gd name="T22" fmla="*/ 680 w 721"/>
                  <a:gd name="T23" fmla="*/ 331 h 463"/>
                  <a:gd name="T24" fmla="*/ 709 w 721"/>
                  <a:gd name="T25" fmla="*/ 288 h 463"/>
                  <a:gd name="T26" fmla="*/ 721 w 721"/>
                  <a:gd name="T27" fmla="*/ 233 h 463"/>
                  <a:gd name="T28" fmla="*/ 709 w 721"/>
                  <a:gd name="T29" fmla="*/ 175 h 463"/>
                  <a:gd name="T30" fmla="*/ 680 w 721"/>
                  <a:gd name="T31" fmla="*/ 132 h 463"/>
                  <a:gd name="T32" fmla="*/ 637 w 721"/>
                  <a:gd name="T33" fmla="*/ 115 h 463"/>
                  <a:gd name="T34" fmla="*/ 598 w 721"/>
                  <a:gd name="T35" fmla="*/ 87 h 463"/>
                  <a:gd name="T36" fmla="*/ 555 w 721"/>
                  <a:gd name="T37" fmla="*/ 33 h 463"/>
                  <a:gd name="T38" fmla="*/ 500 w 721"/>
                  <a:gd name="T39" fmla="*/ 4 h 463"/>
                  <a:gd name="T40" fmla="*/ 440 w 721"/>
                  <a:gd name="T41" fmla="*/ 2 h 463"/>
                  <a:gd name="T42" fmla="*/ 385 w 721"/>
                  <a:gd name="T43" fmla="*/ 29 h 463"/>
                  <a:gd name="T44" fmla="*/ 337 w 721"/>
                  <a:gd name="T45" fmla="*/ 29 h 463"/>
                  <a:gd name="T46" fmla="*/ 281 w 721"/>
                  <a:gd name="T47" fmla="*/ 2 h 463"/>
                  <a:gd name="T48" fmla="*/ 221 w 721"/>
                  <a:gd name="T49" fmla="*/ 4 h 463"/>
                  <a:gd name="T50" fmla="*/ 166 w 721"/>
                  <a:gd name="T51" fmla="*/ 33 h 463"/>
                  <a:gd name="T52" fmla="*/ 123 w 721"/>
                  <a:gd name="T53" fmla="*/ 87 h 463"/>
                  <a:gd name="T54" fmla="*/ 84 w 721"/>
                  <a:gd name="T55" fmla="*/ 115 h 463"/>
                  <a:gd name="T56" fmla="*/ 41 w 721"/>
                  <a:gd name="T57" fmla="*/ 132 h 463"/>
                  <a:gd name="T58" fmla="*/ 12 w 721"/>
                  <a:gd name="T59" fmla="*/ 175 h 463"/>
                  <a:gd name="T60" fmla="*/ 0 w 721"/>
                  <a:gd name="T61" fmla="*/ 233 h 463"/>
                  <a:gd name="T62" fmla="*/ 12 w 721"/>
                  <a:gd name="T63" fmla="*/ 288 h 463"/>
                  <a:gd name="T64" fmla="*/ 41 w 721"/>
                  <a:gd name="T65" fmla="*/ 331 h 463"/>
                  <a:gd name="T66" fmla="*/ 84 w 721"/>
                  <a:gd name="T67" fmla="*/ 348 h 46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21"/>
                  <a:gd name="T103" fmla="*/ 0 h 463"/>
                  <a:gd name="T104" fmla="*/ 721 w 721"/>
                  <a:gd name="T105" fmla="*/ 463 h 46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21" h="463">
                    <a:moveTo>
                      <a:pt x="106" y="344"/>
                    </a:moveTo>
                    <a:lnTo>
                      <a:pt x="123" y="377"/>
                    </a:lnTo>
                    <a:lnTo>
                      <a:pt x="142" y="405"/>
                    </a:lnTo>
                    <a:lnTo>
                      <a:pt x="166" y="430"/>
                    </a:lnTo>
                    <a:lnTo>
                      <a:pt x="192" y="447"/>
                    </a:lnTo>
                    <a:lnTo>
                      <a:pt x="221" y="459"/>
                    </a:lnTo>
                    <a:lnTo>
                      <a:pt x="250" y="463"/>
                    </a:lnTo>
                    <a:lnTo>
                      <a:pt x="281" y="461"/>
                    </a:lnTo>
                    <a:lnTo>
                      <a:pt x="310" y="451"/>
                    </a:lnTo>
                    <a:lnTo>
                      <a:pt x="337" y="434"/>
                    </a:lnTo>
                    <a:lnTo>
                      <a:pt x="361" y="412"/>
                    </a:lnTo>
                    <a:lnTo>
                      <a:pt x="385" y="434"/>
                    </a:lnTo>
                    <a:lnTo>
                      <a:pt x="411" y="451"/>
                    </a:lnTo>
                    <a:lnTo>
                      <a:pt x="440" y="461"/>
                    </a:lnTo>
                    <a:lnTo>
                      <a:pt x="471" y="463"/>
                    </a:lnTo>
                    <a:lnTo>
                      <a:pt x="500" y="459"/>
                    </a:lnTo>
                    <a:lnTo>
                      <a:pt x="529" y="447"/>
                    </a:lnTo>
                    <a:lnTo>
                      <a:pt x="555" y="430"/>
                    </a:lnTo>
                    <a:lnTo>
                      <a:pt x="579" y="405"/>
                    </a:lnTo>
                    <a:lnTo>
                      <a:pt x="598" y="377"/>
                    </a:lnTo>
                    <a:lnTo>
                      <a:pt x="615" y="344"/>
                    </a:lnTo>
                    <a:lnTo>
                      <a:pt x="637" y="348"/>
                    </a:lnTo>
                    <a:lnTo>
                      <a:pt x="658" y="344"/>
                    </a:lnTo>
                    <a:lnTo>
                      <a:pt x="680" y="331"/>
                    </a:lnTo>
                    <a:lnTo>
                      <a:pt x="697" y="313"/>
                    </a:lnTo>
                    <a:lnTo>
                      <a:pt x="709" y="288"/>
                    </a:lnTo>
                    <a:lnTo>
                      <a:pt x="719" y="261"/>
                    </a:lnTo>
                    <a:lnTo>
                      <a:pt x="721" y="233"/>
                    </a:lnTo>
                    <a:lnTo>
                      <a:pt x="719" y="202"/>
                    </a:lnTo>
                    <a:lnTo>
                      <a:pt x="709" y="175"/>
                    </a:lnTo>
                    <a:lnTo>
                      <a:pt x="697" y="150"/>
                    </a:lnTo>
                    <a:lnTo>
                      <a:pt x="680" y="132"/>
                    </a:lnTo>
                    <a:lnTo>
                      <a:pt x="658" y="120"/>
                    </a:lnTo>
                    <a:lnTo>
                      <a:pt x="637" y="115"/>
                    </a:lnTo>
                    <a:lnTo>
                      <a:pt x="615" y="120"/>
                    </a:lnTo>
                    <a:lnTo>
                      <a:pt x="598" y="87"/>
                    </a:lnTo>
                    <a:lnTo>
                      <a:pt x="579" y="58"/>
                    </a:lnTo>
                    <a:lnTo>
                      <a:pt x="555" y="33"/>
                    </a:lnTo>
                    <a:lnTo>
                      <a:pt x="529" y="17"/>
                    </a:lnTo>
                    <a:lnTo>
                      <a:pt x="500" y="4"/>
                    </a:lnTo>
                    <a:lnTo>
                      <a:pt x="471" y="0"/>
                    </a:lnTo>
                    <a:lnTo>
                      <a:pt x="440" y="2"/>
                    </a:lnTo>
                    <a:lnTo>
                      <a:pt x="411" y="13"/>
                    </a:lnTo>
                    <a:lnTo>
                      <a:pt x="385" y="29"/>
                    </a:lnTo>
                    <a:lnTo>
                      <a:pt x="361" y="52"/>
                    </a:lnTo>
                    <a:lnTo>
                      <a:pt x="337" y="29"/>
                    </a:lnTo>
                    <a:lnTo>
                      <a:pt x="310" y="13"/>
                    </a:lnTo>
                    <a:lnTo>
                      <a:pt x="281" y="2"/>
                    </a:lnTo>
                    <a:lnTo>
                      <a:pt x="250" y="0"/>
                    </a:lnTo>
                    <a:lnTo>
                      <a:pt x="221" y="4"/>
                    </a:lnTo>
                    <a:lnTo>
                      <a:pt x="192" y="17"/>
                    </a:lnTo>
                    <a:lnTo>
                      <a:pt x="166" y="33"/>
                    </a:lnTo>
                    <a:lnTo>
                      <a:pt x="142" y="58"/>
                    </a:lnTo>
                    <a:lnTo>
                      <a:pt x="123" y="87"/>
                    </a:lnTo>
                    <a:lnTo>
                      <a:pt x="106" y="120"/>
                    </a:lnTo>
                    <a:lnTo>
                      <a:pt x="84" y="115"/>
                    </a:lnTo>
                    <a:lnTo>
                      <a:pt x="63" y="120"/>
                    </a:lnTo>
                    <a:lnTo>
                      <a:pt x="41" y="132"/>
                    </a:lnTo>
                    <a:lnTo>
                      <a:pt x="24" y="150"/>
                    </a:lnTo>
                    <a:lnTo>
                      <a:pt x="12" y="175"/>
                    </a:lnTo>
                    <a:lnTo>
                      <a:pt x="3" y="202"/>
                    </a:lnTo>
                    <a:lnTo>
                      <a:pt x="0" y="233"/>
                    </a:lnTo>
                    <a:lnTo>
                      <a:pt x="3" y="261"/>
                    </a:lnTo>
                    <a:lnTo>
                      <a:pt x="12" y="288"/>
                    </a:lnTo>
                    <a:lnTo>
                      <a:pt x="24" y="313"/>
                    </a:lnTo>
                    <a:lnTo>
                      <a:pt x="41" y="331"/>
                    </a:lnTo>
                    <a:lnTo>
                      <a:pt x="63" y="344"/>
                    </a:lnTo>
                    <a:lnTo>
                      <a:pt x="84" y="348"/>
                    </a:lnTo>
                    <a:lnTo>
                      <a:pt x="106" y="344"/>
                    </a:lnTo>
                    <a:close/>
                  </a:path>
                </a:pathLst>
              </a:custGeom>
              <a:solidFill>
                <a:schemeClr val="bg1"/>
              </a:solidFill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863" name="Rectangle 157">
                <a:extLst>
                  <a:ext uri="{FF2B5EF4-FFF2-40B4-BE49-F238E27FC236}">
                    <a16:creationId xmlns:a16="http://schemas.microsoft.com/office/drawing/2014/main" id="{1773D6FA-50EE-445E-8C38-B0C8DA0B41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9" y="500"/>
                <a:ext cx="411" cy="17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0" hangingPunct="0">
                  <a:buNone/>
                </a:pPr>
                <a:r>
                  <a:rPr lang="en-US" sz="600" b="1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MS</a:t>
                </a:r>
                <a:endParaRPr lang="en-US" sz="600" b="1" dirty="0">
                  <a:solidFill>
                    <a:srgbClr val="FF0000"/>
                  </a:solidFill>
                  <a:cs typeface="Arial" charset="0"/>
                </a:endParaRPr>
              </a:p>
            </p:txBody>
          </p:sp>
        </p:grpSp>
        <p:grpSp>
          <p:nvGrpSpPr>
            <p:cNvPr id="859" name="Group 155">
              <a:extLst>
                <a:ext uri="{FF2B5EF4-FFF2-40B4-BE49-F238E27FC236}">
                  <a16:creationId xmlns:a16="http://schemas.microsoft.com/office/drawing/2014/main" id="{2A0D94FF-837D-439B-9847-E2914B78E6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30818" y="2326446"/>
              <a:ext cx="328613" cy="348454"/>
              <a:chOff x="1433" y="336"/>
              <a:chExt cx="721" cy="463"/>
            </a:xfrm>
          </p:grpSpPr>
          <p:sp>
            <p:nvSpPr>
              <p:cNvPr id="860" name="Freeform 156">
                <a:extLst>
                  <a:ext uri="{FF2B5EF4-FFF2-40B4-BE49-F238E27FC236}">
                    <a16:creationId xmlns:a16="http://schemas.microsoft.com/office/drawing/2014/main" id="{F15546AF-CA05-4B89-A628-EFE001C6C9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3" y="336"/>
                <a:ext cx="721" cy="463"/>
              </a:xfrm>
              <a:custGeom>
                <a:avLst/>
                <a:gdLst>
                  <a:gd name="T0" fmla="*/ 123 w 721"/>
                  <a:gd name="T1" fmla="*/ 377 h 463"/>
                  <a:gd name="T2" fmla="*/ 166 w 721"/>
                  <a:gd name="T3" fmla="*/ 430 h 463"/>
                  <a:gd name="T4" fmla="*/ 221 w 721"/>
                  <a:gd name="T5" fmla="*/ 459 h 463"/>
                  <a:gd name="T6" fmla="*/ 281 w 721"/>
                  <a:gd name="T7" fmla="*/ 461 h 463"/>
                  <a:gd name="T8" fmla="*/ 337 w 721"/>
                  <a:gd name="T9" fmla="*/ 434 h 463"/>
                  <a:gd name="T10" fmla="*/ 385 w 721"/>
                  <a:gd name="T11" fmla="*/ 434 h 463"/>
                  <a:gd name="T12" fmla="*/ 440 w 721"/>
                  <a:gd name="T13" fmla="*/ 461 h 463"/>
                  <a:gd name="T14" fmla="*/ 500 w 721"/>
                  <a:gd name="T15" fmla="*/ 459 h 463"/>
                  <a:gd name="T16" fmla="*/ 555 w 721"/>
                  <a:gd name="T17" fmla="*/ 430 h 463"/>
                  <a:gd name="T18" fmla="*/ 598 w 721"/>
                  <a:gd name="T19" fmla="*/ 377 h 463"/>
                  <a:gd name="T20" fmla="*/ 637 w 721"/>
                  <a:gd name="T21" fmla="*/ 348 h 463"/>
                  <a:gd name="T22" fmla="*/ 680 w 721"/>
                  <a:gd name="T23" fmla="*/ 331 h 463"/>
                  <a:gd name="T24" fmla="*/ 709 w 721"/>
                  <a:gd name="T25" fmla="*/ 288 h 463"/>
                  <a:gd name="T26" fmla="*/ 721 w 721"/>
                  <a:gd name="T27" fmla="*/ 233 h 463"/>
                  <a:gd name="T28" fmla="*/ 709 w 721"/>
                  <a:gd name="T29" fmla="*/ 175 h 463"/>
                  <a:gd name="T30" fmla="*/ 680 w 721"/>
                  <a:gd name="T31" fmla="*/ 132 h 463"/>
                  <a:gd name="T32" fmla="*/ 637 w 721"/>
                  <a:gd name="T33" fmla="*/ 115 h 463"/>
                  <a:gd name="T34" fmla="*/ 598 w 721"/>
                  <a:gd name="T35" fmla="*/ 87 h 463"/>
                  <a:gd name="T36" fmla="*/ 555 w 721"/>
                  <a:gd name="T37" fmla="*/ 33 h 463"/>
                  <a:gd name="T38" fmla="*/ 500 w 721"/>
                  <a:gd name="T39" fmla="*/ 4 h 463"/>
                  <a:gd name="T40" fmla="*/ 440 w 721"/>
                  <a:gd name="T41" fmla="*/ 2 h 463"/>
                  <a:gd name="T42" fmla="*/ 385 w 721"/>
                  <a:gd name="T43" fmla="*/ 29 h 463"/>
                  <a:gd name="T44" fmla="*/ 337 w 721"/>
                  <a:gd name="T45" fmla="*/ 29 h 463"/>
                  <a:gd name="T46" fmla="*/ 281 w 721"/>
                  <a:gd name="T47" fmla="*/ 2 h 463"/>
                  <a:gd name="T48" fmla="*/ 221 w 721"/>
                  <a:gd name="T49" fmla="*/ 4 h 463"/>
                  <a:gd name="T50" fmla="*/ 166 w 721"/>
                  <a:gd name="T51" fmla="*/ 33 h 463"/>
                  <a:gd name="T52" fmla="*/ 123 w 721"/>
                  <a:gd name="T53" fmla="*/ 87 h 463"/>
                  <a:gd name="T54" fmla="*/ 84 w 721"/>
                  <a:gd name="T55" fmla="*/ 115 h 463"/>
                  <a:gd name="T56" fmla="*/ 41 w 721"/>
                  <a:gd name="T57" fmla="*/ 132 h 463"/>
                  <a:gd name="T58" fmla="*/ 12 w 721"/>
                  <a:gd name="T59" fmla="*/ 175 h 463"/>
                  <a:gd name="T60" fmla="*/ 0 w 721"/>
                  <a:gd name="T61" fmla="*/ 233 h 463"/>
                  <a:gd name="T62" fmla="*/ 12 w 721"/>
                  <a:gd name="T63" fmla="*/ 288 h 463"/>
                  <a:gd name="T64" fmla="*/ 41 w 721"/>
                  <a:gd name="T65" fmla="*/ 331 h 463"/>
                  <a:gd name="T66" fmla="*/ 84 w 721"/>
                  <a:gd name="T67" fmla="*/ 348 h 46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21"/>
                  <a:gd name="T103" fmla="*/ 0 h 463"/>
                  <a:gd name="T104" fmla="*/ 721 w 721"/>
                  <a:gd name="T105" fmla="*/ 463 h 46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21" h="463">
                    <a:moveTo>
                      <a:pt x="106" y="344"/>
                    </a:moveTo>
                    <a:lnTo>
                      <a:pt x="123" y="377"/>
                    </a:lnTo>
                    <a:lnTo>
                      <a:pt x="142" y="405"/>
                    </a:lnTo>
                    <a:lnTo>
                      <a:pt x="166" y="430"/>
                    </a:lnTo>
                    <a:lnTo>
                      <a:pt x="192" y="447"/>
                    </a:lnTo>
                    <a:lnTo>
                      <a:pt x="221" y="459"/>
                    </a:lnTo>
                    <a:lnTo>
                      <a:pt x="250" y="463"/>
                    </a:lnTo>
                    <a:lnTo>
                      <a:pt x="281" y="461"/>
                    </a:lnTo>
                    <a:lnTo>
                      <a:pt x="310" y="451"/>
                    </a:lnTo>
                    <a:lnTo>
                      <a:pt x="337" y="434"/>
                    </a:lnTo>
                    <a:lnTo>
                      <a:pt x="361" y="412"/>
                    </a:lnTo>
                    <a:lnTo>
                      <a:pt x="385" y="434"/>
                    </a:lnTo>
                    <a:lnTo>
                      <a:pt x="411" y="451"/>
                    </a:lnTo>
                    <a:lnTo>
                      <a:pt x="440" y="461"/>
                    </a:lnTo>
                    <a:lnTo>
                      <a:pt x="471" y="463"/>
                    </a:lnTo>
                    <a:lnTo>
                      <a:pt x="500" y="459"/>
                    </a:lnTo>
                    <a:lnTo>
                      <a:pt x="529" y="447"/>
                    </a:lnTo>
                    <a:lnTo>
                      <a:pt x="555" y="430"/>
                    </a:lnTo>
                    <a:lnTo>
                      <a:pt x="579" y="405"/>
                    </a:lnTo>
                    <a:lnTo>
                      <a:pt x="598" y="377"/>
                    </a:lnTo>
                    <a:lnTo>
                      <a:pt x="615" y="344"/>
                    </a:lnTo>
                    <a:lnTo>
                      <a:pt x="637" y="348"/>
                    </a:lnTo>
                    <a:lnTo>
                      <a:pt x="658" y="344"/>
                    </a:lnTo>
                    <a:lnTo>
                      <a:pt x="680" y="331"/>
                    </a:lnTo>
                    <a:lnTo>
                      <a:pt x="697" y="313"/>
                    </a:lnTo>
                    <a:lnTo>
                      <a:pt x="709" y="288"/>
                    </a:lnTo>
                    <a:lnTo>
                      <a:pt x="719" y="261"/>
                    </a:lnTo>
                    <a:lnTo>
                      <a:pt x="721" y="233"/>
                    </a:lnTo>
                    <a:lnTo>
                      <a:pt x="719" y="202"/>
                    </a:lnTo>
                    <a:lnTo>
                      <a:pt x="709" y="175"/>
                    </a:lnTo>
                    <a:lnTo>
                      <a:pt x="697" y="150"/>
                    </a:lnTo>
                    <a:lnTo>
                      <a:pt x="680" y="132"/>
                    </a:lnTo>
                    <a:lnTo>
                      <a:pt x="658" y="120"/>
                    </a:lnTo>
                    <a:lnTo>
                      <a:pt x="637" y="115"/>
                    </a:lnTo>
                    <a:lnTo>
                      <a:pt x="615" y="120"/>
                    </a:lnTo>
                    <a:lnTo>
                      <a:pt x="598" y="87"/>
                    </a:lnTo>
                    <a:lnTo>
                      <a:pt x="579" y="58"/>
                    </a:lnTo>
                    <a:lnTo>
                      <a:pt x="555" y="33"/>
                    </a:lnTo>
                    <a:lnTo>
                      <a:pt x="529" y="17"/>
                    </a:lnTo>
                    <a:lnTo>
                      <a:pt x="500" y="4"/>
                    </a:lnTo>
                    <a:lnTo>
                      <a:pt x="471" y="0"/>
                    </a:lnTo>
                    <a:lnTo>
                      <a:pt x="440" y="2"/>
                    </a:lnTo>
                    <a:lnTo>
                      <a:pt x="411" y="13"/>
                    </a:lnTo>
                    <a:lnTo>
                      <a:pt x="385" y="29"/>
                    </a:lnTo>
                    <a:lnTo>
                      <a:pt x="361" y="52"/>
                    </a:lnTo>
                    <a:lnTo>
                      <a:pt x="337" y="29"/>
                    </a:lnTo>
                    <a:lnTo>
                      <a:pt x="310" y="13"/>
                    </a:lnTo>
                    <a:lnTo>
                      <a:pt x="281" y="2"/>
                    </a:lnTo>
                    <a:lnTo>
                      <a:pt x="250" y="0"/>
                    </a:lnTo>
                    <a:lnTo>
                      <a:pt x="221" y="4"/>
                    </a:lnTo>
                    <a:lnTo>
                      <a:pt x="192" y="17"/>
                    </a:lnTo>
                    <a:lnTo>
                      <a:pt x="166" y="33"/>
                    </a:lnTo>
                    <a:lnTo>
                      <a:pt x="142" y="58"/>
                    </a:lnTo>
                    <a:lnTo>
                      <a:pt x="123" y="87"/>
                    </a:lnTo>
                    <a:lnTo>
                      <a:pt x="106" y="120"/>
                    </a:lnTo>
                    <a:lnTo>
                      <a:pt x="84" y="115"/>
                    </a:lnTo>
                    <a:lnTo>
                      <a:pt x="63" y="120"/>
                    </a:lnTo>
                    <a:lnTo>
                      <a:pt x="41" y="132"/>
                    </a:lnTo>
                    <a:lnTo>
                      <a:pt x="24" y="150"/>
                    </a:lnTo>
                    <a:lnTo>
                      <a:pt x="12" y="175"/>
                    </a:lnTo>
                    <a:lnTo>
                      <a:pt x="3" y="202"/>
                    </a:lnTo>
                    <a:lnTo>
                      <a:pt x="0" y="233"/>
                    </a:lnTo>
                    <a:lnTo>
                      <a:pt x="3" y="261"/>
                    </a:lnTo>
                    <a:lnTo>
                      <a:pt x="12" y="288"/>
                    </a:lnTo>
                    <a:lnTo>
                      <a:pt x="24" y="313"/>
                    </a:lnTo>
                    <a:lnTo>
                      <a:pt x="41" y="331"/>
                    </a:lnTo>
                    <a:lnTo>
                      <a:pt x="63" y="344"/>
                    </a:lnTo>
                    <a:lnTo>
                      <a:pt x="84" y="348"/>
                    </a:lnTo>
                    <a:lnTo>
                      <a:pt x="106" y="344"/>
                    </a:lnTo>
                    <a:close/>
                  </a:path>
                </a:pathLst>
              </a:custGeom>
              <a:solidFill>
                <a:schemeClr val="bg1"/>
              </a:solidFill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861" name="Rectangle 157">
                <a:extLst>
                  <a:ext uri="{FF2B5EF4-FFF2-40B4-BE49-F238E27FC236}">
                    <a16:creationId xmlns:a16="http://schemas.microsoft.com/office/drawing/2014/main" id="{16A5B510-5C8D-4800-9180-A056861185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9" y="500"/>
                <a:ext cx="411" cy="17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0" hangingPunct="0">
                  <a:buNone/>
                </a:pPr>
                <a:r>
                  <a:rPr lang="en-US" sz="600" b="1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MS</a:t>
                </a:r>
                <a:endParaRPr lang="en-US" sz="600" b="1" dirty="0">
                  <a:solidFill>
                    <a:srgbClr val="FF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619" name="Group 1618">
            <a:extLst>
              <a:ext uri="{FF2B5EF4-FFF2-40B4-BE49-F238E27FC236}">
                <a16:creationId xmlns:a16="http://schemas.microsoft.com/office/drawing/2014/main" id="{DDF21144-B6B0-492F-90C7-5DAEB7D45CB1}"/>
              </a:ext>
            </a:extLst>
          </p:cNvPr>
          <p:cNvGrpSpPr/>
          <p:nvPr/>
        </p:nvGrpSpPr>
        <p:grpSpPr>
          <a:xfrm>
            <a:off x="5073781" y="1958009"/>
            <a:ext cx="1614510" cy="526774"/>
            <a:chOff x="5012819" y="1958009"/>
            <a:chExt cx="1614510" cy="526774"/>
          </a:xfrm>
        </p:grpSpPr>
        <p:sp>
          <p:nvSpPr>
            <p:cNvPr id="1615" name="Rectangle 1614">
              <a:extLst>
                <a:ext uri="{FF2B5EF4-FFF2-40B4-BE49-F238E27FC236}">
                  <a16:creationId xmlns:a16="http://schemas.microsoft.com/office/drawing/2014/main" id="{D933160B-A620-43A5-843A-91ACC5F4DACC}"/>
                </a:ext>
              </a:extLst>
            </p:cNvPr>
            <p:cNvSpPr/>
            <p:nvPr/>
          </p:nvSpPr>
          <p:spPr>
            <a:xfrm>
              <a:off x="6028756" y="1981813"/>
              <a:ext cx="100422" cy="57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6" name="Freeform: Shape 1615">
              <a:extLst>
                <a:ext uri="{FF2B5EF4-FFF2-40B4-BE49-F238E27FC236}">
                  <a16:creationId xmlns:a16="http://schemas.microsoft.com/office/drawing/2014/main" id="{506F6C03-44AD-421D-9D38-B0DD3D42D12B}"/>
                </a:ext>
              </a:extLst>
            </p:cNvPr>
            <p:cNvSpPr/>
            <p:nvPr/>
          </p:nvSpPr>
          <p:spPr>
            <a:xfrm>
              <a:off x="5012819" y="1958009"/>
              <a:ext cx="1614510" cy="526774"/>
            </a:xfrm>
            <a:custGeom>
              <a:avLst/>
              <a:gdLst>
                <a:gd name="connsiteX0" fmla="*/ 1321904 w 1658486"/>
                <a:gd name="connsiteY0" fmla="*/ 0 h 526774"/>
                <a:gd name="connsiteX1" fmla="*/ 1570383 w 1658486"/>
                <a:gd name="connsiteY1" fmla="*/ 298174 h 526774"/>
                <a:gd name="connsiteX2" fmla="*/ 0 w 1658486"/>
                <a:gd name="connsiteY2" fmla="*/ 526774 h 52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8486" h="526774">
                  <a:moveTo>
                    <a:pt x="1321904" y="0"/>
                  </a:moveTo>
                  <a:cubicBezTo>
                    <a:pt x="1556302" y="105189"/>
                    <a:pt x="1790700" y="210378"/>
                    <a:pt x="1570383" y="298174"/>
                  </a:cubicBezTo>
                  <a:cubicBezTo>
                    <a:pt x="1350066" y="385970"/>
                    <a:pt x="675033" y="456372"/>
                    <a:pt x="0" y="526774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18" name="TextBox 1617">
            <a:extLst>
              <a:ext uri="{FF2B5EF4-FFF2-40B4-BE49-F238E27FC236}">
                <a16:creationId xmlns:a16="http://schemas.microsoft.com/office/drawing/2014/main" id="{66B81FFA-C1DE-46F2-A0FB-F26EC10A01BE}"/>
              </a:ext>
            </a:extLst>
          </p:cNvPr>
          <p:cNvSpPr txBox="1"/>
          <p:nvPr/>
        </p:nvSpPr>
        <p:spPr>
          <a:xfrm flipH="1">
            <a:off x="9279060" y="1855867"/>
            <a:ext cx="6216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VMM</a:t>
            </a:r>
          </a:p>
        </p:txBody>
      </p:sp>
      <p:grpSp>
        <p:nvGrpSpPr>
          <p:cNvPr id="1626" name="Group 1625">
            <a:extLst>
              <a:ext uri="{FF2B5EF4-FFF2-40B4-BE49-F238E27FC236}">
                <a16:creationId xmlns:a16="http://schemas.microsoft.com/office/drawing/2014/main" id="{E2F6EFD5-C890-42F9-AF22-EC28134649DA}"/>
              </a:ext>
            </a:extLst>
          </p:cNvPr>
          <p:cNvGrpSpPr/>
          <p:nvPr/>
        </p:nvGrpSpPr>
        <p:grpSpPr>
          <a:xfrm>
            <a:off x="1054316" y="582978"/>
            <a:ext cx="6949346" cy="3813030"/>
            <a:chOff x="993354" y="582978"/>
            <a:chExt cx="6949346" cy="3813030"/>
          </a:xfrm>
        </p:grpSpPr>
        <p:grpSp>
          <p:nvGrpSpPr>
            <p:cNvPr id="868" name="Group 644">
              <a:extLst>
                <a:ext uri="{FF2B5EF4-FFF2-40B4-BE49-F238E27FC236}">
                  <a16:creationId xmlns:a16="http://schemas.microsoft.com/office/drawing/2014/main" id="{0365DA6B-02C2-4502-B1E5-40467D4606F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227153" y="2652316"/>
              <a:ext cx="478738" cy="763419"/>
              <a:chOff x="-1056" y="2736"/>
              <a:chExt cx="768" cy="1034"/>
            </a:xfrm>
          </p:grpSpPr>
          <p:grpSp>
            <p:nvGrpSpPr>
              <p:cNvPr id="869" name="Group 645">
                <a:extLst>
                  <a:ext uri="{FF2B5EF4-FFF2-40B4-BE49-F238E27FC236}">
                    <a16:creationId xmlns:a16="http://schemas.microsoft.com/office/drawing/2014/main" id="{A2BB7C6F-9380-4B66-9CEB-EF39BC4880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720" y="2880"/>
                <a:ext cx="432" cy="890"/>
                <a:chOff x="-720" y="2880"/>
                <a:chExt cx="624" cy="890"/>
              </a:xfrm>
            </p:grpSpPr>
            <p:sp>
              <p:nvSpPr>
                <p:cNvPr id="1042" name="Freeform 646">
                  <a:extLst>
                    <a:ext uri="{FF2B5EF4-FFF2-40B4-BE49-F238E27FC236}">
                      <a16:creationId xmlns:a16="http://schemas.microsoft.com/office/drawing/2014/main" id="{E03D442B-208D-4DB8-B0BB-2038DEA788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20" y="3312"/>
                  <a:ext cx="551" cy="458"/>
                </a:xfrm>
                <a:custGeom>
                  <a:avLst/>
                  <a:gdLst>
                    <a:gd name="T0" fmla="*/ 20 w 1654"/>
                    <a:gd name="T1" fmla="*/ 17 h 1375"/>
                    <a:gd name="T2" fmla="*/ 20 w 1654"/>
                    <a:gd name="T3" fmla="*/ 8 h 1375"/>
                    <a:gd name="T4" fmla="*/ 20 w 1654"/>
                    <a:gd name="T5" fmla="*/ 1 h 1375"/>
                    <a:gd name="T6" fmla="*/ 10 w 1654"/>
                    <a:gd name="T7" fmla="*/ 0 h 1375"/>
                    <a:gd name="T8" fmla="*/ 0 w 1654"/>
                    <a:gd name="T9" fmla="*/ 1 h 1375"/>
                    <a:gd name="T10" fmla="*/ 0 w 1654"/>
                    <a:gd name="T11" fmla="*/ 4 h 1375"/>
                    <a:gd name="T12" fmla="*/ 0 w 1654"/>
                    <a:gd name="T13" fmla="*/ 17 h 1375"/>
                    <a:gd name="T14" fmla="*/ 2 w 1654"/>
                    <a:gd name="T15" fmla="*/ 17 h 1375"/>
                    <a:gd name="T16" fmla="*/ 2 w 1654"/>
                    <a:gd name="T17" fmla="*/ 5 h 1375"/>
                    <a:gd name="T18" fmla="*/ 6 w 1654"/>
                    <a:gd name="T19" fmla="*/ 4 h 1375"/>
                    <a:gd name="T20" fmla="*/ 19 w 1654"/>
                    <a:gd name="T21" fmla="*/ 4 h 1375"/>
                    <a:gd name="T22" fmla="*/ 19 w 1654"/>
                    <a:gd name="T23" fmla="*/ 17 h 1375"/>
                    <a:gd name="T24" fmla="*/ 20 w 1654"/>
                    <a:gd name="T25" fmla="*/ 17 h 137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654"/>
                    <a:gd name="T40" fmla="*/ 0 h 1375"/>
                    <a:gd name="T41" fmla="*/ 1654 w 1654"/>
                    <a:gd name="T42" fmla="*/ 1375 h 137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654" h="1375">
                      <a:moveTo>
                        <a:pt x="1654" y="1372"/>
                      </a:moveTo>
                      <a:lnTo>
                        <a:pt x="1654" y="662"/>
                      </a:lnTo>
                      <a:lnTo>
                        <a:pt x="1629" y="94"/>
                      </a:lnTo>
                      <a:lnTo>
                        <a:pt x="791" y="0"/>
                      </a:lnTo>
                      <a:lnTo>
                        <a:pt x="27" y="84"/>
                      </a:lnTo>
                      <a:lnTo>
                        <a:pt x="23" y="285"/>
                      </a:lnTo>
                      <a:lnTo>
                        <a:pt x="0" y="1366"/>
                      </a:lnTo>
                      <a:lnTo>
                        <a:pt x="171" y="1366"/>
                      </a:lnTo>
                      <a:lnTo>
                        <a:pt x="171" y="387"/>
                      </a:lnTo>
                      <a:lnTo>
                        <a:pt x="498" y="363"/>
                      </a:lnTo>
                      <a:lnTo>
                        <a:pt x="1500" y="363"/>
                      </a:lnTo>
                      <a:lnTo>
                        <a:pt x="1514" y="1375"/>
                      </a:lnTo>
                      <a:lnTo>
                        <a:pt x="1654" y="1372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4763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3" name="Freeform 647">
                  <a:extLst>
                    <a:ext uri="{FF2B5EF4-FFF2-40B4-BE49-F238E27FC236}">
                      <a16:creationId xmlns:a16="http://schemas.microsoft.com/office/drawing/2014/main" id="{16C89F99-FEA9-4EBC-B8A5-D907FEBBF9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20" y="3291"/>
                  <a:ext cx="215" cy="117"/>
                </a:xfrm>
                <a:custGeom>
                  <a:avLst/>
                  <a:gdLst>
                    <a:gd name="T0" fmla="*/ 1 w 646"/>
                    <a:gd name="T1" fmla="*/ 1 h 350"/>
                    <a:gd name="T2" fmla="*/ 3 w 646"/>
                    <a:gd name="T3" fmla="*/ 1 h 350"/>
                    <a:gd name="T4" fmla="*/ 4 w 646"/>
                    <a:gd name="T5" fmla="*/ 0 h 350"/>
                    <a:gd name="T6" fmla="*/ 5 w 646"/>
                    <a:gd name="T7" fmla="*/ 1 h 350"/>
                    <a:gd name="T8" fmla="*/ 8 w 646"/>
                    <a:gd name="T9" fmla="*/ 3 h 350"/>
                    <a:gd name="T10" fmla="*/ 8 w 646"/>
                    <a:gd name="T11" fmla="*/ 4 h 350"/>
                    <a:gd name="T12" fmla="*/ 6 w 646"/>
                    <a:gd name="T13" fmla="*/ 4 h 350"/>
                    <a:gd name="T14" fmla="*/ 0 w 646"/>
                    <a:gd name="T15" fmla="*/ 1 h 350"/>
                    <a:gd name="T16" fmla="*/ 1 w 646"/>
                    <a:gd name="T17" fmla="*/ 1 h 35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46"/>
                    <a:gd name="T28" fmla="*/ 0 h 350"/>
                    <a:gd name="T29" fmla="*/ 646 w 646"/>
                    <a:gd name="T30" fmla="*/ 350 h 35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46" h="350">
                      <a:moveTo>
                        <a:pt x="121" y="68"/>
                      </a:moveTo>
                      <a:lnTo>
                        <a:pt x="206" y="55"/>
                      </a:lnTo>
                      <a:lnTo>
                        <a:pt x="286" y="0"/>
                      </a:lnTo>
                      <a:lnTo>
                        <a:pt x="369" y="82"/>
                      </a:lnTo>
                      <a:lnTo>
                        <a:pt x="629" y="242"/>
                      </a:lnTo>
                      <a:lnTo>
                        <a:pt x="646" y="301"/>
                      </a:lnTo>
                      <a:lnTo>
                        <a:pt x="497" y="350"/>
                      </a:lnTo>
                      <a:lnTo>
                        <a:pt x="0" y="108"/>
                      </a:lnTo>
                      <a:lnTo>
                        <a:pt x="121" y="6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4763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4" name="Freeform 648">
                  <a:extLst>
                    <a:ext uri="{FF2B5EF4-FFF2-40B4-BE49-F238E27FC236}">
                      <a16:creationId xmlns:a16="http://schemas.microsoft.com/office/drawing/2014/main" id="{C658FEE6-911A-47AC-AD7C-B2E3E710BB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10" y="2880"/>
                  <a:ext cx="514" cy="524"/>
                </a:xfrm>
                <a:custGeom>
                  <a:avLst/>
                  <a:gdLst>
                    <a:gd name="T0" fmla="*/ 4 w 1544"/>
                    <a:gd name="T1" fmla="*/ 4 h 1572"/>
                    <a:gd name="T2" fmla="*/ 4 w 1544"/>
                    <a:gd name="T3" fmla="*/ 3 h 1572"/>
                    <a:gd name="T4" fmla="*/ 4 w 1544"/>
                    <a:gd name="T5" fmla="*/ 2 h 1572"/>
                    <a:gd name="T6" fmla="*/ 4 w 1544"/>
                    <a:gd name="T7" fmla="*/ 1 h 1572"/>
                    <a:gd name="T8" fmla="*/ 5 w 1544"/>
                    <a:gd name="T9" fmla="*/ 1 h 1572"/>
                    <a:gd name="T10" fmla="*/ 5 w 1544"/>
                    <a:gd name="T11" fmla="*/ 1 h 1572"/>
                    <a:gd name="T12" fmla="*/ 5 w 1544"/>
                    <a:gd name="T13" fmla="*/ 1 h 1572"/>
                    <a:gd name="T14" fmla="*/ 7 w 1544"/>
                    <a:gd name="T15" fmla="*/ 1 h 1572"/>
                    <a:gd name="T16" fmla="*/ 10 w 1544"/>
                    <a:gd name="T17" fmla="*/ 0 h 1572"/>
                    <a:gd name="T18" fmla="*/ 12 w 1544"/>
                    <a:gd name="T19" fmla="*/ 0 h 1572"/>
                    <a:gd name="T20" fmla="*/ 14 w 1544"/>
                    <a:gd name="T21" fmla="*/ 0 h 1572"/>
                    <a:gd name="T22" fmla="*/ 16 w 1544"/>
                    <a:gd name="T23" fmla="*/ 0 h 1572"/>
                    <a:gd name="T24" fmla="*/ 18 w 1544"/>
                    <a:gd name="T25" fmla="*/ 0 h 1572"/>
                    <a:gd name="T26" fmla="*/ 19 w 1544"/>
                    <a:gd name="T27" fmla="*/ 0 h 1572"/>
                    <a:gd name="T28" fmla="*/ 19 w 1544"/>
                    <a:gd name="T29" fmla="*/ 0 h 1572"/>
                    <a:gd name="T30" fmla="*/ 19 w 1544"/>
                    <a:gd name="T31" fmla="*/ 0 h 1572"/>
                    <a:gd name="T32" fmla="*/ 19 w 1544"/>
                    <a:gd name="T33" fmla="*/ 1 h 1572"/>
                    <a:gd name="T34" fmla="*/ 19 w 1544"/>
                    <a:gd name="T35" fmla="*/ 1 h 1572"/>
                    <a:gd name="T36" fmla="*/ 19 w 1544"/>
                    <a:gd name="T37" fmla="*/ 1 h 1572"/>
                    <a:gd name="T38" fmla="*/ 19 w 1544"/>
                    <a:gd name="T39" fmla="*/ 3 h 1572"/>
                    <a:gd name="T40" fmla="*/ 18 w 1544"/>
                    <a:gd name="T41" fmla="*/ 4 h 1572"/>
                    <a:gd name="T42" fmla="*/ 18 w 1544"/>
                    <a:gd name="T43" fmla="*/ 7 h 1572"/>
                    <a:gd name="T44" fmla="*/ 17 w 1544"/>
                    <a:gd name="T45" fmla="*/ 9 h 1572"/>
                    <a:gd name="T46" fmla="*/ 16 w 1544"/>
                    <a:gd name="T47" fmla="*/ 13 h 1572"/>
                    <a:gd name="T48" fmla="*/ 15 w 1544"/>
                    <a:gd name="T49" fmla="*/ 17 h 1572"/>
                    <a:gd name="T50" fmla="*/ 15 w 1544"/>
                    <a:gd name="T51" fmla="*/ 17 h 1572"/>
                    <a:gd name="T52" fmla="*/ 15 w 1544"/>
                    <a:gd name="T53" fmla="*/ 18 h 1572"/>
                    <a:gd name="T54" fmla="*/ 14 w 1544"/>
                    <a:gd name="T55" fmla="*/ 18 h 1572"/>
                    <a:gd name="T56" fmla="*/ 14 w 1544"/>
                    <a:gd name="T57" fmla="*/ 18 h 1572"/>
                    <a:gd name="T58" fmla="*/ 14 w 1544"/>
                    <a:gd name="T59" fmla="*/ 19 h 1572"/>
                    <a:gd name="T60" fmla="*/ 14 w 1544"/>
                    <a:gd name="T61" fmla="*/ 19 h 1572"/>
                    <a:gd name="T62" fmla="*/ 14 w 1544"/>
                    <a:gd name="T63" fmla="*/ 19 h 1572"/>
                    <a:gd name="T64" fmla="*/ 13 w 1544"/>
                    <a:gd name="T65" fmla="*/ 19 h 1572"/>
                    <a:gd name="T66" fmla="*/ 12 w 1544"/>
                    <a:gd name="T67" fmla="*/ 19 h 1572"/>
                    <a:gd name="T68" fmla="*/ 11 w 1544"/>
                    <a:gd name="T69" fmla="*/ 19 h 1572"/>
                    <a:gd name="T70" fmla="*/ 10 w 1544"/>
                    <a:gd name="T71" fmla="*/ 19 h 1572"/>
                    <a:gd name="T72" fmla="*/ 9 w 1544"/>
                    <a:gd name="T73" fmla="*/ 19 h 1572"/>
                    <a:gd name="T74" fmla="*/ 8 w 1544"/>
                    <a:gd name="T75" fmla="*/ 19 h 1572"/>
                    <a:gd name="T76" fmla="*/ 7 w 1544"/>
                    <a:gd name="T77" fmla="*/ 19 h 1572"/>
                    <a:gd name="T78" fmla="*/ 6 w 1544"/>
                    <a:gd name="T79" fmla="*/ 19 h 1572"/>
                    <a:gd name="T80" fmla="*/ 1 w 1544"/>
                    <a:gd name="T81" fmla="*/ 15 h 1572"/>
                    <a:gd name="T82" fmla="*/ 0 w 1544"/>
                    <a:gd name="T83" fmla="*/ 15 h 1572"/>
                    <a:gd name="T84" fmla="*/ 0 w 1544"/>
                    <a:gd name="T85" fmla="*/ 15 h 1572"/>
                    <a:gd name="T86" fmla="*/ 0 w 1544"/>
                    <a:gd name="T87" fmla="*/ 15 h 1572"/>
                    <a:gd name="T88" fmla="*/ 0 w 1544"/>
                    <a:gd name="T89" fmla="*/ 14 h 1572"/>
                    <a:gd name="T90" fmla="*/ 0 w 1544"/>
                    <a:gd name="T91" fmla="*/ 14 h 1572"/>
                    <a:gd name="T92" fmla="*/ 2 w 1544"/>
                    <a:gd name="T93" fmla="*/ 9 h 1572"/>
                    <a:gd name="T94" fmla="*/ 3 w 1544"/>
                    <a:gd name="T95" fmla="*/ 6 h 1572"/>
                    <a:gd name="T96" fmla="*/ 4 w 1544"/>
                    <a:gd name="T97" fmla="*/ 4 h 157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544"/>
                    <a:gd name="T148" fmla="*/ 0 h 1572"/>
                    <a:gd name="T149" fmla="*/ 1544 w 1544"/>
                    <a:gd name="T150" fmla="*/ 1572 h 157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544" h="1572">
                      <a:moveTo>
                        <a:pt x="288" y="319"/>
                      </a:moveTo>
                      <a:lnTo>
                        <a:pt x="325" y="211"/>
                      </a:lnTo>
                      <a:lnTo>
                        <a:pt x="350" y="141"/>
                      </a:lnTo>
                      <a:lnTo>
                        <a:pt x="358" y="121"/>
                      </a:lnTo>
                      <a:lnTo>
                        <a:pt x="372" y="104"/>
                      </a:lnTo>
                      <a:lnTo>
                        <a:pt x="381" y="95"/>
                      </a:lnTo>
                      <a:lnTo>
                        <a:pt x="397" y="90"/>
                      </a:lnTo>
                      <a:lnTo>
                        <a:pt x="592" y="51"/>
                      </a:lnTo>
                      <a:lnTo>
                        <a:pt x="802" y="14"/>
                      </a:lnTo>
                      <a:lnTo>
                        <a:pt x="992" y="0"/>
                      </a:lnTo>
                      <a:lnTo>
                        <a:pt x="1100" y="0"/>
                      </a:lnTo>
                      <a:lnTo>
                        <a:pt x="1325" y="13"/>
                      </a:lnTo>
                      <a:lnTo>
                        <a:pt x="1487" y="20"/>
                      </a:lnTo>
                      <a:lnTo>
                        <a:pt x="1511" y="23"/>
                      </a:lnTo>
                      <a:lnTo>
                        <a:pt x="1527" y="30"/>
                      </a:lnTo>
                      <a:lnTo>
                        <a:pt x="1537" y="37"/>
                      </a:lnTo>
                      <a:lnTo>
                        <a:pt x="1544" y="48"/>
                      </a:lnTo>
                      <a:lnTo>
                        <a:pt x="1544" y="63"/>
                      </a:lnTo>
                      <a:lnTo>
                        <a:pt x="1535" y="105"/>
                      </a:lnTo>
                      <a:lnTo>
                        <a:pt x="1504" y="248"/>
                      </a:lnTo>
                      <a:lnTo>
                        <a:pt x="1480" y="353"/>
                      </a:lnTo>
                      <a:lnTo>
                        <a:pt x="1428" y="591"/>
                      </a:lnTo>
                      <a:lnTo>
                        <a:pt x="1394" y="737"/>
                      </a:lnTo>
                      <a:lnTo>
                        <a:pt x="1302" y="1080"/>
                      </a:lnTo>
                      <a:lnTo>
                        <a:pt x="1214" y="1355"/>
                      </a:lnTo>
                      <a:lnTo>
                        <a:pt x="1197" y="1407"/>
                      </a:lnTo>
                      <a:lnTo>
                        <a:pt x="1187" y="1437"/>
                      </a:lnTo>
                      <a:lnTo>
                        <a:pt x="1178" y="1465"/>
                      </a:lnTo>
                      <a:lnTo>
                        <a:pt x="1168" y="1483"/>
                      </a:lnTo>
                      <a:lnTo>
                        <a:pt x="1152" y="1501"/>
                      </a:lnTo>
                      <a:lnTo>
                        <a:pt x="1137" y="1508"/>
                      </a:lnTo>
                      <a:lnTo>
                        <a:pt x="1108" y="1515"/>
                      </a:lnTo>
                      <a:lnTo>
                        <a:pt x="1056" y="1520"/>
                      </a:lnTo>
                      <a:lnTo>
                        <a:pt x="967" y="1520"/>
                      </a:lnTo>
                      <a:lnTo>
                        <a:pt x="893" y="1528"/>
                      </a:lnTo>
                      <a:lnTo>
                        <a:pt x="795" y="1544"/>
                      </a:lnTo>
                      <a:lnTo>
                        <a:pt x="694" y="1561"/>
                      </a:lnTo>
                      <a:lnTo>
                        <a:pt x="626" y="1572"/>
                      </a:lnTo>
                      <a:lnTo>
                        <a:pt x="540" y="1572"/>
                      </a:lnTo>
                      <a:lnTo>
                        <a:pt x="523" y="1561"/>
                      </a:lnTo>
                      <a:lnTo>
                        <a:pt x="47" y="1248"/>
                      </a:lnTo>
                      <a:lnTo>
                        <a:pt x="24" y="1228"/>
                      </a:lnTo>
                      <a:lnTo>
                        <a:pt x="7" y="1207"/>
                      </a:lnTo>
                      <a:lnTo>
                        <a:pt x="0" y="1182"/>
                      </a:lnTo>
                      <a:lnTo>
                        <a:pt x="0" y="1154"/>
                      </a:lnTo>
                      <a:lnTo>
                        <a:pt x="7" y="1128"/>
                      </a:lnTo>
                      <a:lnTo>
                        <a:pt x="142" y="741"/>
                      </a:lnTo>
                      <a:lnTo>
                        <a:pt x="229" y="497"/>
                      </a:lnTo>
                      <a:lnTo>
                        <a:pt x="288" y="319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5" name="Freeform 649">
                  <a:extLst>
                    <a:ext uri="{FF2B5EF4-FFF2-40B4-BE49-F238E27FC236}">
                      <a16:creationId xmlns:a16="http://schemas.microsoft.com/office/drawing/2014/main" id="{738C99FC-7D58-4960-95A8-0E5E833BE1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83" y="2932"/>
                  <a:ext cx="306" cy="398"/>
                </a:xfrm>
                <a:custGeom>
                  <a:avLst/>
                  <a:gdLst>
                    <a:gd name="T0" fmla="*/ 3 w 918"/>
                    <a:gd name="T1" fmla="*/ 4 h 1193"/>
                    <a:gd name="T2" fmla="*/ 3 w 918"/>
                    <a:gd name="T3" fmla="*/ 2 h 1193"/>
                    <a:gd name="T4" fmla="*/ 4 w 918"/>
                    <a:gd name="T5" fmla="*/ 0 h 1193"/>
                    <a:gd name="T6" fmla="*/ 4 w 918"/>
                    <a:gd name="T7" fmla="*/ 0 h 1193"/>
                    <a:gd name="T8" fmla="*/ 4 w 918"/>
                    <a:gd name="T9" fmla="*/ 0 h 1193"/>
                    <a:gd name="T10" fmla="*/ 5 w 918"/>
                    <a:gd name="T11" fmla="*/ 0 h 1193"/>
                    <a:gd name="T12" fmla="*/ 8 w 918"/>
                    <a:gd name="T13" fmla="*/ 0 h 1193"/>
                    <a:gd name="T14" fmla="*/ 11 w 918"/>
                    <a:gd name="T15" fmla="*/ 0 h 1193"/>
                    <a:gd name="T16" fmla="*/ 11 w 918"/>
                    <a:gd name="T17" fmla="*/ 0 h 1193"/>
                    <a:gd name="T18" fmla="*/ 11 w 918"/>
                    <a:gd name="T19" fmla="*/ 0 h 1193"/>
                    <a:gd name="T20" fmla="*/ 11 w 918"/>
                    <a:gd name="T21" fmla="*/ 0 h 1193"/>
                    <a:gd name="T22" fmla="*/ 11 w 918"/>
                    <a:gd name="T23" fmla="*/ 2 h 1193"/>
                    <a:gd name="T24" fmla="*/ 11 w 918"/>
                    <a:gd name="T25" fmla="*/ 3 h 1193"/>
                    <a:gd name="T26" fmla="*/ 10 w 918"/>
                    <a:gd name="T27" fmla="*/ 5 h 1193"/>
                    <a:gd name="T28" fmla="*/ 8 w 918"/>
                    <a:gd name="T29" fmla="*/ 9 h 1193"/>
                    <a:gd name="T30" fmla="*/ 7 w 918"/>
                    <a:gd name="T31" fmla="*/ 12 h 1193"/>
                    <a:gd name="T32" fmla="*/ 6 w 918"/>
                    <a:gd name="T33" fmla="*/ 13 h 1193"/>
                    <a:gd name="T34" fmla="*/ 6 w 918"/>
                    <a:gd name="T35" fmla="*/ 14 h 1193"/>
                    <a:gd name="T36" fmla="*/ 6 w 918"/>
                    <a:gd name="T37" fmla="*/ 14 h 1193"/>
                    <a:gd name="T38" fmla="*/ 6 w 918"/>
                    <a:gd name="T39" fmla="*/ 14 h 1193"/>
                    <a:gd name="T40" fmla="*/ 6 w 918"/>
                    <a:gd name="T41" fmla="*/ 15 h 1193"/>
                    <a:gd name="T42" fmla="*/ 5 w 918"/>
                    <a:gd name="T43" fmla="*/ 15 h 1193"/>
                    <a:gd name="T44" fmla="*/ 5 w 918"/>
                    <a:gd name="T45" fmla="*/ 15 h 1193"/>
                    <a:gd name="T46" fmla="*/ 5 w 918"/>
                    <a:gd name="T47" fmla="*/ 15 h 1193"/>
                    <a:gd name="T48" fmla="*/ 5 w 918"/>
                    <a:gd name="T49" fmla="*/ 15 h 1193"/>
                    <a:gd name="T50" fmla="*/ 4 w 918"/>
                    <a:gd name="T51" fmla="*/ 14 h 1193"/>
                    <a:gd name="T52" fmla="*/ 4 w 918"/>
                    <a:gd name="T53" fmla="*/ 14 h 1193"/>
                    <a:gd name="T54" fmla="*/ 4 w 918"/>
                    <a:gd name="T55" fmla="*/ 14 h 1193"/>
                    <a:gd name="T56" fmla="*/ 3 w 918"/>
                    <a:gd name="T57" fmla="*/ 13 h 1193"/>
                    <a:gd name="T58" fmla="*/ 0 w 918"/>
                    <a:gd name="T59" fmla="*/ 12 h 1193"/>
                    <a:gd name="T60" fmla="*/ 0 w 918"/>
                    <a:gd name="T61" fmla="*/ 12 h 1193"/>
                    <a:gd name="T62" fmla="*/ 0 w 918"/>
                    <a:gd name="T63" fmla="*/ 12 h 1193"/>
                    <a:gd name="T64" fmla="*/ 0 w 918"/>
                    <a:gd name="T65" fmla="*/ 12 h 1193"/>
                    <a:gd name="T66" fmla="*/ 0 w 918"/>
                    <a:gd name="T67" fmla="*/ 12 h 1193"/>
                    <a:gd name="T68" fmla="*/ 3 w 918"/>
                    <a:gd name="T69" fmla="*/ 4 h 119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18"/>
                    <a:gd name="T106" fmla="*/ 0 h 1193"/>
                    <a:gd name="T107" fmla="*/ 918 w 918"/>
                    <a:gd name="T108" fmla="*/ 1193 h 119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18" h="1193">
                      <a:moveTo>
                        <a:pt x="209" y="357"/>
                      </a:moveTo>
                      <a:lnTo>
                        <a:pt x="276" y="183"/>
                      </a:lnTo>
                      <a:lnTo>
                        <a:pt x="334" y="31"/>
                      </a:lnTo>
                      <a:lnTo>
                        <a:pt x="343" y="24"/>
                      </a:lnTo>
                      <a:lnTo>
                        <a:pt x="353" y="21"/>
                      </a:lnTo>
                      <a:lnTo>
                        <a:pt x="373" y="19"/>
                      </a:lnTo>
                      <a:lnTo>
                        <a:pt x="636" y="1"/>
                      </a:lnTo>
                      <a:lnTo>
                        <a:pt x="891" y="0"/>
                      </a:lnTo>
                      <a:lnTo>
                        <a:pt x="906" y="2"/>
                      </a:lnTo>
                      <a:lnTo>
                        <a:pt x="912" y="7"/>
                      </a:lnTo>
                      <a:lnTo>
                        <a:pt x="918" y="21"/>
                      </a:lnTo>
                      <a:lnTo>
                        <a:pt x="898" y="129"/>
                      </a:lnTo>
                      <a:lnTo>
                        <a:pt x="858" y="223"/>
                      </a:lnTo>
                      <a:lnTo>
                        <a:pt x="790" y="395"/>
                      </a:lnTo>
                      <a:lnTo>
                        <a:pt x="659" y="690"/>
                      </a:lnTo>
                      <a:lnTo>
                        <a:pt x="546" y="946"/>
                      </a:lnTo>
                      <a:lnTo>
                        <a:pt x="516" y="1042"/>
                      </a:lnTo>
                      <a:lnTo>
                        <a:pt x="499" y="1108"/>
                      </a:lnTo>
                      <a:lnTo>
                        <a:pt x="481" y="1145"/>
                      </a:lnTo>
                      <a:lnTo>
                        <a:pt x="464" y="1172"/>
                      </a:lnTo>
                      <a:lnTo>
                        <a:pt x="452" y="1185"/>
                      </a:lnTo>
                      <a:lnTo>
                        <a:pt x="442" y="1192"/>
                      </a:lnTo>
                      <a:lnTo>
                        <a:pt x="427" y="1193"/>
                      </a:lnTo>
                      <a:lnTo>
                        <a:pt x="411" y="1189"/>
                      </a:lnTo>
                      <a:lnTo>
                        <a:pt x="385" y="1175"/>
                      </a:lnTo>
                      <a:lnTo>
                        <a:pt x="357" y="1155"/>
                      </a:lnTo>
                      <a:lnTo>
                        <a:pt x="331" y="1131"/>
                      </a:lnTo>
                      <a:lnTo>
                        <a:pt x="300" y="1108"/>
                      </a:lnTo>
                      <a:lnTo>
                        <a:pt x="272" y="1087"/>
                      </a:lnTo>
                      <a:lnTo>
                        <a:pt x="13" y="981"/>
                      </a:lnTo>
                      <a:lnTo>
                        <a:pt x="4" y="974"/>
                      </a:lnTo>
                      <a:lnTo>
                        <a:pt x="0" y="964"/>
                      </a:lnTo>
                      <a:lnTo>
                        <a:pt x="3" y="950"/>
                      </a:lnTo>
                      <a:lnTo>
                        <a:pt x="7" y="937"/>
                      </a:lnTo>
                      <a:lnTo>
                        <a:pt x="209" y="357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47" name="Group 650">
                  <a:extLst>
                    <a:ext uri="{FF2B5EF4-FFF2-40B4-BE49-F238E27FC236}">
                      <a16:creationId xmlns:a16="http://schemas.microsoft.com/office/drawing/2014/main" id="{B35CF311-EBD2-4588-ACC8-BBB17AC615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241" y="3326"/>
                  <a:ext cx="82" cy="226"/>
                  <a:chOff x="-227" y="3619"/>
                  <a:chExt cx="82" cy="226"/>
                </a:xfrm>
              </p:grpSpPr>
              <p:sp>
                <p:nvSpPr>
                  <p:cNvPr id="1070" name="Freeform 651">
                    <a:extLst>
                      <a:ext uri="{FF2B5EF4-FFF2-40B4-BE49-F238E27FC236}">
                        <a16:creationId xmlns:a16="http://schemas.microsoft.com/office/drawing/2014/main" id="{CCFACB13-42FC-41A1-BB7E-77984D3C4A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220" y="3628"/>
                    <a:ext cx="75" cy="217"/>
                  </a:xfrm>
                  <a:custGeom>
                    <a:avLst/>
                    <a:gdLst>
                      <a:gd name="T0" fmla="*/ 0 w 224"/>
                      <a:gd name="T1" fmla="*/ 0 h 651"/>
                      <a:gd name="T2" fmla="*/ 0 w 224"/>
                      <a:gd name="T3" fmla="*/ 1 h 651"/>
                      <a:gd name="T4" fmla="*/ 0 w 224"/>
                      <a:gd name="T5" fmla="*/ 1 h 651"/>
                      <a:gd name="T6" fmla="*/ 0 w 224"/>
                      <a:gd name="T7" fmla="*/ 1 h 651"/>
                      <a:gd name="T8" fmla="*/ 1 w 224"/>
                      <a:gd name="T9" fmla="*/ 2 h 651"/>
                      <a:gd name="T10" fmla="*/ 1 w 224"/>
                      <a:gd name="T11" fmla="*/ 2 h 651"/>
                      <a:gd name="T12" fmla="*/ 2 w 224"/>
                      <a:gd name="T13" fmla="*/ 2 h 651"/>
                      <a:gd name="T14" fmla="*/ 2 w 224"/>
                      <a:gd name="T15" fmla="*/ 2 h 651"/>
                      <a:gd name="T16" fmla="*/ 2 w 224"/>
                      <a:gd name="T17" fmla="*/ 3 h 651"/>
                      <a:gd name="T18" fmla="*/ 2 w 224"/>
                      <a:gd name="T19" fmla="*/ 4 h 651"/>
                      <a:gd name="T20" fmla="*/ 2 w 224"/>
                      <a:gd name="T21" fmla="*/ 4 h 651"/>
                      <a:gd name="T22" fmla="*/ 2 w 224"/>
                      <a:gd name="T23" fmla="*/ 4 h 651"/>
                      <a:gd name="T24" fmla="*/ 2 w 224"/>
                      <a:gd name="T25" fmla="*/ 5 h 651"/>
                      <a:gd name="T26" fmla="*/ 1 w 224"/>
                      <a:gd name="T27" fmla="*/ 5 h 651"/>
                      <a:gd name="T28" fmla="*/ 1 w 224"/>
                      <a:gd name="T29" fmla="*/ 6 h 651"/>
                      <a:gd name="T30" fmla="*/ 1 w 224"/>
                      <a:gd name="T31" fmla="*/ 6 h 651"/>
                      <a:gd name="T32" fmla="*/ 1 w 224"/>
                      <a:gd name="T33" fmla="*/ 7 h 651"/>
                      <a:gd name="T34" fmla="*/ 2 w 224"/>
                      <a:gd name="T35" fmla="*/ 7 h 651"/>
                      <a:gd name="T36" fmla="*/ 2 w 224"/>
                      <a:gd name="T37" fmla="*/ 7 h 651"/>
                      <a:gd name="T38" fmla="*/ 2 w 224"/>
                      <a:gd name="T39" fmla="*/ 8 h 651"/>
                      <a:gd name="T40" fmla="*/ 3 w 224"/>
                      <a:gd name="T41" fmla="*/ 8 h 651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224"/>
                      <a:gd name="T64" fmla="*/ 0 h 651"/>
                      <a:gd name="T65" fmla="*/ 224 w 224"/>
                      <a:gd name="T66" fmla="*/ 651 h 651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224" h="651">
                        <a:moveTo>
                          <a:pt x="0" y="0"/>
                        </a:moveTo>
                        <a:lnTo>
                          <a:pt x="7" y="42"/>
                        </a:lnTo>
                        <a:lnTo>
                          <a:pt x="18" y="75"/>
                        </a:lnTo>
                        <a:lnTo>
                          <a:pt x="37" y="105"/>
                        </a:lnTo>
                        <a:lnTo>
                          <a:pt x="67" y="123"/>
                        </a:lnTo>
                        <a:lnTo>
                          <a:pt x="104" y="138"/>
                        </a:lnTo>
                        <a:lnTo>
                          <a:pt x="132" y="163"/>
                        </a:lnTo>
                        <a:lnTo>
                          <a:pt x="156" y="195"/>
                        </a:lnTo>
                        <a:lnTo>
                          <a:pt x="180" y="247"/>
                        </a:lnTo>
                        <a:lnTo>
                          <a:pt x="189" y="291"/>
                        </a:lnTo>
                        <a:lnTo>
                          <a:pt x="182" y="325"/>
                        </a:lnTo>
                        <a:lnTo>
                          <a:pt x="156" y="357"/>
                        </a:lnTo>
                        <a:lnTo>
                          <a:pt x="133" y="385"/>
                        </a:lnTo>
                        <a:lnTo>
                          <a:pt x="118" y="415"/>
                        </a:lnTo>
                        <a:lnTo>
                          <a:pt x="106" y="453"/>
                        </a:lnTo>
                        <a:lnTo>
                          <a:pt x="101" y="498"/>
                        </a:lnTo>
                        <a:lnTo>
                          <a:pt x="112" y="537"/>
                        </a:lnTo>
                        <a:lnTo>
                          <a:pt x="128" y="564"/>
                        </a:lnTo>
                        <a:lnTo>
                          <a:pt x="162" y="600"/>
                        </a:lnTo>
                        <a:lnTo>
                          <a:pt x="189" y="624"/>
                        </a:lnTo>
                        <a:lnTo>
                          <a:pt x="224" y="651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72" name="Oval 652">
                    <a:extLst>
                      <a:ext uri="{FF2B5EF4-FFF2-40B4-BE49-F238E27FC236}">
                        <a16:creationId xmlns:a16="http://schemas.microsoft.com/office/drawing/2014/main" id="{668C937B-70A4-4B28-A0C0-0241354CFF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227" y="3619"/>
                    <a:ext cx="15" cy="1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870" name="Freeform 653">
                <a:extLst>
                  <a:ext uri="{FF2B5EF4-FFF2-40B4-BE49-F238E27FC236}">
                    <a16:creationId xmlns:a16="http://schemas.microsoft.com/office/drawing/2014/main" id="{2CC01A63-4A34-4DC5-92D2-A54248934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56" y="3216"/>
                <a:ext cx="245" cy="543"/>
              </a:xfrm>
              <a:custGeom>
                <a:avLst/>
                <a:gdLst>
                  <a:gd name="T0" fmla="*/ 3 w 1025"/>
                  <a:gd name="T1" fmla="*/ 9 h 1629"/>
                  <a:gd name="T2" fmla="*/ 2 w 1025"/>
                  <a:gd name="T3" fmla="*/ 7 h 1629"/>
                  <a:gd name="T4" fmla="*/ 1 w 1025"/>
                  <a:gd name="T5" fmla="*/ 0 h 1629"/>
                  <a:gd name="T6" fmla="*/ 1 w 1025"/>
                  <a:gd name="T7" fmla="*/ 0 h 1629"/>
                  <a:gd name="T8" fmla="*/ 1 w 1025"/>
                  <a:gd name="T9" fmla="*/ 0 h 1629"/>
                  <a:gd name="T10" fmla="*/ 1 w 1025"/>
                  <a:gd name="T11" fmla="*/ 0 h 1629"/>
                  <a:gd name="T12" fmla="*/ 1 w 1025"/>
                  <a:gd name="T13" fmla="*/ 0 h 1629"/>
                  <a:gd name="T14" fmla="*/ 1 w 1025"/>
                  <a:gd name="T15" fmla="*/ 0 h 1629"/>
                  <a:gd name="T16" fmla="*/ 1 w 1025"/>
                  <a:gd name="T17" fmla="*/ 0 h 1629"/>
                  <a:gd name="T18" fmla="*/ 1 w 1025"/>
                  <a:gd name="T19" fmla="*/ 0 h 1629"/>
                  <a:gd name="T20" fmla="*/ 0 w 1025"/>
                  <a:gd name="T21" fmla="*/ 1 h 1629"/>
                  <a:gd name="T22" fmla="*/ 0 w 1025"/>
                  <a:gd name="T23" fmla="*/ 1 h 1629"/>
                  <a:gd name="T24" fmla="*/ 0 w 1025"/>
                  <a:gd name="T25" fmla="*/ 1 h 1629"/>
                  <a:gd name="T26" fmla="*/ 0 w 1025"/>
                  <a:gd name="T27" fmla="*/ 2 h 1629"/>
                  <a:gd name="T28" fmla="*/ 0 w 1025"/>
                  <a:gd name="T29" fmla="*/ 2 h 1629"/>
                  <a:gd name="T30" fmla="*/ 0 w 1025"/>
                  <a:gd name="T31" fmla="*/ 2 h 1629"/>
                  <a:gd name="T32" fmla="*/ 0 w 1025"/>
                  <a:gd name="T33" fmla="*/ 3 h 1629"/>
                  <a:gd name="T34" fmla="*/ 0 w 1025"/>
                  <a:gd name="T35" fmla="*/ 3 h 1629"/>
                  <a:gd name="T36" fmla="*/ 0 w 1025"/>
                  <a:gd name="T37" fmla="*/ 4 h 1629"/>
                  <a:gd name="T38" fmla="*/ 0 w 1025"/>
                  <a:gd name="T39" fmla="*/ 5 h 1629"/>
                  <a:gd name="T40" fmla="*/ 0 w 1025"/>
                  <a:gd name="T41" fmla="*/ 6 h 1629"/>
                  <a:gd name="T42" fmla="*/ 0 w 1025"/>
                  <a:gd name="T43" fmla="*/ 7 h 1629"/>
                  <a:gd name="T44" fmla="*/ 0 w 1025"/>
                  <a:gd name="T45" fmla="*/ 8 h 1629"/>
                  <a:gd name="T46" fmla="*/ 0 w 1025"/>
                  <a:gd name="T47" fmla="*/ 9 h 1629"/>
                  <a:gd name="T48" fmla="*/ 0 w 1025"/>
                  <a:gd name="T49" fmla="*/ 9 h 1629"/>
                  <a:gd name="T50" fmla="*/ 0 w 1025"/>
                  <a:gd name="T51" fmla="*/ 10 h 1629"/>
                  <a:gd name="T52" fmla="*/ 0 w 1025"/>
                  <a:gd name="T53" fmla="*/ 10 h 1629"/>
                  <a:gd name="T54" fmla="*/ 1 w 1025"/>
                  <a:gd name="T55" fmla="*/ 11 h 1629"/>
                  <a:gd name="T56" fmla="*/ 1 w 1025"/>
                  <a:gd name="T57" fmla="*/ 12 h 1629"/>
                  <a:gd name="T58" fmla="*/ 1 w 1025"/>
                  <a:gd name="T59" fmla="*/ 12 h 1629"/>
                  <a:gd name="T60" fmla="*/ 1 w 1025"/>
                  <a:gd name="T61" fmla="*/ 12 h 1629"/>
                  <a:gd name="T62" fmla="*/ 2 w 1025"/>
                  <a:gd name="T63" fmla="*/ 11 h 1629"/>
                  <a:gd name="T64" fmla="*/ 2 w 1025"/>
                  <a:gd name="T65" fmla="*/ 11 h 1629"/>
                  <a:gd name="T66" fmla="*/ 2 w 1025"/>
                  <a:gd name="T67" fmla="*/ 12 h 1629"/>
                  <a:gd name="T68" fmla="*/ 3 w 1025"/>
                  <a:gd name="T69" fmla="*/ 11 h 1629"/>
                  <a:gd name="T70" fmla="*/ 3 w 1025"/>
                  <a:gd name="T71" fmla="*/ 12 h 1629"/>
                  <a:gd name="T72" fmla="*/ 3 w 1025"/>
                  <a:gd name="T73" fmla="*/ 17 h 1629"/>
                  <a:gd name="T74" fmla="*/ 3 w 1025"/>
                  <a:gd name="T75" fmla="*/ 18 h 1629"/>
                  <a:gd name="T76" fmla="*/ 3 w 1025"/>
                  <a:gd name="T77" fmla="*/ 18 h 1629"/>
                  <a:gd name="T78" fmla="*/ 3 w 1025"/>
                  <a:gd name="T79" fmla="*/ 18 h 1629"/>
                  <a:gd name="T80" fmla="*/ 3 w 1025"/>
                  <a:gd name="T81" fmla="*/ 19 h 1629"/>
                  <a:gd name="T82" fmla="*/ 3 w 1025"/>
                  <a:gd name="T83" fmla="*/ 19 h 1629"/>
                  <a:gd name="T84" fmla="*/ 3 w 1025"/>
                  <a:gd name="T85" fmla="*/ 19 h 1629"/>
                  <a:gd name="T86" fmla="*/ 3 w 1025"/>
                  <a:gd name="T87" fmla="*/ 19 h 1629"/>
                  <a:gd name="T88" fmla="*/ 3 w 1025"/>
                  <a:gd name="T89" fmla="*/ 19 h 1629"/>
                  <a:gd name="T90" fmla="*/ 0 w 1025"/>
                  <a:gd name="T91" fmla="*/ 19 h 1629"/>
                  <a:gd name="T92" fmla="*/ 0 w 1025"/>
                  <a:gd name="T93" fmla="*/ 20 h 1629"/>
                  <a:gd name="T94" fmla="*/ 3 w 1025"/>
                  <a:gd name="T95" fmla="*/ 20 h 1629"/>
                  <a:gd name="T96" fmla="*/ 3 w 1025"/>
                  <a:gd name="T97" fmla="*/ 20 h 1629"/>
                  <a:gd name="T98" fmla="*/ 3 w 1025"/>
                  <a:gd name="T99" fmla="*/ 20 h 1629"/>
                  <a:gd name="T100" fmla="*/ 3 w 1025"/>
                  <a:gd name="T101" fmla="*/ 20 h 1629"/>
                  <a:gd name="T102" fmla="*/ 3 w 1025"/>
                  <a:gd name="T103" fmla="*/ 20 h 1629"/>
                  <a:gd name="T104" fmla="*/ 3 w 1025"/>
                  <a:gd name="T105" fmla="*/ 20 h 1629"/>
                  <a:gd name="T106" fmla="*/ 3 w 1025"/>
                  <a:gd name="T107" fmla="*/ 19 h 1629"/>
                  <a:gd name="T108" fmla="*/ 3 w 1025"/>
                  <a:gd name="T109" fmla="*/ 19 h 1629"/>
                  <a:gd name="T110" fmla="*/ 3 w 1025"/>
                  <a:gd name="T111" fmla="*/ 19 h 1629"/>
                  <a:gd name="T112" fmla="*/ 3 w 1025"/>
                  <a:gd name="T113" fmla="*/ 18 h 1629"/>
                  <a:gd name="T114" fmla="*/ 3 w 1025"/>
                  <a:gd name="T115" fmla="*/ 18 h 1629"/>
                  <a:gd name="T116" fmla="*/ 3 w 1025"/>
                  <a:gd name="T117" fmla="*/ 17 h 1629"/>
                  <a:gd name="T118" fmla="*/ 3 w 1025"/>
                  <a:gd name="T119" fmla="*/ 9 h 162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25"/>
                  <a:gd name="T181" fmla="*/ 0 h 1629"/>
                  <a:gd name="T182" fmla="*/ 1025 w 1025"/>
                  <a:gd name="T183" fmla="*/ 1629 h 162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25" h="1629">
                    <a:moveTo>
                      <a:pt x="1025" y="767"/>
                    </a:moveTo>
                    <a:lnTo>
                      <a:pt x="733" y="602"/>
                    </a:lnTo>
                    <a:lnTo>
                      <a:pt x="412" y="32"/>
                    </a:lnTo>
                    <a:lnTo>
                      <a:pt x="397" y="22"/>
                    </a:lnTo>
                    <a:lnTo>
                      <a:pt x="375" y="10"/>
                    </a:lnTo>
                    <a:lnTo>
                      <a:pt x="349" y="5"/>
                    </a:lnTo>
                    <a:lnTo>
                      <a:pt x="315" y="0"/>
                    </a:lnTo>
                    <a:lnTo>
                      <a:pt x="283" y="5"/>
                    </a:lnTo>
                    <a:lnTo>
                      <a:pt x="254" y="16"/>
                    </a:lnTo>
                    <a:lnTo>
                      <a:pt x="219" y="32"/>
                    </a:lnTo>
                    <a:lnTo>
                      <a:pt x="175" y="54"/>
                    </a:lnTo>
                    <a:lnTo>
                      <a:pt x="138" y="79"/>
                    </a:lnTo>
                    <a:lnTo>
                      <a:pt x="107" y="101"/>
                    </a:lnTo>
                    <a:lnTo>
                      <a:pt x="83" y="124"/>
                    </a:lnTo>
                    <a:lnTo>
                      <a:pt x="60" y="151"/>
                    </a:lnTo>
                    <a:lnTo>
                      <a:pt x="33" y="191"/>
                    </a:lnTo>
                    <a:lnTo>
                      <a:pt x="17" y="221"/>
                    </a:lnTo>
                    <a:lnTo>
                      <a:pt x="3" y="262"/>
                    </a:lnTo>
                    <a:lnTo>
                      <a:pt x="0" y="309"/>
                    </a:lnTo>
                    <a:lnTo>
                      <a:pt x="0" y="379"/>
                    </a:lnTo>
                    <a:lnTo>
                      <a:pt x="9" y="460"/>
                    </a:lnTo>
                    <a:lnTo>
                      <a:pt x="24" y="535"/>
                    </a:lnTo>
                    <a:lnTo>
                      <a:pt x="51" y="626"/>
                    </a:lnTo>
                    <a:lnTo>
                      <a:pt x="80" y="703"/>
                    </a:lnTo>
                    <a:lnTo>
                      <a:pt x="104" y="754"/>
                    </a:lnTo>
                    <a:lnTo>
                      <a:pt x="140" y="808"/>
                    </a:lnTo>
                    <a:lnTo>
                      <a:pt x="167" y="845"/>
                    </a:lnTo>
                    <a:lnTo>
                      <a:pt x="197" y="888"/>
                    </a:lnTo>
                    <a:lnTo>
                      <a:pt x="232" y="932"/>
                    </a:lnTo>
                    <a:lnTo>
                      <a:pt x="265" y="958"/>
                    </a:lnTo>
                    <a:lnTo>
                      <a:pt x="400" y="942"/>
                    </a:lnTo>
                    <a:lnTo>
                      <a:pt x="503" y="908"/>
                    </a:lnTo>
                    <a:lnTo>
                      <a:pt x="567" y="927"/>
                    </a:lnTo>
                    <a:lnTo>
                      <a:pt x="718" y="934"/>
                    </a:lnTo>
                    <a:lnTo>
                      <a:pt x="903" y="908"/>
                    </a:lnTo>
                    <a:lnTo>
                      <a:pt x="930" y="968"/>
                    </a:lnTo>
                    <a:lnTo>
                      <a:pt x="930" y="1397"/>
                    </a:lnTo>
                    <a:lnTo>
                      <a:pt x="925" y="1437"/>
                    </a:lnTo>
                    <a:lnTo>
                      <a:pt x="918" y="1463"/>
                    </a:lnTo>
                    <a:lnTo>
                      <a:pt x="907" y="1490"/>
                    </a:lnTo>
                    <a:lnTo>
                      <a:pt x="890" y="1510"/>
                    </a:lnTo>
                    <a:lnTo>
                      <a:pt x="870" y="1528"/>
                    </a:lnTo>
                    <a:lnTo>
                      <a:pt x="847" y="1541"/>
                    </a:lnTo>
                    <a:lnTo>
                      <a:pt x="827" y="1547"/>
                    </a:lnTo>
                    <a:lnTo>
                      <a:pt x="802" y="1551"/>
                    </a:lnTo>
                    <a:lnTo>
                      <a:pt x="107" y="1550"/>
                    </a:lnTo>
                    <a:lnTo>
                      <a:pt x="107" y="1629"/>
                    </a:lnTo>
                    <a:lnTo>
                      <a:pt x="820" y="1627"/>
                    </a:lnTo>
                    <a:lnTo>
                      <a:pt x="857" y="1625"/>
                    </a:lnTo>
                    <a:lnTo>
                      <a:pt x="881" y="1621"/>
                    </a:lnTo>
                    <a:lnTo>
                      <a:pt x="908" y="1614"/>
                    </a:lnTo>
                    <a:lnTo>
                      <a:pt x="931" y="1604"/>
                    </a:lnTo>
                    <a:lnTo>
                      <a:pt x="954" y="1585"/>
                    </a:lnTo>
                    <a:lnTo>
                      <a:pt x="977" y="1555"/>
                    </a:lnTo>
                    <a:lnTo>
                      <a:pt x="992" y="1528"/>
                    </a:lnTo>
                    <a:lnTo>
                      <a:pt x="1006" y="1500"/>
                    </a:lnTo>
                    <a:lnTo>
                      <a:pt x="1015" y="1467"/>
                    </a:lnTo>
                    <a:lnTo>
                      <a:pt x="1022" y="1430"/>
                    </a:lnTo>
                    <a:lnTo>
                      <a:pt x="1025" y="1387"/>
                    </a:lnTo>
                    <a:lnTo>
                      <a:pt x="1025" y="767"/>
                    </a:lnTo>
                    <a:close/>
                  </a:path>
                </a:pathLst>
              </a:custGeom>
              <a:solidFill>
                <a:srgbClr val="008000"/>
              </a:solidFill>
              <a:ln w="4763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871" name="Group 654">
                <a:extLst>
                  <a:ext uri="{FF2B5EF4-FFF2-40B4-BE49-F238E27FC236}">
                    <a16:creationId xmlns:a16="http://schemas.microsoft.com/office/drawing/2014/main" id="{64073E10-F78C-4247-AA00-DE30403847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008" y="2736"/>
                <a:ext cx="336" cy="984"/>
                <a:chOff x="-1078" y="3029"/>
                <a:chExt cx="519" cy="984"/>
              </a:xfrm>
            </p:grpSpPr>
            <p:sp>
              <p:nvSpPr>
                <p:cNvPr id="1026" name="Freeform 655">
                  <a:extLst>
                    <a:ext uri="{FF2B5EF4-FFF2-40B4-BE49-F238E27FC236}">
                      <a16:creationId xmlns:a16="http://schemas.microsoft.com/office/drawing/2014/main" id="{B3E630C1-25CA-4D55-B564-5699084026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078" y="3029"/>
                  <a:ext cx="519" cy="984"/>
                </a:xfrm>
                <a:custGeom>
                  <a:avLst/>
                  <a:gdLst>
                    <a:gd name="T0" fmla="*/ 8 w 1559"/>
                    <a:gd name="T1" fmla="*/ 3 h 2952"/>
                    <a:gd name="T2" fmla="*/ 8 w 1559"/>
                    <a:gd name="T3" fmla="*/ 2 h 2952"/>
                    <a:gd name="T4" fmla="*/ 9 w 1559"/>
                    <a:gd name="T5" fmla="*/ 3 h 2952"/>
                    <a:gd name="T6" fmla="*/ 9 w 1559"/>
                    <a:gd name="T7" fmla="*/ 0 h 2952"/>
                    <a:gd name="T8" fmla="*/ 10 w 1559"/>
                    <a:gd name="T9" fmla="*/ 2 h 2952"/>
                    <a:gd name="T10" fmla="*/ 11 w 1559"/>
                    <a:gd name="T11" fmla="*/ 1 h 2952"/>
                    <a:gd name="T12" fmla="*/ 12 w 1559"/>
                    <a:gd name="T13" fmla="*/ 0 h 2952"/>
                    <a:gd name="T14" fmla="*/ 12 w 1559"/>
                    <a:gd name="T15" fmla="*/ 1 h 2952"/>
                    <a:gd name="T16" fmla="*/ 13 w 1559"/>
                    <a:gd name="T17" fmla="*/ 1 h 2952"/>
                    <a:gd name="T18" fmla="*/ 13 w 1559"/>
                    <a:gd name="T19" fmla="*/ 2 h 2952"/>
                    <a:gd name="T20" fmla="*/ 13 w 1559"/>
                    <a:gd name="T21" fmla="*/ 3 h 2952"/>
                    <a:gd name="T22" fmla="*/ 15 w 1559"/>
                    <a:gd name="T23" fmla="*/ 1 h 2952"/>
                    <a:gd name="T24" fmla="*/ 14 w 1559"/>
                    <a:gd name="T25" fmla="*/ 3 h 2952"/>
                    <a:gd name="T26" fmla="*/ 15 w 1559"/>
                    <a:gd name="T27" fmla="*/ 2 h 2952"/>
                    <a:gd name="T28" fmla="*/ 15 w 1559"/>
                    <a:gd name="T29" fmla="*/ 3 h 2952"/>
                    <a:gd name="T30" fmla="*/ 15 w 1559"/>
                    <a:gd name="T31" fmla="*/ 4 h 2952"/>
                    <a:gd name="T32" fmla="*/ 15 w 1559"/>
                    <a:gd name="T33" fmla="*/ 5 h 2952"/>
                    <a:gd name="T34" fmla="*/ 16 w 1559"/>
                    <a:gd name="T35" fmla="*/ 7 h 2952"/>
                    <a:gd name="T36" fmla="*/ 17 w 1559"/>
                    <a:gd name="T37" fmla="*/ 10 h 2952"/>
                    <a:gd name="T38" fmla="*/ 17 w 1559"/>
                    <a:gd name="T39" fmla="*/ 10 h 2952"/>
                    <a:gd name="T40" fmla="*/ 14 w 1559"/>
                    <a:gd name="T41" fmla="*/ 12 h 2952"/>
                    <a:gd name="T42" fmla="*/ 13 w 1559"/>
                    <a:gd name="T43" fmla="*/ 15 h 2952"/>
                    <a:gd name="T44" fmla="*/ 10 w 1559"/>
                    <a:gd name="T45" fmla="*/ 14 h 2952"/>
                    <a:gd name="T46" fmla="*/ 9 w 1559"/>
                    <a:gd name="T47" fmla="*/ 19 h 2952"/>
                    <a:gd name="T48" fmla="*/ 12 w 1559"/>
                    <a:gd name="T49" fmla="*/ 21 h 2952"/>
                    <a:gd name="T50" fmla="*/ 15 w 1559"/>
                    <a:gd name="T51" fmla="*/ 21 h 2952"/>
                    <a:gd name="T52" fmla="*/ 16 w 1559"/>
                    <a:gd name="T53" fmla="*/ 21 h 2952"/>
                    <a:gd name="T54" fmla="*/ 18 w 1559"/>
                    <a:gd name="T55" fmla="*/ 21 h 2952"/>
                    <a:gd name="T56" fmla="*/ 18 w 1559"/>
                    <a:gd name="T57" fmla="*/ 22 h 2952"/>
                    <a:gd name="T58" fmla="*/ 19 w 1559"/>
                    <a:gd name="T59" fmla="*/ 23 h 2952"/>
                    <a:gd name="T60" fmla="*/ 19 w 1559"/>
                    <a:gd name="T61" fmla="*/ 23 h 2952"/>
                    <a:gd name="T62" fmla="*/ 19 w 1559"/>
                    <a:gd name="T63" fmla="*/ 24 h 2952"/>
                    <a:gd name="T64" fmla="*/ 18 w 1559"/>
                    <a:gd name="T65" fmla="*/ 25 h 2952"/>
                    <a:gd name="T66" fmla="*/ 18 w 1559"/>
                    <a:gd name="T67" fmla="*/ 26 h 2952"/>
                    <a:gd name="T68" fmla="*/ 16 w 1559"/>
                    <a:gd name="T69" fmla="*/ 25 h 2952"/>
                    <a:gd name="T70" fmla="*/ 12 w 1559"/>
                    <a:gd name="T71" fmla="*/ 24 h 2952"/>
                    <a:gd name="T72" fmla="*/ 9 w 1559"/>
                    <a:gd name="T73" fmla="*/ 23 h 2952"/>
                    <a:gd name="T74" fmla="*/ 8 w 1559"/>
                    <a:gd name="T75" fmla="*/ 22 h 2952"/>
                    <a:gd name="T76" fmla="*/ 9 w 1559"/>
                    <a:gd name="T77" fmla="*/ 23 h 2952"/>
                    <a:gd name="T78" fmla="*/ 10 w 1559"/>
                    <a:gd name="T79" fmla="*/ 24 h 2952"/>
                    <a:gd name="T80" fmla="*/ 12 w 1559"/>
                    <a:gd name="T81" fmla="*/ 25 h 2952"/>
                    <a:gd name="T82" fmla="*/ 12 w 1559"/>
                    <a:gd name="T83" fmla="*/ 26 h 2952"/>
                    <a:gd name="T84" fmla="*/ 9 w 1559"/>
                    <a:gd name="T85" fmla="*/ 28 h 2952"/>
                    <a:gd name="T86" fmla="*/ 6 w 1559"/>
                    <a:gd name="T87" fmla="*/ 30 h 2952"/>
                    <a:gd name="T88" fmla="*/ 5 w 1559"/>
                    <a:gd name="T89" fmla="*/ 33 h 2952"/>
                    <a:gd name="T90" fmla="*/ 7 w 1559"/>
                    <a:gd name="T91" fmla="*/ 36 h 2952"/>
                    <a:gd name="T92" fmla="*/ 4 w 1559"/>
                    <a:gd name="T93" fmla="*/ 36 h 2952"/>
                    <a:gd name="T94" fmla="*/ 2 w 1559"/>
                    <a:gd name="T95" fmla="*/ 36 h 2952"/>
                    <a:gd name="T96" fmla="*/ 2 w 1559"/>
                    <a:gd name="T97" fmla="*/ 32 h 2952"/>
                    <a:gd name="T98" fmla="*/ 1 w 1559"/>
                    <a:gd name="T99" fmla="*/ 30 h 2952"/>
                    <a:gd name="T100" fmla="*/ 2 w 1559"/>
                    <a:gd name="T101" fmla="*/ 29 h 2952"/>
                    <a:gd name="T102" fmla="*/ 5 w 1559"/>
                    <a:gd name="T103" fmla="*/ 28 h 2952"/>
                    <a:gd name="T104" fmla="*/ 6 w 1559"/>
                    <a:gd name="T105" fmla="*/ 26 h 2952"/>
                    <a:gd name="T106" fmla="*/ 1 w 1559"/>
                    <a:gd name="T107" fmla="*/ 25 h 2952"/>
                    <a:gd name="T108" fmla="*/ 0 w 1559"/>
                    <a:gd name="T109" fmla="*/ 25 h 2952"/>
                    <a:gd name="T110" fmla="*/ 0 w 1559"/>
                    <a:gd name="T111" fmla="*/ 23 h 2952"/>
                    <a:gd name="T112" fmla="*/ 0 w 1559"/>
                    <a:gd name="T113" fmla="*/ 21 h 2952"/>
                    <a:gd name="T114" fmla="*/ 3 w 1559"/>
                    <a:gd name="T115" fmla="*/ 15 h 2952"/>
                    <a:gd name="T116" fmla="*/ 5 w 1559"/>
                    <a:gd name="T117" fmla="*/ 11 h 2952"/>
                    <a:gd name="T118" fmla="*/ 7 w 1559"/>
                    <a:gd name="T119" fmla="*/ 8 h 295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559"/>
                    <a:gd name="T181" fmla="*/ 0 h 2952"/>
                    <a:gd name="T182" fmla="*/ 1559 w 1559"/>
                    <a:gd name="T183" fmla="*/ 2952 h 295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559" h="2952">
                      <a:moveTo>
                        <a:pt x="533" y="631"/>
                      </a:moveTo>
                      <a:lnTo>
                        <a:pt x="575" y="498"/>
                      </a:lnTo>
                      <a:lnTo>
                        <a:pt x="610" y="340"/>
                      </a:lnTo>
                      <a:lnTo>
                        <a:pt x="627" y="203"/>
                      </a:lnTo>
                      <a:lnTo>
                        <a:pt x="592" y="126"/>
                      </a:lnTo>
                      <a:lnTo>
                        <a:pt x="556" y="89"/>
                      </a:lnTo>
                      <a:lnTo>
                        <a:pt x="610" y="132"/>
                      </a:lnTo>
                      <a:lnTo>
                        <a:pt x="651" y="199"/>
                      </a:lnTo>
                      <a:lnTo>
                        <a:pt x="619" y="47"/>
                      </a:lnTo>
                      <a:lnTo>
                        <a:pt x="647" y="119"/>
                      </a:lnTo>
                      <a:lnTo>
                        <a:pt x="707" y="213"/>
                      </a:lnTo>
                      <a:lnTo>
                        <a:pt x="734" y="224"/>
                      </a:lnTo>
                      <a:lnTo>
                        <a:pt x="715" y="143"/>
                      </a:lnTo>
                      <a:lnTo>
                        <a:pt x="730" y="153"/>
                      </a:lnTo>
                      <a:lnTo>
                        <a:pt x="737" y="85"/>
                      </a:lnTo>
                      <a:lnTo>
                        <a:pt x="717" y="12"/>
                      </a:lnTo>
                      <a:lnTo>
                        <a:pt x="811" y="205"/>
                      </a:lnTo>
                      <a:lnTo>
                        <a:pt x="818" y="173"/>
                      </a:lnTo>
                      <a:lnTo>
                        <a:pt x="831" y="196"/>
                      </a:lnTo>
                      <a:lnTo>
                        <a:pt x="835" y="166"/>
                      </a:lnTo>
                      <a:lnTo>
                        <a:pt x="815" y="118"/>
                      </a:lnTo>
                      <a:lnTo>
                        <a:pt x="819" y="25"/>
                      </a:lnTo>
                      <a:lnTo>
                        <a:pt x="852" y="205"/>
                      </a:lnTo>
                      <a:lnTo>
                        <a:pt x="869" y="42"/>
                      </a:lnTo>
                      <a:lnTo>
                        <a:pt x="869" y="169"/>
                      </a:lnTo>
                      <a:lnTo>
                        <a:pt x="886" y="200"/>
                      </a:lnTo>
                      <a:lnTo>
                        <a:pt x="913" y="58"/>
                      </a:lnTo>
                      <a:lnTo>
                        <a:pt x="973" y="0"/>
                      </a:lnTo>
                      <a:lnTo>
                        <a:pt x="933" y="58"/>
                      </a:lnTo>
                      <a:lnTo>
                        <a:pt x="909" y="170"/>
                      </a:lnTo>
                      <a:lnTo>
                        <a:pt x="918" y="190"/>
                      </a:lnTo>
                      <a:lnTo>
                        <a:pt x="959" y="111"/>
                      </a:lnTo>
                      <a:lnTo>
                        <a:pt x="930" y="179"/>
                      </a:lnTo>
                      <a:lnTo>
                        <a:pt x="930" y="209"/>
                      </a:lnTo>
                      <a:lnTo>
                        <a:pt x="1019" y="42"/>
                      </a:lnTo>
                      <a:lnTo>
                        <a:pt x="1020" y="71"/>
                      </a:lnTo>
                      <a:lnTo>
                        <a:pt x="980" y="166"/>
                      </a:lnTo>
                      <a:lnTo>
                        <a:pt x="980" y="224"/>
                      </a:lnTo>
                      <a:lnTo>
                        <a:pt x="994" y="233"/>
                      </a:lnTo>
                      <a:lnTo>
                        <a:pt x="1014" y="128"/>
                      </a:lnTo>
                      <a:lnTo>
                        <a:pt x="1053" y="55"/>
                      </a:lnTo>
                      <a:lnTo>
                        <a:pt x="1020" y="136"/>
                      </a:lnTo>
                      <a:lnTo>
                        <a:pt x="1029" y="246"/>
                      </a:lnTo>
                      <a:lnTo>
                        <a:pt x="1050" y="239"/>
                      </a:lnTo>
                      <a:lnTo>
                        <a:pt x="1091" y="96"/>
                      </a:lnTo>
                      <a:lnTo>
                        <a:pt x="1061" y="250"/>
                      </a:lnTo>
                      <a:lnTo>
                        <a:pt x="1130" y="126"/>
                      </a:lnTo>
                      <a:lnTo>
                        <a:pt x="1185" y="85"/>
                      </a:lnTo>
                      <a:lnTo>
                        <a:pt x="1140" y="145"/>
                      </a:lnTo>
                      <a:lnTo>
                        <a:pt x="1108" y="209"/>
                      </a:lnTo>
                      <a:lnTo>
                        <a:pt x="1161" y="187"/>
                      </a:lnTo>
                      <a:lnTo>
                        <a:pt x="1095" y="234"/>
                      </a:lnTo>
                      <a:lnTo>
                        <a:pt x="1084" y="284"/>
                      </a:lnTo>
                      <a:lnTo>
                        <a:pt x="1105" y="293"/>
                      </a:lnTo>
                      <a:lnTo>
                        <a:pt x="1169" y="192"/>
                      </a:lnTo>
                      <a:lnTo>
                        <a:pt x="1249" y="132"/>
                      </a:lnTo>
                      <a:lnTo>
                        <a:pt x="1144" y="267"/>
                      </a:lnTo>
                      <a:lnTo>
                        <a:pt x="1195" y="224"/>
                      </a:lnTo>
                      <a:lnTo>
                        <a:pt x="1463" y="182"/>
                      </a:lnTo>
                      <a:lnTo>
                        <a:pt x="1181" y="247"/>
                      </a:lnTo>
                      <a:lnTo>
                        <a:pt x="1152" y="294"/>
                      </a:lnTo>
                      <a:lnTo>
                        <a:pt x="1181" y="286"/>
                      </a:lnTo>
                      <a:lnTo>
                        <a:pt x="1262" y="243"/>
                      </a:lnTo>
                      <a:lnTo>
                        <a:pt x="1198" y="307"/>
                      </a:lnTo>
                      <a:lnTo>
                        <a:pt x="1147" y="337"/>
                      </a:lnTo>
                      <a:lnTo>
                        <a:pt x="1147" y="375"/>
                      </a:lnTo>
                      <a:lnTo>
                        <a:pt x="1161" y="405"/>
                      </a:lnTo>
                      <a:lnTo>
                        <a:pt x="1189" y="438"/>
                      </a:lnTo>
                      <a:lnTo>
                        <a:pt x="1224" y="485"/>
                      </a:lnTo>
                      <a:lnTo>
                        <a:pt x="1253" y="525"/>
                      </a:lnTo>
                      <a:lnTo>
                        <a:pt x="1283" y="566"/>
                      </a:lnTo>
                      <a:lnTo>
                        <a:pt x="1310" y="606"/>
                      </a:lnTo>
                      <a:lnTo>
                        <a:pt x="1329" y="637"/>
                      </a:lnTo>
                      <a:lnTo>
                        <a:pt x="1360" y="691"/>
                      </a:lnTo>
                      <a:lnTo>
                        <a:pt x="1393" y="754"/>
                      </a:lnTo>
                      <a:lnTo>
                        <a:pt x="1417" y="808"/>
                      </a:lnTo>
                      <a:lnTo>
                        <a:pt x="1416" y="819"/>
                      </a:lnTo>
                      <a:lnTo>
                        <a:pt x="1410" y="832"/>
                      </a:lnTo>
                      <a:lnTo>
                        <a:pt x="1401" y="840"/>
                      </a:lnTo>
                      <a:lnTo>
                        <a:pt x="1389" y="845"/>
                      </a:lnTo>
                      <a:lnTo>
                        <a:pt x="1370" y="848"/>
                      </a:lnTo>
                      <a:lnTo>
                        <a:pt x="1177" y="831"/>
                      </a:lnTo>
                      <a:lnTo>
                        <a:pt x="1162" y="870"/>
                      </a:lnTo>
                      <a:lnTo>
                        <a:pt x="1135" y="1007"/>
                      </a:lnTo>
                      <a:lnTo>
                        <a:pt x="1117" y="1104"/>
                      </a:lnTo>
                      <a:lnTo>
                        <a:pt x="1093" y="1183"/>
                      </a:lnTo>
                      <a:lnTo>
                        <a:pt x="1080" y="1190"/>
                      </a:lnTo>
                      <a:lnTo>
                        <a:pt x="1063" y="1195"/>
                      </a:lnTo>
                      <a:lnTo>
                        <a:pt x="1044" y="1198"/>
                      </a:lnTo>
                      <a:lnTo>
                        <a:pt x="980" y="1196"/>
                      </a:lnTo>
                      <a:lnTo>
                        <a:pt x="828" y="1134"/>
                      </a:lnTo>
                      <a:lnTo>
                        <a:pt x="814" y="1159"/>
                      </a:lnTo>
                      <a:lnTo>
                        <a:pt x="789" y="1256"/>
                      </a:lnTo>
                      <a:lnTo>
                        <a:pt x="771" y="1331"/>
                      </a:lnTo>
                      <a:lnTo>
                        <a:pt x="748" y="1432"/>
                      </a:lnTo>
                      <a:lnTo>
                        <a:pt x="743" y="1499"/>
                      </a:lnTo>
                      <a:lnTo>
                        <a:pt x="775" y="1543"/>
                      </a:lnTo>
                      <a:lnTo>
                        <a:pt x="817" y="1597"/>
                      </a:lnTo>
                      <a:lnTo>
                        <a:pt x="868" y="1670"/>
                      </a:lnTo>
                      <a:lnTo>
                        <a:pt x="945" y="1688"/>
                      </a:lnTo>
                      <a:lnTo>
                        <a:pt x="1004" y="1701"/>
                      </a:lnTo>
                      <a:lnTo>
                        <a:pt x="1090" y="1717"/>
                      </a:lnTo>
                      <a:lnTo>
                        <a:pt x="1138" y="1725"/>
                      </a:lnTo>
                      <a:lnTo>
                        <a:pt x="1181" y="1728"/>
                      </a:lnTo>
                      <a:lnTo>
                        <a:pt x="1215" y="1733"/>
                      </a:lnTo>
                      <a:lnTo>
                        <a:pt x="1245" y="1733"/>
                      </a:lnTo>
                      <a:lnTo>
                        <a:pt x="1283" y="1728"/>
                      </a:lnTo>
                      <a:lnTo>
                        <a:pt x="1336" y="1725"/>
                      </a:lnTo>
                      <a:lnTo>
                        <a:pt x="1396" y="1693"/>
                      </a:lnTo>
                      <a:lnTo>
                        <a:pt x="1413" y="1686"/>
                      </a:lnTo>
                      <a:lnTo>
                        <a:pt x="1429" y="1687"/>
                      </a:lnTo>
                      <a:lnTo>
                        <a:pt x="1441" y="1694"/>
                      </a:lnTo>
                      <a:lnTo>
                        <a:pt x="1457" y="1711"/>
                      </a:lnTo>
                      <a:lnTo>
                        <a:pt x="1463" y="1724"/>
                      </a:lnTo>
                      <a:lnTo>
                        <a:pt x="1467" y="1747"/>
                      </a:lnTo>
                      <a:lnTo>
                        <a:pt x="1470" y="1772"/>
                      </a:lnTo>
                      <a:lnTo>
                        <a:pt x="1488" y="1781"/>
                      </a:lnTo>
                      <a:lnTo>
                        <a:pt x="1515" y="1797"/>
                      </a:lnTo>
                      <a:lnTo>
                        <a:pt x="1535" y="1811"/>
                      </a:lnTo>
                      <a:lnTo>
                        <a:pt x="1559" y="1831"/>
                      </a:lnTo>
                      <a:lnTo>
                        <a:pt x="1557" y="1845"/>
                      </a:lnTo>
                      <a:lnTo>
                        <a:pt x="1551" y="1865"/>
                      </a:lnTo>
                      <a:lnTo>
                        <a:pt x="1540" y="1878"/>
                      </a:lnTo>
                      <a:lnTo>
                        <a:pt x="1524" y="1890"/>
                      </a:lnTo>
                      <a:lnTo>
                        <a:pt x="1531" y="1903"/>
                      </a:lnTo>
                      <a:lnTo>
                        <a:pt x="1538" y="1920"/>
                      </a:lnTo>
                      <a:lnTo>
                        <a:pt x="1545" y="1943"/>
                      </a:lnTo>
                      <a:lnTo>
                        <a:pt x="1544" y="1960"/>
                      </a:lnTo>
                      <a:lnTo>
                        <a:pt x="1538" y="1982"/>
                      </a:lnTo>
                      <a:lnTo>
                        <a:pt x="1524" y="1993"/>
                      </a:lnTo>
                      <a:lnTo>
                        <a:pt x="1493" y="2013"/>
                      </a:lnTo>
                      <a:lnTo>
                        <a:pt x="1497" y="2041"/>
                      </a:lnTo>
                      <a:lnTo>
                        <a:pt x="1497" y="2058"/>
                      </a:lnTo>
                      <a:lnTo>
                        <a:pt x="1493" y="2070"/>
                      </a:lnTo>
                      <a:lnTo>
                        <a:pt x="1485" y="2078"/>
                      </a:lnTo>
                      <a:lnTo>
                        <a:pt x="1473" y="2084"/>
                      </a:lnTo>
                      <a:lnTo>
                        <a:pt x="1460" y="2081"/>
                      </a:lnTo>
                      <a:lnTo>
                        <a:pt x="1434" y="2071"/>
                      </a:lnTo>
                      <a:lnTo>
                        <a:pt x="1367" y="2046"/>
                      </a:lnTo>
                      <a:lnTo>
                        <a:pt x="1285" y="2013"/>
                      </a:lnTo>
                      <a:lnTo>
                        <a:pt x="1169" y="1980"/>
                      </a:lnTo>
                      <a:lnTo>
                        <a:pt x="1151" y="1980"/>
                      </a:lnTo>
                      <a:lnTo>
                        <a:pt x="1084" y="1963"/>
                      </a:lnTo>
                      <a:lnTo>
                        <a:pt x="952" y="1927"/>
                      </a:lnTo>
                      <a:lnTo>
                        <a:pt x="842" y="1913"/>
                      </a:lnTo>
                      <a:lnTo>
                        <a:pt x="817" y="1916"/>
                      </a:lnTo>
                      <a:lnTo>
                        <a:pt x="760" y="1920"/>
                      </a:lnTo>
                      <a:lnTo>
                        <a:pt x="731" y="1895"/>
                      </a:lnTo>
                      <a:lnTo>
                        <a:pt x="711" y="1878"/>
                      </a:lnTo>
                      <a:lnTo>
                        <a:pt x="698" y="1863"/>
                      </a:lnTo>
                      <a:lnTo>
                        <a:pt x="690" y="1845"/>
                      </a:lnTo>
                      <a:lnTo>
                        <a:pt x="677" y="1822"/>
                      </a:lnTo>
                      <a:lnTo>
                        <a:pt x="612" y="1733"/>
                      </a:lnTo>
                      <a:lnTo>
                        <a:pt x="671" y="1812"/>
                      </a:lnTo>
                      <a:lnTo>
                        <a:pt x="693" y="1844"/>
                      </a:lnTo>
                      <a:lnTo>
                        <a:pt x="701" y="1869"/>
                      </a:lnTo>
                      <a:lnTo>
                        <a:pt x="755" y="1916"/>
                      </a:lnTo>
                      <a:lnTo>
                        <a:pt x="782" y="1922"/>
                      </a:lnTo>
                      <a:lnTo>
                        <a:pt x="819" y="1915"/>
                      </a:lnTo>
                      <a:lnTo>
                        <a:pt x="845" y="1916"/>
                      </a:lnTo>
                      <a:lnTo>
                        <a:pt x="892" y="1935"/>
                      </a:lnTo>
                      <a:lnTo>
                        <a:pt x="918" y="1956"/>
                      </a:lnTo>
                      <a:lnTo>
                        <a:pt x="942" y="1976"/>
                      </a:lnTo>
                      <a:lnTo>
                        <a:pt x="966" y="2006"/>
                      </a:lnTo>
                      <a:lnTo>
                        <a:pt x="976" y="2024"/>
                      </a:lnTo>
                      <a:lnTo>
                        <a:pt x="973" y="2043"/>
                      </a:lnTo>
                      <a:lnTo>
                        <a:pt x="957" y="2068"/>
                      </a:lnTo>
                      <a:lnTo>
                        <a:pt x="937" y="2097"/>
                      </a:lnTo>
                      <a:lnTo>
                        <a:pt x="898" y="2139"/>
                      </a:lnTo>
                      <a:lnTo>
                        <a:pt x="839" y="2198"/>
                      </a:lnTo>
                      <a:lnTo>
                        <a:pt x="801" y="2240"/>
                      </a:lnTo>
                      <a:lnTo>
                        <a:pt x="720" y="2292"/>
                      </a:lnTo>
                      <a:lnTo>
                        <a:pt x="600" y="2361"/>
                      </a:lnTo>
                      <a:lnTo>
                        <a:pt x="516" y="2406"/>
                      </a:lnTo>
                      <a:lnTo>
                        <a:pt x="495" y="2430"/>
                      </a:lnTo>
                      <a:lnTo>
                        <a:pt x="471" y="2455"/>
                      </a:lnTo>
                      <a:lnTo>
                        <a:pt x="427" y="2489"/>
                      </a:lnTo>
                      <a:lnTo>
                        <a:pt x="417" y="2538"/>
                      </a:lnTo>
                      <a:lnTo>
                        <a:pt x="417" y="2629"/>
                      </a:lnTo>
                      <a:lnTo>
                        <a:pt x="425" y="2704"/>
                      </a:lnTo>
                      <a:lnTo>
                        <a:pt x="439" y="2756"/>
                      </a:lnTo>
                      <a:lnTo>
                        <a:pt x="515" y="2854"/>
                      </a:lnTo>
                      <a:lnTo>
                        <a:pt x="560" y="2896"/>
                      </a:lnTo>
                      <a:lnTo>
                        <a:pt x="565" y="2909"/>
                      </a:lnTo>
                      <a:lnTo>
                        <a:pt x="562" y="2923"/>
                      </a:lnTo>
                      <a:lnTo>
                        <a:pt x="478" y="2952"/>
                      </a:lnTo>
                      <a:lnTo>
                        <a:pt x="387" y="2940"/>
                      </a:lnTo>
                      <a:lnTo>
                        <a:pt x="338" y="2938"/>
                      </a:lnTo>
                      <a:lnTo>
                        <a:pt x="291" y="2945"/>
                      </a:lnTo>
                      <a:lnTo>
                        <a:pt x="246" y="2945"/>
                      </a:lnTo>
                      <a:lnTo>
                        <a:pt x="199" y="2936"/>
                      </a:lnTo>
                      <a:lnTo>
                        <a:pt x="193" y="2929"/>
                      </a:lnTo>
                      <a:lnTo>
                        <a:pt x="186" y="2915"/>
                      </a:lnTo>
                      <a:lnTo>
                        <a:pt x="192" y="2760"/>
                      </a:lnTo>
                      <a:lnTo>
                        <a:pt x="215" y="2603"/>
                      </a:lnTo>
                      <a:lnTo>
                        <a:pt x="196" y="2553"/>
                      </a:lnTo>
                      <a:lnTo>
                        <a:pt x="165" y="2507"/>
                      </a:lnTo>
                      <a:lnTo>
                        <a:pt x="152" y="2494"/>
                      </a:lnTo>
                      <a:lnTo>
                        <a:pt x="126" y="2470"/>
                      </a:lnTo>
                      <a:lnTo>
                        <a:pt x="109" y="2455"/>
                      </a:lnTo>
                      <a:lnTo>
                        <a:pt x="106" y="2438"/>
                      </a:lnTo>
                      <a:lnTo>
                        <a:pt x="109" y="2424"/>
                      </a:lnTo>
                      <a:lnTo>
                        <a:pt x="132" y="2396"/>
                      </a:lnTo>
                      <a:lnTo>
                        <a:pt x="165" y="2366"/>
                      </a:lnTo>
                      <a:lnTo>
                        <a:pt x="193" y="2344"/>
                      </a:lnTo>
                      <a:lnTo>
                        <a:pt x="233" y="2343"/>
                      </a:lnTo>
                      <a:lnTo>
                        <a:pt x="269" y="2346"/>
                      </a:lnTo>
                      <a:lnTo>
                        <a:pt x="424" y="2243"/>
                      </a:lnTo>
                      <a:lnTo>
                        <a:pt x="542" y="2167"/>
                      </a:lnTo>
                      <a:lnTo>
                        <a:pt x="649" y="2104"/>
                      </a:lnTo>
                      <a:lnTo>
                        <a:pt x="614" y="2110"/>
                      </a:lnTo>
                      <a:lnTo>
                        <a:pt x="511" y="2080"/>
                      </a:lnTo>
                      <a:lnTo>
                        <a:pt x="405" y="2073"/>
                      </a:lnTo>
                      <a:lnTo>
                        <a:pt x="260" y="2050"/>
                      </a:lnTo>
                      <a:lnTo>
                        <a:pt x="215" y="2058"/>
                      </a:lnTo>
                      <a:lnTo>
                        <a:pt x="108" y="2046"/>
                      </a:lnTo>
                      <a:lnTo>
                        <a:pt x="84" y="2040"/>
                      </a:lnTo>
                      <a:lnTo>
                        <a:pt x="58" y="2030"/>
                      </a:lnTo>
                      <a:lnTo>
                        <a:pt x="38" y="2017"/>
                      </a:lnTo>
                      <a:lnTo>
                        <a:pt x="25" y="2001"/>
                      </a:lnTo>
                      <a:lnTo>
                        <a:pt x="14" y="1974"/>
                      </a:lnTo>
                      <a:lnTo>
                        <a:pt x="5" y="1937"/>
                      </a:lnTo>
                      <a:lnTo>
                        <a:pt x="1" y="1903"/>
                      </a:lnTo>
                      <a:lnTo>
                        <a:pt x="0" y="1856"/>
                      </a:lnTo>
                      <a:lnTo>
                        <a:pt x="2" y="1818"/>
                      </a:lnTo>
                      <a:lnTo>
                        <a:pt x="7" y="1775"/>
                      </a:lnTo>
                      <a:lnTo>
                        <a:pt x="12" y="1738"/>
                      </a:lnTo>
                      <a:lnTo>
                        <a:pt x="24" y="1710"/>
                      </a:lnTo>
                      <a:lnTo>
                        <a:pt x="61" y="1600"/>
                      </a:lnTo>
                      <a:lnTo>
                        <a:pt x="102" y="1468"/>
                      </a:lnTo>
                      <a:lnTo>
                        <a:pt x="132" y="1380"/>
                      </a:lnTo>
                      <a:lnTo>
                        <a:pt x="209" y="1232"/>
                      </a:lnTo>
                      <a:lnTo>
                        <a:pt x="286" y="1115"/>
                      </a:lnTo>
                      <a:lnTo>
                        <a:pt x="351" y="1027"/>
                      </a:lnTo>
                      <a:lnTo>
                        <a:pt x="394" y="969"/>
                      </a:lnTo>
                      <a:lnTo>
                        <a:pt x="425" y="916"/>
                      </a:lnTo>
                      <a:lnTo>
                        <a:pt x="462" y="870"/>
                      </a:lnTo>
                      <a:lnTo>
                        <a:pt x="471" y="802"/>
                      </a:lnTo>
                      <a:lnTo>
                        <a:pt x="508" y="711"/>
                      </a:lnTo>
                      <a:lnTo>
                        <a:pt x="533" y="63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4763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27" name="Group 656">
                  <a:extLst>
                    <a:ext uri="{FF2B5EF4-FFF2-40B4-BE49-F238E27FC236}">
                      <a16:creationId xmlns:a16="http://schemas.microsoft.com/office/drawing/2014/main" id="{E19E960D-63BD-4F11-9936-271F6218A6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774" y="3150"/>
                  <a:ext cx="67" cy="89"/>
                  <a:chOff x="-774" y="3150"/>
                  <a:chExt cx="67" cy="89"/>
                </a:xfrm>
              </p:grpSpPr>
              <p:sp>
                <p:nvSpPr>
                  <p:cNvPr id="1028" name="Freeform 657">
                    <a:extLst>
                      <a:ext uri="{FF2B5EF4-FFF2-40B4-BE49-F238E27FC236}">
                        <a16:creationId xmlns:a16="http://schemas.microsoft.com/office/drawing/2014/main" id="{A43C20EF-F8A7-4BAE-94C6-6F40E76C90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774" y="3150"/>
                    <a:ext cx="67" cy="32"/>
                  </a:xfrm>
                  <a:custGeom>
                    <a:avLst/>
                    <a:gdLst>
                      <a:gd name="T0" fmla="*/ 0 w 200"/>
                      <a:gd name="T1" fmla="*/ 0 h 97"/>
                      <a:gd name="T2" fmla="*/ 0 w 200"/>
                      <a:gd name="T3" fmla="*/ 0 h 97"/>
                      <a:gd name="T4" fmla="*/ 1 w 200"/>
                      <a:gd name="T5" fmla="*/ 0 h 97"/>
                      <a:gd name="T6" fmla="*/ 1 w 200"/>
                      <a:gd name="T7" fmla="*/ 0 h 97"/>
                      <a:gd name="T8" fmla="*/ 1 w 200"/>
                      <a:gd name="T9" fmla="*/ 0 h 97"/>
                      <a:gd name="T10" fmla="*/ 1 w 200"/>
                      <a:gd name="T11" fmla="*/ 0 h 97"/>
                      <a:gd name="T12" fmla="*/ 1 w 200"/>
                      <a:gd name="T13" fmla="*/ 0 h 97"/>
                      <a:gd name="T14" fmla="*/ 2 w 200"/>
                      <a:gd name="T15" fmla="*/ 0 h 97"/>
                      <a:gd name="T16" fmla="*/ 2 w 200"/>
                      <a:gd name="T17" fmla="*/ 0 h 97"/>
                      <a:gd name="T18" fmla="*/ 2 w 200"/>
                      <a:gd name="T19" fmla="*/ 1 h 97"/>
                      <a:gd name="T20" fmla="*/ 2 w 200"/>
                      <a:gd name="T21" fmla="*/ 1 h 97"/>
                      <a:gd name="T22" fmla="*/ 2 w 200"/>
                      <a:gd name="T23" fmla="*/ 1 h 97"/>
                      <a:gd name="T24" fmla="*/ 2 w 200"/>
                      <a:gd name="T25" fmla="*/ 1 h 97"/>
                      <a:gd name="T26" fmla="*/ 2 w 200"/>
                      <a:gd name="T27" fmla="*/ 1 h 97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00"/>
                      <a:gd name="T43" fmla="*/ 0 h 97"/>
                      <a:gd name="T44" fmla="*/ 200 w 200"/>
                      <a:gd name="T45" fmla="*/ 97 h 97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00" h="97">
                        <a:moveTo>
                          <a:pt x="0" y="32"/>
                        </a:moveTo>
                        <a:lnTo>
                          <a:pt x="24" y="20"/>
                        </a:lnTo>
                        <a:lnTo>
                          <a:pt x="49" y="10"/>
                        </a:lnTo>
                        <a:lnTo>
                          <a:pt x="69" y="5"/>
                        </a:lnTo>
                        <a:lnTo>
                          <a:pt x="87" y="2"/>
                        </a:lnTo>
                        <a:lnTo>
                          <a:pt x="104" y="0"/>
                        </a:lnTo>
                        <a:lnTo>
                          <a:pt x="120" y="5"/>
                        </a:lnTo>
                        <a:lnTo>
                          <a:pt x="127" y="15"/>
                        </a:lnTo>
                        <a:lnTo>
                          <a:pt x="136" y="30"/>
                        </a:lnTo>
                        <a:lnTo>
                          <a:pt x="145" y="46"/>
                        </a:lnTo>
                        <a:lnTo>
                          <a:pt x="157" y="64"/>
                        </a:lnTo>
                        <a:lnTo>
                          <a:pt x="165" y="79"/>
                        </a:lnTo>
                        <a:lnTo>
                          <a:pt x="180" y="92"/>
                        </a:lnTo>
                        <a:lnTo>
                          <a:pt x="200" y="97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41" name="Freeform 658">
                    <a:extLst>
                      <a:ext uri="{FF2B5EF4-FFF2-40B4-BE49-F238E27FC236}">
                        <a16:creationId xmlns:a16="http://schemas.microsoft.com/office/drawing/2014/main" id="{C73F82D6-85F1-4EA4-B713-5EDEE1FE4D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729" y="3187"/>
                    <a:ext cx="21" cy="52"/>
                  </a:xfrm>
                  <a:custGeom>
                    <a:avLst/>
                    <a:gdLst>
                      <a:gd name="T0" fmla="*/ 1 w 63"/>
                      <a:gd name="T1" fmla="*/ 0 h 158"/>
                      <a:gd name="T2" fmla="*/ 1 w 63"/>
                      <a:gd name="T3" fmla="*/ 0 h 158"/>
                      <a:gd name="T4" fmla="*/ 0 w 63"/>
                      <a:gd name="T5" fmla="*/ 0 h 158"/>
                      <a:gd name="T6" fmla="*/ 0 w 63"/>
                      <a:gd name="T7" fmla="*/ 1 h 158"/>
                      <a:gd name="T8" fmla="*/ 0 w 63"/>
                      <a:gd name="T9" fmla="*/ 1 h 158"/>
                      <a:gd name="T10" fmla="*/ 0 w 63"/>
                      <a:gd name="T11" fmla="*/ 1 h 158"/>
                      <a:gd name="T12" fmla="*/ 0 w 63"/>
                      <a:gd name="T13" fmla="*/ 1 h 158"/>
                      <a:gd name="T14" fmla="*/ 0 w 63"/>
                      <a:gd name="T15" fmla="*/ 1 h 158"/>
                      <a:gd name="T16" fmla="*/ 0 w 63"/>
                      <a:gd name="T17" fmla="*/ 2 h 158"/>
                      <a:gd name="T18" fmla="*/ 0 w 63"/>
                      <a:gd name="T19" fmla="*/ 2 h 158"/>
                      <a:gd name="T20" fmla="*/ 0 w 63"/>
                      <a:gd name="T21" fmla="*/ 2 h 158"/>
                      <a:gd name="T22" fmla="*/ 0 w 63"/>
                      <a:gd name="T23" fmla="*/ 2 h 158"/>
                      <a:gd name="T24" fmla="*/ 0 w 63"/>
                      <a:gd name="T25" fmla="*/ 1 h 158"/>
                      <a:gd name="T26" fmla="*/ 1 w 63"/>
                      <a:gd name="T27" fmla="*/ 1 h 158"/>
                      <a:gd name="T28" fmla="*/ 1 w 63"/>
                      <a:gd name="T29" fmla="*/ 1 h 158"/>
                      <a:gd name="T30" fmla="*/ 1 w 63"/>
                      <a:gd name="T31" fmla="*/ 1 h 158"/>
                      <a:gd name="T32" fmla="*/ 1 w 63"/>
                      <a:gd name="T33" fmla="*/ 1 h 158"/>
                      <a:gd name="T34" fmla="*/ 1 w 63"/>
                      <a:gd name="T35" fmla="*/ 0 h 158"/>
                      <a:gd name="T36" fmla="*/ 1 w 63"/>
                      <a:gd name="T37" fmla="*/ 0 h 158"/>
                      <a:gd name="T38" fmla="*/ 1 w 63"/>
                      <a:gd name="T39" fmla="*/ 0 h 158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63"/>
                      <a:gd name="T61" fmla="*/ 0 h 158"/>
                      <a:gd name="T62" fmla="*/ 63 w 63"/>
                      <a:gd name="T63" fmla="*/ 158 h 158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63" h="158">
                        <a:moveTo>
                          <a:pt x="56" y="0"/>
                        </a:moveTo>
                        <a:lnTo>
                          <a:pt x="43" y="9"/>
                        </a:lnTo>
                        <a:lnTo>
                          <a:pt x="30" y="24"/>
                        </a:lnTo>
                        <a:lnTo>
                          <a:pt x="17" y="43"/>
                        </a:lnTo>
                        <a:lnTo>
                          <a:pt x="9" y="63"/>
                        </a:lnTo>
                        <a:lnTo>
                          <a:pt x="3" y="83"/>
                        </a:lnTo>
                        <a:lnTo>
                          <a:pt x="0" y="104"/>
                        </a:lnTo>
                        <a:lnTo>
                          <a:pt x="0" y="124"/>
                        </a:lnTo>
                        <a:lnTo>
                          <a:pt x="4" y="147"/>
                        </a:lnTo>
                        <a:lnTo>
                          <a:pt x="9" y="158"/>
                        </a:lnTo>
                        <a:lnTo>
                          <a:pt x="20" y="148"/>
                        </a:lnTo>
                        <a:lnTo>
                          <a:pt x="29" y="137"/>
                        </a:lnTo>
                        <a:lnTo>
                          <a:pt x="39" y="122"/>
                        </a:lnTo>
                        <a:lnTo>
                          <a:pt x="46" y="110"/>
                        </a:lnTo>
                        <a:lnTo>
                          <a:pt x="53" y="92"/>
                        </a:lnTo>
                        <a:lnTo>
                          <a:pt x="57" y="75"/>
                        </a:lnTo>
                        <a:lnTo>
                          <a:pt x="61" y="53"/>
                        </a:lnTo>
                        <a:lnTo>
                          <a:pt x="63" y="36"/>
                        </a:lnTo>
                        <a:lnTo>
                          <a:pt x="60" y="16"/>
                        </a:ln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DFDFFF"/>
                  </a:solidFill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100" name="Group 668">
              <a:extLst>
                <a:ext uri="{FF2B5EF4-FFF2-40B4-BE49-F238E27FC236}">
                  <a16:creationId xmlns:a16="http://schemas.microsoft.com/office/drawing/2014/main" id="{6C058F48-D47E-485C-A82A-CDEA044105E6}"/>
                </a:ext>
              </a:extLst>
            </p:cNvPr>
            <p:cNvGrpSpPr/>
            <p:nvPr/>
          </p:nvGrpSpPr>
          <p:grpSpPr>
            <a:xfrm flipH="1">
              <a:off x="993354" y="2693480"/>
              <a:ext cx="395059" cy="564335"/>
              <a:chOff x="533400" y="5257800"/>
              <a:chExt cx="609600" cy="879479"/>
            </a:xfrm>
          </p:grpSpPr>
          <p:grpSp>
            <p:nvGrpSpPr>
              <p:cNvPr id="1136" name="Group 645">
                <a:extLst>
                  <a:ext uri="{FF2B5EF4-FFF2-40B4-BE49-F238E27FC236}">
                    <a16:creationId xmlns:a16="http://schemas.microsoft.com/office/drawing/2014/main" id="{EE2DE199-D59C-4D28-9BC2-E25180F081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533400" y="5380283"/>
                <a:ext cx="342900" cy="756996"/>
                <a:chOff x="-720" y="2880"/>
                <a:chExt cx="624" cy="890"/>
              </a:xfrm>
            </p:grpSpPr>
            <p:sp>
              <p:nvSpPr>
                <p:cNvPr id="1145" name="Freeform 646">
                  <a:extLst>
                    <a:ext uri="{FF2B5EF4-FFF2-40B4-BE49-F238E27FC236}">
                      <a16:creationId xmlns:a16="http://schemas.microsoft.com/office/drawing/2014/main" id="{5D43CA84-413F-4702-86AB-758EF1FA96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20" y="3312"/>
                  <a:ext cx="551" cy="458"/>
                </a:xfrm>
                <a:custGeom>
                  <a:avLst/>
                  <a:gdLst>
                    <a:gd name="T0" fmla="*/ 20 w 1654"/>
                    <a:gd name="T1" fmla="*/ 17 h 1375"/>
                    <a:gd name="T2" fmla="*/ 20 w 1654"/>
                    <a:gd name="T3" fmla="*/ 8 h 1375"/>
                    <a:gd name="T4" fmla="*/ 20 w 1654"/>
                    <a:gd name="T5" fmla="*/ 1 h 1375"/>
                    <a:gd name="T6" fmla="*/ 10 w 1654"/>
                    <a:gd name="T7" fmla="*/ 0 h 1375"/>
                    <a:gd name="T8" fmla="*/ 0 w 1654"/>
                    <a:gd name="T9" fmla="*/ 1 h 1375"/>
                    <a:gd name="T10" fmla="*/ 0 w 1654"/>
                    <a:gd name="T11" fmla="*/ 4 h 1375"/>
                    <a:gd name="T12" fmla="*/ 0 w 1654"/>
                    <a:gd name="T13" fmla="*/ 17 h 1375"/>
                    <a:gd name="T14" fmla="*/ 2 w 1654"/>
                    <a:gd name="T15" fmla="*/ 17 h 1375"/>
                    <a:gd name="T16" fmla="*/ 2 w 1654"/>
                    <a:gd name="T17" fmla="*/ 5 h 1375"/>
                    <a:gd name="T18" fmla="*/ 6 w 1654"/>
                    <a:gd name="T19" fmla="*/ 4 h 1375"/>
                    <a:gd name="T20" fmla="*/ 19 w 1654"/>
                    <a:gd name="T21" fmla="*/ 4 h 1375"/>
                    <a:gd name="T22" fmla="*/ 19 w 1654"/>
                    <a:gd name="T23" fmla="*/ 17 h 1375"/>
                    <a:gd name="T24" fmla="*/ 20 w 1654"/>
                    <a:gd name="T25" fmla="*/ 17 h 137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654"/>
                    <a:gd name="T40" fmla="*/ 0 h 1375"/>
                    <a:gd name="T41" fmla="*/ 1654 w 1654"/>
                    <a:gd name="T42" fmla="*/ 1375 h 137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654" h="1375">
                      <a:moveTo>
                        <a:pt x="1654" y="1372"/>
                      </a:moveTo>
                      <a:lnTo>
                        <a:pt x="1654" y="662"/>
                      </a:lnTo>
                      <a:lnTo>
                        <a:pt x="1629" y="94"/>
                      </a:lnTo>
                      <a:lnTo>
                        <a:pt x="791" y="0"/>
                      </a:lnTo>
                      <a:lnTo>
                        <a:pt x="27" y="84"/>
                      </a:lnTo>
                      <a:lnTo>
                        <a:pt x="23" y="285"/>
                      </a:lnTo>
                      <a:lnTo>
                        <a:pt x="0" y="1366"/>
                      </a:lnTo>
                      <a:lnTo>
                        <a:pt x="171" y="1366"/>
                      </a:lnTo>
                      <a:lnTo>
                        <a:pt x="171" y="387"/>
                      </a:lnTo>
                      <a:lnTo>
                        <a:pt x="498" y="363"/>
                      </a:lnTo>
                      <a:lnTo>
                        <a:pt x="1500" y="363"/>
                      </a:lnTo>
                      <a:lnTo>
                        <a:pt x="1514" y="1375"/>
                      </a:lnTo>
                      <a:lnTo>
                        <a:pt x="1654" y="1372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4763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46" name="Freeform 647">
                  <a:extLst>
                    <a:ext uri="{FF2B5EF4-FFF2-40B4-BE49-F238E27FC236}">
                      <a16:creationId xmlns:a16="http://schemas.microsoft.com/office/drawing/2014/main" id="{44D6DB14-7340-4FD6-A7E1-79C2250B42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20" y="3291"/>
                  <a:ext cx="215" cy="117"/>
                </a:xfrm>
                <a:custGeom>
                  <a:avLst/>
                  <a:gdLst>
                    <a:gd name="T0" fmla="*/ 1 w 646"/>
                    <a:gd name="T1" fmla="*/ 1 h 350"/>
                    <a:gd name="T2" fmla="*/ 3 w 646"/>
                    <a:gd name="T3" fmla="*/ 1 h 350"/>
                    <a:gd name="T4" fmla="*/ 4 w 646"/>
                    <a:gd name="T5" fmla="*/ 0 h 350"/>
                    <a:gd name="T6" fmla="*/ 5 w 646"/>
                    <a:gd name="T7" fmla="*/ 1 h 350"/>
                    <a:gd name="T8" fmla="*/ 8 w 646"/>
                    <a:gd name="T9" fmla="*/ 3 h 350"/>
                    <a:gd name="T10" fmla="*/ 8 w 646"/>
                    <a:gd name="T11" fmla="*/ 4 h 350"/>
                    <a:gd name="T12" fmla="*/ 6 w 646"/>
                    <a:gd name="T13" fmla="*/ 4 h 350"/>
                    <a:gd name="T14" fmla="*/ 0 w 646"/>
                    <a:gd name="T15" fmla="*/ 1 h 350"/>
                    <a:gd name="T16" fmla="*/ 1 w 646"/>
                    <a:gd name="T17" fmla="*/ 1 h 35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46"/>
                    <a:gd name="T28" fmla="*/ 0 h 350"/>
                    <a:gd name="T29" fmla="*/ 646 w 646"/>
                    <a:gd name="T30" fmla="*/ 350 h 35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46" h="350">
                      <a:moveTo>
                        <a:pt x="121" y="68"/>
                      </a:moveTo>
                      <a:lnTo>
                        <a:pt x="206" y="55"/>
                      </a:lnTo>
                      <a:lnTo>
                        <a:pt x="286" y="0"/>
                      </a:lnTo>
                      <a:lnTo>
                        <a:pt x="369" y="82"/>
                      </a:lnTo>
                      <a:lnTo>
                        <a:pt x="629" y="242"/>
                      </a:lnTo>
                      <a:lnTo>
                        <a:pt x="646" y="301"/>
                      </a:lnTo>
                      <a:lnTo>
                        <a:pt x="497" y="350"/>
                      </a:lnTo>
                      <a:lnTo>
                        <a:pt x="0" y="108"/>
                      </a:lnTo>
                      <a:lnTo>
                        <a:pt x="121" y="6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4763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47" name="Freeform 648">
                  <a:extLst>
                    <a:ext uri="{FF2B5EF4-FFF2-40B4-BE49-F238E27FC236}">
                      <a16:creationId xmlns:a16="http://schemas.microsoft.com/office/drawing/2014/main" id="{939FD0F1-66CC-4C59-B0B9-AFCF5AC5BE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10" y="2880"/>
                  <a:ext cx="514" cy="524"/>
                </a:xfrm>
                <a:custGeom>
                  <a:avLst/>
                  <a:gdLst>
                    <a:gd name="T0" fmla="*/ 4 w 1544"/>
                    <a:gd name="T1" fmla="*/ 4 h 1572"/>
                    <a:gd name="T2" fmla="*/ 4 w 1544"/>
                    <a:gd name="T3" fmla="*/ 3 h 1572"/>
                    <a:gd name="T4" fmla="*/ 4 w 1544"/>
                    <a:gd name="T5" fmla="*/ 2 h 1572"/>
                    <a:gd name="T6" fmla="*/ 4 w 1544"/>
                    <a:gd name="T7" fmla="*/ 1 h 1572"/>
                    <a:gd name="T8" fmla="*/ 5 w 1544"/>
                    <a:gd name="T9" fmla="*/ 1 h 1572"/>
                    <a:gd name="T10" fmla="*/ 5 w 1544"/>
                    <a:gd name="T11" fmla="*/ 1 h 1572"/>
                    <a:gd name="T12" fmla="*/ 5 w 1544"/>
                    <a:gd name="T13" fmla="*/ 1 h 1572"/>
                    <a:gd name="T14" fmla="*/ 7 w 1544"/>
                    <a:gd name="T15" fmla="*/ 1 h 1572"/>
                    <a:gd name="T16" fmla="*/ 10 w 1544"/>
                    <a:gd name="T17" fmla="*/ 0 h 1572"/>
                    <a:gd name="T18" fmla="*/ 12 w 1544"/>
                    <a:gd name="T19" fmla="*/ 0 h 1572"/>
                    <a:gd name="T20" fmla="*/ 14 w 1544"/>
                    <a:gd name="T21" fmla="*/ 0 h 1572"/>
                    <a:gd name="T22" fmla="*/ 16 w 1544"/>
                    <a:gd name="T23" fmla="*/ 0 h 1572"/>
                    <a:gd name="T24" fmla="*/ 18 w 1544"/>
                    <a:gd name="T25" fmla="*/ 0 h 1572"/>
                    <a:gd name="T26" fmla="*/ 19 w 1544"/>
                    <a:gd name="T27" fmla="*/ 0 h 1572"/>
                    <a:gd name="T28" fmla="*/ 19 w 1544"/>
                    <a:gd name="T29" fmla="*/ 0 h 1572"/>
                    <a:gd name="T30" fmla="*/ 19 w 1544"/>
                    <a:gd name="T31" fmla="*/ 0 h 1572"/>
                    <a:gd name="T32" fmla="*/ 19 w 1544"/>
                    <a:gd name="T33" fmla="*/ 1 h 1572"/>
                    <a:gd name="T34" fmla="*/ 19 w 1544"/>
                    <a:gd name="T35" fmla="*/ 1 h 1572"/>
                    <a:gd name="T36" fmla="*/ 19 w 1544"/>
                    <a:gd name="T37" fmla="*/ 1 h 1572"/>
                    <a:gd name="T38" fmla="*/ 19 w 1544"/>
                    <a:gd name="T39" fmla="*/ 3 h 1572"/>
                    <a:gd name="T40" fmla="*/ 18 w 1544"/>
                    <a:gd name="T41" fmla="*/ 4 h 1572"/>
                    <a:gd name="T42" fmla="*/ 18 w 1544"/>
                    <a:gd name="T43" fmla="*/ 7 h 1572"/>
                    <a:gd name="T44" fmla="*/ 17 w 1544"/>
                    <a:gd name="T45" fmla="*/ 9 h 1572"/>
                    <a:gd name="T46" fmla="*/ 16 w 1544"/>
                    <a:gd name="T47" fmla="*/ 13 h 1572"/>
                    <a:gd name="T48" fmla="*/ 15 w 1544"/>
                    <a:gd name="T49" fmla="*/ 17 h 1572"/>
                    <a:gd name="T50" fmla="*/ 15 w 1544"/>
                    <a:gd name="T51" fmla="*/ 17 h 1572"/>
                    <a:gd name="T52" fmla="*/ 15 w 1544"/>
                    <a:gd name="T53" fmla="*/ 18 h 1572"/>
                    <a:gd name="T54" fmla="*/ 14 w 1544"/>
                    <a:gd name="T55" fmla="*/ 18 h 1572"/>
                    <a:gd name="T56" fmla="*/ 14 w 1544"/>
                    <a:gd name="T57" fmla="*/ 18 h 1572"/>
                    <a:gd name="T58" fmla="*/ 14 w 1544"/>
                    <a:gd name="T59" fmla="*/ 19 h 1572"/>
                    <a:gd name="T60" fmla="*/ 14 w 1544"/>
                    <a:gd name="T61" fmla="*/ 19 h 1572"/>
                    <a:gd name="T62" fmla="*/ 14 w 1544"/>
                    <a:gd name="T63" fmla="*/ 19 h 1572"/>
                    <a:gd name="T64" fmla="*/ 13 w 1544"/>
                    <a:gd name="T65" fmla="*/ 19 h 1572"/>
                    <a:gd name="T66" fmla="*/ 12 w 1544"/>
                    <a:gd name="T67" fmla="*/ 19 h 1572"/>
                    <a:gd name="T68" fmla="*/ 11 w 1544"/>
                    <a:gd name="T69" fmla="*/ 19 h 1572"/>
                    <a:gd name="T70" fmla="*/ 10 w 1544"/>
                    <a:gd name="T71" fmla="*/ 19 h 1572"/>
                    <a:gd name="T72" fmla="*/ 9 w 1544"/>
                    <a:gd name="T73" fmla="*/ 19 h 1572"/>
                    <a:gd name="T74" fmla="*/ 8 w 1544"/>
                    <a:gd name="T75" fmla="*/ 19 h 1572"/>
                    <a:gd name="T76" fmla="*/ 7 w 1544"/>
                    <a:gd name="T77" fmla="*/ 19 h 1572"/>
                    <a:gd name="T78" fmla="*/ 6 w 1544"/>
                    <a:gd name="T79" fmla="*/ 19 h 1572"/>
                    <a:gd name="T80" fmla="*/ 1 w 1544"/>
                    <a:gd name="T81" fmla="*/ 15 h 1572"/>
                    <a:gd name="T82" fmla="*/ 0 w 1544"/>
                    <a:gd name="T83" fmla="*/ 15 h 1572"/>
                    <a:gd name="T84" fmla="*/ 0 w 1544"/>
                    <a:gd name="T85" fmla="*/ 15 h 1572"/>
                    <a:gd name="T86" fmla="*/ 0 w 1544"/>
                    <a:gd name="T87" fmla="*/ 15 h 1572"/>
                    <a:gd name="T88" fmla="*/ 0 w 1544"/>
                    <a:gd name="T89" fmla="*/ 14 h 1572"/>
                    <a:gd name="T90" fmla="*/ 0 w 1544"/>
                    <a:gd name="T91" fmla="*/ 14 h 1572"/>
                    <a:gd name="T92" fmla="*/ 2 w 1544"/>
                    <a:gd name="T93" fmla="*/ 9 h 1572"/>
                    <a:gd name="T94" fmla="*/ 3 w 1544"/>
                    <a:gd name="T95" fmla="*/ 6 h 1572"/>
                    <a:gd name="T96" fmla="*/ 4 w 1544"/>
                    <a:gd name="T97" fmla="*/ 4 h 157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544"/>
                    <a:gd name="T148" fmla="*/ 0 h 1572"/>
                    <a:gd name="T149" fmla="*/ 1544 w 1544"/>
                    <a:gd name="T150" fmla="*/ 1572 h 157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544" h="1572">
                      <a:moveTo>
                        <a:pt x="288" y="319"/>
                      </a:moveTo>
                      <a:lnTo>
                        <a:pt x="325" y="211"/>
                      </a:lnTo>
                      <a:lnTo>
                        <a:pt x="350" y="141"/>
                      </a:lnTo>
                      <a:lnTo>
                        <a:pt x="358" y="121"/>
                      </a:lnTo>
                      <a:lnTo>
                        <a:pt x="372" y="104"/>
                      </a:lnTo>
                      <a:lnTo>
                        <a:pt x="381" y="95"/>
                      </a:lnTo>
                      <a:lnTo>
                        <a:pt x="397" y="90"/>
                      </a:lnTo>
                      <a:lnTo>
                        <a:pt x="592" y="51"/>
                      </a:lnTo>
                      <a:lnTo>
                        <a:pt x="802" y="14"/>
                      </a:lnTo>
                      <a:lnTo>
                        <a:pt x="992" y="0"/>
                      </a:lnTo>
                      <a:lnTo>
                        <a:pt x="1100" y="0"/>
                      </a:lnTo>
                      <a:lnTo>
                        <a:pt x="1325" y="13"/>
                      </a:lnTo>
                      <a:lnTo>
                        <a:pt x="1487" y="20"/>
                      </a:lnTo>
                      <a:lnTo>
                        <a:pt x="1511" y="23"/>
                      </a:lnTo>
                      <a:lnTo>
                        <a:pt x="1527" y="30"/>
                      </a:lnTo>
                      <a:lnTo>
                        <a:pt x="1537" y="37"/>
                      </a:lnTo>
                      <a:lnTo>
                        <a:pt x="1544" y="48"/>
                      </a:lnTo>
                      <a:lnTo>
                        <a:pt x="1544" y="63"/>
                      </a:lnTo>
                      <a:lnTo>
                        <a:pt x="1535" y="105"/>
                      </a:lnTo>
                      <a:lnTo>
                        <a:pt x="1504" y="248"/>
                      </a:lnTo>
                      <a:lnTo>
                        <a:pt x="1480" y="353"/>
                      </a:lnTo>
                      <a:lnTo>
                        <a:pt x="1428" y="591"/>
                      </a:lnTo>
                      <a:lnTo>
                        <a:pt x="1394" y="737"/>
                      </a:lnTo>
                      <a:lnTo>
                        <a:pt x="1302" y="1080"/>
                      </a:lnTo>
                      <a:lnTo>
                        <a:pt x="1214" y="1355"/>
                      </a:lnTo>
                      <a:lnTo>
                        <a:pt x="1197" y="1407"/>
                      </a:lnTo>
                      <a:lnTo>
                        <a:pt x="1187" y="1437"/>
                      </a:lnTo>
                      <a:lnTo>
                        <a:pt x="1178" y="1465"/>
                      </a:lnTo>
                      <a:lnTo>
                        <a:pt x="1168" y="1483"/>
                      </a:lnTo>
                      <a:lnTo>
                        <a:pt x="1152" y="1501"/>
                      </a:lnTo>
                      <a:lnTo>
                        <a:pt x="1137" y="1508"/>
                      </a:lnTo>
                      <a:lnTo>
                        <a:pt x="1108" y="1515"/>
                      </a:lnTo>
                      <a:lnTo>
                        <a:pt x="1056" y="1520"/>
                      </a:lnTo>
                      <a:lnTo>
                        <a:pt x="967" y="1520"/>
                      </a:lnTo>
                      <a:lnTo>
                        <a:pt x="893" y="1528"/>
                      </a:lnTo>
                      <a:lnTo>
                        <a:pt x="795" y="1544"/>
                      </a:lnTo>
                      <a:lnTo>
                        <a:pt x="694" y="1561"/>
                      </a:lnTo>
                      <a:lnTo>
                        <a:pt x="626" y="1572"/>
                      </a:lnTo>
                      <a:lnTo>
                        <a:pt x="540" y="1572"/>
                      </a:lnTo>
                      <a:lnTo>
                        <a:pt x="523" y="1561"/>
                      </a:lnTo>
                      <a:lnTo>
                        <a:pt x="47" y="1248"/>
                      </a:lnTo>
                      <a:lnTo>
                        <a:pt x="24" y="1228"/>
                      </a:lnTo>
                      <a:lnTo>
                        <a:pt x="7" y="1207"/>
                      </a:lnTo>
                      <a:lnTo>
                        <a:pt x="0" y="1182"/>
                      </a:lnTo>
                      <a:lnTo>
                        <a:pt x="0" y="1154"/>
                      </a:lnTo>
                      <a:lnTo>
                        <a:pt x="7" y="1128"/>
                      </a:lnTo>
                      <a:lnTo>
                        <a:pt x="142" y="741"/>
                      </a:lnTo>
                      <a:lnTo>
                        <a:pt x="229" y="497"/>
                      </a:lnTo>
                      <a:lnTo>
                        <a:pt x="288" y="319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48" name="Freeform 649">
                  <a:extLst>
                    <a:ext uri="{FF2B5EF4-FFF2-40B4-BE49-F238E27FC236}">
                      <a16:creationId xmlns:a16="http://schemas.microsoft.com/office/drawing/2014/main" id="{8E26108A-959D-4C7F-94E0-F971169F96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83" y="2932"/>
                  <a:ext cx="306" cy="398"/>
                </a:xfrm>
                <a:custGeom>
                  <a:avLst/>
                  <a:gdLst>
                    <a:gd name="T0" fmla="*/ 3 w 918"/>
                    <a:gd name="T1" fmla="*/ 4 h 1193"/>
                    <a:gd name="T2" fmla="*/ 3 w 918"/>
                    <a:gd name="T3" fmla="*/ 2 h 1193"/>
                    <a:gd name="T4" fmla="*/ 4 w 918"/>
                    <a:gd name="T5" fmla="*/ 0 h 1193"/>
                    <a:gd name="T6" fmla="*/ 4 w 918"/>
                    <a:gd name="T7" fmla="*/ 0 h 1193"/>
                    <a:gd name="T8" fmla="*/ 4 w 918"/>
                    <a:gd name="T9" fmla="*/ 0 h 1193"/>
                    <a:gd name="T10" fmla="*/ 5 w 918"/>
                    <a:gd name="T11" fmla="*/ 0 h 1193"/>
                    <a:gd name="T12" fmla="*/ 8 w 918"/>
                    <a:gd name="T13" fmla="*/ 0 h 1193"/>
                    <a:gd name="T14" fmla="*/ 11 w 918"/>
                    <a:gd name="T15" fmla="*/ 0 h 1193"/>
                    <a:gd name="T16" fmla="*/ 11 w 918"/>
                    <a:gd name="T17" fmla="*/ 0 h 1193"/>
                    <a:gd name="T18" fmla="*/ 11 w 918"/>
                    <a:gd name="T19" fmla="*/ 0 h 1193"/>
                    <a:gd name="T20" fmla="*/ 11 w 918"/>
                    <a:gd name="T21" fmla="*/ 0 h 1193"/>
                    <a:gd name="T22" fmla="*/ 11 w 918"/>
                    <a:gd name="T23" fmla="*/ 2 h 1193"/>
                    <a:gd name="T24" fmla="*/ 11 w 918"/>
                    <a:gd name="T25" fmla="*/ 3 h 1193"/>
                    <a:gd name="T26" fmla="*/ 10 w 918"/>
                    <a:gd name="T27" fmla="*/ 5 h 1193"/>
                    <a:gd name="T28" fmla="*/ 8 w 918"/>
                    <a:gd name="T29" fmla="*/ 9 h 1193"/>
                    <a:gd name="T30" fmla="*/ 7 w 918"/>
                    <a:gd name="T31" fmla="*/ 12 h 1193"/>
                    <a:gd name="T32" fmla="*/ 6 w 918"/>
                    <a:gd name="T33" fmla="*/ 13 h 1193"/>
                    <a:gd name="T34" fmla="*/ 6 w 918"/>
                    <a:gd name="T35" fmla="*/ 14 h 1193"/>
                    <a:gd name="T36" fmla="*/ 6 w 918"/>
                    <a:gd name="T37" fmla="*/ 14 h 1193"/>
                    <a:gd name="T38" fmla="*/ 6 w 918"/>
                    <a:gd name="T39" fmla="*/ 14 h 1193"/>
                    <a:gd name="T40" fmla="*/ 6 w 918"/>
                    <a:gd name="T41" fmla="*/ 15 h 1193"/>
                    <a:gd name="T42" fmla="*/ 5 w 918"/>
                    <a:gd name="T43" fmla="*/ 15 h 1193"/>
                    <a:gd name="T44" fmla="*/ 5 w 918"/>
                    <a:gd name="T45" fmla="*/ 15 h 1193"/>
                    <a:gd name="T46" fmla="*/ 5 w 918"/>
                    <a:gd name="T47" fmla="*/ 15 h 1193"/>
                    <a:gd name="T48" fmla="*/ 5 w 918"/>
                    <a:gd name="T49" fmla="*/ 15 h 1193"/>
                    <a:gd name="T50" fmla="*/ 4 w 918"/>
                    <a:gd name="T51" fmla="*/ 14 h 1193"/>
                    <a:gd name="T52" fmla="*/ 4 w 918"/>
                    <a:gd name="T53" fmla="*/ 14 h 1193"/>
                    <a:gd name="T54" fmla="*/ 4 w 918"/>
                    <a:gd name="T55" fmla="*/ 14 h 1193"/>
                    <a:gd name="T56" fmla="*/ 3 w 918"/>
                    <a:gd name="T57" fmla="*/ 13 h 1193"/>
                    <a:gd name="T58" fmla="*/ 0 w 918"/>
                    <a:gd name="T59" fmla="*/ 12 h 1193"/>
                    <a:gd name="T60" fmla="*/ 0 w 918"/>
                    <a:gd name="T61" fmla="*/ 12 h 1193"/>
                    <a:gd name="T62" fmla="*/ 0 w 918"/>
                    <a:gd name="T63" fmla="*/ 12 h 1193"/>
                    <a:gd name="T64" fmla="*/ 0 w 918"/>
                    <a:gd name="T65" fmla="*/ 12 h 1193"/>
                    <a:gd name="T66" fmla="*/ 0 w 918"/>
                    <a:gd name="T67" fmla="*/ 12 h 1193"/>
                    <a:gd name="T68" fmla="*/ 3 w 918"/>
                    <a:gd name="T69" fmla="*/ 4 h 119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18"/>
                    <a:gd name="T106" fmla="*/ 0 h 1193"/>
                    <a:gd name="T107" fmla="*/ 918 w 918"/>
                    <a:gd name="T108" fmla="*/ 1193 h 119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18" h="1193">
                      <a:moveTo>
                        <a:pt x="209" y="357"/>
                      </a:moveTo>
                      <a:lnTo>
                        <a:pt x="276" y="183"/>
                      </a:lnTo>
                      <a:lnTo>
                        <a:pt x="334" y="31"/>
                      </a:lnTo>
                      <a:lnTo>
                        <a:pt x="343" y="24"/>
                      </a:lnTo>
                      <a:lnTo>
                        <a:pt x="353" y="21"/>
                      </a:lnTo>
                      <a:lnTo>
                        <a:pt x="373" y="19"/>
                      </a:lnTo>
                      <a:lnTo>
                        <a:pt x="636" y="1"/>
                      </a:lnTo>
                      <a:lnTo>
                        <a:pt x="891" y="0"/>
                      </a:lnTo>
                      <a:lnTo>
                        <a:pt x="906" y="2"/>
                      </a:lnTo>
                      <a:lnTo>
                        <a:pt x="912" y="7"/>
                      </a:lnTo>
                      <a:lnTo>
                        <a:pt x="918" y="21"/>
                      </a:lnTo>
                      <a:lnTo>
                        <a:pt x="898" y="129"/>
                      </a:lnTo>
                      <a:lnTo>
                        <a:pt x="858" y="223"/>
                      </a:lnTo>
                      <a:lnTo>
                        <a:pt x="790" y="395"/>
                      </a:lnTo>
                      <a:lnTo>
                        <a:pt x="659" y="690"/>
                      </a:lnTo>
                      <a:lnTo>
                        <a:pt x="546" y="946"/>
                      </a:lnTo>
                      <a:lnTo>
                        <a:pt x="516" y="1042"/>
                      </a:lnTo>
                      <a:lnTo>
                        <a:pt x="499" y="1108"/>
                      </a:lnTo>
                      <a:lnTo>
                        <a:pt x="481" y="1145"/>
                      </a:lnTo>
                      <a:lnTo>
                        <a:pt x="464" y="1172"/>
                      </a:lnTo>
                      <a:lnTo>
                        <a:pt x="452" y="1185"/>
                      </a:lnTo>
                      <a:lnTo>
                        <a:pt x="442" y="1192"/>
                      </a:lnTo>
                      <a:lnTo>
                        <a:pt x="427" y="1193"/>
                      </a:lnTo>
                      <a:lnTo>
                        <a:pt x="411" y="1189"/>
                      </a:lnTo>
                      <a:lnTo>
                        <a:pt x="385" y="1175"/>
                      </a:lnTo>
                      <a:lnTo>
                        <a:pt x="357" y="1155"/>
                      </a:lnTo>
                      <a:lnTo>
                        <a:pt x="331" y="1131"/>
                      </a:lnTo>
                      <a:lnTo>
                        <a:pt x="300" y="1108"/>
                      </a:lnTo>
                      <a:lnTo>
                        <a:pt x="272" y="1087"/>
                      </a:lnTo>
                      <a:lnTo>
                        <a:pt x="13" y="981"/>
                      </a:lnTo>
                      <a:lnTo>
                        <a:pt x="4" y="974"/>
                      </a:lnTo>
                      <a:lnTo>
                        <a:pt x="0" y="964"/>
                      </a:lnTo>
                      <a:lnTo>
                        <a:pt x="3" y="950"/>
                      </a:lnTo>
                      <a:lnTo>
                        <a:pt x="7" y="937"/>
                      </a:lnTo>
                      <a:lnTo>
                        <a:pt x="209" y="357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49" name="Group 650">
                  <a:extLst>
                    <a:ext uri="{FF2B5EF4-FFF2-40B4-BE49-F238E27FC236}">
                      <a16:creationId xmlns:a16="http://schemas.microsoft.com/office/drawing/2014/main" id="{6A521D8C-9970-4880-88DB-EE2575DDFA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241" y="3326"/>
                  <a:ext cx="82" cy="226"/>
                  <a:chOff x="-227" y="3619"/>
                  <a:chExt cx="82" cy="226"/>
                </a:xfrm>
              </p:grpSpPr>
              <p:sp>
                <p:nvSpPr>
                  <p:cNvPr id="1150" name="Freeform 651">
                    <a:extLst>
                      <a:ext uri="{FF2B5EF4-FFF2-40B4-BE49-F238E27FC236}">
                        <a16:creationId xmlns:a16="http://schemas.microsoft.com/office/drawing/2014/main" id="{F4E89113-D50E-4C42-BD9C-A7B035659C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220" y="3628"/>
                    <a:ext cx="75" cy="217"/>
                  </a:xfrm>
                  <a:custGeom>
                    <a:avLst/>
                    <a:gdLst>
                      <a:gd name="T0" fmla="*/ 0 w 224"/>
                      <a:gd name="T1" fmla="*/ 0 h 651"/>
                      <a:gd name="T2" fmla="*/ 0 w 224"/>
                      <a:gd name="T3" fmla="*/ 1 h 651"/>
                      <a:gd name="T4" fmla="*/ 0 w 224"/>
                      <a:gd name="T5" fmla="*/ 1 h 651"/>
                      <a:gd name="T6" fmla="*/ 0 w 224"/>
                      <a:gd name="T7" fmla="*/ 1 h 651"/>
                      <a:gd name="T8" fmla="*/ 1 w 224"/>
                      <a:gd name="T9" fmla="*/ 2 h 651"/>
                      <a:gd name="T10" fmla="*/ 1 w 224"/>
                      <a:gd name="T11" fmla="*/ 2 h 651"/>
                      <a:gd name="T12" fmla="*/ 2 w 224"/>
                      <a:gd name="T13" fmla="*/ 2 h 651"/>
                      <a:gd name="T14" fmla="*/ 2 w 224"/>
                      <a:gd name="T15" fmla="*/ 2 h 651"/>
                      <a:gd name="T16" fmla="*/ 2 w 224"/>
                      <a:gd name="T17" fmla="*/ 3 h 651"/>
                      <a:gd name="T18" fmla="*/ 2 w 224"/>
                      <a:gd name="T19" fmla="*/ 4 h 651"/>
                      <a:gd name="T20" fmla="*/ 2 w 224"/>
                      <a:gd name="T21" fmla="*/ 4 h 651"/>
                      <a:gd name="T22" fmla="*/ 2 w 224"/>
                      <a:gd name="T23" fmla="*/ 4 h 651"/>
                      <a:gd name="T24" fmla="*/ 2 w 224"/>
                      <a:gd name="T25" fmla="*/ 5 h 651"/>
                      <a:gd name="T26" fmla="*/ 1 w 224"/>
                      <a:gd name="T27" fmla="*/ 5 h 651"/>
                      <a:gd name="T28" fmla="*/ 1 w 224"/>
                      <a:gd name="T29" fmla="*/ 6 h 651"/>
                      <a:gd name="T30" fmla="*/ 1 w 224"/>
                      <a:gd name="T31" fmla="*/ 6 h 651"/>
                      <a:gd name="T32" fmla="*/ 1 w 224"/>
                      <a:gd name="T33" fmla="*/ 7 h 651"/>
                      <a:gd name="T34" fmla="*/ 2 w 224"/>
                      <a:gd name="T35" fmla="*/ 7 h 651"/>
                      <a:gd name="T36" fmla="*/ 2 w 224"/>
                      <a:gd name="T37" fmla="*/ 7 h 651"/>
                      <a:gd name="T38" fmla="*/ 2 w 224"/>
                      <a:gd name="T39" fmla="*/ 8 h 651"/>
                      <a:gd name="T40" fmla="*/ 3 w 224"/>
                      <a:gd name="T41" fmla="*/ 8 h 651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224"/>
                      <a:gd name="T64" fmla="*/ 0 h 651"/>
                      <a:gd name="T65" fmla="*/ 224 w 224"/>
                      <a:gd name="T66" fmla="*/ 651 h 651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224" h="651">
                        <a:moveTo>
                          <a:pt x="0" y="0"/>
                        </a:moveTo>
                        <a:lnTo>
                          <a:pt x="7" y="42"/>
                        </a:lnTo>
                        <a:lnTo>
                          <a:pt x="18" y="75"/>
                        </a:lnTo>
                        <a:lnTo>
                          <a:pt x="37" y="105"/>
                        </a:lnTo>
                        <a:lnTo>
                          <a:pt x="67" y="123"/>
                        </a:lnTo>
                        <a:lnTo>
                          <a:pt x="104" y="138"/>
                        </a:lnTo>
                        <a:lnTo>
                          <a:pt x="132" y="163"/>
                        </a:lnTo>
                        <a:lnTo>
                          <a:pt x="156" y="195"/>
                        </a:lnTo>
                        <a:lnTo>
                          <a:pt x="180" y="247"/>
                        </a:lnTo>
                        <a:lnTo>
                          <a:pt x="189" y="291"/>
                        </a:lnTo>
                        <a:lnTo>
                          <a:pt x="182" y="325"/>
                        </a:lnTo>
                        <a:lnTo>
                          <a:pt x="156" y="357"/>
                        </a:lnTo>
                        <a:lnTo>
                          <a:pt x="133" y="385"/>
                        </a:lnTo>
                        <a:lnTo>
                          <a:pt x="118" y="415"/>
                        </a:lnTo>
                        <a:lnTo>
                          <a:pt x="106" y="453"/>
                        </a:lnTo>
                        <a:lnTo>
                          <a:pt x="101" y="498"/>
                        </a:lnTo>
                        <a:lnTo>
                          <a:pt x="112" y="537"/>
                        </a:lnTo>
                        <a:lnTo>
                          <a:pt x="128" y="564"/>
                        </a:lnTo>
                        <a:lnTo>
                          <a:pt x="162" y="600"/>
                        </a:lnTo>
                        <a:lnTo>
                          <a:pt x="189" y="624"/>
                        </a:lnTo>
                        <a:lnTo>
                          <a:pt x="224" y="651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51" name="Oval 652">
                    <a:extLst>
                      <a:ext uri="{FF2B5EF4-FFF2-40B4-BE49-F238E27FC236}">
                        <a16:creationId xmlns:a16="http://schemas.microsoft.com/office/drawing/2014/main" id="{F847305B-6340-457E-BF36-33AE307648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227" y="3619"/>
                    <a:ext cx="15" cy="1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137" name="Freeform 653">
                <a:extLst>
                  <a:ext uri="{FF2B5EF4-FFF2-40B4-BE49-F238E27FC236}">
                    <a16:creationId xmlns:a16="http://schemas.microsoft.com/office/drawing/2014/main" id="{4AA008A7-3A12-49C2-A5EE-00ED9F82324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948531" y="5666067"/>
                <a:ext cx="194469" cy="461852"/>
              </a:xfrm>
              <a:custGeom>
                <a:avLst/>
                <a:gdLst>
                  <a:gd name="T0" fmla="*/ 3 w 1025"/>
                  <a:gd name="T1" fmla="*/ 9 h 1629"/>
                  <a:gd name="T2" fmla="*/ 2 w 1025"/>
                  <a:gd name="T3" fmla="*/ 7 h 1629"/>
                  <a:gd name="T4" fmla="*/ 1 w 1025"/>
                  <a:gd name="T5" fmla="*/ 0 h 1629"/>
                  <a:gd name="T6" fmla="*/ 1 w 1025"/>
                  <a:gd name="T7" fmla="*/ 0 h 1629"/>
                  <a:gd name="T8" fmla="*/ 1 w 1025"/>
                  <a:gd name="T9" fmla="*/ 0 h 1629"/>
                  <a:gd name="T10" fmla="*/ 1 w 1025"/>
                  <a:gd name="T11" fmla="*/ 0 h 1629"/>
                  <a:gd name="T12" fmla="*/ 1 w 1025"/>
                  <a:gd name="T13" fmla="*/ 0 h 1629"/>
                  <a:gd name="T14" fmla="*/ 1 w 1025"/>
                  <a:gd name="T15" fmla="*/ 0 h 1629"/>
                  <a:gd name="T16" fmla="*/ 1 w 1025"/>
                  <a:gd name="T17" fmla="*/ 0 h 1629"/>
                  <a:gd name="T18" fmla="*/ 1 w 1025"/>
                  <a:gd name="T19" fmla="*/ 0 h 1629"/>
                  <a:gd name="T20" fmla="*/ 0 w 1025"/>
                  <a:gd name="T21" fmla="*/ 1 h 1629"/>
                  <a:gd name="T22" fmla="*/ 0 w 1025"/>
                  <a:gd name="T23" fmla="*/ 1 h 1629"/>
                  <a:gd name="T24" fmla="*/ 0 w 1025"/>
                  <a:gd name="T25" fmla="*/ 1 h 1629"/>
                  <a:gd name="T26" fmla="*/ 0 w 1025"/>
                  <a:gd name="T27" fmla="*/ 2 h 1629"/>
                  <a:gd name="T28" fmla="*/ 0 w 1025"/>
                  <a:gd name="T29" fmla="*/ 2 h 1629"/>
                  <a:gd name="T30" fmla="*/ 0 w 1025"/>
                  <a:gd name="T31" fmla="*/ 2 h 1629"/>
                  <a:gd name="T32" fmla="*/ 0 w 1025"/>
                  <a:gd name="T33" fmla="*/ 3 h 1629"/>
                  <a:gd name="T34" fmla="*/ 0 w 1025"/>
                  <a:gd name="T35" fmla="*/ 3 h 1629"/>
                  <a:gd name="T36" fmla="*/ 0 w 1025"/>
                  <a:gd name="T37" fmla="*/ 4 h 1629"/>
                  <a:gd name="T38" fmla="*/ 0 w 1025"/>
                  <a:gd name="T39" fmla="*/ 5 h 1629"/>
                  <a:gd name="T40" fmla="*/ 0 w 1025"/>
                  <a:gd name="T41" fmla="*/ 6 h 1629"/>
                  <a:gd name="T42" fmla="*/ 0 w 1025"/>
                  <a:gd name="T43" fmla="*/ 7 h 1629"/>
                  <a:gd name="T44" fmla="*/ 0 w 1025"/>
                  <a:gd name="T45" fmla="*/ 8 h 1629"/>
                  <a:gd name="T46" fmla="*/ 0 w 1025"/>
                  <a:gd name="T47" fmla="*/ 9 h 1629"/>
                  <a:gd name="T48" fmla="*/ 0 w 1025"/>
                  <a:gd name="T49" fmla="*/ 9 h 1629"/>
                  <a:gd name="T50" fmla="*/ 0 w 1025"/>
                  <a:gd name="T51" fmla="*/ 10 h 1629"/>
                  <a:gd name="T52" fmla="*/ 0 w 1025"/>
                  <a:gd name="T53" fmla="*/ 10 h 1629"/>
                  <a:gd name="T54" fmla="*/ 1 w 1025"/>
                  <a:gd name="T55" fmla="*/ 11 h 1629"/>
                  <a:gd name="T56" fmla="*/ 1 w 1025"/>
                  <a:gd name="T57" fmla="*/ 12 h 1629"/>
                  <a:gd name="T58" fmla="*/ 1 w 1025"/>
                  <a:gd name="T59" fmla="*/ 12 h 1629"/>
                  <a:gd name="T60" fmla="*/ 1 w 1025"/>
                  <a:gd name="T61" fmla="*/ 12 h 1629"/>
                  <a:gd name="T62" fmla="*/ 2 w 1025"/>
                  <a:gd name="T63" fmla="*/ 11 h 1629"/>
                  <a:gd name="T64" fmla="*/ 2 w 1025"/>
                  <a:gd name="T65" fmla="*/ 11 h 1629"/>
                  <a:gd name="T66" fmla="*/ 2 w 1025"/>
                  <a:gd name="T67" fmla="*/ 12 h 1629"/>
                  <a:gd name="T68" fmla="*/ 3 w 1025"/>
                  <a:gd name="T69" fmla="*/ 11 h 1629"/>
                  <a:gd name="T70" fmla="*/ 3 w 1025"/>
                  <a:gd name="T71" fmla="*/ 12 h 1629"/>
                  <a:gd name="T72" fmla="*/ 3 w 1025"/>
                  <a:gd name="T73" fmla="*/ 17 h 1629"/>
                  <a:gd name="T74" fmla="*/ 3 w 1025"/>
                  <a:gd name="T75" fmla="*/ 18 h 1629"/>
                  <a:gd name="T76" fmla="*/ 3 w 1025"/>
                  <a:gd name="T77" fmla="*/ 18 h 1629"/>
                  <a:gd name="T78" fmla="*/ 3 w 1025"/>
                  <a:gd name="T79" fmla="*/ 18 h 1629"/>
                  <a:gd name="T80" fmla="*/ 3 w 1025"/>
                  <a:gd name="T81" fmla="*/ 19 h 1629"/>
                  <a:gd name="T82" fmla="*/ 3 w 1025"/>
                  <a:gd name="T83" fmla="*/ 19 h 1629"/>
                  <a:gd name="T84" fmla="*/ 3 w 1025"/>
                  <a:gd name="T85" fmla="*/ 19 h 1629"/>
                  <a:gd name="T86" fmla="*/ 3 w 1025"/>
                  <a:gd name="T87" fmla="*/ 19 h 1629"/>
                  <a:gd name="T88" fmla="*/ 3 w 1025"/>
                  <a:gd name="T89" fmla="*/ 19 h 1629"/>
                  <a:gd name="T90" fmla="*/ 0 w 1025"/>
                  <a:gd name="T91" fmla="*/ 19 h 1629"/>
                  <a:gd name="T92" fmla="*/ 0 w 1025"/>
                  <a:gd name="T93" fmla="*/ 20 h 1629"/>
                  <a:gd name="T94" fmla="*/ 3 w 1025"/>
                  <a:gd name="T95" fmla="*/ 20 h 1629"/>
                  <a:gd name="T96" fmla="*/ 3 w 1025"/>
                  <a:gd name="T97" fmla="*/ 20 h 1629"/>
                  <a:gd name="T98" fmla="*/ 3 w 1025"/>
                  <a:gd name="T99" fmla="*/ 20 h 1629"/>
                  <a:gd name="T100" fmla="*/ 3 w 1025"/>
                  <a:gd name="T101" fmla="*/ 20 h 1629"/>
                  <a:gd name="T102" fmla="*/ 3 w 1025"/>
                  <a:gd name="T103" fmla="*/ 20 h 1629"/>
                  <a:gd name="T104" fmla="*/ 3 w 1025"/>
                  <a:gd name="T105" fmla="*/ 20 h 1629"/>
                  <a:gd name="T106" fmla="*/ 3 w 1025"/>
                  <a:gd name="T107" fmla="*/ 19 h 1629"/>
                  <a:gd name="T108" fmla="*/ 3 w 1025"/>
                  <a:gd name="T109" fmla="*/ 19 h 1629"/>
                  <a:gd name="T110" fmla="*/ 3 w 1025"/>
                  <a:gd name="T111" fmla="*/ 19 h 1629"/>
                  <a:gd name="T112" fmla="*/ 3 w 1025"/>
                  <a:gd name="T113" fmla="*/ 18 h 1629"/>
                  <a:gd name="T114" fmla="*/ 3 w 1025"/>
                  <a:gd name="T115" fmla="*/ 18 h 1629"/>
                  <a:gd name="T116" fmla="*/ 3 w 1025"/>
                  <a:gd name="T117" fmla="*/ 17 h 1629"/>
                  <a:gd name="T118" fmla="*/ 3 w 1025"/>
                  <a:gd name="T119" fmla="*/ 9 h 162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25"/>
                  <a:gd name="T181" fmla="*/ 0 h 1629"/>
                  <a:gd name="T182" fmla="*/ 1025 w 1025"/>
                  <a:gd name="T183" fmla="*/ 1629 h 162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25" h="1629">
                    <a:moveTo>
                      <a:pt x="1025" y="767"/>
                    </a:moveTo>
                    <a:lnTo>
                      <a:pt x="733" y="602"/>
                    </a:lnTo>
                    <a:lnTo>
                      <a:pt x="412" y="32"/>
                    </a:lnTo>
                    <a:lnTo>
                      <a:pt x="397" y="22"/>
                    </a:lnTo>
                    <a:lnTo>
                      <a:pt x="375" y="10"/>
                    </a:lnTo>
                    <a:lnTo>
                      <a:pt x="349" y="5"/>
                    </a:lnTo>
                    <a:lnTo>
                      <a:pt x="315" y="0"/>
                    </a:lnTo>
                    <a:lnTo>
                      <a:pt x="283" y="5"/>
                    </a:lnTo>
                    <a:lnTo>
                      <a:pt x="254" y="16"/>
                    </a:lnTo>
                    <a:lnTo>
                      <a:pt x="219" y="32"/>
                    </a:lnTo>
                    <a:lnTo>
                      <a:pt x="175" y="54"/>
                    </a:lnTo>
                    <a:lnTo>
                      <a:pt x="138" y="79"/>
                    </a:lnTo>
                    <a:lnTo>
                      <a:pt x="107" y="101"/>
                    </a:lnTo>
                    <a:lnTo>
                      <a:pt x="83" y="124"/>
                    </a:lnTo>
                    <a:lnTo>
                      <a:pt x="60" y="151"/>
                    </a:lnTo>
                    <a:lnTo>
                      <a:pt x="33" y="191"/>
                    </a:lnTo>
                    <a:lnTo>
                      <a:pt x="17" y="221"/>
                    </a:lnTo>
                    <a:lnTo>
                      <a:pt x="3" y="262"/>
                    </a:lnTo>
                    <a:lnTo>
                      <a:pt x="0" y="309"/>
                    </a:lnTo>
                    <a:lnTo>
                      <a:pt x="0" y="379"/>
                    </a:lnTo>
                    <a:lnTo>
                      <a:pt x="9" y="460"/>
                    </a:lnTo>
                    <a:lnTo>
                      <a:pt x="24" y="535"/>
                    </a:lnTo>
                    <a:lnTo>
                      <a:pt x="51" y="626"/>
                    </a:lnTo>
                    <a:lnTo>
                      <a:pt x="80" y="703"/>
                    </a:lnTo>
                    <a:lnTo>
                      <a:pt x="104" y="754"/>
                    </a:lnTo>
                    <a:lnTo>
                      <a:pt x="140" y="808"/>
                    </a:lnTo>
                    <a:lnTo>
                      <a:pt x="167" y="845"/>
                    </a:lnTo>
                    <a:lnTo>
                      <a:pt x="197" y="888"/>
                    </a:lnTo>
                    <a:lnTo>
                      <a:pt x="232" y="932"/>
                    </a:lnTo>
                    <a:lnTo>
                      <a:pt x="265" y="958"/>
                    </a:lnTo>
                    <a:lnTo>
                      <a:pt x="400" y="942"/>
                    </a:lnTo>
                    <a:lnTo>
                      <a:pt x="503" y="908"/>
                    </a:lnTo>
                    <a:lnTo>
                      <a:pt x="567" y="927"/>
                    </a:lnTo>
                    <a:lnTo>
                      <a:pt x="718" y="934"/>
                    </a:lnTo>
                    <a:lnTo>
                      <a:pt x="903" y="908"/>
                    </a:lnTo>
                    <a:lnTo>
                      <a:pt x="930" y="968"/>
                    </a:lnTo>
                    <a:lnTo>
                      <a:pt x="930" y="1397"/>
                    </a:lnTo>
                    <a:lnTo>
                      <a:pt x="925" y="1437"/>
                    </a:lnTo>
                    <a:lnTo>
                      <a:pt x="918" y="1463"/>
                    </a:lnTo>
                    <a:lnTo>
                      <a:pt x="907" y="1490"/>
                    </a:lnTo>
                    <a:lnTo>
                      <a:pt x="890" y="1510"/>
                    </a:lnTo>
                    <a:lnTo>
                      <a:pt x="870" y="1528"/>
                    </a:lnTo>
                    <a:lnTo>
                      <a:pt x="847" y="1541"/>
                    </a:lnTo>
                    <a:lnTo>
                      <a:pt x="827" y="1547"/>
                    </a:lnTo>
                    <a:lnTo>
                      <a:pt x="802" y="1551"/>
                    </a:lnTo>
                    <a:lnTo>
                      <a:pt x="107" y="1550"/>
                    </a:lnTo>
                    <a:lnTo>
                      <a:pt x="107" y="1629"/>
                    </a:lnTo>
                    <a:lnTo>
                      <a:pt x="820" y="1627"/>
                    </a:lnTo>
                    <a:lnTo>
                      <a:pt x="857" y="1625"/>
                    </a:lnTo>
                    <a:lnTo>
                      <a:pt x="881" y="1621"/>
                    </a:lnTo>
                    <a:lnTo>
                      <a:pt x="908" y="1614"/>
                    </a:lnTo>
                    <a:lnTo>
                      <a:pt x="931" y="1604"/>
                    </a:lnTo>
                    <a:lnTo>
                      <a:pt x="954" y="1585"/>
                    </a:lnTo>
                    <a:lnTo>
                      <a:pt x="977" y="1555"/>
                    </a:lnTo>
                    <a:lnTo>
                      <a:pt x="992" y="1528"/>
                    </a:lnTo>
                    <a:lnTo>
                      <a:pt x="1006" y="1500"/>
                    </a:lnTo>
                    <a:lnTo>
                      <a:pt x="1015" y="1467"/>
                    </a:lnTo>
                    <a:lnTo>
                      <a:pt x="1022" y="1430"/>
                    </a:lnTo>
                    <a:lnTo>
                      <a:pt x="1025" y="1387"/>
                    </a:lnTo>
                    <a:lnTo>
                      <a:pt x="1025" y="767"/>
                    </a:lnTo>
                    <a:close/>
                  </a:path>
                </a:pathLst>
              </a:custGeom>
              <a:solidFill>
                <a:srgbClr val="008000"/>
              </a:solidFill>
              <a:ln w="4763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1138" name="Group 654">
                <a:extLst>
                  <a:ext uri="{FF2B5EF4-FFF2-40B4-BE49-F238E27FC236}">
                    <a16:creationId xmlns:a16="http://schemas.microsoft.com/office/drawing/2014/main" id="{34D4A2BF-5CF4-4137-B4AC-3233E082B2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838200" y="5257800"/>
                <a:ext cx="266700" cy="836947"/>
                <a:chOff x="-1078" y="3029"/>
                <a:chExt cx="519" cy="984"/>
              </a:xfrm>
              <a:solidFill>
                <a:schemeClr val="tx1"/>
              </a:solidFill>
            </p:grpSpPr>
            <p:sp>
              <p:nvSpPr>
                <p:cNvPr id="1140" name="Freeform 655">
                  <a:extLst>
                    <a:ext uri="{FF2B5EF4-FFF2-40B4-BE49-F238E27FC236}">
                      <a16:creationId xmlns:a16="http://schemas.microsoft.com/office/drawing/2014/main" id="{C74674D8-D1E2-40CC-A3ED-D1176888F4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078" y="3029"/>
                  <a:ext cx="519" cy="984"/>
                </a:xfrm>
                <a:custGeom>
                  <a:avLst/>
                  <a:gdLst>
                    <a:gd name="T0" fmla="*/ 8 w 1559"/>
                    <a:gd name="T1" fmla="*/ 3 h 2952"/>
                    <a:gd name="T2" fmla="*/ 8 w 1559"/>
                    <a:gd name="T3" fmla="*/ 2 h 2952"/>
                    <a:gd name="T4" fmla="*/ 9 w 1559"/>
                    <a:gd name="T5" fmla="*/ 3 h 2952"/>
                    <a:gd name="T6" fmla="*/ 9 w 1559"/>
                    <a:gd name="T7" fmla="*/ 0 h 2952"/>
                    <a:gd name="T8" fmla="*/ 10 w 1559"/>
                    <a:gd name="T9" fmla="*/ 2 h 2952"/>
                    <a:gd name="T10" fmla="*/ 11 w 1559"/>
                    <a:gd name="T11" fmla="*/ 1 h 2952"/>
                    <a:gd name="T12" fmla="*/ 12 w 1559"/>
                    <a:gd name="T13" fmla="*/ 0 h 2952"/>
                    <a:gd name="T14" fmla="*/ 12 w 1559"/>
                    <a:gd name="T15" fmla="*/ 1 h 2952"/>
                    <a:gd name="T16" fmla="*/ 13 w 1559"/>
                    <a:gd name="T17" fmla="*/ 1 h 2952"/>
                    <a:gd name="T18" fmla="*/ 13 w 1559"/>
                    <a:gd name="T19" fmla="*/ 2 h 2952"/>
                    <a:gd name="T20" fmla="*/ 13 w 1559"/>
                    <a:gd name="T21" fmla="*/ 3 h 2952"/>
                    <a:gd name="T22" fmla="*/ 15 w 1559"/>
                    <a:gd name="T23" fmla="*/ 1 h 2952"/>
                    <a:gd name="T24" fmla="*/ 14 w 1559"/>
                    <a:gd name="T25" fmla="*/ 3 h 2952"/>
                    <a:gd name="T26" fmla="*/ 15 w 1559"/>
                    <a:gd name="T27" fmla="*/ 2 h 2952"/>
                    <a:gd name="T28" fmla="*/ 15 w 1559"/>
                    <a:gd name="T29" fmla="*/ 3 h 2952"/>
                    <a:gd name="T30" fmla="*/ 15 w 1559"/>
                    <a:gd name="T31" fmla="*/ 4 h 2952"/>
                    <a:gd name="T32" fmla="*/ 15 w 1559"/>
                    <a:gd name="T33" fmla="*/ 5 h 2952"/>
                    <a:gd name="T34" fmla="*/ 16 w 1559"/>
                    <a:gd name="T35" fmla="*/ 7 h 2952"/>
                    <a:gd name="T36" fmla="*/ 17 w 1559"/>
                    <a:gd name="T37" fmla="*/ 10 h 2952"/>
                    <a:gd name="T38" fmla="*/ 17 w 1559"/>
                    <a:gd name="T39" fmla="*/ 10 h 2952"/>
                    <a:gd name="T40" fmla="*/ 14 w 1559"/>
                    <a:gd name="T41" fmla="*/ 12 h 2952"/>
                    <a:gd name="T42" fmla="*/ 13 w 1559"/>
                    <a:gd name="T43" fmla="*/ 15 h 2952"/>
                    <a:gd name="T44" fmla="*/ 10 w 1559"/>
                    <a:gd name="T45" fmla="*/ 14 h 2952"/>
                    <a:gd name="T46" fmla="*/ 9 w 1559"/>
                    <a:gd name="T47" fmla="*/ 19 h 2952"/>
                    <a:gd name="T48" fmla="*/ 12 w 1559"/>
                    <a:gd name="T49" fmla="*/ 21 h 2952"/>
                    <a:gd name="T50" fmla="*/ 15 w 1559"/>
                    <a:gd name="T51" fmla="*/ 21 h 2952"/>
                    <a:gd name="T52" fmla="*/ 16 w 1559"/>
                    <a:gd name="T53" fmla="*/ 21 h 2952"/>
                    <a:gd name="T54" fmla="*/ 18 w 1559"/>
                    <a:gd name="T55" fmla="*/ 21 h 2952"/>
                    <a:gd name="T56" fmla="*/ 18 w 1559"/>
                    <a:gd name="T57" fmla="*/ 22 h 2952"/>
                    <a:gd name="T58" fmla="*/ 19 w 1559"/>
                    <a:gd name="T59" fmla="*/ 23 h 2952"/>
                    <a:gd name="T60" fmla="*/ 19 w 1559"/>
                    <a:gd name="T61" fmla="*/ 23 h 2952"/>
                    <a:gd name="T62" fmla="*/ 19 w 1559"/>
                    <a:gd name="T63" fmla="*/ 24 h 2952"/>
                    <a:gd name="T64" fmla="*/ 18 w 1559"/>
                    <a:gd name="T65" fmla="*/ 25 h 2952"/>
                    <a:gd name="T66" fmla="*/ 18 w 1559"/>
                    <a:gd name="T67" fmla="*/ 26 h 2952"/>
                    <a:gd name="T68" fmla="*/ 16 w 1559"/>
                    <a:gd name="T69" fmla="*/ 25 h 2952"/>
                    <a:gd name="T70" fmla="*/ 12 w 1559"/>
                    <a:gd name="T71" fmla="*/ 24 h 2952"/>
                    <a:gd name="T72" fmla="*/ 9 w 1559"/>
                    <a:gd name="T73" fmla="*/ 23 h 2952"/>
                    <a:gd name="T74" fmla="*/ 8 w 1559"/>
                    <a:gd name="T75" fmla="*/ 22 h 2952"/>
                    <a:gd name="T76" fmla="*/ 9 w 1559"/>
                    <a:gd name="T77" fmla="*/ 23 h 2952"/>
                    <a:gd name="T78" fmla="*/ 10 w 1559"/>
                    <a:gd name="T79" fmla="*/ 24 h 2952"/>
                    <a:gd name="T80" fmla="*/ 12 w 1559"/>
                    <a:gd name="T81" fmla="*/ 25 h 2952"/>
                    <a:gd name="T82" fmla="*/ 12 w 1559"/>
                    <a:gd name="T83" fmla="*/ 26 h 2952"/>
                    <a:gd name="T84" fmla="*/ 9 w 1559"/>
                    <a:gd name="T85" fmla="*/ 28 h 2952"/>
                    <a:gd name="T86" fmla="*/ 6 w 1559"/>
                    <a:gd name="T87" fmla="*/ 30 h 2952"/>
                    <a:gd name="T88" fmla="*/ 5 w 1559"/>
                    <a:gd name="T89" fmla="*/ 33 h 2952"/>
                    <a:gd name="T90" fmla="*/ 7 w 1559"/>
                    <a:gd name="T91" fmla="*/ 36 h 2952"/>
                    <a:gd name="T92" fmla="*/ 4 w 1559"/>
                    <a:gd name="T93" fmla="*/ 36 h 2952"/>
                    <a:gd name="T94" fmla="*/ 2 w 1559"/>
                    <a:gd name="T95" fmla="*/ 36 h 2952"/>
                    <a:gd name="T96" fmla="*/ 2 w 1559"/>
                    <a:gd name="T97" fmla="*/ 32 h 2952"/>
                    <a:gd name="T98" fmla="*/ 1 w 1559"/>
                    <a:gd name="T99" fmla="*/ 30 h 2952"/>
                    <a:gd name="T100" fmla="*/ 2 w 1559"/>
                    <a:gd name="T101" fmla="*/ 29 h 2952"/>
                    <a:gd name="T102" fmla="*/ 5 w 1559"/>
                    <a:gd name="T103" fmla="*/ 28 h 2952"/>
                    <a:gd name="T104" fmla="*/ 6 w 1559"/>
                    <a:gd name="T105" fmla="*/ 26 h 2952"/>
                    <a:gd name="T106" fmla="*/ 1 w 1559"/>
                    <a:gd name="T107" fmla="*/ 25 h 2952"/>
                    <a:gd name="T108" fmla="*/ 0 w 1559"/>
                    <a:gd name="T109" fmla="*/ 25 h 2952"/>
                    <a:gd name="T110" fmla="*/ 0 w 1559"/>
                    <a:gd name="T111" fmla="*/ 23 h 2952"/>
                    <a:gd name="T112" fmla="*/ 0 w 1559"/>
                    <a:gd name="T113" fmla="*/ 21 h 2952"/>
                    <a:gd name="T114" fmla="*/ 3 w 1559"/>
                    <a:gd name="T115" fmla="*/ 15 h 2952"/>
                    <a:gd name="T116" fmla="*/ 5 w 1559"/>
                    <a:gd name="T117" fmla="*/ 11 h 2952"/>
                    <a:gd name="T118" fmla="*/ 7 w 1559"/>
                    <a:gd name="T119" fmla="*/ 8 h 295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559"/>
                    <a:gd name="T181" fmla="*/ 0 h 2952"/>
                    <a:gd name="T182" fmla="*/ 1559 w 1559"/>
                    <a:gd name="T183" fmla="*/ 2952 h 295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559" h="2952">
                      <a:moveTo>
                        <a:pt x="533" y="631"/>
                      </a:moveTo>
                      <a:lnTo>
                        <a:pt x="575" y="498"/>
                      </a:lnTo>
                      <a:lnTo>
                        <a:pt x="610" y="340"/>
                      </a:lnTo>
                      <a:lnTo>
                        <a:pt x="627" y="203"/>
                      </a:lnTo>
                      <a:lnTo>
                        <a:pt x="592" y="126"/>
                      </a:lnTo>
                      <a:lnTo>
                        <a:pt x="556" y="89"/>
                      </a:lnTo>
                      <a:lnTo>
                        <a:pt x="610" y="132"/>
                      </a:lnTo>
                      <a:lnTo>
                        <a:pt x="651" y="199"/>
                      </a:lnTo>
                      <a:lnTo>
                        <a:pt x="619" y="47"/>
                      </a:lnTo>
                      <a:lnTo>
                        <a:pt x="647" y="119"/>
                      </a:lnTo>
                      <a:lnTo>
                        <a:pt x="707" y="213"/>
                      </a:lnTo>
                      <a:lnTo>
                        <a:pt x="734" y="224"/>
                      </a:lnTo>
                      <a:lnTo>
                        <a:pt x="715" y="143"/>
                      </a:lnTo>
                      <a:lnTo>
                        <a:pt x="730" y="153"/>
                      </a:lnTo>
                      <a:lnTo>
                        <a:pt x="737" y="85"/>
                      </a:lnTo>
                      <a:lnTo>
                        <a:pt x="717" y="12"/>
                      </a:lnTo>
                      <a:lnTo>
                        <a:pt x="811" y="205"/>
                      </a:lnTo>
                      <a:lnTo>
                        <a:pt x="818" y="173"/>
                      </a:lnTo>
                      <a:lnTo>
                        <a:pt x="831" y="196"/>
                      </a:lnTo>
                      <a:lnTo>
                        <a:pt x="835" y="166"/>
                      </a:lnTo>
                      <a:lnTo>
                        <a:pt x="815" y="118"/>
                      </a:lnTo>
                      <a:lnTo>
                        <a:pt x="819" y="25"/>
                      </a:lnTo>
                      <a:lnTo>
                        <a:pt x="852" y="205"/>
                      </a:lnTo>
                      <a:lnTo>
                        <a:pt x="869" y="42"/>
                      </a:lnTo>
                      <a:lnTo>
                        <a:pt x="869" y="169"/>
                      </a:lnTo>
                      <a:lnTo>
                        <a:pt x="886" y="200"/>
                      </a:lnTo>
                      <a:lnTo>
                        <a:pt x="913" y="58"/>
                      </a:lnTo>
                      <a:lnTo>
                        <a:pt x="973" y="0"/>
                      </a:lnTo>
                      <a:lnTo>
                        <a:pt x="933" y="58"/>
                      </a:lnTo>
                      <a:lnTo>
                        <a:pt x="909" y="170"/>
                      </a:lnTo>
                      <a:lnTo>
                        <a:pt x="918" y="190"/>
                      </a:lnTo>
                      <a:lnTo>
                        <a:pt x="959" y="111"/>
                      </a:lnTo>
                      <a:lnTo>
                        <a:pt x="930" y="179"/>
                      </a:lnTo>
                      <a:lnTo>
                        <a:pt x="930" y="209"/>
                      </a:lnTo>
                      <a:lnTo>
                        <a:pt x="1019" y="42"/>
                      </a:lnTo>
                      <a:lnTo>
                        <a:pt x="1020" y="71"/>
                      </a:lnTo>
                      <a:lnTo>
                        <a:pt x="980" y="166"/>
                      </a:lnTo>
                      <a:lnTo>
                        <a:pt x="980" y="224"/>
                      </a:lnTo>
                      <a:lnTo>
                        <a:pt x="994" y="233"/>
                      </a:lnTo>
                      <a:lnTo>
                        <a:pt x="1014" y="128"/>
                      </a:lnTo>
                      <a:lnTo>
                        <a:pt x="1053" y="55"/>
                      </a:lnTo>
                      <a:lnTo>
                        <a:pt x="1020" y="136"/>
                      </a:lnTo>
                      <a:lnTo>
                        <a:pt x="1029" y="246"/>
                      </a:lnTo>
                      <a:lnTo>
                        <a:pt x="1050" y="239"/>
                      </a:lnTo>
                      <a:lnTo>
                        <a:pt x="1091" y="96"/>
                      </a:lnTo>
                      <a:lnTo>
                        <a:pt x="1061" y="250"/>
                      </a:lnTo>
                      <a:lnTo>
                        <a:pt x="1130" y="126"/>
                      </a:lnTo>
                      <a:lnTo>
                        <a:pt x="1185" y="85"/>
                      </a:lnTo>
                      <a:lnTo>
                        <a:pt x="1140" y="145"/>
                      </a:lnTo>
                      <a:lnTo>
                        <a:pt x="1108" y="209"/>
                      </a:lnTo>
                      <a:lnTo>
                        <a:pt x="1161" y="187"/>
                      </a:lnTo>
                      <a:lnTo>
                        <a:pt x="1095" y="234"/>
                      </a:lnTo>
                      <a:lnTo>
                        <a:pt x="1084" y="284"/>
                      </a:lnTo>
                      <a:lnTo>
                        <a:pt x="1105" y="293"/>
                      </a:lnTo>
                      <a:lnTo>
                        <a:pt x="1169" y="192"/>
                      </a:lnTo>
                      <a:lnTo>
                        <a:pt x="1249" y="132"/>
                      </a:lnTo>
                      <a:lnTo>
                        <a:pt x="1144" y="267"/>
                      </a:lnTo>
                      <a:lnTo>
                        <a:pt x="1195" y="224"/>
                      </a:lnTo>
                      <a:lnTo>
                        <a:pt x="1463" y="182"/>
                      </a:lnTo>
                      <a:lnTo>
                        <a:pt x="1181" y="247"/>
                      </a:lnTo>
                      <a:lnTo>
                        <a:pt x="1152" y="294"/>
                      </a:lnTo>
                      <a:lnTo>
                        <a:pt x="1181" y="286"/>
                      </a:lnTo>
                      <a:lnTo>
                        <a:pt x="1262" y="243"/>
                      </a:lnTo>
                      <a:lnTo>
                        <a:pt x="1198" y="307"/>
                      </a:lnTo>
                      <a:lnTo>
                        <a:pt x="1147" y="337"/>
                      </a:lnTo>
                      <a:lnTo>
                        <a:pt x="1147" y="375"/>
                      </a:lnTo>
                      <a:lnTo>
                        <a:pt x="1161" y="405"/>
                      </a:lnTo>
                      <a:lnTo>
                        <a:pt x="1189" y="438"/>
                      </a:lnTo>
                      <a:lnTo>
                        <a:pt x="1224" y="485"/>
                      </a:lnTo>
                      <a:lnTo>
                        <a:pt x="1253" y="525"/>
                      </a:lnTo>
                      <a:lnTo>
                        <a:pt x="1283" y="566"/>
                      </a:lnTo>
                      <a:lnTo>
                        <a:pt x="1310" y="606"/>
                      </a:lnTo>
                      <a:lnTo>
                        <a:pt x="1329" y="637"/>
                      </a:lnTo>
                      <a:lnTo>
                        <a:pt x="1360" y="691"/>
                      </a:lnTo>
                      <a:lnTo>
                        <a:pt x="1393" y="754"/>
                      </a:lnTo>
                      <a:lnTo>
                        <a:pt x="1417" y="808"/>
                      </a:lnTo>
                      <a:lnTo>
                        <a:pt x="1416" y="819"/>
                      </a:lnTo>
                      <a:lnTo>
                        <a:pt x="1410" y="832"/>
                      </a:lnTo>
                      <a:lnTo>
                        <a:pt x="1401" y="840"/>
                      </a:lnTo>
                      <a:lnTo>
                        <a:pt x="1389" y="845"/>
                      </a:lnTo>
                      <a:lnTo>
                        <a:pt x="1370" y="848"/>
                      </a:lnTo>
                      <a:lnTo>
                        <a:pt x="1177" y="831"/>
                      </a:lnTo>
                      <a:lnTo>
                        <a:pt x="1162" y="870"/>
                      </a:lnTo>
                      <a:lnTo>
                        <a:pt x="1135" y="1007"/>
                      </a:lnTo>
                      <a:lnTo>
                        <a:pt x="1117" y="1104"/>
                      </a:lnTo>
                      <a:lnTo>
                        <a:pt x="1093" y="1183"/>
                      </a:lnTo>
                      <a:lnTo>
                        <a:pt x="1080" y="1190"/>
                      </a:lnTo>
                      <a:lnTo>
                        <a:pt x="1063" y="1195"/>
                      </a:lnTo>
                      <a:lnTo>
                        <a:pt x="1044" y="1198"/>
                      </a:lnTo>
                      <a:lnTo>
                        <a:pt x="980" y="1196"/>
                      </a:lnTo>
                      <a:lnTo>
                        <a:pt x="828" y="1134"/>
                      </a:lnTo>
                      <a:lnTo>
                        <a:pt x="814" y="1159"/>
                      </a:lnTo>
                      <a:lnTo>
                        <a:pt x="789" y="1256"/>
                      </a:lnTo>
                      <a:lnTo>
                        <a:pt x="771" y="1331"/>
                      </a:lnTo>
                      <a:lnTo>
                        <a:pt x="748" y="1432"/>
                      </a:lnTo>
                      <a:lnTo>
                        <a:pt x="743" y="1499"/>
                      </a:lnTo>
                      <a:lnTo>
                        <a:pt x="775" y="1543"/>
                      </a:lnTo>
                      <a:lnTo>
                        <a:pt x="817" y="1597"/>
                      </a:lnTo>
                      <a:lnTo>
                        <a:pt x="868" y="1670"/>
                      </a:lnTo>
                      <a:lnTo>
                        <a:pt x="945" y="1688"/>
                      </a:lnTo>
                      <a:lnTo>
                        <a:pt x="1004" y="1701"/>
                      </a:lnTo>
                      <a:lnTo>
                        <a:pt x="1090" y="1717"/>
                      </a:lnTo>
                      <a:lnTo>
                        <a:pt x="1138" y="1725"/>
                      </a:lnTo>
                      <a:lnTo>
                        <a:pt x="1181" y="1728"/>
                      </a:lnTo>
                      <a:lnTo>
                        <a:pt x="1215" y="1733"/>
                      </a:lnTo>
                      <a:lnTo>
                        <a:pt x="1245" y="1733"/>
                      </a:lnTo>
                      <a:lnTo>
                        <a:pt x="1283" y="1728"/>
                      </a:lnTo>
                      <a:lnTo>
                        <a:pt x="1336" y="1725"/>
                      </a:lnTo>
                      <a:lnTo>
                        <a:pt x="1396" y="1693"/>
                      </a:lnTo>
                      <a:lnTo>
                        <a:pt x="1413" y="1686"/>
                      </a:lnTo>
                      <a:lnTo>
                        <a:pt x="1429" y="1687"/>
                      </a:lnTo>
                      <a:lnTo>
                        <a:pt x="1441" y="1694"/>
                      </a:lnTo>
                      <a:lnTo>
                        <a:pt x="1457" y="1711"/>
                      </a:lnTo>
                      <a:lnTo>
                        <a:pt x="1463" y="1724"/>
                      </a:lnTo>
                      <a:lnTo>
                        <a:pt x="1467" y="1747"/>
                      </a:lnTo>
                      <a:lnTo>
                        <a:pt x="1470" y="1772"/>
                      </a:lnTo>
                      <a:lnTo>
                        <a:pt x="1488" y="1781"/>
                      </a:lnTo>
                      <a:lnTo>
                        <a:pt x="1515" y="1797"/>
                      </a:lnTo>
                      <a:lnTo>
                        <a:pt x="1535" y="1811"/>
                      </a:lnTo>
                      <a:lnTo>
                        <a:pt x="1559" y="1831"/>
                      </a:lnTo>
                      <a:lnTo>
                        <a:pt x="1557" y="1845"/>
                      </a:lnTo>
                      <a:lnTo>
                        <a:pt x="1551" y="1865"/>
                      </a:lnTo>
                      <a:lnTo>
                        <a:pt x="1540" y="1878"/>
                      </a:lnTo>
                      <a:lnTo>
                        <a:pt x="1524" y="1890"/>
                      </a:lnTo>
                      <a:lnTo>
                        <a:pt x="1531" y="1903"/>
                      </a:lnTo>
                      <a:lnTo>
                        <a:pt x="1538" y="1920"/>
                      </a:lnTo>
                      <a:lnTo>
                        <a:pt x="1545" y="1943"/>
                      </a:lnTo>
                      <a:lnTo>
                        <a:pt x="1544" y="1960"/>
                      </a:lnTo>
                      <a:lnTo>
                        <a:pt x="1538" y="1982"/>
                      </a:lnTo>
                      <a:lnTo>
                        <a:pt x="1524" y="1993"/>
                      </a:lnTo>
                      <a:lnTo>
                        <a:pt x="1493" y="2013"/>
                      </a:lnTo>
                      <a:lnTo>
                        <a:pt x="1497" y="2041"/>
                      </a:lnTo>
                      <a:lnTo>
                        <a:pt x="1497" y="2058"/>
                      </a:lnTo>
                      <a:lnTo>
                        <a:pt x="1493" y="2070"/>
                      </a:lnTo>
                      <a:lnTo>
                        <a:pt x="1485" y="2078"/>
                      </a:lnTo>
                      <a:lnTo>
                        <a:pt x="1473" y="2084"/>
                      </a:lnTo>
                      <a:lnTo>
                        <a:pt x="1460" y="2081"/>
                      </a:lnTo>
                      <a:lnTo>
                        <a:pt x="1434" y="2071"/>
                      </a:lnTo>
                      <a:lnTo>
                        <a:pt x="1367" y="2046"/>
                      </a:lnTo>
                      <a:lnTo>
                        <a:pt x="1285" y="2013"/>
                      </a:lnTo>
                      <a:lnTo>
                        <a:pt x="1169" y="1980"/>
                      </a:lnTo>
                      <a:lnTo>
                        <a:pt x="1151" y="1980"/>
                      </a:lnTo>
                      <a:lnTo>
                        <a:pt x="1084" y="1963"/>
                      </a:lnTo>
                      <a:lnTo>
                        <a:pt x="952" y="1927"/>
                      </a:lnTo>
                      <a:lnTo>
                        <a:pt x="842" y="1913"/>
                      </a:lnTo>
                      <a:lnTo>
                        <a:pt x="817" y="1916"/>
                      </a:lnTo>
                      <a:lnTo>
                        <a:pt x="760" y="1920"/>
                      </a:lnTo>
                      <a:lnTo>
                        <a:pt x="731" y="1895"/>
                      </a:lnTo>
                      <a:lnTo>
                        <a:pt x="711" y="1878"/>
                      </a:lnTo>
                      <a:lnTo>
                        <a:pt x="698" y="1863"/>
                      </a:lnTo>
                      <a:lnTo>
                        <a:pt x="690" y="1845"/>
                      </a:lnTo>
                      <a:lnTo>
                        <a:pt x="677" y="1822"/>
                      </a:lnTo>
                      <a:lnTo>
                        <a:pt x="612" y="1733"/>
                      </a:lnTo>
                      <a:lnTo>
                        <a:pt x="671" y="1812"/>
                      </a:lnTo>
                      <a:lnTo>
                        <a:pt x="693" y="1844"/>
                      </a:lnTo>
                      <a:lnTo>
                        <a:pt x="701" y="1869"/>
                      </a:lnTo>
                      <a:lnTo>
                        <a:pt x="755" y="1916"/>
                      </a:lnTo>
                      <a:lnTo>
                        <a:pt x="782" y="1922"/>
                      </a:lnTo>
                      <a:lnTo>
                        <a:pt x="819" y="1915"/>
                      </a:lnTo>
                      <a:lnTo>
                        <a:pt x="845" y="1916"/>
                      </a:lnTo>
                      <a:lnTo>
                        <a:pt x="892" y="1935"/>
                      </a:lnTo>
                      <a:lnTo>
                        <a:pt x="918" y="1956"/>
                      </a:lnTo>
                      <a:lnTo>
                        <a:pt x="942" y="1976"/>
                      </a:lnTo>
                      <a:lnTo>
                        <a:pt x="966" y="2006"/>
                      </a:lnTo>
                      <a:lnTo>
                        <a:pt x="976" y="2024"/>
                      </a:lnTo>
                      <a:lnTo>
                        <a:pt x="973" y="2043"/>
                      </a:lnTo>
                      <a:lnTo>
                        <a:pt x="957" y="2068"/>
                      </a:lnTo>
                      <a:lnTo>
                        <a:pt x="937" y="2097"/>
                      </a:lnTo>
                      <a:lnTo>
                        <a:pt x="898" y="2139"/>
                      </a:lnTo>
                      <a:lnTo>
                        <a:pt x="839" y="2198"/>
                      </a:lnTo>
                      <a:lnTo>
                        <a:pt x="801" y="2240"/>
                      </a:lnTo>
                      <a:lnTo>
                        <a:pt x="720" y="2292"/>
                      </a:lnTo>
                      <a:lnTo>
                        <a:pt x="600" y="2361"/>
                      </a:lnTo>
                      <a:lnTo>
                        <a:pt x="516" y="2406"/>
                      </a:lnTo>
                      <a:lnTo>
                        <a:pt x="495" y="2430"/>
                      </a:lnTo>
                      <a:lnTo>
                        <a:pt x="471" y="2455"/>
                      </a:lnTo>
                      <a:lnTo>
                        <a:pt x="427" y="2489"/>
                      </a:lnTo>
                      <a:lnTo>
                        <a:pt x="417" y="2538"/>
                      </a:lnTo>
                      <a:lnTo>
                        <a:pt x="417" y="2629"/>
                      </a:lnTo>
                      <a:lnTo>
                        <a:pt x="425" y="2704"/>
                      </a:lnTo>
                      <a:lnTo>
                        <a:pt x="439" y="2756"/>
                      </a:lnTo>
                      <a:lnTo>
                        <a:pt x="515" y="2854"/>
                      </a:lnTo>
                      <a:lnTo>
                        <a:pt x="560" y="2896"/>
                      </a:lnTo>
                      <a:lnTo>
                        <a:pt x="565" y="2909"/>
                      </a:lnTo>
                      <a:lnTo>
                        <a:pt x="562" y="2923"/>
                      </a:lnTo>
                      <a:lnTo>
                        <a:pt x="478" y="2952"/>
                      </a:lnTo>
                      <a:lnTo>
                        <a:pt x="387" y="2940"/>
                      </a:lnTo>
                      <a:lnTo>
                        <a:pt x="338" y="2938"/>
                      </a:lnTo>
                      <a:lnTo>
                        <a:pt x="291" y="2945"/>
                      </a:lnTo>
                      <a:lnTo>
                        <a:pt x="246" y="2945"/>
                      </a:lnTo>
                      <a:lnTo>
                        <a:pt x="199" y="2936"/>
                      </a:lnTo>
                      <a:lnTo>
                        <a:pt x="193" y="2929"/>
                      </a:lnTo>
                      <a:lnTo>
                        <a:pt x="186" y="2915"/>
                      </a:lnTo>
                      <a:lnTo>
                        <a:pt x="192" y="2760"/>
                      </a:lnTo>
                      <a:lnTo>
                        <a:pt x="215" y="2603"/>
                      </a:lnTo>
                      <a:lnTo>
                        <a:pt x="196" y="2553"/>
                      </a:lnTo>
                      <a:lnTo>
                        <a:pt x="165" y="2507"/>
                      </a:lnTo>
                      <a:lnTo>
                        <a:pt x="152" y="2494"/>
                      </a:lnTo>
                      <a:lnTo>
                        <a:pt x="126" y="2470"/>
                      </a:lnTo>
                      <a:lnTo>
                        <a:pt x="109" y="2455"/>
                      </a:lnTo>
                      <a:lnTo>
                        <a:pt x="106" y="2438"/>
                      </a:lnTo>
                      <a:lnTo>
                        <a:pt x="109" y="2424"/>
                      </a:lnTo>
                      <a:lnTo>
                        <a:pt x="132" y="2396"/>
                      </a:lnTo>
                      <a:lnTo>
                        <a:pt x="165" y="2366"/>
                      </a:lnTo>
                      <a:lnTo>
                        <a:pt x="193" y="2344"/>
                      </a:lnTo>
                      <a:lnTo>
                        <a:pt x="233" y="2343"/>
                      </a:lnTo>
                      <a:lnTo>
                        <a:pt x="269" y="2346"/>
                      </a:lnTo>
                      <a:lnTo>
                        <a:pt x="424" y="2243"/>
                      </a:lnTo>
                      <a:lnTo>
                        <a:pt x="542" y="2167"/>
                      </a:lnTo>
                      <a:lnTo>
                        <a:pt x="649" y="2104"/>
                      </a:lnTo>
                      <a:lnTo>
                        <a:pt x="614" y="2110"/>
                      </a:lnTo>
                      <a:lnTo>
                        <a:pt x="511" y="2080"/>
                      </a:lnTo>
                      <a:lnTo>
                        <a:pt x="405" y="2073"/>
                      </a:lnTo>
                      <a:lnTo>
                        <a:pt x="260" y="2050"/>
                      </a:lnTo>
                      <a:lnTo>
                        <a:pt x="215" y="2058"/>
                      </a:lnTo>
                      <a:lnTo>
                        <a:pt x="108" y="2046"/>
                      </a:lnTo>
                      <a:lnTo>
                        <a:pt x="84" y="2040"/>
                      </a:lnTo>
                      <a:lnTo>
                        <a:pt x="58" y="2030"/>
                      </a:lnTo>
                      <a:lnTo>
                        <a:pt x="38" y="2017"/>
                      </a:lnTo>
                      <a:lnTo>
                        <a:pt x="25" y="2001"/>
                      </a:lnTo>
                      <a:lnTo>
                        <a:pt x="14" y="1974"/>
                      </a:lnTo>
                      <a:lnTo>
                        <a:pt x="5" y="1937"/>
                      </a:lnTo>
                      <a:lnTo>
                        <a:pt x="1" y="1903"/>
                      </a:lnTo>
                      <a:lnTo>
                        <a:pt x="0" y="1856"/>
                      </a:lnTo>
                      <a:lnTo>
                        <a:pt x="2" y="1818"/>
                      </a:lnTo>
                      <a:lnTo>
                        <a:pt x="7" y="1775"/>
                      </a:lnTo>
                      <a:lnTo>
                        <a:pt x="12" y="1738"/>
                      </a:lnTo>
                      <a:lnTo>
                        <a:pt x="24" y="1710"/>
                      </a:lnTo>
                      <a:lnTo>
                        <a:pt x="61" y="1600"/>
                      </a:lnTo>
                      <a:lnTo>
                        <a:pt x="102" y="1468"/>
                      </a:lnTo>
                      <a:lnTo>
                        <a:pt x="132" y="1380"/>
                      </a:lnTo>
                      <a:lnTo>
                        <a:pt x="209" y="1232"/>
                      </a:lnTo>
                      <a:lnTo>
                        <a:pt x="286" y="1115"/>
                      </a:lnTo>
                      <a:lnTo>
                        <a:pt x="351" y="1027"/>
                      </a:lnTo>
                      <a:lnTo>
                        <a:pt x="394" y="969"/>
                      </a:lnTo>
                      <a:lnTo>
                        <a:pt x="425" y="916"/>
                      </a:lnTo>
                      <a:lnTo>
                        <a:pt x="462" y="870"/>
                      </a:lnTo>
                      <a:lnTo>
                        <a:pt x="471" y="802"/>
                      </a:lnTo>
                      <a:lnTo>
                        <a:pt x="508" y="711"/>
                      </a:lnTo>
                      <a:lnTo>
                        <a:pt x="533" y="631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4763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41" name="Group 656">
                  <a:extLst>
                    <a:ext uri="{FF2B5EF4-FFF2-40B4-BE49-F238E27FC236}">
                      <a16:creationId xmlns:a16="http://schemas.microsoft.com/office/drawing/2014/main" id="{8F0D03C2-2F98-43D1-ACD7-0EFBFA2400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774" y="3150"/>
                  <a:ext cx="67" cy="89"/>
                  <a:chOff x="-774" y="3150"/>
                  <a:chExt cx="67" cy="89"/>
                </a:xfrm>
                <a:grpFill/>
              </p:grpSpPr>
              <p:sp>
                <p:nvSpPr>
                  <p:cNvPr id="1143" name="Freeform 657">
                    <a:extLst>
                      <a:ext uri="{FF2B5EF4-FFF2-40B4-BE49-F238E27FC236}">
                        <a16:creationId xmlns:a16="http://schemas.microsoft.com/office/drawing/2014/main" id="{333773B2-F344-4D8D-823E-1C6A3E1CB4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774" y="3150"/>
                    <a:ext cx="67" cy="32"/>
                  </a:xfrm>
                  <a:custGeom>
                    <a:avLst/>
                    <a:gdLst>
                      <a:gd name="T0" fmla="*/ 0 w 200"/>
                      <a:gd name="T1" fmla="*/ 0 h 97"/>
                      <a:gd name="T2" fmla="*/ 0 w 200"/>
                      <a:gd name="T3" fmla="*/ 0 h 97"/>
                      <a:gd name="T4" fmla="*/ 1 w 200"/>
                      <a:gd name="T5" fmla="*/ 0 h 97"/>
                      <a:gd name="T6" fmla="*/ 1 w 200"/>
                      <a:gd name="T7" fmla="*/ 0 h 97"/>
                      <a:gd name="T8" fmla="*/ 1 w 200"/>
                      <a:gd name="T9" fmla="*/ 0 h 97"/>
                      <a:gd name="T10" fmla="*/ 1 w 200"/>
                      <a:gd name="T11" fmla="*/ 0 h 97"/>
                      <a:gd name="T12" fmla="*/ 1 w 200"/>
                      <a:gd name="T13" fmla="*/ 0 h 97"/>
                      <a:gd name="T14" fmla="*/ 2 w 200"/>
                      <a:gd name="T15" fmla="*/ 0 h 97"/>
                      <a:gd name="T16" fmla="*/ 2 w 200"/>
                      <a:gd name="T17" fmla="*/ 0 h 97"/>
                      <a:gd name="T18" fmla="*/ 2 w 200"/>
                      <a:gd name="T19" fmla="*/ 1 h 97"/>
                      <a:gd name="T20" fmla="*/ 2 w 200"/>
                      <a:gd name="T21" fmla="*/ 1 h 97"/>
                      <a:gd name="T22" fmla="*/ 2 w 200"/>
                      <a:gd name="T23" fmla="*/ 1 h 97"/>
                      <a:gd name="T24" fmla="*/ 2 w 200"/>
                      <a:gd name="T25" fmla="*/ 1 h 97"/>
                      <a:gd name="T26" fmla="*/ 2 w 200"/>
                      <a:gd name="T27" fmla="*/ 1 h 97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00"/>
                      <a:gd name="T43" fmla="*/ 0 h 97"/>
                      <a:gd name="T44" fmla="*/ 200 w 200"/>
                      <a:gd name="T45" fmla="*/ 97 h 97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00" h="97">
                        <a:moveTo>
                          <a:pt x="0" y="32"/>
                        </a:moveTo>
                        <a:lnTo>
                          <a:pt x="24" y="20"/>
                        </a:lnTo>
                        <a:lnTo>
                          <a:pt x="49" y="10"/>
                        </a:lnTo>
                        <a:lnTo>
                          <a:pt x="69" y="5"/>
                        </a:lnTo>
                        <a:lnTo>
                          <a:pt x="87" y="2"/>
                        </a:lnTo>
                        <a:lnTo>
                          <a:pt x="104" y="0"/>
                        </a:lnTo>
                        <a:lnTo>
                          <a:pt x="120" y="5"/>
                        </a:lnTo>
                        <a:lnTo>
                          <a:pt x="127" y="15"/>
                        </a:lnTo>
                        <a:lnTo>
                          <a:pt x="136" y="30"/>
                        </a:lnTo>
                        <a:lnTo>
                          <a:pt x="145" y="46"/>
                        </a:lnTo>
                        <a:lnTo>
                          <a:pt x="157" y="64"/>
                        </a:lnTo>
                        <a:lnTo>
                          <a:pt x="165" y="79"/>
                        </a:lnTo>
                        <a:lnTo>
                          <a:pt x="180" y="92"/>
                        </a:lnTo>
                        <a:lnTo>
                          <a:pt x="200" y="97"/>
                        </a:lnTo>
                      </a:path>
                    </a:pathLst>
                  </a:custGeom>
                  <a:grp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44" name="Freeform 658">
                    <a:extLst>
                      <a:ext uri="{FF2B5EF4-FFF2-40B4-BE49-F238E27FC236}">
                        <a16:creationId xmlns:a16="http://schemas.microsoft.com/office/drawing/2014/main" id="{37BA9AFF-992B-4379-9491-7DA55EC93F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729" y="3187"/>
                    <a:ext cx="21" cy="52"/>
                  </a:xfrm>
                  <a:custGeom>
                    <a:avLst/>
                    <a:gdLst>
                      <a:gd name="T0" fmla="*/ 1 w 63"/>
                      <a:gd name="T1" fmla="*/ 0 h 158"/>
                      <a:gd name="T2" fmla="*/ 1 w 63"/>
                      <a:gd name="T3" fmla="*/ 0 h 158"/>
                      <a:gd name="T4" fmla="*/ 0 w 63"/>
                      <a:gd name="T5" fmla="*/ 0 h 158"/>
                      <a:gd name="T6" fmla="*/ 0 w 63"/>
                      <a:gd name="T7" fmla="*/ 1 h 158"/>
                      <a:gd name="T8" fmla="*/ 0 w 63"/>
                      <a:gd name="T9" fmla="*/ 1 h 158"/>
                      <a:gd name="T10" fmla="*/ 0 w 63"/>
                      <a:gd name="T11" fmla="*/ 1 h 158"/>
                      <a:gd name="T12" fmla="*/ 0 w 63"/>
                      <a:gd name="T13" fmla="*/ 1 h 158"/>
                      <a:gd name="T14" fmla="*/ 0 w 63"/>
                      <a:gd name="T15" fmla="*/ 1 h 158"/>
                      <a:gd name="T16" fmla="*/ 0 w 63"/>
                      <a:gd name="T17" fmla="*/ 2 h 158"/>
                      <a:gd name="T18" fmla="*/ 0 w 63"/>
                      <a:gd name="T19" fmla="*/ 2 h 158"/>
                      <a:gd name="T20" fmla="*/ 0 w 63"/>
                      <a:gd name="T21" fmla="*/ 2 h 158"/>
                      <a:gd name="T22" fmla="*/ 0 w 63"/>
                      <a:gd name="T23" fmla="*/ 2 h 158"/>
                      <a:gd name="T24" fmla="*/ 0 w 63"/>
                      <a:gd name="T25" fmla="*/ 1 h 158"/>
                      <a:gd name="T26" fmla="*/ 1 w 63"/>
                      <a:gd name="T27" fmla="*/ 1 h 158"/>
                      <a:gd name="T28" fmla="*/ 1 w 63"/>
                      <a:gd name="T29" fmla="*/ 1 h 158"/>
                      <a:gd name="T30" fmla="*/ 1 w 63"/>
                      <a:gd name="T31" fmla="*/ 1 h 158"/>
                      <a:gd name="T32" fmla="*/ 1 w 63"/>
                      <a:gd name="T33" fmla="*/ 1 h 158"/>
                      <a:gd name="T34" fmla="*/ 1 w 63"/>
                      <a:gd name="T35" fmla="*/ 0 h 158"/>
                      <a:gd name="T36" fmla="*/ 1 w 63"/>
                      <a:gd name="T37" fmla="*/ 0 h 158"/>
                      <a:gd name="T38" fmla="*/ 1 w 63"/>
                      <a:gd name="T39" fmla="*/ 0 h 158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63"/>
                      <a:gd name="T61" fmla="*/ 0 h 158"/>
                      <a:gd name="T62" fmla="*/ 63 w 63"/>
                      <a:gd name="T63" fmla="*/ 158 h 158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63" h="158">
                        <a:moveTo>
                          <a:pt x="56" y="0"/>
                        </a:moveTo>
                        <a:lnTo>
                          <a:pt x="43" y="9"/>
                        </a:lnTo>
                        <a:lnTo>
                          <a:pt x="30" y="24"/>
                        </a:lnTo>
                        <a:lnTo>
                          <a:pt x="17" y="43"/>
                        </a:lnTo>
                        <a:lnTo>
                          <a:pt x="9" y="63"/>
                        </a:lnTo>
                        <a:lnTo>
                          <a:pt x="3" y="83"/>
                        </a:lnTo>
                        <a:lnTo>
                          <a:pt x="0" y="104"/>
                        </a:lnTo>
                        <a:lnTo>
                          <a:pt x="0" y="124"/>
                        </a:lnTo>
                        <a:lnTo>
                          <a:pt x="4" y="147"/>
                        </a:lnTo>
                        <a:lnTo>
                          <a:pt x="9" y="158"/>
                        </a:lnTo>
                        <a:lnTo>
                          <a:pt x="20" y="148"/>
                        </a:lnTo>
                        <a:lnTo>
                          <a:pt x="29" y="137"/>
                        </a:lnTo>
                        <a:lnTo>
                          <a:pt x="39" y="122"/>
                        </a:lnTo>
                        <a:lnTo>
                          <a:pt x="46" y="110"/>
                        </a:lnTo>
                        <a:lnTo>
                          <a:pt x="53" y="92"/>
                        </a:lnTo>
                        <a:lnTo>
                          <a:pt x="57" y="75"/>
                        </a:lnTo>
                        <a:lnTo>
                          <a:pt x="61" y="53"/>
                        </a:lnTo>
                        <a:lnTo>
                          <a:pt x="63" y="36"/>
                        </a:lnTo>
                        <a:lnTo>
                          <a:pt x="60" y="16"/>
                        </a:lnTo>
                        <a:lnTo>
                          <a:pt x="56" y="0"/>
                        </a:lnTo>
                        <a:close/>
                      </a:path>
                    </a:pathLst>
                  </a:custGeom>
                  <a:grp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101" name="Group 708">
              <a:extLst>
                <a:ext uri="{FF2B5EF4-FFF2-40B4-BE49-F238E27FC236}">
                  <a16:creationId xmlns:a16="http://schemas.microsoft.com/office/drawing/2014/main" id="{970F6200-7FB7-4379-8659-8AB24F1391FB}"/>
                </a:ext>
              </a:extLst>
            </p:cNvPr>
            <p:cNvGrpSpPr/>
            <p:nvPr/>
          </p:nvGrpSpPr>
          <p:grpSpPr>
            <a:xfrm>
              <a:off x="7363290" y="1080373"/>
              <a:ext cx="579410" cy="771062"/>
              <a:chOff x="533400" y="5257800"/>
              <a:chExt cx="609600" cy="879479"/>
            </a:xfrm>
          </p:grpSpPr>
          <p:grpSp>
            <p:nvGrpSpPr>
              <p:cNvPr id="1119" name="Group 645">
                <a:extLst>
                  <a:ext uri="{FF2B5EF4-FFF2-40B4-BE49-F238E27FC236}">
                    <a16:creationId xmlns:a16="http://schemas.microsoft.com/office/drawing/2014/main" id="{C404EEF3-86CC-474A-964B-62AD25D982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533400" y="5380283"/>
                <a:ext cx="342900" cy="756996"/>
                <a:chOff x="-720" y="2880"/>
                <a:chExt cx="624" cy="890"/>
              </a:xfrm>
            </p:grpSpPr>
            <p:sp>
              <p:nvSpPr>
                <p:cNvPr id="1126" name="Freeform 646">
                  <a:extLst>
                    <a:ext uri="{FF2B5EF4-FFF2-40B4-BE49-F238E27FC236}">
                      <a16:creationId xmlns:a16="http://schemas.microsoft.com/office/drawing/2014/main" id="{6D75A21C-99C9-4516-A638-7E48F54F66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20" y="3312"/>
                  <a:ext cx="551" cy="458"/>
                </a:xfrm>
                <a:custGeom>
                  <a:avLst/>
                  <a:gdLst>
                    <a:gd name="T0" fmla="*/ 20 w 1654"/>
                    <a:gd name="T1" fmla="*/ 17 h 1375"/>
                    <a:gd name="T2" fmla="*/ 20 w 1654"/>
                    <a:gd name="T3" fmla="*/ 8 h 1375"/>
                    <a:gd name="T4" fmla="*/ 20 w 1654"/>
                    <a:gd name="T5" fmla="*/ 1 h 1375"/>
                    <a:gd name="T6" fmla="*/ 10 w 1654"/>
                    <a:gd name="T7" fmla="*/ 0 h 1375"/>
                    <a:gd name="T8" fmla="*/ 0 w 1654"/>
                    <a:gd name="T9" fmla="*/ 1 h 1375"/>
                    <a:gd name="T10" fmla="*/ 0 w 1654"/>
                    <a:gd name="T11" fmla="*/ 4 h 1375"/>
                    <a:gd name="T12" fmla="*/ 0 w 1654"/>
                    <a:gd name="T13" fmla="*/ 17 h 1375"/>
                    <a:gd name="T14" fmla="*/ 2 w 1654"/>
                    <a:gd name="T15" fmla="*/ 17 h 1375"/>
                    <a:gd name="T16" fmla="*/ 2 w 1654"/>
                    <a:gd name="T17" fmla="*/ 5 h 1375"/>
                    <a:gd name="T18" fmla="*/ 6 w 1654"/>
                    <a:gd name="T19" fmla="*/ 4 h 1375"/>
                    <a:gd name="T20" fmla="*/ 19 w 1654"/>
                    <a:gd name="T21" fmla="*/ 4 h 1375"/>
                    <a:gd name="T22" fmla="*/ 19 w 1654"/>
                    <a:gd name="T23" fmla="*/ 17 h 1375"/>
                    <a:gd name="T24" fmla="*/ 20 w 1654"/>
                    <a:gd name="T25" fmla="*/ 17 h 137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654"/>
                    <a:gd name="T40" fmla="*/ 0 h 1375"/>
                    <a:gd name="T41" fmla="*/ 1654 w 1654"/>
                    <a:gd name="T42" fmla="*/ 1375 h 137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654" h="1375">
                      <a:moveTo>
                        <a:pt x="1654" y="1372"/>
                      </a:moveTo>
                      <a:lnTo>
                        <a:pt x="1654" y="662"/>
                      </a:lnTo>
                      <a:lnTo>
                        <a:pt x="1629" y="94"/>
                      </a:lnTo>
                      <a:lnTo>
                        <a:pt x="791" y="0"/>
                      </a:lnTo>
                      <a:lnTo>
                        <a:pt x="27" y="84"/>
                      </a:lnTo>
                      <a:lnTo>
                        <a:pt x="23" y="285"/>
                      </a:lnTo>
                      <a:lnTo>
                        <a:pt x="0" y="1366"/>
                      </a:lnTo>
                      <a:lnTo>
                        <a:pt x="171" y="1366"/>
                      </a:lnTo>
                      <a:lnTo>
                        <a:pt x="171" y="387"/>
                      </a:lnTo>
                      <a:lnTo>
                        <a:pt x="498" y="363"/>
                      </a:lnTo>
                      <a:lnTo>
                        <a:pt x="1500" y="363"/>
                      </a:lnTo>
                      <a:lnTo>
                        <a:pt x="1514" y="1375"/>
                      </a:lnTo>
                      <a:lnTo>
                        <a:pt x="1654" y="1372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4763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27" name="Freeform 647">
                  <a:extLst>
                    <a:ext uri="{FF2B5EF4-FFF2-40B4-BE49-F238E27FC236}">
                      <a16:creationId xmlns:a16="http://schemas.microsoft.com/office/drawing/2014/main" id="{F33B1313-3C48-4BCA-B099-57E621700F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20" y="3291"/>
                  <a:ext cx="215" cy="117"/>
                </a:xfrm>
                <a:custGeom>
                  <a:avLst/>
                  <a:gdLst>
                    <a:gd name="T0" fmla="*/ 1 w 646"/>
                    <a:gd name="T1" fmla="*/ 1 h 350"/>
                    <a:gd name="T2" fmla="*/ 3 w 646"/>
                    <a:gd name="T3" fmla="*/ 1 h 350"/>
                    <a:gd name="T4" fmla="*/ 4 w 646"/>
                    <a:gd name="T5" fmla="*/ 0 h 350"/>
                    <a:gd name="T6" fmla="*/ 5 w 646"/>
                    <a:gd name="T7" fmla="*/ 1 h 350"/>
                    <a:gd name="T8" fmla="*/ 8 w 646"/>
                    <a:gd name="T9" fmla="*/ 3 h 350"/>
                    <a:gd name="T10" fmla="*/ 8 w 646"/>
                    <a:gd name="T11" fmla="*/ 4 h 350"/>
                    <a:gd name="T12" fmla="*/ 6 w 646"/>
                    <a:gd name="T13" fmla="*/ 4 h 350"/>
                    <a:gd name="T14" fmla="*/ 0 w 646"/>
                    <a:gd name="T15" fmla="*/ 1 h 350"/>
                    <a:gd name="T16" fmla="*/ 1 w 646"/>
                    <a:gd name="T17" fmla="*/ 1 h 35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46"/>
                    <a:gd name="T28" fmla="*/ 0 h 350"/>
                    <a:gd name="T29" fmla="*/ 646 w 646"/>
                    <a:gd name="T30" fmla="*/ 350 h 35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46" h="350">
                      <a:moveTo>
                        <a:pt x="121" y="68"/>
                      </a:moveTo>
                      <a:lnTo>
                        <a:pt x="206" y="55"/>
                      </a:lnTo>
                      <a:lnTo>
                        <a:pt x="286" y="0"/>
                      </a:lnTo>
                      <a:lnTo>
                        <a:pt x="369" y="82"/>
                      </a:lnTo>
                      <a:lnTo>
                        <a:pt x="629" y="242"/>
                      </a:lnTo>
                      <a:lnTo>
                        <a:pt x="646" y="301"/>
                      </a:lnTo>
                      <a:lnTo>
                        <a:pt x="497" y="350"/>
                      </a:lnTo>
                      <a:lnTo>
                        <a:pt x="0" y="108"/>
                      </a:lnTo>
                      <a:lnTo>
                        <a:pt x="121" y="6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4763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29" name="Freeform 648">
                  <a:extLst>
                    <a:ext uri="{FF2B5EF4-FFF2-40B4-BE49-F238E27FC236}">
                      <a16:creationId xmlns:a16="http://schemas.microsoft.com/office/drawing/2014/main" id="{2BC84AEC-6452-45E0-8430-29459F978D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10" y="2880"/>
                  <a:ext cx="514" cy="524"/>
                </a:xfrm>
                <a:custGeom>
                  <a:avLst/>
                  <a:gdLst>
                    <a:gd name="T0" fmla="*/ 4 w 1544"/>
                    <a:gd name="T1" fmla="*/ 4 h 1572"/>
                    <a:gd name="T2" fmla="*/ 4 w 1544"/>
                    <a:gd name="T3" fmla="*/ 3 h 1572"/>
                    <a:gd name="T4" fmla="*/ 4 w 1544"/>
                    <a:gd name="T5" fmla="*/ 2 h 1572"/>
                    <a:gd name="T6" fmla="*/ 4 w 1544"/>
                    <a:gd name="T7" fmla="*/ 1 h 1572"/>
                    <a:gd name="T8" fmla="*/ 5 w 1544"/>
                    <a:gd name="T9" fmla="*/ 1 h 1572"/>
                    <a:gd name="T10" fmla="*/ 5 w 1544"/>
                    <a:gd name="T11" fmla="*/ 1 h 1572"/>
                    <a:gd name="T12" fmla="*/ 5 w 1544"/>
                    <a:gd name="T13" fmla="*/ 1 h 1572"/>
                    <a:gd name="T14" fmla="*/ 7 w 1544"/>
                    <a:gd name="T15" fmla="*/ 1 h 1572"/>
                    <a:gd name="T16" fmla="*/ 10 w 1544"/>
                    <a:gd name="T17" fmla="*/ 0 h 1572"/>
                    <a:gd name="T18" fmla="*/ 12 w 1544"/>
                    <a:gd name="T19" fmla="*/ 0 h 1572"/>
                    <a:gd name="T20" fmla="*/ 14 w 1544"/>
                    <a:gd name="T21" fmla="*/ 0 h 1572"/>
                    <a:gd name="T22" fmla="*/ 16 w 1544"/>
                    <a:gd name="T23" fmla="*/ 0 h 1572"/>
                    <a:gd name="T24" fmla="*/ 18 w 1544"/>
                    <a:gd name="T25" fmla="*/ 0 h 1572"/>
                    <a:gd name="T26" fmla="*/ 19 w 1544"/>
                    <a:gd name="T27" fmla="*/ 0 h 1572"/>
                    <a:gd name="T28" fmla="*/ 19 w 1544"/>
                    <a:gd name="T29" fmla="*/ 0 h 1572"/>
                    <a:gd name="T30" fmla="*/ 19 w 1544"/>
                    <a:gd name="T31" fmla="*/ 0 h 1572"/>
                    <a:gd name="T32" fmla="*/ 19 w 1544"/>
                    <a:gd name="T33" fmla="*/ 1 h 1572"/>
                    <a:gd name="T34" fmla="*/ 19 w 1544"/>
                    <a:gd name="T35" fmla="*/ 1 h 1572"/>
                    <a:gd name="T36" fmla="*/ 19 w 1544"/>
                    <a:gd name="T37" fmla="*/ 1 h 1572"/>
                    <a:gd name="T38" fmla="*/ 19 w 1544"/>
                    <a:gd name="T39" fmla="*/ 3 h 1572"/>
                    <a:gd name="T40" fmla="*/ 18 w 1544"/>
                    <a:gd name="T41" fmla="*/ 4 h 1572"/>
                    <a:gd name="T42" fmla="*/ 18 w 1544"/>
                    <a:gd name="T43" fmla="*/ 7 h 1572"/>
                    <a:gd name="T44" fmla="*/ 17 w 1544"/>
                    <a:gd name="T45" fmla="*/ 9 h 1572"/>
                    <a:gd name="T46" fmla="*/ 16 w 1544"/>
                    <a:gd name="T47" fmla="*/ 13 h 1572"/>
                    <a:gd name="T48" fmla="*/ 15 w 1544"/>
                    <a:gd name="T49" fmla="*/ 17 h 1572"/>
                    <a:gd name="T50" fmla="*/ 15 w 1544"/>
                    <a:gd name="T51" fmla="*/ 17 h 1572"/>
                    <a:gd name="T52" fmla="*/ 15 w 1544"/>
                    <a:gd name="T53" fmla="*/ 18 h 1572"/>
                    <a:gd name="T54" fmla="*/ 14 w 1544"/>
                    <a:gd name="T55" fmla="*/ 18 h 1572"/>
                    <a:gd name="T56" fmla="*/ 14 w 1544"/>
                    <a:gd name="T57" fmla="*/ 18 h 1572"/>
                    <a:gd name="T58" fmla="*/ 14 w 1544"/>
                    <a:gd name="T59" fmla="*/ 19 h 1572"/>
                    <a:gd name="T60" fmla="*/ 14 w 1544"/>
                    <a:gd name="T61" fmla="*/ 19 h 1572"/>
                    <a:gd name="T62" fmla="*/ 14 w 1544"/>
                    <a:gd name="T63" fmla="*/ 19 h 1572"/>
                    <a:gd name="T64" fmla="*/ 13 w 1544"/>
                    <a:gd name="T65" fmla="*/ 19 h 1572"/>
                    <a:gd name="T66" fmla="*/ 12 w 1544"/>
                    <a:gd name="T67" fmla="*/ 19 h 1572"/>
                    <a:gd name="T68" fmla="*/ 11 w 1544"/>
                    <a:gd name="T69" fmla="*/ 19 h 1572"/>
                    <a:gd name="T70" fmla="*/ 10 w 1544"/>
                    <a:gd name="T71" fmla="*/ 19 h 1572"/>
                    <a:gd name="T72" fmla="*/ 9 w 1544"/>
                    <a:gd name="T73" fmla="*/ 19 h 1572"/>
                    <a:gd name="T74" fmla="*/ 8 w 1544"/>
                    <a:gd name="T75" fmla="*/ 19 h 1572"/>
                    <a:gd name="T76" fmla="*/ 7 w 1544"/>
                    <a:gd name="T77" fmla="*/ 19 h 1572"/>
                    <a:gd name="T78" fmla="*/ 6 w 1544"/>
                    <a:gd name="T79" fmla="*/ 19 h 1572"/>
                    <a:gd name="T80" fmla="*/ 1 w 1544"/>
                    <a:gd name="T81" fmla="*/ 15 h 1572"/>
                    <a:gd name="T82" fmla="*/ 0 w 1544"/>
                    <a:gd name="T83" fmla="*/ 15 h 1572"/>
                    <a:gd name="T84" fmla="*/ 0 w 1544"/>
                    <a:gd name="T85" fmla="*/ 15 h 1572"/>
                    <a:gd name="T86" fmla="*/ 0 w 1544"/>
                    <a:gd name="T87" fmla="*/ 15 h 1572"/>
                    <a:gd name="T88" fmla="*/ 0 w 1544"/>
                    <a:gd name="T89" fmla="*/ 14 h 1572"/>
                    <a:gd name="T90" fmla="*/ 0 w 1544"/>
                    <a:gd name="T91" fmla="*/ 14 h 1572"/>
                    <a:gd name="T92" fmla="*/ 2 w 1544"/>
                    <a:gd name="T93" fmla="*/ 9 h 1572"/>
                    <a:gd name="T94" fmla="*/ 3 w 1544"/>
                    <a:gd name="T95" fmla="*/ 6 h 1572"/>
                    <a:gd name="T96" fmla="*/ 4 w 1544"/>
                    <a:gd name="T97" fmla="*/ 4 h 157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544"/>
                    <a:gd name="T148" fmla="*/ 0 h 1572"/>
                    <a:gd name="T149" fmla="*/ 1544 w 1544"/>
                    <a:gd name="T150" fmla="*/ 1572 h 157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544" h="1572">
                      <a:moveTo>
                        <a:pt x="288" y="319"/>
                      </a:moveTo>
                      <a:lnTo>
                        <a:pt x="325" y="211"/>
                      </a:lnTo>
                      <a:lnTo>
                        <a:pt x="350" y="141"/>
                      </a:lnTo>
                      <a:lnTo>
                        <a:pt x="358" y="121"/>
                      </a:lnTo>
                      <a:lnTo>
                        <a:pt x="372" y="104"/>
                      </a:lnTo>
                      <a:lnTo>
                        <a:pt x="381" y="95"/>
                      </a:lnTo>
                      <a:lnTo>
                        <a:pt x="397" y="90"/>
                      </a:lnTo>
                      <a:lnTo>
                        <a:pt x="592" y="51"/>
                      </a:lnTo>
                      <a:lnTo>
                        <a:pt x="802" y="14"/>
                      </a:lnTo>
                      <a:lnTo>
                        <a:pt x="992" y="0"/>
                      </a:lnTo>
                      <a:lnTo>
                        <a:pt x="1100" y="0"/>
                      </a:lnTo>
                      <a:lnTo>
                        <a:pt x="1325" y="13"/>
                      </a:lnTo>
                      <a:lnTo>
                        <a:pt x="1487" y="20"/>
                      </a:lnTo>
                      <a:lnTo>
                        <a:pt x="1511" y="23"/>
                      </a:lnTo>
                      <a:lnTo>
                        <a:pt x="1527" y="30"/>
                      </a:lnTo>
                      <a:lnTo>
                        <a:pt x="1537" y="37"/>
                      </a:lnTo>
                      <a:lnTo>
                        <a:pt x="1544" y="48"/>
                      </a:lnTo>
                      <a:lnTo>
                        <a:pt x="1544" y="63"/>
                      </a:lnTo>
                      <a:lnTo>
                        <a:pt x="1535" y="105"/>
                      </a:lnTo>
                      <a:lnTo>
                        <a:pt x="1504" y="248"/>
                      </a:lnTo>
                      <a:lnTo>
                        <a:pt x="1480" y="353"/>
                      </a:lnTo>
                      <a:lnTo>
                        <a:pt x="1428" y="591"/>
                      </a:lnTo>
                      <a:lnTo>
                        <a:pt x="1394" y="737"/>
                      </a:lnTo>
                      <a:lnTo>
                        <a:pt x="1302" y="1080"/>
                      </a:lnTo>
                      <a:lnTo>
                        <a:pt x="1214" y="1355"/>
                      </a:lnTo>
                      <a:lnTo>
                        <a:pt x="1197" y="1407"/>
                      </a:lnTo>
                      <a:lnTo>
                        <a:pt x="1187" y="1437"/>
                      </a:lnTo>
                      <a:lnTo>
                        <a:pt x="1178" y="1465"/>
                      </a:lnTo>
                      <a:lnTo>
                        <a:pt x="1168" y="1483"/>
                      </a:lnTo>
                      <a:lnTo>
                        <a:pt x="1152" y="1501"/>
                      </a:lnTo>
                      <a:lnTo>
                        <a:pt x="1137" y="1508"/>
                      </a:lnTo>
                      <a:lnTo>
                        <a:pt x="1108" y="1515"/>
                      </a:lnTo>
                      <a:lnTo>
                        <a:pt x="1056" y="1520"/>
                      </a:lnTo>
                      <a:lnTo>
                        <a:pt x="967" y="1520"/>
                      </a:lnTo>
                      <a:lnTo>
                        <a:pt x="893" y="1528"/>
                      </a:lnTo>
                      <a:lnTo>
                        <a:pt x="795" y="1544"/>
                      </a:lnTo>
                      <a:lnTo>
                        <a:pt x="694" y="1561"/>
                      </a:lnTo>
                      <a:lnTo>
                        <a:pt x="626" y="1572"/>
                      </a:lnTo>
                      <a:lnTo>
                        <a:pt x="540" y="1572"/>
                      </a:lnTo>
                      <a:lnTo>
                        <a:pt x="523" y="1561"/>
                      </a:lnTo>
                      <a:lnTo>
                        <a:pt x="47" y="1248"/>
                      </a:lnTo>
                      <a:lnTo>
                        <a:pt x="24" y="1228"/>
                      </a:lnTo>
                      <a:lnTo>
                        <a:pt x="7" y="1207"/>
                      </a:lnTo>
                      <a:lnTo>
                        <a:pt x="0" y="1182"/>
                      </a:lnTo>
                      <a:lnTo>
                        <a:pt x="0" y="1154"/>
                      </a:lnTo>
                      <a:lnTo>
                        <a:pt x="7" y="1128"/>
                      </a:lnTo>
                      <a:lnTo>
                        <a:pt x="142" y="741"/>
                      </a:lnTo>
                      <a:lnTo>
                        <a:pt x="229" y="497"/>
                      </a:lnTo>
                      <a:lnTo>
                        <a:pt x="288" y="319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31" name="Freeform 649">
                  <a:extLst>
                    <a:ext uri="{FF2B5EF4-FFF2-40B4-BE49-F238E27FC236}">
                      <a16:creationId xmlns:a16="http://schemas.microsoft.com/office/drawing/2014/main" id="{4535AC86-F209-487F-87D5-31B2772628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83" y="2932"/>
                  <a:ext cx="306" cy="398"/>
                </a:xfrm>
                <a:custGeom>
                  <a:avLst/>
                  <a:gdLst>
                    <a:gd name="T0" fmla="*/ 3 w 918"/>
                    <a:gd name="T1" fmla="*/ 4 h 1193"/>
                    <a:gd name="T2" fmla="*/ 3 w 918"/>
                    <a:gd name="T3" fmla="*/ 2 h 1193"/>
                    <a:gd name="T4" fmla="*/ 4 w 918"/>
                    <a:gd name="T5" fmla="*/ 0 h 1193"/>
                    <a:gd name="T6" fmla="*/ 4 w 918"/>
                    <a:gd name="T7" fmla="*/ 0 h 1193"/>
                    <a:gd name="T8" fmla="*/ 4 w 918"/>
                    <a:gd name="T9" fmla="*/ 0 h 1193"/>
                    <a:gd name="T10" fmla="*/ 5 w 918"/>
                    <a:gd name="T11" fmla="*/ 0 h 1193"/>
                    <a:gd name="T12" fmla="*/ 8 w 918"/>
                    <a:gd name="T13" fmla="*/ 0 h 1193"/>
                    <a:gd name="T14" fmla="*/ 11 w 918"/>
                    <a:gd name="T15" fmla="*/ 0 h 1193"/>
                    <a:gd name="T16" fmla="*/ 11 w 918"/>
                    <a:gd name="T17" fmla="*/ 0 h 1193"/>
                    <a:gd name="T18" fmla="*/ 11 w 918"/>
                    <a:gd name="T19" fmla="*/ 0 h 1193"/>
                    <a:gd name="T20" fmla="*/ 11 w 918"/>
                    <a:gd name="T21" fmla="*/ 0 h 1193"/>
                    <a:gd name="T22" fmla="*/ 11 w 918"/>
                    <a:gd name="T23" fmla="*/ 2 h 1193"/>
                    <a:gd name="T24" fmla="*/ 11 w 918"/>
                    <a:gd name="T25" fmla="*/ 3 h 1193"/>
                    <a:gd name="T26" fmla="*/ 10 w 918"/>
                    <a:gd name="T27" fmla="*/ 5 h 1193"/>
                    <a:gd name="T28" fmla="*/ 8 w 918"/>
                    <a:gd name="T29" fmla="*/ 9 h 1193"/>
                    <a:gd name="T30" fmla="*/ 7 w 918"/>
                    <a:gd name="T31" fmla="*/ 12 h 1193"/>
                    <a:gd name="T32" fmla="*/ 6 w 918"/>
                    <a:gd name="T33" fmla="*/ 13 h 1193"/>
                    <a:gd name="T34" fmla="*/ 6 w 918"/>
                    <a:gd name="T35" fmla="*/ 14 h 1193"/>
                    <a:gd name="T36" fmla="*/ 6 w 918"/>
                    <a:gd name="T37" fmla="*/ 14 h 1193"/>
                    <a:gd name="T38" fmla="*/ 6 w 918"/>
                    <a:gd name="T39" fmla="*/ 14 h 1193"/>
                    <a:gd name="T40" fmla="*/ 6 w 918"/>
                    <a:gd name="T41" fmla="*/ 15 h 1193"/>
                    <a:gd name="T42" fmla="*/ 5 w 918"/>
                    <a:gd name="T43" fmla="*/ 15 h 1193"/>
                    <a:gd name="T44" fmla="*/ 5 w 918"/>
                    <a:gd name="T45" fmla="*/ 15 h 1193"/>
                    <a:gd name="T46" fmla="*/ 5 w 918"/>
                    <a:gd name="T47" fmla="*/ 15 h 1193"/>
                    <a:gd name="T48" fmla="*/ 5 w 918"/>
                    <a:gd name="T49" fmla="*/ 15 h 1193"/>
                    <a:gd name="T50" fmla="*/ 4 w 918"/>
                    <a:gd name="T51" fmla="*/ 14 h 1193"/>
                    <a:gd name="T52" fmla="*/ 4 w 918"/>
                    <a:gd name="T53" fmla="*/ 14 h 1193"/>
                    <a:gd name="T54" fmla="*/ 4 w 918"/>
                    <a:gd name="T55" fmla="*/ 14 h 1193"/>
                    <a:gd name="T56" fmla="*/ 3 w 918"/>
                    <a:gd name="T57" fmla="*/ 13 h 1193"/>
                    <a:gd name="T58" fmla="*/ 0 w 918"/>
                    <a:gd name="T59" fmla="*/ 12 h 1193"/>
                    <a:gd name="T60" fmla="*/ 0 w 918"/>
                    <a:gd name="T61" fmla="*/ 12 h 1193"/>
                    <a:gd name="T62" fmla="*/ 0 w 918"/>
                    <a:gd name="T63" fmla="*/ 12 h 1193"/>
                    <a:gd name="T64" fmla="*/ 0 w 918"/>
                    <a:gd name="T65" fmla="*/ 12 h 1193"/>
                    <a:gd name="T66" fmla="*/ 0 w 918"/>
                    <a:gd name="T67" fmla="*/ 12 h 1193"/>
                    <a:gd name="T68" fmla="*/ 3 w 918"/>
                    <a:gd name="T69" fmla="*/ 4 h 119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18"/>
                    <a:gd name="T106" fmla="*/ 0 h 1193"/>
                    <a:gd name="T107" fmla="*/ 918 w 918"/>
                    <a:gd name="T108" fmla="*/ 1193 h 119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18" h="1193">
                      <a:moveTo>
                        <a:pt x="209" y="357"/>
                      </a:moveTo>
                      <a:lnTo>
                        <a:pt x="276" y="183"/>
                      </a:lnTo>
                      <a:lnTo>
                        <a:pt x="334" y="31"/>
                      </a:lnTo>
                      <a:lnTo>
                        <a:pt x="343" y="24"/>
                      </a:lnTo>
                      <a:lnTo>
                        <a:pt x="353" y="21"/>
                      </a:lnTo>
                      <a:lnTo>
                        <a:pt x="373" y="19"/>
                      </a:lnTo>
                      <a:lnTo>
                        <a:pt x="636" y="1"/>
                      </a:lnTo>
                      <a:lnTo>
                        <a:pt x="891" y="0"/>
                      </a:lnTo>
                      <a:lnTo>
                        <a:pt x="906" y="2"/>
                      </a:lnTo>
                      <a:lnTo>
                        <a:pt x="912" y="7"/>
                      </a:lnTo>
                      <a:lnTo>
                        <a:pt x="918" y="21"/>
                      </a:lnTo>
                      <a:lnTo>
                        <a:pt x="898" y="129"/>
                      </a:lnTo>
                      <a:lnTo>
                        <a:pt x="858" y="223"/>
                      </a:lnTo>
                      <a:lnTo>
                        <a:pt x="790" y="395"/>
                      </a:lnTo>
                      <a:lnTo>
                        <a:pt x="659" y="690"/>
                      </a:lnTo>
                      <a:lnTo>
                        <a:pt x="546" y="946"/>
                      </a:lnTo>
                      <a:lnTo>
                        <a:pt x="516" y="1042"/>
                      </a:lnTo>
                      <a:lnTo>
                        <a:pt x="499" y="1108"/>
                      </a:lnTo>
                      <a:lnTo>
                        <a:pt x="481" y="1145"/>
                      </a:lnTo>
                      <a:lnTo>
                        <a:pt x="464" y="1172"/>
                      </a:lnTo>
                      <a:lnTo>
                        <a:pt x="452" y="1185"/>
                      </a:lnTo>
                      <a:lnTo>
                        <a:pt x="442" y="1192"/>
                      </a:lnTo>
                      <a:lnTo>
                        <a:pt x="427" y="1193"/>
                      </a:lnTo>
                      <a:lnTo>
                        <a:pt x="411" y="1189"/>
                      </a:lnTo>
                      <a:lnTo>
                        <a:pt x="385" y="1175"/>
                      </a:lnTo>
                      <a:lnTo>
                        <a:pt x="357" y="1155"/>
                      </a:lnTo>
                      <a:lnTo>
                        <a:pt x="331" y="1131"/>
                      </a:lnTo>
                      <a:lnTo>
                        <a:pt x="300" y="1108"/>
                      </a:lnTo>
                      <a:lnTo>
                        <a:pt x="272" y="1087"/>
                      </a:lnTo>
                      <a:lnTo>
                        <a:pt x="13" y="981"/>
                      </a:lnTo>
                      <a:lnTo>
                        <a:pt x="4" y="974"/>
                      </a:lnTo>
                      <a:lnTo>
                        <a:pt x="0" y="964"/>
                      </a:lnTo>
                      <a:lnTo>
                        <a:pt x="3" y="950"/>
                      </a:lnTo>
                      <a:lnTo>
                        <a:pt x="7" y="937"/>
                      </a:lnTo>
                      <a:lnTo>
                        <a:pt x="209" y="357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33" name="Group 650">
                  <a:extLst>
                    <a:ext uri="{FF2B5EF4-FFF2-40B4-BE49-F238E27FC236}">
                      <a16:creationId xmlns:a16="http://schemas.microsoft.com/office/drawing/2014/main" id="{70098018-A6AE-44B4-9ACE-A5089EED96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241" y="3326"/>
                  <a:ext cx="82" cy="226"/>
                  <a:chOff x="-227" y="3619"/>
                  <a:chExt cx="82" cy="226"/>
                </a:xfrm>
              </p:grpSpPr>
              <p:sp>
                <p:nvSpPr>
                  <p:cNvPr id="1134" name="Freeform 651">
                    <a:extLst>
                      <a:ext uri="{FF2B5EF4-FFF2-40B4-BE49-F238E27FC236}">
                        <a16:creationId xmlns:a16="http://schemas.microsoft.com/office/drawing/2014/main" id="{5C19F531-2763-44DE-A019-693629CA43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220" y="3628"/>
                    <a:ext cx="75" cy="217"/>
                  </a:xfrm>
                  <a:custGeom>
                    <a:avLst/>
                    <a:gdLst>
                      <a:gd name="T0" fmla="*/ 0 w 224"/>
                      <a:gd name="T1" fmla="*/ 0 h 651"/>
                      <a:gd name="T2" fmla="*/ 0 w 224"/>
                      <a:gd name="T3" fmla="*/ 1 h 651"/>
                      <a:gd name="T4" fmla="*/ 0 w 224"/>
                      <a:gd name="T5" fmla="*/ 1 h 651"/>
                      <a:gd name="T6" fmla="*/ 0 w 224"/>
                      <a:gd name="T7" fmla="*/ 1 h 651"/>
                      <a:gd name="T8" fmla="*/ 1 w 224"/>
                      <a:gd name="T9" fmla="*/ 2 h 651"/>
                      <a:gd name="T10" fmla="*/ 1 w 224"/>
                      <a:gd name="T11" fmla="*/ 2 h 651"/>
                      <a:gd name="T12" fmla="*/ 2 w 224"/>
                      <a:gd name="T13" fmla="*/ 2 h 651"/>
                      <a:gd name="T14" fmla="*/ 2 w 224"/>
                      <a:gd name="T15" fmla="*/ 2 h 651"/>
                      <a:gd name="T16" fmla="*/ 2 w 224"/>
                      <a:gd name="T17" fmla="*/ 3 h 651"/>
                      <a:gd name="T18" fmla="*/ 2 w 224"/>
                      <a:gd name="T19" fmla="*/ 4 h 651"/>
                      <a:gd name="T20" fmla="*/ 2 w 224"/>
                      <a:gd name="T21" fmla="*/ 4 h 651"/>
                      <a:gd name="T22" fmla="*/ 2 w 224"/>
                      <a:gd name="T23" fmla="*/ 4 h 651"/>
                      <a:gd name="T24" fmla="*/ 2 w 224"/>
                      <a:gd name="T25" fmla="*/ 5 h 651"/>
                      <a:gd name="T26" fmla="*/ 1 w 224"/>
                      <a:gd name="T27" fmla="*/ 5 h 651"/>
                      <a:gd name="T28" fmla="*/ 1 w 224"/>
                      <a:gd name="T29" fmla="*/ 6 h 651"/>
                      <a:gd name="T30" fmla="*/ 1 w 224"/>
                      <a:gd name="T31" fmla="*/ 6 h 651"/>
                      <a:gd name="T32" fmla="*/ 1 w 224"/>
                      <a:gd name="T33" fmla="*/ 7 h 651"/>
                      <a:gd name="T34" fmla="*/ 2 w 224"/>
                      <a:gd name="T35" fmla="*/ 7 h 651"/>
                      <a:gd name="T36" fmla="*/ 2 w 224"/>
                      <a:gd name="T37" fmla="*/ 7 h 651"/>
                      <a:gd name="T38" fmla="*/ 2 w 224"/>
                      <a:gd name="T39" fmla="*/ 8 h 651"/>
                      <a:gd name="T40" fmla="*/ 3 w 224"/>
                      <a:gd name="T41" fmla="*/ 8 h 651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224"/>
                      <a:gd name="T64" fmla="*/ 0 h 651"/>
                      <a:gd name="T65" fmla="*/ 224 w 224"/>
                      <a:gd name="T66" fmla="*/ 651 h 651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224" h="651">
                        <a:moveTo>
                          <a:pt x="0" y="0"/>
                        </a:moveTo>
                        <a:lnTo>
                          <a:pt x="7" y="42"/>
                        </a:lnTo>
                        <a:lnTo>
                          <a:pt x="18" y="75"/>
                        </a:lnTo>
                        <a:lnTo>
                          <a:pt x="37" y="105"/>
                        </a:lnTo>
                        <a:lnTo>
                          <a:pt x="67" y="123"/>
                        </a:lnTo>
                        <a:lnTo>
                          <a:pt x="104" y="138"/>
                        </a:lnTo>
                        <a:lnTo>
                          <a:pt x="132" y="163"/>
                        </a:lnTo>
                        <a:lnTo>
                          <a:pt x="156" y="195"/>
                        </a:lnTo>
                        <a:lnTo>
                          <a:pt x="180" y="247"/>
                        </a:lnTo>
                        <a:lnTo>
                          <a:pt x="189" y="291"/>
                        </a:lnTo>
                        <a:lnTo>
                          <a:pt x="182" y="325"/>
                        </a:lnTo>
                        <a:lnTo>
                          <a:pt x="156" y="357"/>
                        </a:lnTo>
                        <a:lnTo>
                          <a:pt x="133" y="385"/>
                        </a:lnTo>
                        <a:lnTo>
                          <a:pt x="118" y="415"/>
                        </a:lnTo>
                        <a:lnTo>
                          <a:pt x="106" y="453"/>
                        </a:lnTo>
                        <a:lnTo>
                          <a:pt x="101" y="498"/>
                        </a:lnTo>
                        <a:lnTo>
                          <a:pt x="112" y="537"/>
                        </a:lnTo>
                        <a:lnTo>
                          <a:pt x="128" y="564"/>
                        </a:lnTo>
                        <a:lnTo>
                          <a:pt x="162" y="600"/>
                        </a:lnTo>
                        <a:lnTo>
                          <a:pt x="189" y="624"/>
                        </a:lnTo>
                        <a:lnTo>
                          <a:pt x="224" y="651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35" name="Oval 652">
                    <a:extLst>
                      <a:ext uri="{FF2B5EF4-FFF2-40B4-BE49-F238E27FC236}">
                        <a16:creationId xmlns:a16="http://schemas.microsoft.com/office/drawing/2014/main" id="{92C14945-7AF2-47CC-9238-6F5F240F5B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227" y="3619"/>
                    <a:ext cx="15" cy="1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120" name="Freeform 653">
                <a:extLst>
                  <a:ext uri="{FF2B5EF4-FFF2-40B4-BE49-F238E27FC236}">
                    <a16:creationId xmlns:a16="http://schemas.microsoft.com/office/drawing/2014/main" id="{02F5FF4B-25A0-4554-B765-E06538BC9FB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948531" y="5666067"/>
                <a:ext cx="194469" cy="461852"/>
              </a:xfrm>
              <a:custGeom>
                <a:avLst/>
                <a:gdLst>
                  <a:gd name="T0" fmla="*/ 3 w 1025"/>
                  <a:gd name="T1" fmla="*/ 9 h 1629"/>
                  <a:gd name="T2" fmla="*/ 2 w 1025"/>
                  <a:gd name="T3" fmla="*/ 7 h 1629"/>
                  <a:gd name="T4" fmla="*/ 1 w 1025"/>
                  <a:gd name="T5" fmla="*/ 0 h 1629"/>
                  <a:gd name="T6" fmla="*/ 1 w 1025"/>
                  <a:gd name="T7" fmla="*/ 0 h 1629"/>
                  <a:gd name="T8" fmla="*/ 1 w 1025"/>
                  <a:gd name="T9" fmla="*/ 0 h 1629"/>
                  <a:gd name="T10" fmla="*/ 1 w 1025"/>
                  <a:gd name="T11" fmla="*/ 0 h 1629"/>
                  <a:gd name="T12" fmla="*/ 1 w 1025"/>
                  <a:gd name="T13" fmla="*/ 0 h 1629"/>
                  <a:gd name="T14" fmla="*/ 1 w 1025"/>
                  <a:gd name="T15" fmla="*/ 0 h 1629"/>
                  <a:gd name="T16" fmla="*/ 1 w 1025"/>
                  <a:gd name="T17" fmla="*/ 0 h 1629"/>
                  <a:gd name="T18" fmla="*/ 1 w 1025"/>
                  <a:gd name="T19" fmla="*/ 0 h 1629"/>
                  <a:gd name="T20" fmla="*/ 0 w 1025"/>
                  <a:gd name="T21" fmla="*/ 1 h 1629"/>
                  <a:gd name="T22" fmla="*/ 0 w 1025"/>
                  <a:gd name="T23" fmla="*/ 1 h 1629"/>
                  <a:gd name="T24" fmla="*/ 0 w 1025"/>
                  <a:gd name="T25" fmla="*/ 1 h 1629"/>
                  <a:gd name="T26" fmla="*/ 0 w 1025"/>
                  <a:gd name="T27" fmla="*/ 2 h 1629"/>
                  <a:gd name="T28" fmla="*/ 0 w 1025"/>
                  <a:gd name="T29" fmla="*/ 2 h 1629"/>
                  <a:gd name="T30" fmla="*/ 0 w 1025"/>
                  <a:gd name="T31" fmla="*/ 2 h 1629"/>
                  <a:gd name="T32" fmla="*/ 0 w 1025"/>
                  <a:gd name="T33" fmla="*/ 3 h 1629"/>
                  <a:gd name="T34" fmla="*/ 0 w 1025"/>
                  <a:gd name="T35" fmla="*/ 3 h 1629"/>
                  <a:gd name="T36" fmla="*/ 0 w 1025"/>
                  <a:gd name="T37" fmla="*/ 4 h 1629"/>
                  <a:gd name="T38" fmla="*/ 0 w 1025"/>
                  <a:gd name="T39" fmla="*/ 5 h 1629"/>
                  <a:gd name="T40" fmla="*/ 0 w 1025"/>
                  <a:gd name="T41" fmla="*/ 6 h 1629"/>
                  <a:gd name="T42" fmla="*/ 0 w 1025"/>
                  <a:gd name="T43" fmla="*/ 7 h 1629"/>
                  <a:gd name="T44" fmla="*/ 0 w 1025"/>
                  <a:gd name="T45" fmla="*/ 8 h 1629"/>
                  <a:gd name="T46" fmla="*/ 0 w 1025"/>
                  <a:gd name="T47" fmla="*/ 9 h 1629"/>
                  <a:gd name="T48" fmla="*/ 0 w 1025"/>
                  <a:gd name="T49" fmla="*/ 9 h 1629"/>
                  <a:gd name="T50" fmla="*/ 0 w 1025"/>
                  <a:gd name="T51" fmla="*/ 10 h 1629"/>
                  <a:gd name="T52" fmla="*/ 0 w 1025"/>
                  <a:gd name="T53" fmla="*/ 10 h 1629"/>
                  <a:gd name="T54" fmla="*/ 1 w 1025"/>
                  <a:gd name="T55" fmla="*/ 11 h 1629"/>
                  <a:gd name="T56" fmla="*/ 1 w 1025"/>
                  <a:gd name="T57" fmla="*/ 12 h 1629"/>
                  <a:gd name="T58" fmla="*/ 1 w 1025"/>
                  <a:gd name="T59" fmla="*/ 12 h 1629"/>
                  <a:gd name="T60" fmla="*/ 1 w 1025"/>
                  <a:gd name="T61" fmla="*/ 12 h 1629"/>
                  <a:gd name="T62" fmla="*/ 2 w 1025"/>
                  <a:gd name="T63" fmla="*/ 11 h 1629"/>
                  <a:gd name="T64" fmla="*/ 2 w 1025"/>
                  <a:gd name="T65" fmla="*/ 11 h 1629"/>
                  <a:gd name="T66" fmla="*/ 2 w 1025"/>
                  <a:gd name="T67" fmla="*/ 12 h 1629"/>
                  <a:gd name="T68" fmla="*/ 3 w 1025"/>
                  <a:gd name="T69" fmla="*/ 11 h 1629"/>
                  <a:gd name="T70" fmla="*/ 3 w 1025"/>
                  <a:gd name="T71" fmla="*/ 12 h 1629"/>
                  <a:gd name="T72" fmla="*/ 3 w 1025"/>
                  <a:gd name="T73" fmla="*/ 17 h 1629"/>
                  <a:gd name="T74" fmla="*/ 3 w 1025"/>
                  <a:gd name="T75" fmla="*/ 18 h 1629"/>
                  <a:gd name="T76" fmla="*/ 3 w 1025"/>
                  <a:gd name="T77" fmla="*/ 18 h 1629"/>
                  <a:gd name="T78" fmla="*/ 3 w 1025"/>
                  <a:gd name="T79" fmla="*/ 18 h 1629"/>
                  <a:gd name="T80" fmla="*/ 3 w 1025"/>
                  <a:gd name="T81" fmla="*/ 19 h 1629"/>
                  <a:gd name="T82" fmla="*/ 3 w 1025"/>
                  <a:gd name="T83" fmla="*/ 19 h 1629"/>
                  <a:gd name="T84" fmla="*/ 3 w 1025"/>
                  <a:gd name="T85" fmla="*/ 19 h 1629"/>
                  <a:gd name="T86" fmla="*/ 3 w 1025"/>
                  <a:gd name="T87" fmla="*/ 19 h 1629"/>
                  <a:gd name="T88" fmla="*/ 3 w 1025"/>
                  <a:gd name="T89" fmla="*/ 19 h 1629"/>
                  <a:gd name="T90" fmla="*/ 0 w 1025"/>
                  <a:gd name="T91" fmla="*/ 19 h 1629"/>
                  <a:gd name="T92" fmla="*/ 0 w 1025"/>
                  <a:gd name="T93" fmla="*/ 20 h 1629"/>
                  <a:gd name="T94" fmla="*/ 3 w 1025"/>
                  <a:gd name="T95" fmla="*/ 20 h 1629"/>
                  <a:gd name="T96" fmla="*/ 3 w 1025"/>
                  <a:gd name="T97" fmla="*/ 20 h 1629"/>
                  <a:gd name="T98" fmla="*/ 3 w 1025"/>
                  <a:gd name="T99" fmla="*/ 20 h 1629"/>
                  <a:gd name="T100" fmla="*/ 3 w 1025"/>
                  <a:gd name="T101" fmla="*/ 20 h 1629"/>
                  <a:gd name="T102" fmla="*/ 3 w 1025"/>
                  <a:gd name="T103" fmla="*/ 20 h 1629"/>
                  <a:gd name="T104" fmla="*/ 3 w 1025"/>
                  <a:gd name="T105" fmla="*/ 20 h 1629"/>
                  <a:gd name="T106" fmla="*/ 3 w 1025"/>
                  <a:gd name="T107" fmla="*/ 19 h 1629"/>
                  <a:gd name="T108" fmla="*/ 3 w 1025"/>
                  <a:gd name="T109" fmla="*/ 19 h 1629"/>
                  <a:gd name="T110" fmla="*/ 3 w 1025"/>
                  <a:gd name="T111" fmla="*/ 19 h 1629"/>
                  <a:gd name="T112" fmla="*/ 3 w 1025"/>
                  <a:gd name="T113" fmla="*/ 18 h 1629"/>
                  <a:gd name="T114" fmla="*/ 3 w 1025"/>
                  <a:gd name="T115" fmla="*/ 18 h 1629"/>
                  <a:gd name="T116" fmla="*/ 3 w 1025"/>
                  <a:gd name="T117" fmla="*/ 17 h 1629"/>
                  <a:gd name="T118" fmla="*/ 3 w 1025"/>
                  <a:gd name="T119" fmla="*/ 9 h 162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25"/>
                  <a:gd name="T181" fmla="*/ 0 h 1629"/>
                  <a:gd name="T182" fmla="*/ 1025 w 1025"/>
                  <a:gd name="T183" fmla="*/ 1629 h 162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25" h="1629">
                    <a:moveTo>
                      <a:pt x="1025" y="767"/>
                    </a:moveTo>
                    <a:lnTo>
                      <a:pt x="733" y="602"/>
                    </a:lnTo>
                    <a:lnTo>
                      <a:pt x="412" y="32"/>
                    </a:lnTo>
                    <a:lnTo>
                      <a:pt x="397" y="22"/>
                    </a:lnTo>
                    <a:lnTo>
                      <a:pt x="375" y="10"/>
                    </a:lnTo>
                    <a:lnTo>
                      <a:pt x="349" y="5"/>
                    </a:lnTo>
                    <a:lnTo>
                      <a:pt x="315" y="0"/>
                    </a:lnTo>
                    <a:lnTo>
                      <a:pt x="283" y="5"/>
                    </a:lnTo>
                    <a:lnTo>
                      <a:pt x="254" y="16"/>
                    </a:lnTo>
                    <a:lnTo>
                      <a:pt x="219" y="32"/>
                    </a:lnTo>
                    <a:lnTo>
                      <a:pt x="175" y="54"/>
                    </a:lnTo>
                    <a:lnTo>
                      <a:pt x="138" y="79"/>
                    </a:lnTo>
                    <a:lnTo>
                      <a:pt x="107" y="101"/>
                    </a:lnTo>
                    <a:lnTo>
                      <a:pt x="83" y="124"/>
                    </a:lnTo>
                    <a:lnTo>
                      <a:pt x="60" y="151"/>
                    </a:lnTo>
                    <a:lnTo>
                      <a:pt x="33" y="191"/>
                    </a:lnTo>
                    <a:lnTo>
                      <a:pt x="17" y="221"/>
                    </a:lnTo>
                    <a:lnTo>
                      <a:pt x="3" y="262"/>
                    </a:lnTo>
                    <a:lnTo>
                      <a:pt x="0" y="309"/>
                    </a:lnTo>
                    <a:lnTo>
                      <a:pt x="0" y="379"/>
                    </a:lnTo>
                    <a:lnTo>
                      <a:pt x="9" y="460"/>
                    </a:lnTo>
                    <a:lnTo>
                      <a:pt x="24" y="535"/>
                    </a:lnTo>
                    <a:lnTo>
                      <a:pt x="51" y="626"/>
                    </a:lnTo>
                    <a:lnTo>
                      <a:pt x="80" y="703"/>
                    </a:lnTo>
                    <a:lnTo>
                      <a:pt x="104" y="754"/>
                    </a:lnTo>
                    <a:lnTo>
                      <a:pt x="140" y="808"/>
                    </a:lnTo>
                    <a:lnTo>
                      <a:pt x="167" y="845"/>
                    </a:lnTo>
                    <a:lnTo>
                      <a:pt x="197" y="888"/>
                    </a:lnTo>
                    <a:lnTo>
                      <a:pt x="232" y="932"/>
                    </a:lnTo>
                    <a:lnTo>
                      <a:pt x="265" y="958"/>
                    </a:lnTo>
                    <a:lnTo>
                      <a:pt x="400" y="942"/>
                    </a:lnTo>
                    <a:lnTo>
                      <a:pt x="503" y="908"/>
                    </a:lnTo>
                    <a:lnTo>
                      <a:pt x="567" y="927"/>
                    </a:lnTo>
                    <a:lnTo>
                      <a:pt x="718" y="934"/>
                    </a:lnTo>
                    <a:lnTo>
                      <a:pt x="903" y="908"/>
                    </a:lnTo>
                    <a:lnTo>
                      <a:pt x="930" y="968"/>
                    </a:lnTo>
                    <a:lnTo>
                      <a:pt x="930" y="1397"/>
                    </a:lnTo>
                    <a:lnTo>
                      <a:pt x="925" y="1437"/>
                    </a:lnTo>
                    <a:lnTo>
                      <a:pt x="918" y="1463"/>
                    </a:lnTo>
                    <a:lnTo>
                      <a:pt x="907" y="1490"/>
                    </a:lnTo>
                    <a:lnTo>
                      <a:pt x="890" y="1510"/>
                    </a:lnTo>
                    <a:lnTo>
                      <a:pt x="870" y="1528"/>
                    </a:lnTo>
                    <a:lnTo>
                      <a:pt x="847" y="1541"/>
                    </a:lnTo>
                    <a:lnTo>
                      <a:pt x="827" y="1547"/>
                    </a:lnTo>
                    <a:lnTo>
                      <a:pt x="802" y="1551"/>
                    </a:lnTo>
                    <a:lnTo>
                      <a:pt x="107" y="1550"/>
                    </a:lnTo>
                    <a:lnTo>
                      <a:pt x="107" y="1629"/>
                    </a:lnTo>
                    <a:lnTo>
                      <a:pt x="820" y="1627"/>
                    </a:lnTo>
                    <a:lnTo>
                      <a:pt x="857" y="1625"/>
                    </a:lnTo>
                    <a:lnTo>
                      <a:pt x="881" y="1621"/>
                    </a:lnTo>
                    <a:lnTo>
                      <a:pt x="908" y="1614"/>
                    </a:lnTo>
                    <a:lnTo>
                      <a:pt x="931" y="1604"/>
                    </a:lnTo>
                    <a:lnTo>
                      <a:pt x="954" y="1585"/>
                    </a:lnTo>
                    <a:lnTo>
                      <a:pt x="977" y="1555"/>
                    </a:lnTo>
                    <a:lnTo>
                      <a:pt x="992" y="1528"/>
                    </a:lnTo>
                    <a:lnTo>
                      <a:pt x="1006" y="1500"/>
                    </a:lnTo>
                    <a:lnTo>
                      <a:pt x="1015" y="1467"/>
                    </a:lnTo>
                    <a:lnTo>
                      <a:pt x="1022" y="1430"/>
                    </a:lnTo>
                    <a:lnTo>
                      <a:pt x="1025" y="1387"/>
                    </a:lnTo>
                    <a:lnTo>
                      <a:pt x="1025" y="767"/>
                    </a:lnTo>
                    <a:close/>
                  </a:path>
                </a:pathLst>
              </a:custGeom>
              <a:solidFill>
                <a:srgbClr val="008000"/>
              </a:solidFill>
              <a:ln w="4763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1121" name="Group 654">
                <a:extLst>
                  <a:ext uri="{FF2B5EF4-FFF2-40B4-BE49-F238E27FC236}">
                    <a16:creationId xmlns:a16="http://schemas.microsoft.com/office/drawing/2014/main" id="{783EC6F2-1156-4C8E-AC5F-66117439B2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838200" y="5257800"/>
                <a:ext cx="266700" cy="836947"/>
                <a:chOff x="-1078" y="3029"/>
                <a:chExt cx="519" cy="984"/>
              </a:xfrm>
              <a:solidFill>
                <a:schemeClr val="tx1"/>
              </a:solidFill>
            </p:grpSpPr>
            <p:sp>
              <p:nvSpPr>
                <p:cNvPr id="1122" name="Freeform 655">
                  <a:extLst>
                    <a:ext uri="{FF2B5EF4-FFF2-40B4-BE49-F238E27FC236}">
                      <a16:creationId xmlns:a16="http://schemas.microsoft.com/office/drawing/2014/main" id="{E725B108-78D8-49D4-AE46-AB5EF63B82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078" y="3029"/>
                  <a:ext cx="519" cy="984"/>
                </a:xfrm>
                <a:custGeom>
                  <a:avLst/>
                  <a:gdLst>
                    <a:gd name="T0" fmla="*/ 8 w 1559"/>
                    <a:gd name="T1" fmla="*/ 3 h 2952"/>
                    <a:gd name="T2" fmla="*/ 8 w 1559"/>
                    <a:gd name="T3" fmla="*/ 2 h 2952"/>
                    <a:gd name="T4" fmla="*/ 9 w 1559"/>
                    <a:gd name="T5" fmla="*/ 3 h 2952"/>
                    <a:gd name="T6" fmla="*/ 9 w 1559"/>
                    <a:gd name="T7" fmla="*/ 0 h 2952"/>
                    <a:gd name="T8" fmla="*/ 10 w 1559"/>
                    <a:gd name="T9" fmla="*/ 2 h 2952"/>
                    <a:gd name="T10" fmla="*/ 11 w 1559"/>
                    <a:gd name="T11" fmla="*/ 1 h 2952"/>
                    <a:gd name="T12" fmla="*/ 12 w 1559"/>
                    <a:gd name="T13" fmla="*/ 0 h 2952"/>
                    <a:gd name="T14" fmla="*/ 12 w 1559"/>
                    <a:gd name="T15" fmla="*/ 1 h 2952"/>
                    <a:gd name="T16" fmla="*/ 13 w 1559"/>
                    <a:gd name="T17" fmla="*/ 1 h 2952"/>
                    <a:gd name="T18" fmla="*/ 13 w 1559"/>
                    <a:gd name="T19" fmla="*/ 2 h 2952"/>
                    <a:gd name="T20" fmla="*/ 13 w 1559"/>
                    <a:gd name="T21" fmla="*/ 3 h 2952"/>
                    <a:gd name="T22" fmla="*/ 15 w 1559"/>
                    <a:gd name="T23" fmla="*/ 1 h 2952"/>
                    <a:gd name="T24" fmla="*/ 14 w 1559"/>
                    <a:gd name="T25" fmla="*/ 3 h 2952"/>
                    <a:gd name="T26" fmla="*/ 15 w 1559"/>
                    <a:gd name="T27" fmla="*/ 2 h 2952"/>
                    <a:gd name="T28" fmla="*/ 15 w 1559"/>
                    <a:gd name="T29" fmla="*/ 3 h 2952"/>
                    <a:gd name="T30" fmla="*/ 15 w 1559"/>
                    <a:gd name="T31" fmla="*/ 4 h 2952"/>
                    <a:gd name="T32" fmla="*/ 15 w 1559"/>
                    <a:gd name="T33" fmla="*/ 5 h 2952"/>
                    <a:gd name="T34" fmla="*/ 16 w 1559"/>
                    <a:gd name="T35" fmla="*/ 7 h 2952"/>
                    <a:gd name="T36" fmla="*/ 17 w 1559"/>
                    <a:gd name="T37" fmla="*/ 10 h 2952"/>
                    <a:gd name="T38" fmla="*/ 17 w 1559"/>
                    <a:gd name="T39" fmla="*/ 10 h 2952"/>
                    <a:gd name="T40" fmla="*/ 14 w 1559"/>
                    <a:gd name="T41" fmla="*/ 12 h 2952"/>
                    <a:gd name="T42" fmla="*/ 13 w 1559"/>
                    <a:gd name="T43" fmla="*/ 15 h 2952"/>
                    <a:gd name="T44" fmla="*/ 10 w 1559"/>
                    <a:gd name="T45" fmla="*/ 14 h 2952"/>
                    <a:gd name="T46" fmla="*/ 9 w 1559"/>
                    <a:gd name="T47" fmla="*/ 19 h 2952"/>
                    <a:gd name="T48" fmla="*/ 12 w 1559"/>
                    <a:gd name="T49" fmla="*/ 21 h 2952"/>
                    <a:gd name="T50" fmla="*/ 15 w 1559"/>
                    <a:gd name="T51" fmla="*/ 21 h 2952"/>
                    <a:gd name="T52" fmla="*/ 16 w 1559"/>
                    <a:gd name="T53" fmla="*/ 21 h 2952"/>
                    <a:gd name="T54" fmla="*/ 18 w 1559"/>
                    <a:gd name="T55" fmla="*/ 21 h 2952"/>
                    <a:gd name="T56" fmla="*/ 18 w 1559"/>
                    <a:gd name="T57" fmla="*/ 22 h 2952"/>
                    <a:gd name="T58" fmla="*/ 19 w 1559"/>
                    <a:gd name="T59" fmla="*/ 23 h 2952"/>
                    <a:gd name="T60" fmla="*/ 19 w 1559"/>
                    <a:gd name="T61" fmla="*/ 23 h 2952"/>
                    <a:gd name="T62" fmla="*/ 19 w 1559"/>
                    <a:gd name="T63" fmla="*/ 24 h 2952"/>
                    <a:gd name="T64" fmla="*/ 18 w 1559"/>
                    <a:gd name="T65" fmla="*/ 25 h 2952"/>
                    <a:gd name="T66" fmla="*/ 18 w 1559"/>
                    <a:gd name="T67" fmla="*/ 26 h 2952"/>
                    <a:gd name="T68" fmla="*/ 16 w 1559"/>
                    <a:gd name="T69" fmla="*/ 25 h 2952"/>
                    <a:gd name="T70" fmla="*/ 12 w 1559"/>
                    <a:gd name="T71" fmla="*/ 24 h 2952"/>
                    <a:gd name="T72" fmla="*/ 9 w 1559"/>
                    <a:gd name="T73" fmla="*/ 23 h 2952"/>
                    <a:gd name="T74" fmla="*/ 8 w 1559"/>
                    <a:gd name="T75" fmla="*/ 22 h 2952"/>
                    <a:gd name="T76" fmla="*/ 9 w 1559"/>
                    <a:gd name="T77" fmla="*/ 23 h 2952"/>
                    <a:gd name="T78" fmla="*/ 10 w 1559"/>
                    <a:gd name="T79" fmla="*/ 24 h 2952"/>
                    <a:gd name="T80" fmla="*/ 12 w 1559"/>
                    <a:gd name="T81" fmla="*/ 25 h 2952"/>
                    <a:gd name="T82" fmla="*/ 12 w 1559"/>
                    <a:gd name="T83" fmla="*/ 26 h 2952"/>
                    <a:gd name="T84" fmla="*/ 9 w 1559"/>
                    <a:gd name="T85" fmla="*/ 28 h 2952"/>
                    <a:gd name="T86" fmla="*/ 6 w 1559"/>
                    <a:gd name="T87" fmla="*/ 30 h 2952"/>
                    <a:gd name="T88" fmla="*/ 5 w 1559"/>
                    <a:gd name="T89" fmla="*/ 33 h 2952"/>
                    <a:gd name="T90" fmla="*/ 7 w 1559"/>
                    <a:gd name="T91" fmla="*/ 36 h 2952"/>
                    <a:gd name="T92" fmla="*/ 4 w 1559"/>
                    <a:gd name="T93" fmla="*/ 36 h 2952"/>
                    <a:gd name="T94" fmla="*/ 2 w 1559"/>
                    <a:gd name="T95" fmla="*/ 36 h 2952"/>
                    <a:gd name="T96" fmla="*/ 2 w 1559"/>
                    <a:gd name="T97" fmla="*/ 32 h 2952"/>
                    <a:gd name="T98" fmla="*/ 1 w 1559"/>
                    <a:gd name="T99" fmla="*/ 30 h 2952"/>
                    <a:gd name="T100" fmla="*/ 2 w 1559"/>
                    <a:gd name="T101" fmla="*/ 29 h 2952"/>
                    <a:gd name="T102" fmla="*/ 5 w 1559"/>
                    <a:gd name="T103" fmla="*/ 28 h 2952"/>
                    <a:gd name="T104" fmla="*/ 6 w 1559"/>
                    <a:gd name="T105" fmla="*/ 26 h 2952"/>
                    <a:gd name="T106" fmla="*/ 1 w 1559"/>
                    <a:gd name="T107" fmla="*/ 25 h 2952"/>
                    <a:gd name="T108" fmla="*/ 0 w 1559"/>
                    <a:gd name="T109" fmla="*/ 25 h 2952"/>
                    <a:gd name="T110" fmla="*/ 0 w 1559"/>
                    <a:gd name="T111" fmla="*/ 23 h 2952"/>
                    <a:gd name="T112" fmla="*/ 0 w 1559"/>
                    <a:gd name="T113" fmla="*/ 21 h 2952"/>
                    <a:gd name="T114" fmla="*/ 3 w 1559"/>
                    <a:gd name="T115" fmla="*/ 15 h 2952"/>
                    <a:gd name="T116" fmla="*/ 5 w 1559"/>
                    <a:gd name="T117" fmla="*/ 11 h 2952"/>
                    <a:gd name="T118" fmla="*/ 7 w 1559"/>
                    <a:gd name="T119" fmla="*/ 8 h 295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559"/>
                    <a:gd name="T181" fmla="*/ 0 h 2952"/>
                    <a:gd name="T182" fmla="*/ 1559 w 1559"/>
                    <a:gd name="T183" fmla="*/ 2952 h 295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559" h="2952">
                      <a:moveTo>
                        <a:pt x="533" y="631"/>
                      </a:moveTo>
                      <a:lnTo>
                        <a:pt x="575" y="498"/>
                      </a:lnTo>
                      <a:lnTo>
                        <a:pt x="610" y="340"/>
                      </a:lnTo>
                      <a:lnTo>
                        <a:pt x="627" y="203"/>
                      </a:lnTo>
                      <a:lnTo>
                        <a:pt x="592" y="126"/>
                      </a:lnTo>
                      <a:lnTo>
                        <a:pt x="556" y="89"/>
                      </a:lnTo>
                      <a:lnTo>
                        <a:pt x="610" y="132"/>
                      </a:lnTo>
                      <a:lnTo>
                        <a:pt x="651" y="199"/>
                      </a:lnTo>
                      <a:lnTo>
                        <a:pt x="619" y="47"/>
                      </a:lnTo>
                      <a:lnTo>
                        <a:pt x="647" y="119"/>
                      </a:lnTo>
                      <a:lnTo>
                        <a:pt x="707" y="213"/>
                      </a:lnTo>
                      <a:lnTo>
                        <a:pt x="734" y="224"/>
                      </a:lnTo>
                      <a:lnTo>
                        <a:pt x="715" y="143"/>
                      </a:lnTo>
                      <a:lnTo>
                        <a:pt x="730" y="153"/>
                      </a:lnTo>
                      <a:lnTo>
                        <a:pt x="737" y="85"/>
                      </a:lnTo>
                      <a:lnTo>
                        <a:pt x="717" y="12"/>
                      </a:lnTo>
                      <a:lnTo>
                        <a:pt x="811" y="205"/>
                      </a:lnTo>
                      <a:lnTo>
                        <a:pt x="818" y="173"/>
                      </a:lnTo>
                      <a:lnTo>
                        <a:pt x="831" y="196"/>
                      </a:lnTo>
                      <a:lnTo>
                        <a:pt x="835" y="166"/>
                      </a:lnTo>
                      <a:lnTo>
                        <a:pt x="815" y="118"/>
                      </a:lnTo>
                      <a:lnTo>
                        <a:pt x="819" y="25"/>
                      </a:lnTo>
                      <a:lnTo>
                        <a:pt x="852" y="205"/>
                      </a:lnTo>
                      <a:lnTo>
                        <a:pt x="869" y="42"/>
                      </a:lnTo>
                      <a:lnTo>
                        <a:pt x="869" y="169"/>
                      </a:lnTo>
                      <a:lnTo>
                        <a:pt x="886" y="200"/>
                      </a:lnTo>
                      <a:lnTo>
                        <a:pt x="913" y="58"/>
                      </a:lnTo>
                      <a:lnTo>
                        <a:pt x="973" y="0"/>
                      </a:lnTo>
                      <a:lnTo>
                        <a:pt x="933" y="58"/>
                      </a:lnTo>
                      <a:lnTo>
                        <a:pt x="909" y="170"/>
                      </a:lnTo>
                      <a:lnTo>
                        <a:pt x="918" y="190"/>
                      </a:lnTo>
                      <a:lnTo>
                        <a:pt x="959" y="111"/>
                      </a:lnTo>
                      <a:lnTo>
                        <a:pt x="930" y="179"/>
                      </a:lnTo>
                      <a:lnTo>
                        <a:pt x="930" y="209"/>
                      </a:lnTo>
                      <a:lnTo>
                        <a:pt x="1019" y="42"/>
                      </a:lnTo>
                      <a:lnTo>
                        <a:pt x="1020" y="71"/>
                      </a:lnTo>
                      <a:lnTo>
                        <a:pt x="980" y="166"/>
                      </a:lnTo>
                      <a:lnTo>
                        <a:pt x="980" y="224"/>
                      </a:lnTo>
                      <a:lnTo>
                        <a:pt x="994" y="233"/>
                      </a:lnTo>
                      <a:lnTo>
                        <a:pt x="1014" y="128"/>
                      </a:lnTo>
                      <a:lnTo>
                        <a:pt x="1053" y="55"/>
                      </a:lnTo>
                      <a:lnTo>
                        <a:pt x="1020" y="136"/>
                      </a:lnTo>
                      <a:lnTo>
                        <a:pt x="1029" y="246"/>
                      </a:lnTo>
                      <a:lnTo>
                        <a:pt x="1050" y="239"/>
                      </a:lnTo>
                      <a:lnTo>
                        <a:pt x="1091" y="96"/>
                      </a:lnTo>
                      <a:lnTo>
                        <a:pt x="1061" y="250"/>
                      </a:lnTo>
                      <a:lnTo>
                        <a:pt x="1130" y="126"/>
                      </a:lnTo>
                      <a:lnTo>
                        <a:pt x="1185" y="85"/>
                      </a:lnTo>
                      <a:lnTo>
                        <a:pt x="1140" y="145"/>
                      </a:lnTo>
                      <a:lnTo>
                        <a:pt x="1108" y="209"/>
                      </a:lnTo>
                      <a:lnTo>
                        <a:pt x="1161" y="187"/>
                      </a:lnTo>
                      <a:lnTo>
                        <a:pt x="1095" y="234"/>
                      </a:lnTo>
                      <a:lnTo>
                        <a:pt x="1084" y="284"/>
                      </a:lnTo>
                      <a:lnTo>
                        <a:pt x="1105" y="293"/>
                      </a:lnTo>
                      <a:lnTo>
                        <a:pt x="1169" y="192"/>
                      </a:lnTo>
                      <a:lnTo>
                        <a:pt x="1249" y="132"/>
                      </a:lnTo>
                      <a:lnTo>
                        <a:pt x="1144" y="267"/>
                      </a:lnTo>
                      <a:lnTo>
                        <a:pt x="1195" y="224"/>
                      </a:lnTo>
                      <a:lnTo>
                        <a:pt x="1463" y="182"/>
                      </a:lnTo>
                      <a:lnTo>
                        <a:pt x="1181" y="247"/>
                      </a:lnTo>
                      <a:lnTo>
                        <a:pt x="1152" y="294"/>
                      </a:lnTo>
                      <a:lnTo>
                        <a:pt x="1181" y="286"/>
                      </a:lnTo>
                      <a:lnTo>
                        <a:pt x="1262" y="243"/>
                      </a:lnTo>
                      <a:lnTo>
                        <a:pt x="1198" y="307"/>
                      </a:lnTo>
                      <a:lnTo>
                        <a:pt x="1147" y="337"/>
                      </a:lnTo>
                      <a:lnTo>
                        <a:pt x="1147" y="375"/>
                      </a:lnTo>
                      <a:lnTo>
                        <a:pt x="1161" y="405"/>
                      </a:lnTo>
                      <a:lnTo>
                        <a:pt x="1189" y="438"/>
                      </a:lnTo>
                      <a:lnTo>
                        <a:pt x="1224" y="485"/>
                      </a:lnTo>
                      <a:lnTo>
                        <a:pt x="1253" y="525"/>
                      </a:lnTo>
                      <a:lnTo>
                        <a:pt x="1283" y="566"/>
                      </a:lnTo>
                      <a:lnTo>
                        <a:pt x="1310" y="606"/>
                      </a:lnTo>
                      <a:lnTo>
                        <a:pt x="1329" y="637"/>
                      </a:lnTo>
                      <a:lnTo>
                        <a:pt x="1360" y="691"/>
                      </a:lnTo>
                      <a:lnTo>
                        <a:pt x="1393" y="754"/>
                      </a:lnTo>
                      <a:lnTo>
                        <a:pt x="1417" y="808"/>
                      </a:lnTo>
                      <a:lnTo>
                        <a:pt x="1416" y="819"/>
                      </a:lnTo>
                      <a:lnTo>
                        <a:pt x="1410" y="832"/>
                      </a:lnTo>
                      <a:lnTo>
                        <a:pt x="1401" y="840"/>
                      </a:lnTo>
                      <a:lnTo>
                        <a:pt x="1389" y="845"/>
                      </a:lnTo>
                      <a:lnTo>
                        <a:pt x="1370" y="848"/>
                      </a:lnTo>
                      <a:lnTo>
                        <a:pt x="1177" y="831"/>
                      </a:lnTo>
                      <a:lnTo>
                        <a:pt x="1162" y="870"/>
                      </a:lnTo>
                      <a:lnTo>
                        <a:pt x="1135" y="1007"/>
                      </a:lnTo>
                      <a:lnTo>
                        <a:pt x="1117" y="1104"/>
                      </a:lnTo>
                      <a:lnTo>
                        <a:pt x="1093" y="1183"/>
                      </a:lnTo>
                      <a:lnTo>
                        <a:pt x="1080" y="1190"/>
                      </a:lnTo>
                      <a:lnTo>
                        <a:pt x="1063" y="1195"/>
                      </a:lnTo>
                      <a:lnTo>
                        <a:pt x="1044" y="1198"/>
                      </a:lnTo>
                      <a:lnTo>
                        <a:pt x="980" y="1196"/>
                      </a:lnTo>
                      <a:lnTo>
                        <a:pt x="828" y="1134"/>
                      </a:lnTo>
                      <a:lnTo>
                        <a:pt x="814" y="1159"/>
                      </a:lnTo>
                      <a:lnTo>
                        <a:pt x="789" y="1256"/>
                      </a:lnTo>
                      <a:lnTo>
                        <a:pt x="771" y="1331"/>
                      </a:lnTo>
                      <a:lnTo>
                        <a:pt x="748" y="1432"/>
                      </a:lnTo>
                      <a:lnTo>
                        <a:pt x="743" y="1499"/>
                      </a:lnTo>
                      <a:lnTo>
                        <a:pt x="775" y="1543"/>
                      </a:lnTo>
                      <a:lnTo>
                        <a:pt x="817" y="1597"/>
                      </a:lnTo>
                      <a:lnTo>
                        <a:pt x="868" y="1670"/>
                      </a:lnTo>
                      <a:lnTo>
                        <a:pt x="945" y="1688"/>
                      </a:lnTo>
                      <a:lnTo>
                        <a:pt x="1004" y="1701"/>
                      </a:lnTo>
                      <a:lnTo>
                        <a:pt x="1090" y="1717"/>
                      </a:lnTo>
                      <a:lnTo>
                        <a:pt x="1138" y="1725"/>
                      </a:lnTo>
                      <a:lnTo>
                        <a:pt x="1181" y="1728"/>
                      </a:lnTo>
                      <a:lnTo>
                        <a:pt x="1215" y="1733"/>
                      </a:lnTo>
                      <a:lnTo>
                        <a:pt x="1245" y="1733"/>
                      </a:lnTo>
                      <a:lnTo>
                        <a:pt x="1283" y="1728"/>
                      </a:lnTo>
                      <a:lnTo>
                        <a:pt x="1336" y="1725"/>
                      </a:lnTo>
                      <a:lnTo>
                        <a:pt x="1396" y="1693"/>
                      </a:lnTo>
                      <a:lnTo>
                        <a:pt x="1413" y="1686"/>
                      </a:lnTo>
                      <a:lnTo>
                        <a:pt x="1429" y="1687"/>
                      </a:lnTo>
                      <a:lnTo>
                        <a:pt x="1441" y="1694"/>
                      </a:lnTo>
                      <a:lnTo>
                        <a:pt x="1457" y="1711"/>
                      </a:lnTo>
                      <a:lnTo>
                        <a:pt x="1463" y="1724"/>
                      </a:lnTo>
                      <a:lnTo>
                        <a:pt x="1467" y="1747"/>
                      </a:lnTo>
                      <a:lnTo>
                        <a:pt x="1470" y="1772"/>
                      </a:lnTo>
                      <a:lnTo>
                        <a:pt x="1488" y="1781"/>
                      </a:lnTo>
                      <a:lnTo>
                        <a:pt x="1515" y="1797"/>
                      </a:lnTo>
                      <a:lnTo>
                        <a:pt x="1535" y="1811"/>
                      </a:lnTo>
                      <a:lnTo>
                        <a:pt x="1559" y="1831"/>
                      </a:lnTo>
                      <a:lnTo>
                        <a:pt x="1557" y="1845"/>
                      </a:lnTo>
                      <a:lnTo>
                        <a:pt x="1551" y="1865"/>
                      </a:lnTo>
                      <a:lnTo>
                        <a:pt x="1540" y="1878"/>
                      </a:lnTo>
                      <a:lnTo>
                        <a:pt x="1524" y="1890"/>
                      </a:lnTo>
                      <a:lnTo>
                        <a:pt x="1531" y="1903"/>
                      </a:lnTo>
                      <a:lnTo>
                        <a:pt x="1538" y="1920"/>
                      </a:lnTo>
                      <a:lnTo>
                        <a:pt x="1545" y="1943"/>
                      </a:lnTo>
                      <a:lnTo>
                        <a:pt x="1544" y="1960"/>
                      </a:lnTo>
                      <a:lnTo>
                        <a:pt x="1538" y="1982"/>
                      </a:lnTo>
                      <a:lnTo>
                        <a:pt x="1524" y="1993"/>
                      </a:lnTo>
                      <a:lnTo>
                        <a:pt x="1493" y="2013"/>
                      </a:lnTo>
                      <a:lnTo>
                        <a:pt x="1497" y="2041"/>
                      </a:lnTo>
                      <a:lnTo>
                        <a:pt x="1497" y="2058"/>
                      </a:lnTo>
                      <a:lnTo>
                        <a:pt x="1493" y="2070"/>
                      </a:lnTo>
                      <a:lnTo>
                        <a:pt x="1485" y="2078"/>
                      </a:lnTo>
                      <a:lnTo>
                        <a:pt x="1473" y="2084"/>
                      </a:lnTo>
                      <a:lnTo>
                        <a:pt x="1460" y="2081"/>
                      </a:lnTo>
                      <a:lnTo>
                        <a:pt x="1434" y="2071"/>
                      </a:lnTo>
                      <a:lnTo>
                        <a:pt x="1367" y="2046"/>
                      </a:lnTo>
                      <a:lnTo>
                        <a:pt x="1285" y="2013"/>
                      </a:lnTo>
                      <a:lnTo>
                        <a:pt x="1169" y="1980"/>
                      </a:lnTo>
                      <a:lnTo>
                        <a:pt x="1151" y="1980"/>
                      </a:lnTo>
                      <a:lnTo>
                        <a:pt x="1084" y="1963"/>
                      </a:lnTo>
                      <a:lnTo>
                        <a:pt x="952" y="1927"/>
                      </a:lnTo>
                      <a:lnTo>
                        <a:pt x="842" y="1913"/>
                      </a:lnTo>
                      <a:lnTo>
                        <a:pt x="817" y="1916"/>
                      </a:lnTo>
                      <a:lnTo>
                        <a:pt x="760" y="1920"/>
                      </a:lnTo>
                      <a:lnTo>
                        <a:pt x="731" y="1895"/>
                      </a:lnTo>
                      <a:lnTo>
                        <a:pt x="711" y="1878"/>
                      </a:lnTo>
                      <a:lnTo>
                        <a:pt x="698" y="1863"/>
                      </a:lnTo>
                      <a:lnTo>
                        <a:pt x="690" y="1845"/>
                      </a:lnTo>
                      <a:lnTo>
                        <a:pt x="677" y="1822"/>
                      </a:lnTo>
                      <a:lnTo>
                        <a:pt x="612" y="1733"/>
                      </a:lnTo>
                      <a:lnTo>
                        <a:pt x="671" y="1812"/>
                      </a:lnTo>
                      <a:lnTo>
                        <a:pt x="693" y="1844"/>
                      </a:lnTo>
                      <a:lnTo>
                        <a:pt x="701" y="1869"/>
                      </a:lnTo>
                      <a:lnTo>
                        <a:pt x="755" y="1916"/>
                      </a:lnTo>
                      <a:lnTo>
                        <a:pt x="782" y="1922"/>
                      </a:lnTo>
                      <a:lnTo>
                        <a:pt x="819" y="1915"/>
                      </a:lnTo>
                      <a:lnTo>
                        <a:pt x="845" y="1916"/>
                      </a:lnTo>
                      <a:lnTo>
                        <a:pt x="892" y="1935"/>
                      </a:lnTo>
                      <a:lnTo>
                        <a:pt x="918" y="1956"/>
                      </a:lnTo>
                      <a:lnTo>
                        <a:pt x="942" y="1976"/>
                      </a:lnTo>
                      <a:lnTo>
                        <a:pt x="966" y="2006"/>
                      </a:lnTo>
                      <a:lnTo>
                        <a:pt x="976" y="2024"/>
                      </a:lnTo>
                      <a:lnTo>
                        <a:pt x="973" y="2043"/>
                      </a:lnTo>
                      <a:lnTo>
                        <a:pt x="957" y="2068"/>
                      </a:lnTo>
                      <a:lnTo>
                        <a:pt x="937" y="2097"/>
                      </a:lnTo>
                      <a:lnTo>
                        <a:pt x="898" y="2139"/>
                      </a:lnTo>
                      <a:lnTo>
                        <a:pt x="839" y="2198"/>
                      </a:lnTo>
                      <a:lnTo>
                        <a:pt x="801" y="2240"/>
                      </a:lnTo>
                      <a:lnTo>
                        <a:pt x="720" y="2292"/>
                      </a:lnTo>
                      <a:lnTo>
                        <a:pt x="600" y="2361"/>
                      </a:lnTo>
                      <a:lnTo>
                        <a:pt x="516" y="2406"/>
                      </a:lnTo>
                      <a:lnTo>
                        <a:pt x="495" y="2430"/>
                      </a:lnTo>
                      <a:lnTo>
                        <a:pt x="471" y="2455"/>
                      </a:lnTo>
                      <a:lnTo>
                        <a:pt x="427" y="2489"/>
                      </a:lnTo>
                      <a:lnTo>
                        <a:pt x="417" y="2538"/>
                      </a:lnTo>
                      <a:lnTo>
                        <a:pt x="417" y="2629"/>
                      </a:lnTo>
                      <a:lnTo>
                        <a:pt x="425" y="2704"/>
                      </a:lnTo>
                      <a:lnTo>
                        <a:pt x="439" y="2756"/>
                      </a:lnTo>
                      <a:lnTo>
                        <a:pt x="515" y="2854"/>
                      </a:lnTo>
                      <a:lnTo>
                        <a:pt x="560" y="2896"/>
                      </a:lnTo>
                      <a:lnTo>
                        <a:pt x="565" y="2909"/>
                      </a:lnTo>
                      <a:lnTo>
                        <a:pt x="562" y="2923"/>
                      </a:lnTo>
                      <a:lnTo>
                        <a:pt x="478" y="2952"/>
                      </a:lnTo>
                      <a:lnTo>
                        <a:pt x="387" y="2940"/>
                      </a:lnTo>
                      <a:lnTo>
                        <a:pt x="338" y="2938"/>
                      </a:lnTo>
                      <a:lnTo>
                        <a:pt x="291" y="2945"/>
                      </a:lnTo>
                      <a:lnTo>
                        <a:pt x="246" y="2945"/>
                      </a:lnTo>
                      <a:lnTo>
                        <a:pt x="199" y="2936"/>
                      </a:lnTo>
                      <a:lnTo>
                        <a:pt x="193" y="2929"/>
                      </a:lnTo>
                      <a:lnTo>
                        <a:pt x="186" y="2915"/>
                      </a:lnTo>
                      <a:lnTo>
                        <a:pt x="192" y="2760"/>
                      </a:lnTo>
                      <a:lnTo>
                        <a:pt x="215" y="2603"/>
                      </a:lnTo>
                      <a:lnTo>
                        <a:pt x="196" y="2553"/>
                      </a:lnTo>
                      <a:lnTo>
                        <a:pt x="165" y="2507"/>
                      </a:lnTo>
                      <a:lnTo>
                        <a:pt x="152" y="2494"/>
                      </a:lnTo>
                      <a:lnTo>
                        <a:pt x="126" y="2470"/>
                      </a:lnTo>
                      <a:lnTo>
                        <a:pt x="109" y="2455"/>
                      </a:lnTo>
                      <a:lnTo>
                        <a:pt x="106" y="2438"/>
                      </a:lnTo>
                      <a:lnTo>
                        <a:pt x="109" y="2424"/>
                      </a:lnTo>
                      <a:lnTo>
                        <a:pt x="132" y="2396"/>
                      </a:lnTo>
                      <a:lnTo>
                        <a:pt x="165" y="2366"/>
                      </a:lnTo>
                      <a:lnTo>
                        <a:pt x="193" y="2344"/>
                      </a:lnTo>
                      <a:lnTo>
                        <a:pt x="233" y="2343"/>
                      </a:lnTo>
                      <a:lnTo>
                        <a:pt x="269" y="2346"/>
                      </a:lnTo>
                      <a:lnTo>
                        <a:pt x="424" y="2243"/>
                      </a:lnTo>
                      <a:lnTo>
                        <a:pt x="542" y="2167"/>
                      </a:lnTo>
                      <a:lnTo>
                        <a:pt x="649" y="2104"/>
                      </a:lnTo>
                      <a:lnTo>
                        <a:pt x="614" y="2110"/>
                      </a:lnTo>
                      <a:lnTo>
                        <a:pt x="511" y="2080"/>
                      </a:lnTo>
                      <a:lnTo>
                        <a:pt x="405" y="2073"/>
                      </a:lnTo>
                      <a:lnTo>
                        <a:pt x="260" y="2050"/>
                      </a:lnTo>
                      <a:lnTo>
                        <a:pt x="215" y="2058"/>
                      </a:lnTo>
                      <a:lnTo>
                        <a:pt x="108" y="2046"/>
                      </a:lnTo>
                      <a:lnTo>
                        <a:pt x="84" y="2040"/>
                      </a:lnTo>
                      <a:lnTo>
                        <a:pt x="58" y="2030"/>
                      </a:lnTo>
                      <a:lnTo>
                        <a:pt x="38" y="2017"/>
                      </a:lnTo>
                      <a:lnTo>
                        <a:pt x="25" y="2001"/>
                      </a:lnTo>
                      <a:lnTo>
                        <a:pt x="14" y="1974"/>
                      </a:lnTo>
                      <a:lnTo>
                        <a:pt x="5" y="1937"/>
                      </a:lnTo>
                      <a:lnTo>
                        <a:pt x="1" y="1903"/>
                      </a:lnTo>
                      <a:lnTo>
                        <a:pt x="0" y="1856"/>
                      </a:lnTo>
                      <a:lnTo>
                        <a:pt x="2" y="1818"/>
                      </a:lnTo>
                      <a:lnTo>
                        <a:pt x="7" y="1775"/>
                      </a:lnTo>
                      <a:lnTo>
                        <a:pt x="12" y="1738"/>
                      </a:lnTo>
                      <a:lnTo>
                        <a:pt x="24" y="1710"/>
                      </a:lnTo>
                      <a:lnTo>
                        <a:pt x="61" y="1600"/>
                      </a:lnTo>
                      <a:lnTo>
                        <a:pt x="102" y="1468"/>
                      </a:lnTo>
                      <a:lnTo>
                        <a:pt x="132" y="1380"/>
                      </a:lnTo>
                      <a:lnTo>
                        <a:pt x="209" y="1232"/>
                      </a:lnTo>
                      <a:lnTo>
                        <a:pt x="286" y="1115"/>
                      </a:lnTo>
                      <a:lnTo>
                        <a:pt x="351" y="1027"/>
                      </a:lnTo>
                      <a:lnTo>
                        <a:pt x="394" y="969"/>
                      </a:lnTo>
                      <a:lnTo>
                        <a:pt x="425" y="916"/>
                      </a:lnTo>
                      <a:lnTo>
                        <a:pt x="462" y="870"/>
                      </a:lnTo>
                      <a:lnTo>
                        <a:pt x="471" y="802"/>
                      </a:lnTo>
                      <a:lnTo>
                        <a:pt x="508" y="711"/>
                      </a:lnTo>
                      <a:lnTo>
                        <a:pt x="533" y="631"/>
                      </a:lnTo>
                      <a:close/>
                    </a:path>
                  </a:pathLst>
                </a:custGeom>
                <a:solidFill>
                  <a:srgbClr val="E4DB62"/>
                </a:solidFill>
                <a:ln w="4763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23" name="Group 656">
                  <a:extLst>
                    <a:ext uri="{FF2B5EF4-FFF2-40B4-BE49-F238E27FC236}">
                      <a16:creationId xmlns:a16="http://schemas.microsoft.com/office/drawing/2014/main" id="{398A99DE-BFF8-4C38-80C9-C1F215CBD4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774" y="3150"/>
                  <a:ext cx="67" cy="89"/>
                  <a:chOff x="-774" y="3150"/>
                  <a:chExt cx="67" cy="89"/>
                </a:xfrm>
                <a:grpFill/>
              </p:grpSpPr>
              <p:sp>
                <p:nvSpPr>
                  <p:cNvPr id="1124" name="Freeform 657">
                    <a:extLst>
                      <a:ext uri="{FF2B5EF4-FFF2-40B4-BE49-F238E27FC236}">
                        <a16:creationId xmlns:a16="http://schemas.microsoft.com/office/drawing/2014/main" id="{97E8BFC6-830A-4AAE-B869-6B382BAA58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774" y="3150"/>
                    <a:ext cx="67" cy="32"/>
                  </a:xfrm>
                  <a:custGeom>
                    <a:avLst/>
                    <a:gdLst>
                      <a:gd name="T0" fmla="*/ 0 w 200"/>
                      <a:gd name="T1" fmla="*/ 0 h 97"/>
                      <a:gd name="T2" fmla="*/ 0 w 200"/>
                      <a:gd name="T3" fmla="*/ 0 h 97"/>
                      <a:gd name="T4" fmla="*/ 1 w 200"/>
                      <a:gd name="T5" fmla="*/ 0 h 97"/>
                      <a:gd name="T6" fmla="*/ 1 w 200"/>
                      <a:gd name="T7" fmla="*/ 0 h 97"/>
                      <a:gd name="T8" fmla="*/ 1 w 200"/>
                      <a:gd name="T9" fmla="*/ 0 h 97"/>
                      <a:gd name="T10" fmla="*/ 1 w 200"/>
                      <a:gd name="T11" fmla="*/ 0 h 97"/>
                      <a:gd name="T12" fmla="*/ 1 w 200"/>
                      <a:gd name="T13" fmla="*/ 0 h 97"/>
                      <a:gd name="T14" fmla="*/ 2 w 200"/>
                      <a:gd name="T15" fmla="*/ 0 h 97"/>
                      <a:gd name="T16" fmla="*/ 2 w 200"/>
                      <a:gd name="T17" fmla="*/ 0 h 97"/>
                      <a:gd name="T18" fmla="*/ 2 w 200"/>
                      <a:gd name="T19" fmla="*/ 1 h 97"/>
                      <a:gd name="T20" fmla="*/ 2 w 200"/>
                      <a:gd name="T21" fmla="*/ 1 h 97"/>
                      <a:gd name="T22" fmla="*/ 2 w 200"/>
                      <a:gd name="T23" fmla="*/ 1 h 97"/>
                      <a:gd name="T24" fmla="*/ 2 w 200"/>
                      <a:gd name="T25" fmla="*/ 1 h 97"/>
                      <a:gd name="T26" fmla="*/ 2 w 200"/>
                      <a:gd name="T27" fmla="*/ 1 h 97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00"/>
                      <a:gd name="T43" fmla="*/ 0 h 97"/>
                      <a:gd name="T44" fmla="*/ 200 w 200"/>
                      <a:gd name="T45" fmla="*/ 97 h 97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00" h="97">
                        <a:moveTo>
                          <a:pt x="0" y="32"/>
                        </a:moveTo>
                        <a:lnTo>
                          <a:pt x="24" y="20"/>
                        </a:lnTo>
                        <a:lnTo>
                          <a:pt x="49" y="10"/>
                        </a:lnTo>
                        <a:lnTo>
                          <a:pt x="69" y="5"/>
                        </a:lnTo>
                        <a:lnTo>
                          <a:pt x="87" y="2"/>
                        </a:lnTo>
                        <a:lnTo>
                          <a:pt x="104" y="0"/>
                        </a:lnTo>
                        <a:lnTo>
                          <a:pt x="120" y="5"/>
                        </a:lnTo>
                        <a:lnTo>
                          <a:pt x="127" y="15"/>
                        </a:lnTo>
                        <a:lnTo>
                          <a:pt x="136" y="30"/>
                        </a:lnTo>
                        <a:lnTo>
                          <a:pt x="145" y="46"/>
                        </a:lnTo>
                        <a:lnTo>
                          <a:pt x="157" y="64"/>
                        </a:lnTo>
                        <a:lnTo>
                          <a:pt x="165" y="79"/>
                        </a:lnTo>
                        <a:lnTo>
                          <a:pt x="180" y="92"/>
                        </a:lnTo>
                        <a:lnTo>
                          <a:pt x="200" y="97"/>
                        </a:lnTo>
                      </a:path>
                    </a:pathLst>
                  </a:custGeom>
                  <a:grp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25" name="Freeform 658">
                    <a:extLst>
                      <a:ext uri="{FF2B5EF4-FFF2-40B4-BE49-F238E27FC236}">
                        <a16:creationId xmlns:a16="http://schemas.microsoft.com/office/drawing/2014/main" id="{CB7A6CF0-4207-4108-8C6F-330855B97F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729" y="3187"/>
                    <a:ext cx="21" cy="52"/>
                  </a:xfrm>
                  <a:custGeom>
                    <a:avLst/>
                    <a:gdLst>
                      <a:gd name="T0" fmla="*/ 1 w 63"/>
                      <a:gd name="T1" fmla="*/ 0 h 158"/>
                      <a:gd name="T2" fmla="*/ 1 w 63"/>
                      <a:gd name="T3" fmla="*/ 0 h 158"/>
                      <a:gd name="T4" fmla="*/ 0 w 63"/>
                      <a:gd name="T5" fmla="*/ 0 h 158"/>
                      <a:gd name="T6" fmla="*/ 0 w 63"/>
                      <a:gd name="T7" fmla="*/ 1 h 158"/>
                      <a:gd name="T8" fmla="*/ 0 w 63"/>
                      <a:gd name="T9" fmla="*/ 1 h 158"/>
                      <a:gd name="T10" fmla="*/ 0 w 63"/>
                      <a:gd name="T11" fmla="*/ 1 h 158"/>
                      <a:gd name="T12" fmla="*/ 0 w 63"/>
                      <a:gd name="T13" fmla="*/ 1 h 158"/>
                      <a:gd name="T14" fmla="*/ 0 w 63"/>
                      <a:gd name="T15" fmla="*/ 1 h 158"/>
                      <a:gd name="T16" fmla="*/ 0 w 63"/>
                      <a:gd name="T17" fmla="*/ 2 h 158"/>
                      <a:gd name="T18" fmla="*/ 0 w 63"/>
                      <a:gd name="T19" fmla="*/ 2 h 158"/>
                      <a:gd name="T20" fmla="*/ 0 w 63"/>
                      <a:gd name="T21" fmla="*/ 2 h 158"/>
                      <a:gd name="T22" fmla="*/ 0 w 63"/>
                      <a:gd name="T23" fmla="*/ 2 h 158"/>
                      <a:gd name="T24" fmla="*/ 0 w 63"/>
                      <a:gd name="T25" fmla="*/ 1 h 158"/>
                      <a:gd name="T26" fmla="*/ 1 w 63"/>
                      <a:gd name="T27" fmla="*/ 1 h 158"/>
                      <a:gd name="T28" fmla="*/ 1 w 63"/>
                      <a:gd name="T29" fmla="*/ 1 h 158"/>
                      <a:gd name="T30" fmla="*/ 1 w 63"/>
                      <a:gd name="T31" fmla="*/ 1 h 158"/>
                      <a:gd name="T32" fmla="*/ 1 w 63"/>
                      <a:gd name="T33" fmla="*/ 1 h 158"/>
                      <a:gd name="T34" fmla="*/ 1 w 63"/>
                      <a:gd name="T35" fmla="*/ 0 h 158"/>
                      <a:gd name="T36" fmla="*/ 1 w 63"/>
                      <a:gd name="T37" fmla="*/ 0 h 158"/>
                      <a:gd name="T38" fmla="*/ 1 w 63"/>
                      <a:gd name="T39" fmla="*/ 0 h 158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63"/>
                      <a:gd name="T61" fmla="*/ 0 h 158"/>
                      <a:gd name="T62" fmla="*/ 63 w 63"/>
                      <a:gd name="T63" fmla="*/ 158 h 158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63" h="158">
                        <a:moveTo>
                          <a:pt x="56" y="0"/>
                        </a:moveTo>
                        <a:lnTo>
                          <a:pt x="43" y="9"/>
                        </a:lnTo>
                        <a:lnTo>
                          <a:pt x="30" y="24"/>
                        </a:lnTo>
                        <a:lnTo>
                          <a:pt x="17" y="43"/>
                        </a:lnTo>
                        <a:lnTo>
                          <a:pt x="9" y="63"/>
                        </a:lnTo>
                        <a:lnTo>
                          <a:pt x="3" y="83"/>
                        </a:lnTo>
                        <a:lnTo>
                          <a:pt x="0" y="104"/>
                        </a:lnTo>
                        <a:lnTo>
                          <a:pt x="0" y="124"/>
                        </a:lnTo>
                        <a:lnTo>
                          <a:pt x="4" y="147"/>
                        </a:lnTo>
                        <a:lnTo>
                          <a:pt x="9" y="158"/>
                        </a:lnTo>
                        <a:lnTo>
                          <a:pt x="20" y="148"/>
                        </a:lnTo>
                        <a:lnTo>
                          <a:pt x="29" y="137"/>
                        </a:lnTo>
                        <a:lnTo>
                          <a:pt x="39" y="122"/>
                        </a:lnTo>
                        <a:lnTo>
                          <a:pt x="46" y="110"/>
                        </a:lnTo>
                        <a:lnTo>
                          <a:pt x="53" y="92"/>
                        </a:lnTo>
                        <a:lnTo>
                          <a:pt x="57" y="75"/>
                        </a:lnTo>
                        <a:lnTo>
                          <a:pt x="61" y="53"/>
                        </a:lnTo>
                        <a:lnTo>
                          <a:pt x="63" y="36"/>
                        </a:lnTo>
                        <a:lnTo>
                          <a:pt x="60" y="16"/>
                        </a:lnTo>
                        <a:lnTo>
                          <a:pt x="56" y="0"/>
                        </a:lnTo>
                        <a:close/>
                      </a:path>
                    </a:pathLst>
                  </a:custGeom>
                  <a:grp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102" name="Group 723">
              <a:extLst>
                <a:ext uri="{FF2B5EF4-FFF2-40B4-BE49-F238E27FC236}">
                  <a16:creationId xmlns:a16="http://schemas.microsoft.com/office/drawing/2014/main" id="{C15003A7-50A8-44FA-8C0A-9E2538AC249B}"/>
                </a:ext>
              </a:extLst>
            </p:cNvPr>
            <p:cNvGrpSpPr/>
            <p:nvPr/>
          </p:nvGrpSpPr>
          <p:grpSpPr>
            <a:xfrm flipH="1">
              <a:off x="2706280" y="3635383"/>
              <a:ext cx="576469" cy="760625"/>
              <a:chOff x="604838" y="5759631"/>
              <a:chExt cx="706128" cy="1087012"/>
            </a:xfrm>
          </p:grpSpPr>
          <p:grpSp>
            <p:nvGrpSpPr>
              <p:cNvPr id="1103" name="Group 645">
                <a:extLst>
                  <a:ext uri="{FF2B5EF4-FFF2-40B4-BE49-F238E27FC236}">
                    <a16:creationId xmlns:a16="http://schemas.microsoft.com/office/drawing/2014/main" id="{78DAC768-6A69-4D5D-94AD-3E939CE560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604838" y="5759631"/>
                <a:ext cx="460498" cy="1087012"/>
                <a:chOff x="-1064" y="3326"/>
                <a:chExt cx="838" cy="1278"/>
              </a:xfrm>
            </p:grpSpPr>
            <p:sp>
              <p:nvSpPr>
                <p:cNvPr id="1112" name="Freeform 646">
                  <a:extLst>
                    <a:ext uri="{FF2B5EF4-FFF2-40B4-BE49-F238E27FC236}">
                      <a16:creationId xmlns:a16="http://schemas.microsoft.com/office/drawing/2014/main" id="{9301BEA2-C87B-49E9-B652-2A722A78AA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997" y="4146"/>
                  <a:ext cx="551" cy="458"/>
                </a:xfrm>
                <a:custGeom>
                  <a:avLst/>
                  <a:gdLst>
                    <a:gd name="T0" fmla="*/ 20 w 1654"/>
                    <a:gd name="T1" fmla="*/ 17 h 1375"/>
                    <a:gd name="T2" fmla="*/ 20 w 1654"/>
                    <a:gd name="T3" fmla="*/ 8 h 1375"/>
                    <a:gd name="T4" fmla="*/ 20 w 1654"/>
                    <a:gd name="T5" fmla="*/ 1 h 1375"/>
                    <a:gd name="T6" fmla="*/ 10 w 1654"/>
                    <a:gd name="T7" fmla="*/ 0 h 1375"/>
                    <a:gd name="T8" fmla="*/ 0 w 1654"/>
                    <a:gd name="T9" fmla="*/ 1 h 1375"/>
                    <a:gd name="T10" fmla="*/ 0 w 1654"/>
                    <a:gd name="T11" fmla="*/ 4 h 1375"/>
                    <a:gd name="T12" fmla="*/ 0 w 1654"/>
                    <a:gd name="T13" fmla="*/ 17 h 1375"/>
                    <a:gd name="T14" fmla="*/ 2 w 1654"/>
                    <a:gd name="T15" fmla="*/ 17 h 1375"/>
                    <a:gd name="T16" fmla="*/ 2 w 1654"/>
                    <a:gd name="T17" fmla="*/ 5 h 1375"/>
                    <a:gd name="T18" fmla="*/ 6 w 1654"/>
                    <a:gd name="T19" fmla="*/ 4 h 1375"/>
                    <a:gd name="T20" fmla="*/ 19 w 1654"/>
                    <a:gd name="T21" fmla="*/ 4 h 1375"/>
                    <a:gd name="T22" fmla="*/ 19 w 1654"/>
                    <a:gd name="T23" fmla="*/ 17 h 1375"/>
                    <a:gd name="T24" fmla="*/ 20 w 1654"/>
                    <a:gd name="T25" fmla="*/ 17 h 137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654"/>
                    <a:gd name="T40" fmla="*/ 0 h 1375"/>
                    <a:gd name="T41" fmla="*/ 1654 w 1654"/>
                    <a:gd name="T42" fmla="*/ 1375 h 137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654" h="1375">
                      <a:moveTo>
                        <a:pt x="1654" y="1372"/>
                      </a:moveTo>
                      <a:lnTo>
                        <a:pt x="1654" y="662"/>
                      </a:lnTo>
                      <a:lnTo>
                        <a:pt x="1629" y="94"/>
                      </a:lnTo>
                      <a:lnTo>
                        <a:pt x="791" y="0"/>
                      </a:lnTo>
                      <a:lnTo>
                        <a:pt x="27" y="84"/>
                      </a:lnTo>
                      <a:lnTo>
                        <a:pt x="23" y="285"/>
                      </a:lnTo>
                      <a:lnTo>
                        <a:pt x="0" y="1366"/>
                      </a:lnTo>
                      <a:lnTo>
                        <a:pt x="171" y="1366"/>
                      </a:lnTo>
                      <a:lnTo>
                        <a:pt x="171" y="387"/>
                      </a:lnTo>
                      <a:lnTo>
                        <a:pt x="498" y="363"/>
                      </a:lnTo>
                      <a:lnTo>
                        <a:pt x="1500" y="363"/>
                      </a:lnTo>
                      <a:lnTo>
                        <a:pt x="1514" y="1375"/>
                      </a:lnTo>
                      <a:lnTo>
                        <a:pt x="1654" y="1372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4763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13" name="Freeform 647">
                  <a:extLst>
                    <a:ext uri="{FF2B5EF4-FFF2-40B4-BE49-F238E27FC236}">
                      <a16:creationId xmlns:a16="http://schemas.microsoft.com/office/drawing/2014/main" id="{DC1B74DB-B129-4D12-AFFA-D0DC02F8EE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064" y="4139"/>
                  <a:ext cx="215" cy="117"/>
                </a:xfrm>
                <a:custGeom>
                  <a:avLst/>
                  <a:gdLst>
                    <a:gd name="T0" fmla="*/ 1 w 646"/>
                    <a:gd name="T1" fmla="*/ 1 h 350"/>
                    <a:gd name="T2" fmla="*/ 3 w 646"/>
                    <a:gd name="T3" fmla="*/ 1 h 350"/>
                    <a:gd name="T4" fmla="*/ 4 w 646"/>
                    <a:gd name="T5" fmla="*/ 0 h 350"/>
                    <a:gd name="T6" fmla="*/ 5 w 646"/>
                    <a:gd name="T7" fmla="*/ 1 h 350"/>
                    <a:gd name="T8" fmla="*/ 8 w 646"/>
                    <a:gd name="T9" fmla="*/ 3 h 350"/>
                    <a:gd name="T10" fmla="*/ 8 w 646"/>
                    <a:gd name="T11" fmla="*/ 4 h 350"/>
                    <a:gd name="T12" fmla="*/ 6 w 646"/>
                    <a:gd name="T13" fmla="*/ 4 h 350"/>
                    <a:gd name="T14" fmla="*/ 0 w 646"/>
                    <a:gd name="T15" fmla="*/ 1 h 350"/>
                    <a:gd name="T16" fmla="*/ 1 w 646"/>
                    <a:gd name="T17" fmla="*/ 1 h 35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46"/>
                    <a:gd name="T28" fmla="*/ 0 h 350"/>
                    <a:gd name="T29" fmla="*/ 646 w 646"/>
                    <a:gd name="T30" fmla="*/ 350 h 35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46" h="350">
                      <a:moveTo>
                        <a:pt x="121" y="68"/>
                      </a:moveTo>
                      <a:lnTo>
                        <a:pt x="206" y="55"/>
                      </a:lnTo>
                      <a:lnTo>
                        <a:pt x="286" y="0"/>
                      </a:lnTo>
                      <a:lnTo>
                        <a:pt x="369" y="82"/>
                      </a:lnTo>
                      <a:lnTo>
                        <a:pt x="629" y="242"/>
                      </a:lnTo>
                      <a:lnTo>
                        <a:pt x="646" y="301"/>
                      </a:lnTo>
                      <a:lnTo>
                        <a:pt x="497" y="350"/>
                      </a:lnTo>
                      <a:lnTo>
                        <a:pt x="0" y="108"/>
                      </a:lnTo>
                      <a:lnTo>
                        <a:pt x="121" y="6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4763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14" name="Freeform 648">
                  <a:extLst>
                    <a:ext uri="{FF2B5EF4-FFF2-40B4-BE49-F238E27FC236}">
                      <a16:creationId xmlns:a16="http://schemas.microsoft.com/office/drawing/2014/main" id="{4615638B-1E85-40C7-B9BD-3BA616BC3E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887" y="3714"/>
                  <a:ext cx="514" cy="524"/>
                </a:xfrm>
                <a:custGeom>
                  <a:avLst/>
                  <a:gdLst>
                    <a:gd name="T0" fmla="*/ 4 w 1544"/>
                    <a:gd name="T1" fmla="*/ 4 h 1572"/>
                    <a:gd name="T2" fmla="*/ 4 w 1544"/>
                    <a:gd name="T3" fmla="*/ 3 h 1572"/>
                    <a:gd name="T4" fmla="*/ 4 w 1544"/>
                    <a:gd name="T5" fmla="*/ 2 h 1572"/>
                    <a:gd name="T6" fmla="*/ 4 w 1544"/>
                    <a:gd name="T7" fmla="*/ 1 h 1572"/>
                    <a:gd name="T8" fmla="*/ 5 w 1544"/>
                    <a:gd name="T9" fmla="*/ 1 h 1572"/>
                    <a:gd name="T10" fmla="*/ 5 w 1544"/>
                    <a:gd name="T11" fmla="*/ 1 h 1572"/>
                    <a:gd name="T12" fmla="*/ 5 w 1544"/>
                    <a:gd name="T13" fmla="*/ 1 h 1572"/>
                    <a:gd name="T14" fmla="*/ 7 w 1544"/>
                    <a:gd name="T15" fmla="*/ 1 h 1572"/>
                    <a:gd name="T16" fmla="*/ 10 w 1544"/>
                    <a:gd name="T17" fmla="*/ 0 h 1572"/>
                    <a:gd name="T18" fmla="*/ 12 w 1544"/>
                    <a:gd name="T19" fmla="*/ 0 h 1572"/>
                    <a:gd name="T20" fmla="*/ 14 w 1544"/>
                    <a:gd name="T21" fmla="*/ 0 h 1572"/>
                    <a:gd name="T22" fmla="*/ 16 w 1544"/>
                    <a:gd name="T23" fmla="*/ 0 h 1572"/>
                    <a:gd name="T24" fmla="*/ 18 w 1544"/>
                    <a:gd name="T25" fmla="*/ 0 h 1572"/>
                    <a:gd name="T26" fmla="*/ 19 w 1544"/>
                    <a:gd name="T27" fmla="*/ 0 h 1572"/>
                    <a:gd name="T28" fmla="*/ 19 w 1544"/>
                    <a:gd name="T29" fmla="*/ 0 h 1572"/>
                    <a:gd name="T30" fmla="*/ 19 w 1544"/>
                    <a:gd name="T31" fmla="*/ 0 h 1572"/>
                    <a:gd name="T32" fmla="*/ 19 w 1544"/>
                    <a:gd name="T33" fmla="*/ 1 h 1572"/>
                    <a:gd name="T34" fmla="*/ 19 w 1544"/>
                    <a:gd name="T35" fmla="*/ 1 h 1572"/>
                    <a:gd name="T36" fmla="*/ 19 w 1544"/>
                    <a:gd name="T37" fmla="*/ 1 h 1572"/>
                    <a:gd name="T38" fmla="*/ 19 w 1544"/>
                    <a:gd name="T39" fmla="*/ 3 h 1572"/>
                    <a:gd name="T40" fmla="*/ 18 w 1544"/>
                    <a:gd name="T41" fmla="*/ 4 h 1572"/>
                    <a:gd name="T42" fmla="*/ 18 w 1544"/>
                    <a:gd name="T43" fmla="*/ 7 h 1572"/>
                    <a:gd name="T44" fmla="*/ 17 w 1544"/>
                    <a:gd name="T45" fmla="*/ 9 h 1572"/>
                    <a:gd name="T46" fmla="*/ 16 w 1544"/>
                    <a:gd name="T47" fmla="*/ 13 h 1572"/>
                    <a:gd name="T48" fmla="*/ 15 w 1544"/>
                    <a:gd name="T49" fmla="*/ 17 h 1572"/>
                    <a:gd name="T50" fmla="*/ 15 w 1544"/>
                    <a:gd name="T51" fmla="*/ 17 h 1572"/>
                    <a:gd name="T52" fmla="*/ 15 w 1544"/>
                    <a:gd name="T53" fmla="*/ 18 h 1572"/>
                    <a:gd name="T54" fmla="*/ 14 w 1544"/>
                    <a:gd name="T55" fmla="*/ 18 h 1572"/>
                    <a:gd name="T56" fmla="*/ 14 w 1544"/>
                    <a:gd name="T57" fmla="*/ 18 h 1572"/>
                    <a:gd name="T58" fmla="*/ 14 w 1544"/>
                    <a:gd name="T59" fmla="*/ 19 h 1572"/>
                    <a:gd name="T60" fmla="*/ 14 w 1544"/>
                    <a:gd name="T61" fmla="*/ 19 h 1572"/>
                    <a:gd name="T62" fmla="*/ 14 w 1544"/>
                    <a:gd name="T63" fmla="*/ 19 h 1572"/>
                    <a:gd name="T64" fmla="*/ 13 w 1544"/>
                    <a:gd name="T65" fmla="*/ 19 h 1572"/>
                    <a:gd name="T66" fmla="*/ 12 w 1544"/>
                    <a:gd name="T67" fmla="*/ 19 h 1572"/>
                    <a:gd name="T68" fmla="*/ 11 w 1544"/>
                    <a:gd name="T69" fmla="*/ 19 h 1572"/>
                    <a:gd name="T70" fmla="*/ 10 w 1544"/>
                    <a:gd name="T71" fmla="*/ 19 h 1572"/>
                    <a:gd name="T72" fmla="*/ 9 w 1544"/>
                    <a:gd name="T73" fmla="*/ 19 h 1572"/>
                    <a:gd name="T74" fmla="*/ 8 w 1544"/>
                    <a:gd name="T75" fmla="*/ 19 h 1572"/>
                    <a:gd name="T76" fmla="*/ 7 w 1544"/>
                    <a:gd name="T77" fmla="*/ 19 h 1572"/>
                    <a:gd name="T78" fmla="*/ 6 w 1544"/>
                    <a:gd name="T79" fmla="*/ 19 h 1572"/>
                    <a:gd name="T80" fmla="*/ 1 w 1544"/>
                    <a:gd name="T81" fmla="*/ 15 h 1572"/>
                    <a:gd name="T82" fmla="*/ 0 w 1544"/>
                    <a:gd name="T83" fmla="*/ 15 h 1572"/>
                    <a:gd name="T84" fmla="*/ 0 w 1544"/>
                    <a:gd name="T85" fmla="*/ 15 h 1572"/>
                    <a:gd name="T86" fmla="*/ 0 w 1544"/>
                    <a:gd name="T87" fmla="*/ 15 h 1572"/>
                    <a:gd name="T88" fmla="*/ 0 w 1544"/>
                    <a:gd name="T89" fmla="*/ 14 h 1572"/>
                    <a:gd name="T90" fmla="*/ 0 w 1544"/>
                    <a:gd name="T91" fmla="*/ 14 h 1572"/>
                    <a:gd name="T92" fmla="*/ 2 w 1544"/>
                    <a:gd name="T93" fmla="*/ 9 h 1572"/>
                    <a:gd name="T94" fmla="*/ 3 w 1544"/>
                    <a:gd name="T95" fmla="*/ 6 h 1572"/>
                    <a:gd name="T96" fmla="*/ 4 w 1544"/>
                    <a:gd name="T97" fmla="*/ 4 h 157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544"/>
                    <a:gd name="T148" fmla="*/ 0 h 1572"/>
                    <a:gd name="T149" fmla="*/ 1544 w 1544"/>
                    <a:gd name="T150" fmla="*/ 1572 h 157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544" h="1572">
                      <a:moveTo>
                        <a:pt x="288" y="319"/>
                      </a:moveTo>
                      <a:lnTo>
                        <a:pt x="325" y="211"/>
                      </a:lnTo>
                      <a:lnTo>
                        <a:pt x="350" y="141"/>
                      </a:lnTo>
                      <a:lnTo>
                        <a:pt x="358" y="121"/>
                      </a:lnTo>
                      <a:lnTo>
                        <a:pt x="372" y="104"/>
                      </a:lnTo>
                      <a:lnTo>
                        <a:pt x="381" y="95"/>
                      </a:lnTo>
                      <a:lnTo>
                        <a:pt x="397" y="90"/>
                      </a:lnTo>
                      <a:lnTo>
                        <a:pt x="592" y="51"/>
                      </a:lnTo>
                      <a:lnTo>
                        <a:pt x="802" y="14"/>
                      </a:lnTo>
                      <a:lnTo>
                        <a:pt x="992" y="0"/>
                      </a:lnTo>
                      <a:lnTo>
                        <a:pt x="1100" y="0"/>
                      </a:lnTo>
                      <a:lnTo>
                        <a:pt x="1325" y="13"/>
                      </a:lnTo>
                      <a:lnTo>
                        <a:pt x="1487" y="20"/>
                      </a:lnTo>
                      <a:lnTo>
                        <a:pt x="1511" y="23"/>
                      </a:lnTo>
                      <a:lnTo>
                        <a:pt x="1527" y="30"/>
                      </a:lnTo>
                      <a:lnTo>
                        <a:pt x="1537" y="37"/>
                      </a:lnTo>
                      <a:lnTo>
                        <a:pt x="1544" y="48"/>
                      </a:lnTo>
                      <a:lnTo>
                        <a:pt x="1544" y="63"/>
                      </a:lnTo>
                      <a:lnTo>
                        <a:pt x="1535" y="105"/>
                      </a:lnTo>
                      <a:lnTo>
                        <a:pt x="1504" y="248"/>
                      </a:lnTo>
                      <a:lnTo>
                        <a:pt x="1480" y="353"/>
                      </a:lnTo>
                      <a:lnTo>
                        <a:pt x="1428" y="591"/>
                      </a:lnTo>
                      <a:lnTo>
                        <a:pt x="1394" y="737"/>
                      </a:lnTo>
                      <a:lnTo>
                        <a:pt x="1302" y="1080"/>
                      </a:lnTo>
                      <a:lnTo>
                        <a:pt x="1214" y="1355"/>
                      </a:lnTo>
                      <a:lnTo>
                        <a:pt x="1197" y="1407"/>
                      </a:lnTo>
                      <a:lnTo>
                        <a:pt x="1187" y="1437"/>
                      </a:lnTo>
                      <a:lnTo>
                        <a:pt x="1178" y="1465"/>
                      </a:lnTo>
                      <a:lnTo>
                        <a:pt x="1168" y="1483"/>
                      </a:lnTo>
                      <a:lnTo>
                        <a:pt x="1152" y="1501"/>
                      </a:lnTo>
                      <a:lnTo>
                        <a:pt x="1137" y="1508"/>
                      </a:lnTo>
                      <a:lnTo>
                        <a:pt x="1108" y="1515"/>
                      </a:lnTo>
                      <a:lnTo>
                        <a:pt x="1056" y="1520"/>
                      </a:lnTo>
                      <a:lnTo>
                        <a:pt x="967" y="1520"/>
                      </a:lnTo>
                      <a:lnTo>
                        <a:pt x="893" y="1528"/>
                      </a:lnTo>
                      <a:lnTo>
                        <a:pt x="795" y="1544"/>
                      </a:lnTo>
                      <a:lnTo>
                        <a:pt x="694" y="1561"/>
                      </a:lnTo>
                      <a:lnTo>
                        <a:pt x="626" y="1572"/>
                      </a:lnTo>
                      <a:lnTo>
                        <a:pt x="540" y="1572"/>
                      </a:lnTo>
                      <a:lnTo>
                        <a:pt x="523" y="1561"/>
                      </a:lnTo>
                      <a:lnTo>
                        <a:pt x="47" y="1248"/>
                      </a:lnTo>
                      <a:lnTo>
                        <a:pt x="24" y="1228"/>
                      </a:lnTo>
                      <a:lnTo>
                        <a:pt x="7" y="1207"/>
                      </a:lnTo>
                      <a:lnTo>
                        <a:pt x="0" y="1182"/>
                      </a:lnTo>
                      <a:lnTo>
                        <a:pt x="0" y="1154"/>
                      </a:lnTo>
                      <a:lnTo>
                        <a:pt x="7" y="1128"/>
                      </a:lnTo>
                      <a:lnTo>
                        <a:pt x="142" y="741"/>
                      </a:lnTo>
                      <a:lnTo>
                        <a:pt x="229" y="497"/>
                      </a:lnTo>
                      <a:lnTo>
                        <a:pt x="288" y="319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15" name="Freeform 649">
                  <a:extLst>
                    <a:ext uri="{FF2B5EF4-FFF2-40B4-BE49-F238E27FC236}">
                      <a16:creationId xmlns:a16="http://schemas.microsoft.com/office/drawing/2014/main" id="{0EA85A2E-CAAC-4245-9F7A-A5039EE2C9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93" y="3757"/>
                  <a:ext cx="306" cy="398"/>
                </a:xfrm>
                <a:custGeom>
                  <a:avLst/>
                  <a:gdLst>
                    <a:gd name="T0" fmla="*/ 3 w 918"/>
                    <a:gd name="T1" fmla="*/ 4 h 1193"/>
                    <a:gd name="T2" fmla="*/ 3 w 918"/>
                    <a:gd name="T3" fmla="*/ 2 h 1193"/>
                    <a:gd name="T4" fmla="*/ 4 w 918"/>
                    <a:gd name="T5" fmla="*/ 0 h 1193"/>
                    <a:gd name="T6" fmla="*/ 4 w 918"/>
                    <a:gd name="T7" fmla="*/ 0 h 1193"/>
                    <a:gd name="T8" fmla="*/ 4 w 918"/>
                    <a:gd name="T9" fmla="*/ 0 h 1193"/>
                    <a:gd name="T10" fmla="*/ 5 w 918"/>
                    <a:gd name="T11" fmla="*/ 0 h 1193"/>
                    <a:gd name="T12" fmla="*/ 8 w 918"/>
                    <a:gd name="T13" fmla="*/ 0 h 1193"/>
                    <a:gd name="T14" fmla="*/ 11 w 918"/>
                    <a:gd name="T15" fmla="*/ 0 h 1193"/>
                    <a:gd name="T16" fmla="*/ 11 w 918"/>
                    <a:gd name="T17" fmla="*/ 0 h 1193"/>
                    <a:gd name="T18" fmla="*/ 11 w 918"/>
                    <a:gd name="T19" fmla="*/ 0 h 1193"/>
                    <a:gd name="T20" fmla="*/ 11 w 918"/>
                    <a:gd name="T21" fmla="*/ 0 h 1193"/>
                    <a:gd name="T22" fmla="*/ 11 w 918"/>
                    <a:gd name="T23" fmla="*/ 2 h 1193"/>
                    <a:gd name="T24" fmla="*/ 11 w 918"/>
                    <a:gd name="T25" fmla="*/ 3 h 1193"/>
                    <a:gd name="T26" fmla="*/ 10 w 918"/>
                    <a:gd name="T27" fmla="*/ 5 h 1193"/>
                    <a:gd name="T28" fmla="*/ 8 w 918"/>
                    <a:gd name="T29" fmla="*/ 9 h 1193"/>
                    <a:gd name="T30" fmla="*/ 7 w 918"/>
                    <a:gd name="T31" fmla="*/ 12 h 1193"/>
                    <a:gd name="T32" fmla="*/ 6 w 918"/>
                    <a:gd name="T33" fmla="*/ 13 h 1193"/>
                    <a:gd name="T34" fmla="*/ 6 w 918"/>
                    <a:gd name="T35" fmla="*/ 14 h 1193"/>
                    <a:gd name="T36" fmla="*/ 6 w 918"/>
                    <a:gd name="T37" fmla="*/ 14 h 1193"/>
                    <a:gd name="T38" fmla="*/ 6 w 918"/>
                    <a:gd name="T39" fmla="*/ 14 h 1193"/>
                    <a:gd name="T40" fmla="*/ 6 w 918"/>
                    <a:gd name="T41" fmla="*/ 15 h 1193"/>
                    <a:gd name="T42" fmla="*/ 5 w 918"/>
                    <a:gd name="T43" fmla="*/ 15 h 1193"/>
                    <a:gd name="T44" fmla="*/ 5 w 918"/>
                    <a:gd name="T45" fmla="*/ 15 h 1193"/>
                    <a:gd name="T46" fmla="*/ 5 w 918"/>
                    <a:gd name="T47" fmla="*/ 15 h 1193"/>
                    <a:gd name="T48" fmla="*/ 5 w 918"/>
                    <a:gd name="T49" fmla="*/ 15 h 1193"/>
                    <a:gd name="T50" fmla="*/ 4 w 918"/>
                    <a:gd name="T51" fmla="*/ 14 h 1193"/>
                    <a:gd name="T52" fmla="*/ 4 w 918"/>
                    <a:gd name="T53" fmla="*/ 14 h 1193"/>
                    <a:gd name="T54" fmla="*/ 4 w 918"/>
                    <a:gd name="T55" fmla="*/ 14 h 1193"/>
                    <a:gd name="T56" fmla="*/ 3 w 918"/>
                    <a:gd name="T57" fmla="*/ 13 h 1193"/>
                    <a:gd name="T58" fmla="*/ 0 w 918"/>
                    <a:gd name="T59" fmla="*/ 12 h 1193"/>
                    <a:gd name="T60" fmla="*/ 0 w 918"/>
                    <a:gd name="T61" fmla="*/ 12 h 1193"/>
                    <a:gd name="T62" fmla="*/ 0 w 918"/>
                    <a:gd name="T63" fmla="*/ 12 h 1193"/>
                    <a:gd name="T64" fmla="*/ 0 w 918"/>
                    <a:gd name="T65" fmla="*/ 12 h 1193"/>
                    <a:gd name="T66" fmla="*/ 0 w 918"/>
                    <a:gd name="T67" fmla="*/ 12 h 1193"/>
                    <a:gd name="T68" fmla="*/ 3 w 918"/>
                    <a:gd name="T69" fmla="*/ 4 h 119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18"/>
                    <a:gd name="T106" fmla="*/ 0 h 1193"/>
                    <a:gd name="T107" fmla="*/ 918 w 918"/>
                    <a:gd name="T108" fmla="*/ 1193 h 119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18" h="1193">
                      <a:moveTo>
                        <a:pt x="209" y="357"/>
                      </a:moveTo>
                      <a:lnTo>
                        <a:pt x="276" y="183"/>
                      </a:lnTo>
                      <a:lnTo>
                        <a:pt x="334" y="31"/>
                      </a:lnTo>
                      <a:lnTo>
                        <a:pt x="343" y="24"/>
                      </a:lnTo>
                      <a:lnTo>
                        <a:pt x="353" y="21"/>
                      </a:lnTo>
                      <a:lnTo>
                        <a:pt x="373" y="19"/>
                      </a:lnTo>
                      <a:lnTo>
                        <a:pt x="636" y="1"/>
                      </a:lnTo>
                      <a:lnTo>
                        <a:pt x="891" y="0"/>
                      </a:lnTo>
                      <a:lnTo>
                        <a:pt x="906" y="2"/>
                      </a:lnTo>
                      <a:lnTo>
                        <a:pt x="912" y="7"/>
                      </a:lnTo>
                      <a:lnTo>
                        <a:pt x="918" y="21"/>
                      </a:lnTo>
                      <a:lnTo>
                        <a:pt x="898" y="129"/>
                      </a:lnTo>
                      <a:lnTo>
                        <a:pt x="858" y="223"/>
                      </a:lnTo>
                      <a:lnTo>
                        <a:pt x="790" y="395"/>
                      </a:lnTo>
                      <a:lnTo>
                        <a:pt x="659" y="690"/>
                      </a:lnTo>
                      <a:lnTo>
                        <a:pt x="546" y="946"/>
                      </a:lnTo>
                      <a:lnTo>
                        <a:pt x="516" y="1042"/>
                      </a:lnTo>
                      <a:lnTo>
                        <a:pt x="499" y="1108"/>
                      </a:lnTo>
                      <a:lnTo>
                        <a:pt x="481" y="1145"/>
                      </a:lnTo>
                      <a:lnTo>
                        <a:pt x="464" y="1172"/>
                      </a:lnTo>
                      <a:lnTo>
                        <a:pt x="452" y="1185"/>
                      </a:lnTo>
                      <a:lnTo>
                        <a:pt x="442" y="1192"/>
                      </a:lnTo>
                      <a:lnTo>
                        <a:pt x="427" y="1193"/>
                      </a:lnTo>
                      <a:lnTo>
                        <a:pt x="411" y="1189"/>
                      </a:lnTo>
                      <a:lnTo>
                        <a:pt x="385" y="1175"/>
                      </a:lnTo>
                      <a:lnTo>
                        <a:pt x="357" y="1155"/>
                      </a:lnTo>
                      <a:lnTo>
                        <a:pt x="331" y="1131"/>
                      </a:lnTo>
                      <a:lnTo>
                        <a:pt x="300" y="1108"/>
                      </a:lnTo>
                      <a:lnTo>
                        <a:pt x="272" y="1087"/>
                      </a:lnTo>
                      <a:lnTo>
                        <a:pt x="13" y="981"/>
                      </a:lnTo>
                      <a:lnTo>
                        <a:pt x="4" y="974"/>
                      </a:lnTo>
                      <a:lnTo>
                        <a:pt x="0" y="964"/>
                      </a:lnTo>
                      <a:lnTo>
                        <a:pt x="3" y="950"/>
                      </a:lnTo>
                      <a:lnTo>
                        <a:pt x="7" y="937"/>
                      </a:lnTo>
                      <a:lnTo>
                        <a:pt x="209" y="357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16" name="Group 650">
                  <a:extLst>
                    <a:ext uri="{FF2B5EF4-FFF2-40B4-BE49-F238E27FC236}">
                      <a16:creationId xmlns:a16="http://schemas.microsoft.com/office/drawing/2014/main" id="{E7CF198A-445B-4B2A-8F39-DB33C85AE7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444" y="3326"/>
                  <a:ext cx="218" cy="1051"/>
                  <a:chOff x="-430" y="3619"/>
                  <a:chExt cx="218" cy="1051"/>
                </a:xfrm>
              </p:grpSpPr>
              <p:sp>
                <p:nvSpPr>
                  <p:cNvPr id="1117" name="Freeform 651">
                    <a:extLst>
                      <a:ext uri="{FF2B5EF4-FFF2-40B4-BE49-F238E27FC236}">
                        <a16:creationId xmlns:a16="http://schemas.microsoft.com/office/drawing/2014/main" id="{F978D9D0-A3EA-42FB-A4D7-9CC16F76E6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430" y="4453"/>
                    <a:ext cx="75" cy="217"/>
                  </a:xfrm>
                  <a:custGeom>
                    <a:avLst/>
                    <a:gdLst>
                      <a:gd name="T0" fmla="*/ 0 w 224"/>
                      <a:gd name="T1" fmla="*/ 0 h 651"/>
                      <a:gd name="T2" fmla="*/ 0 w 224"/>
                      <a:gd name="T3" fmla="*/ 1 h 651"/>
                      <a:gd name="T4" fmla="*/ 0 w 224"/>
                      <a:gd name="T5" fmla="*/ 1 h 651"/>
                      <a:gd name="T6" fmla="*/ 0 w 224"/>
                      <a:gd name="T7" fmla="*/ 1 h 651"/>
                      <a:gd name="T8" fmla="*/ 1 w 224"/>
                      <a:gd name="T9" fmla="*/ 2 h 651"/>
                      <a:gd name="T10" fmla="*/ 1 w 224"/>
                      <a:gd name="T11" fmla="*/ 2 h 651"/>
                      <a:gd name="T12" fmla="*/ 2 w 224"/>
                      <a:gd name="T13" fmla="*/ 2 h 651"/>
                      <a:gd name="T14" fmla="*/ 2 w 224"/>
                      <a:gd name="T15" fmla="*/ 2 h 651"/>
                      <a:gd name="T16" fmla="*/ 2 w 224"/>
                      <a:gd name="T17" fmla="*/ 3 h 651"/>
                      <a:gd name="T18" fmla="*/ 2 w 224"/>
                      <a:gd name="T19" fmla="*/ 4 h 651"/>
                      <a:gd name="T20" fmla="*/ 2 w 224"/>
                      <a:gd name="T21" fmla="*/ 4 h 651"/>
                      <a:gd name="T22" fmla="*/ 2 w 224"/>
                      <a:gd name="T23" fmla="*/ 4 h 651"/>
                      <a:gd name="T24" fmla="*/ 2 w 224"/>
                      <a:gd name="T25" fmla="*/ 5 h 651"/>
                      <a:gd name="T26" fmla="*/ 1 w 224"/>
                      <a:gd name="T27" fmla="*/ 5 h 651"/>
                      <a:gd name="T28" fmla="*/ 1 w 224"/>
                      <a:gd name="T29" fmla="*/ 6 h 651"/>
                      <a:gd name="T30" fmla="*/ 1 w 224"/>
                      <a:gd name="T31" fmla="*/ 6 h 651"/>
                      <a:gd name="T32" fmla="*/ 1 w 224"/>
                      <a:gd name="T33" fmla="*/ 7 h 651"/>
                      <a:gd name="T34" fmla="*/ 2 w 224"/>
                      <a:gd name="T35" fmla="*/ 7 h 651"/>
                      <a:gd name="T36" fmla="*/ 2 w 224"/>
                      <a:gd name="T37" fmla="*/ 7 h 651"/>
                      <a:gd name="T38" fmla="*/ 2 w 224"/>
                      <a:gd name="T39" fmla="*/ 8 h 651"/>
                      <a:gd name="T40" fmla="*/ 3 w 224"/>
                      <a:gd name="T41" fmla="*/ 8 h 651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224"/>
                      <a:gd name="T64" fmla="*/ 0 h 651"/>
                      <a:gd name="T65" fmla="*/ 224 w 224"/>
                      <a:gd name="T66" fmla="*/ 651 h 651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224" h="651">
                        <a:moveTo>
                          <a:pt x="0" y="0"/>
                        </a:moveTo>
                        <a:lnTo>
                          <a:pt x="7" y="42"/>
                        </a:lnTo>
                        <a:lnTo>
                          <a:pt x="18" y="75"/>
                        </a:lnTo>
                        <a:lnTo>
                          <a:pt x="37" y="105"/>
                        </a:lnTo>
                        <a:lnTo>
                          <a:pt x="67" y="123"/>
                        </a:lnTo>
                        <a:lnTo>
                          <a:pt x="104" y="138"/>
                        </a:lnTo>
                        <a:lnTo>
                          <a:pt x="132" y="163"/>
                        </a:lnTo>
                        <a:lnTo>
                          <a:pt x="156" y="195"/>
                        </a:lnTo>
                        <a:lnTo>
                          <a:pt x="180" y="247"/>
                        </a:lnTo>
                        <a:lnTo>
                          <a:pt x="189" y="291"/>
                        </a:lnTo>
                        <a:lnTo>
                          <a:pt x="182" y="325"/>
                        </a:lnTo>
                        <a:lnTo>
                          <a:pt x="156" y="357"/>
                        </a:lnTo>
                        <a:lnTo>
                          <a:pt x="133" y="385"/>
                        </a:lnTo>
                        <a:lnTo>
                          <a:pt x="118" y="415"/>
                        </a:lnTo>
                        <a:lnTo>
                          <a:pt x="106" y="453"/>
                        </a:lnTo>
                        <a:lnTo>
                          <a:pt x="101" y="498"/>
                        </a:lnTo>
                        <a:lnTo>
                          <a:pt x="112" y="537"/>
                        </a:lnTo>
                        <a:lnTo>
                          <a:pt x="128" y="564"/>
                        </a:lnTo>
                        <a:lnTo>
                          <a:pt x="162" y="600"/>
                        </a:lnTo>
                        <a:lnTo>
                          <a:pt x="189" y="624"/>
                        </a:lnTo>
                        <a:lnTo>
                          <a:pt x="224" y="651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18" name="Oval 652">
                    <a:extLst>
                      <a:ext uri="{FF2B5EF4-FFF2-40B4-BE49-F238E27FC236}">
                        <a16:creationId xmlns:a16="http://schemas.microsoft.com/office/drawing/2014/main" id="{B7AF4600-95B7-4A85-86F9-819C98D045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227" y="3619"/>
                    <a:ext cx="15" cy="1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104" name="Freeform 653">
                <a:extLst>
                  <a:ext uri="{FF2B5EF4-FFF2-40B4-BE49-F238E27FC236}">
                    <a16:creationId xmlns:a16="http://schemas.microsoft.com/office/drawing/2014/main" id="{4F8F1A19-7464-4AA2-A0B6-29144FD1F8B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116498" y="6311932"/>
                <a:ext cx="194468" cy="461857"/>
              </a:xfrm>
              <a:custGeom>
                <a:avLst/>
                <a:gdLst>
                  <a:gd name="T0" fmla="*/ 3 w 1025"/>
                  <a:gd name="T1" fmla="*/ 9 h 1629"/>
                  <a:gd name="T2" fmla="*/ 2 w 1025"/>
                  <a:gd name="T3" fmla="*/ 7 h 1629"/>
                  <a:gd name="T4" fmla="*/ 1 w 1025"/>
                  <a:gd name="T5" fmla="*/ 0 h 1629"/>
                  <a:gd name="T6" fmla="*/ 1 w 1025"/>
                  <a:gd name="T7" fmla="*/ 0 h 1629"/>
                  <a:gd name="T8" fmla="*/ 1 w 1025"/>
                  <a:gd name="T9" fmla="*/ 0 h 1629"/>
                  <a:gd name="T10" fmla="*/ 1 w 1025"/>
                  <a:gd name="T11" fmla="*/ 0 h 1629"/>
                  <a:gd name="T12" fmla="*/ 1 w 1025"/>
                  <a:gd name="T13" fmla="*/ 0 h 1629"/>
                  <a:gd name="T14" fmla="*/ 1 w 1025"/>
                  <a:gd name="T15" fmla="*/ 0 h 1629"/>
                  <a:gd name="T16" fmla="*/ 1 w 1025"/>
                  <a:gd name="T17" fmla="*/ 0 h 1629"/>
                  <a:gd name="T18" fmla="*/ 1 w 1025"/>
                  <a:gd name="T19" fmla="*/ 0 h 1629"/>
                  <a:gd name="T20" fmla="*/ 0 w 1025"/>
                  <a:gd name="T21" fmla="*/ 1 h 1629"/>
                  <a:gd name="T22" fmla="*/ 0 w 1025"/>
                  <a:gd name="T23" fmla="*/ 1 h 1629"/>
                  <a:gd name="T24" fmla="*/ 0 w 1025"/>
                  <a:gd name="T25" fmla="*/ 1 h 1629"/>
                  <a:gd name="T26" fmla="*/ 0 w 1025"/>
                  <a:gd name="T27" fmla="*/ 2 h 1629"/>
                  <a:gd name="T28" fmla="*/ 0 w 1025"/>
                  <a:gd name="T29" fmla="*/ 2 h 1629"/>
                  <a:gd name="T30" fmla="*/ 0 w 1025"/>
                  <a:gd name="T31" fmla="*/ 2 h 1629"/>
                  <a:gd name="T32" fmla="*/ 0 w 1025"/>
                  <a:gd name="T33" fmla="*/ 3 h 1629"/>
                  <a:gd name="T34" fmla="*/ 0 w 1025"/>
                  <a:gd name="T35" fmla="*/ 3 h 1629"/>
                  <a:gd name="T36" fmla="*/ 0 w 1025"/>
                  <a:gd name="T37" fmla="*/ 4 h 1629"/>
                  <a:gd name="T38" fmla="*/ 0 w 1025"/>
                  <a:gd name="T39" fmla="*/ 5 h 1629"/>
                  <a:gd name="T40" fmla="*/ 0 w 1025"/>
                  <a:gd name="T41" fmla="*/ 6 h 1629"/>
                  <a:gd name="T42" fmla="*/ 0 w 1025"/>
                  <a:gd name="T43" fmla="*/ 7 h 1629"/>
                  <a:gd name="T44" fmla="*/ 0 w 1025"/>
                  <a:gd name="T45" fmla="*/ 8 h 1629"/>
                  <a:gd name="T46" fmla="*/ 0 w 1025"/>
                  <a:gd name="T47" fmla="*/ 9 h 1629"/>
                  <a:gd name="T48" fmla="*/ 0 w 1025"/>
                  <a:gd name="T49" fmla="*/ 9 h 1629"/>
                  <a:gd name="T50" fmla="*/ 0 w 1025"/>
                  <a:gd name="T51" fmla="*/ 10 h 1629"/>
                  <a:gd name="T52" fmla="*/ 0 w 1025"/>
                  <a:gd name="T53" fmla="*/ 10 h 1629"/>
                  <a:gd name="T54" fmla="*/ 1 w 1025"/>
                  <a:gd name="T55" fmla="*/ 11 h 1629"/>
                  <a:gd name="T56" fmla="*/ 1 w 1025"/>
                  <a:gd name="T57" fmla="*/ 12 h 1629"/>
                  <a:gd name="T58" fmla="*/ 1 w 1025"/>
                  <a:gd name="T59" fmla="*/ 12 h 1629"/>
                  <a:gd name="T60" fmla="*/ 1 w 1025"/>
                  <a:gd name="T61" fmla="*/ 12 h 1629"/>
                  <a:gd name="T62" fmla="*/ 2 w 1025"/>
                  <a:gd name="T63" fmla="*/ 11 h 1629"/>
                  <a:gd name="T64" fmla="*/ 2 w 1025"/>
                  <a:gd name="T65" fmla="*/ 11 h 1629"/>
                  <a:gd name="T66" fmla="*/ 2 w 1025"/>
                  <a:gd name="T67" fmla="*/ 12 h 1629"/>
                  <a:gd name="T68" fmla="*/ 3 w 1025"/>
                  <a:gd name="T69" fmla="*/ 11 h 1629"/>
                  <a:gd name="T70" fmla="*/ 3 w 1025"/>
                  <a:gd name="T71" fmla="*/ 12 h 1629"/>
                  <a:gd name="T72" fmla="*/ 3 w 1025"/>
                  <a:gd name="T73" fmla="*/ 17 h 1629"/>
                  <a:gd name="T74" fmla="*/ 3 w 1025"/>
                  <a:gd name="T75" fmla="*/ 18 h 1629"/>
                  <a:gd name="T76" fmla="*/ 3 w 1025"/>
                  <a:gd name="T77" fmla="*/ 18 h 1629"/>
                  <a:gd name="T78" fmla="*/ 3 w 1025"/>
                  <a:gd name="T79" fmla="*/ 18 h 1629"/>
                  <a:gd name="T80" fmla="*/ 3 w 1025"/>
                  <a:gd name="T81" fmla="*/ 19 h 1629"/>
                  <a:gd name="T82" fmla="*/ 3 w 1025"/>
                  <a:gd name="T83" fmla="*/ 19 h 1629"/>
                  <a:gd name="T84" fmla="*/ 3 w 1025"/>
                  <a:gd name="T85" fmla="*/ 19 h 1629"/>
                  <a:gd name="T86" fmla="*/ 3 w 1025"/>
                  <a:gd name="T87" fmla="*/ 19 h 1629"/>
                  <a:gd name="T88" fmla="*/ 3 w 1025"/>
                  <a:gd name="T89" fmla="*/ 19 h 1629"/>
                  <a:gd name="T90" fmla="*/ 0 w 1025"/>
                  <a:gd name="T91" fmla="*/ 19 h 1629"/>
                  <a:gd name="T92" fmla="*/ 0 w 1025"/>
                  <a:gd name="T93" fmla="*/ 20 h 1629"/>
                  <a:gd name="T94" fmla="*/ 3 w 1025"/>
                  <a:gd name="T95" fmla="*/ 20 h 1629"/>
                  <a:gd name="T96" fmla="*/ 3 w 1025"/>
                  <a:gd name="T97" fmla="*/ 20 h 1629"/>
                  <a:gd name="T98" fmla="*/ 3 w 1025"/>
                  <a:gd name="T99" fmla="*/ 20 h 1629"/>
                  <a:gd name="T100" fmla="*/ 3 w 1025"/>
                  <a:gd name="T101" fmla="*/ 20 h 1629"/>
                  <a:gd name="T102" fmla="*/ 3 w 1025"/>
                  <a:gd name="T103" fmla="*/ 20 h 1629"/>
                  <a:gd name="T104" fmla="*/ 3 w 1025"/>
                  <a:gd name="T105" fmla="*/ 20 h 1629"/>
                  <a:gd name="T106" fmla="*/ 3 w 1025"/>
                  <a:gd name="T107" fmla="*/ 19 h 1629"/>
                  <a:gd name="T108" fmla="*/ 3 w 1025"/>
                  <a:gd name="T109" fmla="*/ 19 h 1629"/>
                  <a:gd name="T110" fmla="*/ 3 w 1025"/>
                  <a:gd name="T111" fmla="*/ 19 h 1629"/>
                  <a:gd name="T112" fmla="*/ 3 w 1025"/>
                  <a:gd name="T113" fmla="*/ 18 h 1629"/>
                  <a:gd name="T114" fmla="*/ 3 w 1025"/>
                  <a:gd name="T115" fmla="*/ 18 h 1629"/>
                  <a:gd name="T116" fmla="*/ 3 w 1025"/>
                  <a:gd name="T117" fmla="*/ 17 h 1629"/>
                  <a:gd name="T118" fmla="*/ 3 w 1025"/>
                  <a:gd name="T119" fmla="*/ 9 h 162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25"/>
                  <a:gd name="T181" fmla="*/ 0 h 1629"/>
                  <a:gd name="T182" fmla="*/ 1025 w 1025"/>
                  <a:gd name="T183" fmla="*/ 1629 h 162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25" h="1629">
                    <a:moveTo>
                      <a:pt x="1025" y="767"/>
                    </a:moveTo>
                    <a:lnTo>
                      <a:pt x="733" y="602"/>
                    </a:lnTo>
                    <a:lnTo>
                      <a:pt x="412" y="32"/>
                    </a:lnTo>
                    <a:lnTo>
                      <a:pt x="397" y="22"/>
                    </a:lnTo>
                    <a:lnTo>
                      <a:pt x="375" y="10"/>
                    </a:lnTo>
                    <a:lnTo>
                      <a:pt x="349" y="5"/>
                    </a:lnTo>
                    <a:lnTo>
                      <a:pt x="315" y="0"/>
                    </a:lnTo>
                    <a:lnTo>
                      <a:pt x="283" y="5"/>
                    </a:lnTo>
                    <a:lnTo>
                      <a:pt x="254" y="16"/>
                    </a:lnTo>
                    <a:lnTo>
                      <a:pt x="219" y="32"/>
                    </a:lnTo>
                    <a:lnTo>
                      <a:pt x="175" y="54"/>
                    </a:lnTo>
                    <a:lnTo>
                      <a:pt x="138" y="79"/>
                    </a:lnTo>
                    <a:lnTo>
                      <a:pt x="107" y="101"/>
                    </a:lnTo>
                    <a:lnTo>
                      <a:pt x="83" y="124"/>
                    </a:lnTo>
                    <a:lnTo>
                      <a:pt x="60" y="151"/>
                    </a:lnTo>
                    <a:lnTo>
                      <a:pt x="33" y="191"/>
                    </a:lnTo>
                    <a:lnTo>
                      <a:pt x="17" y="221"/>
                    </a:lnTo>
                    <a:lnTo>
                      <a:pt x="3" y="262"/>
                    </a:lnTo>
                    <a:lnTo>
                      <a:pt x="0" y="309"/>
                    </a:lnTo>
                    <a:lnTo>
                      <a:pt x="0" y="379"/>
                    </a:lnTo>
                    <a:lnTo>
                      <a:pt x="9" y="460"/>
                    </a:lnTo>
                    <a:lnTo>
                      <a:pt x="24" y="535"/>
                    </a:lnTo>
                    <a:lnTo>
                      <a:pt x="51" y="626"/>
                    </a:lnTo>
                    <a:lnTo>
                      <a:pt x="80" y="703"/>
                    </a:lnTo>
                    <a:lnTo>
                      <a:pt x="104" y="754"/>
                    </a:lnTo>
                    <a:lnTo>
                      <a:pt x="140" y="808"/>
                    </a:lnTo>
                    <a:lnTo>
                      <a:pt x="167" y="845"/>
                    </a:lnTo>
                    <a:lnTo>
                      <a:pt x="197" y="888"/>
                    </a:lnTo>
                    <a:lnTo>
                      <a:pt x="232" y="932"/>
                    </a:lnTo>
                    <a:lnTo>
                      <a:pt x="265" y="958"/>
                    </a:lnTo>
                    <a:lnTo>
                      <a:pt x="400" y="942"/>
                    </a:lnTo>
                    <a:lnTo>
                      <a:pt x="503" y="908"/>
                    </a:lnTo>
                    <a:lnTo>
                      <a:pt x="567" y="927"/>
                    </a:lnTo>
                    <a:lnTo>
                      <a:pt x="718" y="934"/>
                    </a:lnTo>
                    <a:lnTo>
                      <a:pt x="903" y="908"/>
                    </a:lnTo>
                    <a:lnTo>
                      <a:pt x="930" y="968"/>
                    </a:lnTo>
                    <a:lnTo>
                      <a:pt x="930" y="1397"/>
                    </a:lnTo>
                    <a:lnTo>
                      <a:pt x="925" y="1437"/>
                    </a:lnTo>
                    <a:lnTo>
                      <a:pt x="918" y="1463"/>
                    </a:lnTo>
                    <a:lnTo>
                      <a:pt x="907" y="1490"/>
                    </a:lnTo>
                    <a:lnTo>
                      <a:pt x="890" y="1510"/>
                    </a:lnTo>
                    <a:lnTo>
                      <a:pt x="870" y="1528"/>
                    </a:lnTo>
                    <a:lnTo>
                      <a:pt x="847" y="1541"/>
                    </a:lnTo>
                    <a:lnTo>
                      <a:pt x="827" y="1547"/>
                    </a:lnTo>
                    <a:lnTo>
                      <a:pt x="802" y="1551"/>
                    </a:lnTo>
                    <a:lnTo>
                      <a:pt x="107" y="1550"/>
                    </a:lnTo>
                    <a:lnTo>
                      <a:pt x="107" y="1629"/>
                    </a:lnTo>
                    <a:lnTo>
                      <a:pt x="820" y="1627"/>
                    </a:lnTo>
                    <a:lnTo>
                      <a:pt x="857" y="1625"/>
                    </a:lnTo>
                    <a:lnTo>
                      <a:pt x="881" y="1621"/>
                    </a:lnTo>
                    <a:lnTo>
                      <a:pt x="908" y="1614"/>
                    </a:lnTo>
                    <a:lnTo>
                      <a:pt x="931" y="1604"/>
                    </a:lnTo>
                    <a:lnTo>
                      <a:pt x="954" y="1585"/>
                    </a:lnTo>
                    <a:lnTo>
                      <a:pt x="977" y="1555"/>
                    </a:lnTo>
                    <a:lnTo>
                      <a:pt x="992" y="1528"/>
                    </a:lnTo>
                    <a:lnTo>
                      <a:pt x="1006" y="1500"/>
                    </a:lnTo>
                    <a:lnTo>
                      <a:pt x="1015" y="1467"/>
                    </a:lnTo>
                    <a:lnTo>
                      <a:pt x="1022" y="1430"/>
                    </a:lnTo>
                    <a:lnTo>
                      <a:pt x="1025" y="1387"/>
                    </a:lnTo>
                    <a:lnTo>
                      <a:pt x="1025" y="767"/>
                    </a:lnTo>
                    <a:close/>
                  </a:path>
                </a:pathLst>
              </a:custGeom>
              <a:solidFill>
                <a:srgbClr val="008000"/>
              </a:solidFill>
              <a:ln w="4763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1106" name="Group 654">
                <a:extLst>
                  <a:ext uri="{FF2B5EF4-FFF2-40B4-BE49-F238E27FC236}">
                    <a16:creationId xmlns:a16="http://schemas.microsoft.com/office/drawing/2014/main" id="{3669CFBB-4704-42CB-B08A-797778483B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953822" y="5959509"/>
                <a:ext cx="266700" cy="836947"/>
                <a:chOff x="-1303" y="3854"/>
                <a:chExt cx="519" cy="984"/>
              </a:xfrm>
              <a:solidFill>
                <a:schemeClr val="tx1"/>
              </a:solidFill>
            </p:grpSpPr>
            <p:sp>
              <p:nvSpPr>
                <p:cNvPr id="1108" name="Freeform 655">
                  <a:extLst>
                    <a:ext uri="{FF2B5EF4-FFF2-40B4-BE49-F238E27FC236}">
                      <a16:creationId xmlns:a16="http://schemas.microsoft.com/office/drawing/2014/main" id="{CB546444-ABBF-4D9B-A51E-2F98135FBD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303" y="3854"/>
                  <a:ext cx="519" cy="984"/>
                </a:xfrm>
                <a:custGeom>
                  <a:avLst/>
                  <a:gdLst>
                    <a:gd name="T0" fmla="*/ 8 w 1559"/>
                    <a:gd name="T1" fmla="*/ 3 h 2952"/>
                    <a:gd name="T2" fmla="*/ 8 w 1559"/>
                    <a:gd name="T3" fmla="*/ 2 h 2952"/>
                    <a:gd name="T4" fmla="*/ 9 w 1559"/>
                    <a:gd name="T5" fmla="*/ 3 h 2952"/>
                    <a:gd name="T6" fmla="*/ 9 w 1559"/>
                    <a:gd name="T7" fmla="*/ 0 h 2952"/>
                    <a:gd name="T8" fmla="*/ 10 w 1559"/>
                    <a:gd name="T9" fmla="*/ 2 h 2952"/>
                    <a:gd name="T10" fmla="*/ 11 w 1559"/>
                    <a:gd name="T11" fmla="*/ 1 h 2952"/>
                    <a:gd name="T12" fmla="*/ 12 w 1559"/>
                    <a:gd name="T13" fmla="*/ 0 h 2952"/>
                    <a:gd name="T14" fmla="*/ 12 w 1559"/>
                    <a:gd name="T15" fmla="*/ 1 h 2952"/>
                    <a:gd name="T16" fmla="*/ 13 w 1559"/>
                    <a:gd name="T17" fmla="*/ 1 h 2952"/>
                    <a:gd name="T18" fmla="*/ 13 w 1559"/>
                    <a:gd name="T19" fmla="*/ 2 h 2952"/>
                    <a:gd name="T20" fmla="*/ 13 w 1559"/>
                    <a:gd name="T21" fmla="*/ 3 h 2952"/>
                    <a:gd name="T22" fmla="*/ 15 w 1559"/>
                    <a:gd name="T23" fmla="*/ 1 h 2952"/>
                    <a:gd name="T24" fmla="*/ 14 w 1559"/>
                    <a:gd name="T25" fmla="*/ 3 h 2952"/>
                    <a:gd name="T26" fmla="*/ 15 w 1559"/>
                    <a:gd name="T27" fmla="*/ 2 h 2952"/>
                    <a:gd name="T28" fmla="*/ 15 w 1559"/>
                    <a:gd name="T29" fmla="*/ 3 h 2952"/>
                    <a:gd name="T30" fmla="*/ 15 w 1559"/>
                    <a:gd name="T31" fmla="*/ 4 h 2952"/>
                    <a:gd name="T32" fmla="*/ 15 w 1559"/>
                    <a:gd name="T33" fmla="*/ 5 h 2952"/>
                    <a:gd name="T34" fmla="*/ 16 w 1559"/>
                    <a:gd name="T35" fmla="*/ 7 h 2952"/>
                    <a:gd name="T36" fmla="*/ 17 w 1559"/>
                    <a:gd name="T37" fmla="*/ 10 h 2952"/>
                    <a:gd name="T38" fmla="*/ 17 w 1559"/>
                    <a:gd name="T39" fmla="*/ 10 h 2952"/>
                    <a:gd name="T40" fmla="*/ 14 w 1559"/>
                    <a:gd name="T41" fmla="*/ 12 h 2952"/>
                    <a:gd name="T42" fmla="*/ 13 w 1559"/>
                    <a:gd name="T43" fmla="*/ 15 h 2952"/>
                    <a:gd name="T44" fmla="*/ 10 w 1559"/>
                    <a:gd name="T45" fmla="*/ 14 h 2952"/>
                    <a:gd name="T46" fmla="*/ 9 w 1559"/>
                    <a:gd name="T47" fmla="*/ 19 h 2952"/>
                    <a:gd name="T48" fmla="*/ 12 w 1559"/>
                    <a:gd name="T49" fmla="*/ 21 h 2952"/>
                    <a:gd name="T50" fmla="*/ 15 w 1559"/>
                    <a:gd name="T51" fmla="*/ 21 h 2952"/>
                    <a:gd name="T52" fmla="*/ 16 w 1559"/>
                    <a:gd name="T53" fmla="*/ 21 h 2952"/>
                    <a:gd name="T54" fmla="*/ 18 w 1559"/>
                    <a:gd name="T55" fmla="*/ 21 h 2952"/>
                    <a:gd name="T56" fmla="*/ 18 w 1559"/>
                    <a:gd name="T57" fmla="*/ 22 h 2952"/>
                    <a:gd name="T58" fmla="*/ 19 w 1559"/>
                    <a:gd name="T59" fmla="*/ 23 h 2952"/>
                    <a:gd name="T60" fmla="*/ 19 w 1559"/>
                    <a:gd name="T61" fmla="*/ 23 h 2952"/>
                    <a:gd name="T62" fmla="*/ 19 w 1559"/>
                    <a:gd name="T63" fmla="*/ 24 h 2952"/>
                    <a:gd name="T64" fmla="*/ 18 w 1559"/>
                    <a:gd name="T65" fmla="*/ 25 h 2952"/>
                    <a:gd name="T66" fmla="*/ 18 w 1559"/>
                    <a:gd name="T67" fmla="*/ 26 h 2952"/>
                    <a:gd name="T68" fmla="*/ 16 w 1559"/>
                    <a:gd name="T69" fmla="*/ 25 h 2952"/>
                    <a:gd name="T70" fmla="*/ 12 w 1559"/>
                    <a:gd name="T71" fmla="*/ 24 h 2952"/>
                    <a:gd name="T72" fmla="*/ 9 w 1559"/>
                    <a:gd name="T73" fmla="*/ 23 h 2952"/>
                    <a:gd name="T74" fmla="*/ 8 w 1559"/>
                    <a:gd name="T75" fmla="*/ 22 h 2952"/>
                    <a:gd name="T76" fmla="*/ 9 w 1559"/>
                    <a:gd name="T77" fmla="*/ 23 h 2952"/>
                    <a:gd name="T78" fmla="*/ 10 w 1559"/>
                    <a:gd name="T79" fmla="*/ 24 h 2952"/>
                    <a:gd name="T80" fmla="*/ 12 w 1559"/>
                    <a:gd name="T81" fmla="*/ 25 h 2952"/>
                    <a:gd name="T82" fmla="*/ 12 w 1559"/>
                    <a:gd name="T83" fmla="*/ 26 h 2952"/>
                    <a:gd name="T84" fmla="*/ 9 w 1559"/>
                    <a:gd name="T85" fmla="*/ 28 h 2952"/>
                    <a:gd name="T86" fmla="*/ 6 w 1559"/>
                    <a:gd name="T87" fmla="*/ 30 h 2952"/>
                    <a:gd name="T88" fmla="*/ 5 w 1559"/>
                    <a:gd name="T89" fmla="*/ 33 h 2952"/>
                    <a:gd name="T90" fmla="*/ 7 w 1559"/>
                    <a:gd name="T91" fmla="*/ 36 h 2952"/>
                    <a:gd name="T92" fmla="*/ 4 w 1559"/>
                    <a:gd name="T93" fmla="*/ 36 h 2952"/>
                    <a:gd name="T94" fmla="*/ 2 w 1559"/>
                    <a:gd name="T95" fmla="*/ 36 h 2952"/>
                    <a:gd name="T96" fmla="*/ 2 w 1559"/>
                    <a:gd name="T97" fmla="*/ 32 h 2952"/>
                    <a:gd name="T98" fmla="*/ 1 w 1559"/>
                    <a:gd name="T99" fmla="*/ 30 h 2952"/>
                    <a:gd name="T100" fmla="*/ 2 w 1559"/>
                    <a:gd name="T101" fmla="*/ 29 h 2952"/>
                    <a:gd name="T102" fmla="*/ 5 w 1559"/>
                    <a:gd name="T103" fmla="*/ 28 h 2952"/>
                    <a:gd name="T104" fmla="*/ 6 w 1559"/>
                    <a:gd name="T105" fmla="*/ 26 h 2952"/>
                    <a:gd name="T106" fmla="*/ 1 w 1559"/>
                    <a:gd name="T107" fmla="*/ 25 h 2952"/>
                    <a:gd name="T108" fmla="*/ 0 w 1559"/>
                    <a:gd name="T109" fmla="*/ 25 h 2952"/>
                    <a:gd name="T110" fmla="*/ 0 w 1559"/>
                    <a:gd name="T111" fmla="*/ 23 h 2952"/>
                    <a:gd name="T112" fmla="*/ 0 w 1559"/>
                    <a:gd name="T113" fmla="*/ 21 h 2952"/>
                    <a:gd name="T114" fmla="*/ 3 w 1559"/>
                    <a:gd name="T115" fmla="*/ 15 h 2952"/>
                    <a:gd name="T116" fmla="*/ 5 w 1559"/>
                    <a:gd name="T117" fmla="*/ 11 h 2952"/>
                    <a:gd name="T118" fmla="*/ 7 w 1559"/>
                    <a:gd name="T119" fmla="*/ 8 h 295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559"/>
                    <a:gd name="T181" fmla="*/ 0 h 2952"/>
                    <a:gd name="T182" fmla="*/ 1559 w 1559"/>
                    <a:gd name="T183" fmla="*/ 2952 h 295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559" h="2952">
                      <a:moveTo>
                        <a:pt x="533" y="631"/>
                      </a:moveTo>
                      <a:lnTo>
                        <a:pt x="575" y="498"/>
                      </a:lnTo>
                      <a:lnTo>
                        <a:pt x="610" y="340"/>
                      </a:lnTo>
                      <a:lnTo>
                        <a:pt x="627" y="203"/>
                      </a:lnTo>
                      <a:lnTo>
                        <a:pt x="592" y="126"/>
                      </a:lnTo>
                      <a:lnTo>
                        <a:pt x="556" y="89"/>
                      </a:lnTo>
                      <a:lnTo>
                        <a:pt x="610" y="132"/>
                      </a:lnTo>
                      <a:lnTo>
                        <a:pt x="651" y="199"/>
                      </a:lnTo>
                      <a:lnTo>
                        <a:pt x="619" y="47"/>
                      </a:lnTo>
                      <a:lnTo>
                        <a:pt x="647" y="119"/>
                      </a:lnTo>
                      <a:lnTo>
                        <a:pt x="707" y="213"/>
                      </a:lnTo>
                      <a:lnTo>
                        <a:pt x="734" y="224"/>
                      </a:lnTo>
                      <a:lnTo>
                        <a:pt x="715" y="143"/>
                      </a:lnTo>
                      <a:lnTo>
                        <a:pt x="730" y="153"/>
                      </a:lnTo>
                      <a:lnTo>
                        <a:pt x="737" y="85"/>
                      </a:lnTo>
                      <a:lnTo>
                        <a:pt x="717" y="12"/>
                      </a:lnTo>
                      <a:lnTo>
                        <a:pt x="811" y="205"/>
                      </a:lnTo>
                      <a:lnTo>
                        <a:pt x="818" y="173"/>
                      </a:lnTo>
                      <a:lnTo>
                        <a:pt x="831" y="196"/>
                      </a:lnTo>
                      <a:lnTo>
                        <a:pt x="835" y="166"/>
                      </a:lnTo>
                      <a:lnTo>
                        <a:pt x="815" y="118"/>
                      </a:lnTo>
                      <a:lnTo>
                        <a:pt x="819" y="25"/>
                      </a:lnTo>
                      <a:lnTo>
                        <a:pt x="852" y="205"/>
                      </a:lnTo>
                      <a:lnTo>
                        <a:pt x="869" y="42"/>
                      </a:lnTo>
                      <a:lnTo>
                        <a:pt x="869" y="169"/>
                      </a:lnTo>
                      <a:lnTo>
                        <a:pt x="886" y="200"/>
                      </a:lnTo>
                      <a:lnTo>
                        <a:pt x="913" y="58"/>
                      </a:lnTo>
                      <a:lnTo>
                        <a:pt x="973" y="0"/>
                      </a:lnTo>
                      <a:lnTo>
                        <a:pt x="933" y="58"/>
                      </a:lnTo>
                      <a:lnTo>
                        <a:pt x="909" y="170"/>
                      </a:lnTo>
                      <a:lnTo>
                        <a:pt x="918" y="190"/>
                      </a:lnTo>
                      <a:lnTo>
                        <a:pt x="959" y="111"/>
                      </a:lnTo>
                      <a:lnTo>
                        <a:pt x="930" y="179"/>
                      </a:lnTo>
                      <a:lnTo>
                        <a:pt x="930" y="209"/>
                      </a:lnTo>
                      <a:lnTo>
                        <a:pt x="1019" y="42"/>
                      </a:lnTo>
                      <a:lnTo>
                        <a:pt x="1020" y="71"/>
                      </a:lnTo>
                      <a:lnTo>
                        <a:pt x="980" y="166"/>
                      </a:lnTo>
                      <a:lnTo>
                        <a:pt x="980" y="224"/>
                      </a:lnTo>
                      <a:lnTo>
                        <a:pt x="994" y="233"/>
                      </a:lnTo>
                      <a:lnTo>
                        <a:pt x="1014" y="128"/>
                      </a:lnTo>
                      <a:lnTo>
                        <a:pt x="1053" y="55"/>
                      </a:lnTo>
                      <a:lnTo>
                        <a:pt x="1020" y="136"/>
                      </a:lnTo>
                      <a:lnTo>
                        <a:pt x="1029" y="246"/>
                      </a:lnTo>
                      <a:lnTo>
                        <a:pt x="1050" y="239"/>
                      </a:lnTo>
                      <a:lnTo>
                        <a:pt x="1091" y="96"/>
                      </a:lnTo>
                      <a:lnTo>
                        <a:pt x="1061" y="250"/>
                      </a:lnTo>
                      <a:lnTo>
                        <a:pt x="1130" y="126"/>
                      </a:lnTo>
                      <a:lnTo>
                        <a:pt x="1185" y="85"/>
                      </a:lnTo>
                      <a:lnTo>
                        <a:pt x="1140" y="145"/>
                      </a:lnTo>
                      <a:lnTo>
                        <a:pt x="1108" y="209"/>
                      </a:lnTo>
                      <a:lnTo>
                        <a:pt x="1161" y="187"/>
                      </a:lnTo>
                      <a:lnTo>
                        <a:pt x="1095" y="234"/>
                      </a:lnTo>
                      <a:lnTo>
                        <a:pt x="1084" y="284"/>
                      </a:lnTo>
                      <a:lnTo>
                        <a:pt x="1105" y="293"/>
                      </a:lnTo>
                      <a:lnTo>
                        <a:pt x="1169" y="192"/>
                      </a:lnTo>
                      <a:lnTo>
                        <a:pt x="1249" y="132"/>
                      </a:lnTo>
                      <a:lnTo>
                        <a:pt x="1144" y="267"/>
                      </a:lnTo>
                      <a:lnTo>
                        <a:pt x="1195" y="224"/>
                      </a:lnTo>
                      <a:lnTo>
                        <a:pt x="1463" y="182"/>
                      </a:lnTo>
                      <a:lnTo>
                        <a:pt x="1181" y="247"/>
                      </a:lnTo>
                      <a:lnTo>
                        <a:pt x="1152" y="294"/>
                      </a:lnTo>
                      <a:lnTo>
                        <a:pt x="1181" y="286"/>
                      </a:lnTo>
                      <a:lnTo>
                        <a:pt x="1262" y="243"/>
                      </a:lnTo>
                      <a:lnTo>
                        <a:pt x="1198" y="307"/>
                      </a:lnTo>
                      <a:lnTo>
                        <a:pt x="1147" y="337"/>
                      </a:lnTo>
                      <a:lnTo>
                        <a:pt x="1147" y="375"/>
                      </a:lnTo>
                      <a:lnTo>
                        <a:pt x="1161" y="405"/>
                      </a:lnTo>
                      <a:lnTo>
                        <a:pt x="1189" y="438"/>
                      </a:lnTo>
                      <a:lnTo>
                        <a:pt x="1224" y="485"/>
                      </a:lnTo>
                      <a:lnTo>
                        <a:pt x="1253" y="525"/>
                      </a:lnTo>
                      <a:lnTo>
                        <a:pt x="1283" y="566"/>
                      </a:lnTo>
                      <a:lnTo>
                        <a:pt x="1310" y="606"/>
                      </a:lnTo>
                      <a:lnTo>
                        <a:pt x="1329" y="637"/>
                      </a:lnTo>
                      <a:lnTo>
                        <a:pt x="1360" y="691"/>
                      </a:lnTo>
                      <a:lnTo>
                        <a:pt x="1393" y="754"/>
                      </a:lnTo>
                      <a:lnTo>
                        <a:pt x="1417" y="808"/>
                      </a:lnTo>
                      <a:lnTo>
                        <a:pt x="1416" y="819"/>
                      </a:lnTo>
                      <a:lnTo>
                        <a:pt x="1410" y="832"/>
                      </a:lnTo>
                      <a:lnTo>
                        <a:pt x="1401" y="840"/>
                      </a:lnTo>
                      <a:lnTo>
                        <a:pt x="1389" y="845"/>
                      </a:lnTo>
                      <a:lnTo>
                        <a:pt x="1370" y="848"/>
                      </a:lnTo>
                      <a:lnTo>
                        <a:pt x="1177" y="831"/>
                      </a:lnTo>
                      <a:lnTo>
                        <a:pt x="1162" y="870"/>
                      </a:lnTo>
                      <a:lnTo>
                        <a:pt x="1135" y="1007"/>
                      </a:lnTo>
                      <a:lnTo>
                        <a:pt x="1117" y="1104"/>
                      </a:lnTo>
                      <a:lnTo>
                        <a:pt x="1093" y="1183"/>
                      </a:lnTo>
                      <a:lnTo>
                        <a:pt x="1080" y="1190"/>
                      </a:lnTo>
                      <a:lnTo>
                        <a:pt x="1063" y="1195"/>
                      </a:lnTo>
                      <a:lnTo>
                        <a:pt x="1044" y="1198"/>
                      </a:lnTo>
                      <a:lnTo>
                        <a:pt x="980" y="1196"/>
                      </a:lnTo>
                      <a:lnTo>
                        <a:pt x="828" y="1134"/>
                      </a:lnTo>
                      <a:lnTo>
                        <a:pt x="814" y="1159"/>
                      </a:lnTo>
                      <a:lnTo>
                        <a:pt x="789" y="1256"/>
                      </a:lnTo>
                      <a:lnTo>
                        <a:pt x="771" y="1331"/>
                      </a:lnTo>
                      <a:lnTo>
                        <a:pt x="748" y="1432"/>
                      </a:lnTo>
                      <a:lnTo>
                        <a:pt x="743" y="1499"/>
                      </a:lnTo>
                      <a:lnTo>
                        <a:pt x="775" y="1543"/>
                      </a:lnTo>
                      <a:lnTo>
                        <a:pt x="817" y="1597"/>
                      </a:lnTo>
                      <a:lnTo>
                        <a:pt x="868" y="1670"/>
                      </a:lnTo>
                      <a:lnTo>
                        <a:pt x="945" y="1688"/>
                      </a:lnTo>
                      <a:lnTo>
                        <a:pt x="1004" y="1701"/>
                      </a:lnTo>
                      <a:lnTo>
                        <a:pt x="1090" y="1717"/>
                      </a:lnTo>
                      <a:lnTo>
                        <a:pt x="1138" y="1725"/>
                      </a:lnTo>
                      <a:lnTo>
                        <a:pt x="1181" y="1728"/>
                      </a:lnTo>
                      <a:lnTo>
                        <a:pt x="1215" y="1733"/>
                      </a:lnTo>
                      <a:lnTo>
                        <a:pt x="1245" y="1733"/>
                      </a:lnTo>
                      <a:lnTo>
                        <a:pt x="1283" y="1728"/>
                      </a:lnTo>
                      <a:lnTo>
                        <a:pt x="1336" y="1725"/>
                      </a:lnTo>
                      <a:lnTo>
                        <a:pt x="1396" y="1693"/>
                      </a:lnTo>
                      <a:lnTo>
                        <a:pt x="1413" y="1686"/>
                      </a:lnTo>
                      <a:lnTo>
                        <a:pt x="1429" y="1687"/>
                      </a:lnTo>
                      <a:lnTo>
                        <a:pt x="1441" y="1694"/>
                      </a:lnTo>
                      <a:lnTo>
                        <a:pt x="1457" y="1711"/>
                      </a:lnTo>
                      <a:lnTo>
                        <a:pt x="1463" y="1724"/>
                      </a:lnTo>
                      <a:lnTo>
                        <a:pt x="1467" y="1747"/>
                      </a:lnTo>
                      <a:lnTo>
                        <a:pt x="1470" y="1772"/>
                      </a:lnTo>
                      <a:lnTo>
                        <a:pt x="1488" y="1781"/>
                      </a:lnTo>
                      <a:lnTo>
                        <a:pt x="1515" y="1797"/>
                      </a:lnTo>
                      <a:lnTo>
                        <a:pt x="1535" y="1811"/>
                      </a:lnTo>
                      <a:lnTo>
                        <a:pt x="1559" y="1831"/>
                      </a:lnTo>
                      <a:lnTo>
                        <a:pt x="1557" y="1845"/>
                      </a:lnTo>
                      <a:lnTo>
                        <a:pt x="1551" y="1865"/>
                      </a:lnTo>
                      <a:lnTo>
                        <a:pt x="1540" y="1878"/>
                      </a:lnTo>
                      <a:lnTo>
                        <a:pt x="1524" y="1890"/>
                      </a:lnTo>
                      <a:lnTo>
                        <a:pt x="1531" y="1903"/>
                      </a:lnTo>
                      <a:lnTo>
                        <a:pt x="1538" y="1920"/>
                      </a:lnTo>
                      <a:lnTo>
                        <a:pt x="1545" y="1943"/>
                      </a:lnTo>
                      <a:lnTo>
                        <a:pt x="1544" y="1960"/>
                      </a:lnTo>
                      <a:lnTo>
                        <a:pt x="1538" y="1982"/>
                      </a:lnTo>
                      <a:lnTo>
                        <a:pt x="1524" y="1993"/>
                      </a:lnTo>
                      <a:lnTo>
                        <a:pt x="1493" y="2013"/>
                      </a:lnTo>
                      <a:lnTo>
                        <a:pt x="1497" y="2041"/>
                      </a:lnTo>
                      <a:lnTo>
                        <a:pt x="1497" y="2058"/>
                      </a:lnTo>
                      <a:lnTo>
                        <a:pt x="1493" y="2070"/>
                      </a:lnTo>
                      <a:lnTo>
                        <a:pt x="1485" y="2078"/>
                      </a:lnTo>
                      <a:lnTo>
                        <a:pt x="1473" y="2084"/>
                      </a:lnTo>
                      <a:lnTo>
                        <a:pt x="1460" y="2081"/>
                      </a:lnTo>
                      <a:lnTo>
                        <a:pt x="1434" y="2071"/>
                      </a:lnTo>
                      <a:lnTo>
                        <a:pt x="1367" y="2046"/>
                      </a:lnTo>
                      <a:lnTo>
                        <a:pt x="1285" y="2013"/>
                      </a:lnTo>
                      <a:lnTo>
                        <a:pt x="1169" y="1980"/>
                      </a:lnTo>
                      <a:lnTo>
                        <a:pt x="1151" y="1980"/>
                      </a:lnTo>
                      <a:lnTo>
                        <a:pt x="1084" y="1963"/>
                      </a:lnTo>
                      <a:lnTo>
                        <a:pt x="952" y="1927"/>
                      </a:lnTo>
                      <a:lnTo>
                        <a:pt x="842" y="1913"/>
                      </a:lnTo>
                      <a:lnTo>
                        <a:pt x="817" y="1916"/>
                      </a:lnTo>
                      <a:lnTo>
                        <a:pt x="760" y="1920"/>
                      </a:lnTo>
                      <a:lnTo>
                        <a:pt x="731" y="1895"/>
                      </a:lnTo>
                      <a:lnTo>
                        <a:pt x="711" y="1878"/>
                      </a:lnTo>
                      <a:lnTo>
                        <a:pt x="698" y="1863"/>
                      </a:lnTo>
                      <a:lnTo>
                        <a:pt x="690" y="1845"/>
                      </a:lnTo>
                      <a:lnTo>
                        <a:pt x="677" y="1822"/>
                      </a:lnTo>
                      <a:lnTo>
                        <a:pt x="612" y="1733"/>
                      </a:lnTo>
                      <a:lnTo>
                        <a:pt x="671" y="1812"/>
                      </a:lnTo>
                      <a:lnTo>
                        <a:pt x="693" y="1844"/>
                      </a:lnTo>
                      <a:lnTo>
                        <a:pt x="701" y="1869"/>
                      </a:lnTo>
                      <a:lnTo>
                        <a:pt x="755" y="1916"/>
                      </a:lnTo>
                      <a:lnTo>
                        <a:pt x="782" y="1922"/>
                      </a:lnTo>
                      <a:lnTo>
                        <a:pt x="819" y="1915"/>
                      </a:lnTo>
                      <a:lnTo>
                        <a:pt x="845" y="1916"/>
                      </a:lnTo>
                      <a:lnTo>
                        <a:pt x="892" y="1935"/>
                      </a:lnTo>
                      <a:lnTo>
                        <a:pt x="918" y="1956"/>
                      </a:lnTo>
                      <a:lnTo>
                        <a:pt x="942" y="1976"/>
                      </a:lnTo>
                      <a:lnTo>
                        <a:pt x="966" y="2006"/>
                      </a:lnTo>
                      <a:lnTo>
                        <a:pt x="976" y="2024"/>
                      </a:lnTo>
                      <a:lnTo>
                        <a:pt x="973" y="2043"/>
                      </a:lnTo>
                      <a:lnTo>
                        <a:pt x="957" y="2068"/>
                      </a:lnTo>
                      <a:lnTo>
                        <a:pt x="937" y="2097"/>
                      </a:lnTo>
                      <a:lnTo>
                        <a:pt x="898" y="2139"/>
                      </a:lnTo>
                      <a:lnTo>
                        <a:pt x="839" y="2198"/>
                      </a:lnTo>
                      <a:lnTo>
                        <a:pt x="801" y="2240"/>
                      </a:lnTo>
                      <a:lnTo>
                        <a:pt x="720" y="2292"/>
                      </a:lnTo>
                      <a:lnTo>
                        <a:pt x="600" y="2361"/>
                      </a:lnTo>
                      <a:lnTo>
                        <a:pt x="516" y="2406"/>
                      </a:lnTo>
                      <a:lnTo>
                        <a:pt x="495" y="2430"/>
                      </a:lnTo>
                      <a:lnTo>
                        <a:pt x="471" y="2455"/>
                      </a:lnTo>
                      <a:lnTo>
                        <a:pt x="427" y="2489"/>
                      </a:lnTo>
                      <a:lnTo>
                        <a:pt x="417" y="2538"/>
                      </a:lnTo>
                      <a:lnTo>
                        <a:pt x="417" y="2629"/>
                      </a:lnTo>
                      <a:lnTo>
                        <a:pt x="425" y="2704"/>
                      </a:lnTo>
                      <a:lnTo>
                        <a:pt x="439" y="2756"/>
                      </a:lnTo>
                      <a:lnTo>
                        <a:pt x="515" y="2854"/>
                      </a:lnTo>
                      <a:lnTo>
                        <a:pt x="560" y="2896"/>
                      </a:lnTo>
                      <a:lnTo>
                        <a:pt x="565" y="2909"/>
                      </a:lnTo>
                      <a:lnTo>
                        <a:pt x="562" y="2923"/>
                      </a:lnTo>
                      <a:lnTo>
                        <a:pt x="478" y="2952"/>
                      </a:lnTo>
                      <a:lnTo>
                        <a:pt x="387" y="2940"/>
                      </a:lnTo>
                      <a:lnTo>
                        <a:pt x="338" y="2938"/>
                      </a:lnTo>
                      <a:lnTo>
                        <a:pt x="291" y="2945"/>
                      </a:lnTo>
                      <a:lnTo>
                        <a:pt x="246" y="2945"/>
                      </a:lnTo>
                      <a:lnTo>
                        <a:pt x="199" y="2936"/>
                      </a:lnTo>
                      <a:lnTo>
                        <a:pt x="193" y="2929"/>
                      </a:lnTo>
                      <a:lnTo>
                        <a:pt x="186" y="2915"/>
                      </a:lnTo>
                      <a:lnTo>
                        <a:pt x="192" y="2760"/>
                      </a:lnTo>
                      <a:lnTo>
                        <a:pt x="215" y="2603"/>
                      </a:lnTo>
                      <a:lnTo>
                        <a:pt x="196" y="2553"/>
                      </a:lnTo>
                      <a:lnTo>
                        <a:pt x="165" y="2507"/>
                      </a:lnTo>
                      <a:lnTo>
                        <a:pt x="152" y="2494"/>
                      </a:lnTo>
                      <a:lnTo>
                        <a:pt x="126" y="2470"/>
                      </a:lnTo>
                      <a:lnTo>
                        <a:pt x="109" y="2455"/>
                      </a:lnTo>
                      <a:lnTo>
                        <a:pt x="106" y="2438"/>
                      </a:lnTo>
                      <a:lnTo>
                        <a:pt x="109" y="2424"/>
                      </a:lnTo>
                      <a:lnTo>
                        <a:pt x="132" y="2396"/>
                      </a:lnTo>
                      <a:lnTo>
                        <a:pt x="165" y="2366"/>
                      </a:lnTo>
                      <a:lnTo>
                        <a:pt x="193" y="2344"/>
                      </a:lnTo>
                      <a:lnTo>
                        <a:pt x="233" y="2343"/>
                      </a:lnTo>
                      <a:lnTo>
                        <a:pt x="269" y="2346"/>
                      </a:lnTo>
                      <a:lnTo>
                        <a:pt x="424" y="2243"/>
                      </a:lnTo>
                      <a:lnTo>
                        <a:pt x="542" y="2167"/>
                      </a:lnTo>
                      <a:lnTo>
                        <a:pt x="649" y="2104"/>
                      </a:lnTo>
                      <a:lnTo>
                        <a:pt x="614" y="2110"/>
                      </a:lnTo>
                      <a:lnTo>
                        <a:pt x="511" y="2080"/>
                      </a:lnTo>
                      <a:lnTo>
                        <a:pt x="405" y="2073"/>
                      </a:lnTo>
                      <a:lnTo>
                        <a:pt x="260" y="2050"/>
                      </a:lnTo>
                      <a:lnTo>
                        <a:pt x="215" y="2058"/>
                      </a:lnTo>
                      <a:lnTo>
                        <a:pt x="108" y="2046"/>
                      </a:lnTo>
                      <a:lnTo>
                        <a:pt x="84" y="2040"/>
                      </a:lnTo>
                      <a:lnTo>
                        <a:pt x="58" y="2030"/>
                      </a:lnTo>
                      <a:lnTo>
                        <a:pt x="38" y="2017"/>
                      </a:lnTo>
                      <a:lnTo>
                        <a:pt x="25" y="2001"/>
                      </a:lnTo>
                      <a:lnTo>
                        <a:pt x="14" y="1974"/>
                      </a:lnTo>
                      <a:lnTo>
                        <a:pt x="5" y="1937"/>
                      </a:lnTo>
                      <a:lnTo>
                        <a:pt x="1" y="1903"/>
                      </a:lnTo>
                      <a:lnTo>
                        <a:pt x="0" y="1856"/>
                      </a:lnTo>
                      <a:lnTo>
                        <a:pt x="2" y="1818"/>
                      </a:lnTo>
                      <a:lnTo>
                        <a:pt x="7" y="1775"/>
                      </a:lnTo>
                      <a:lnTo>
                        <a:pt x="12" y="1738"/>
                      </a:lnTo>
                      <a:lnTo>
                        <a:pt x="24" y="1710"/>
                      </a:lnTo>
                      <a:lnTo>
                        <a:pt x="61" y="1600"/>
                      </a:lnTo>
                      <a:lnTo>
                        <a:pt x="102" y="1468"/>
                      </a:lnTo>
                      <a:lnTo>
                        <a:pt x="132" y="1380"/>
                      </a:lnTo>
                      <a:lnTo>
                        <a:pt x="209" y="1232"/>
                      </a:lnTo>
                      <a:lnTo>
                        <a:pt x="286" y="1115"/>
                      </a:lnTo>
                      <a:lnTo>
                        <a:pt x="351" y="1027"/>
                      </a:lnTo>
                      <a:lnTo>
                        <a:pt x="394" y="969"/>
                      </a:lnTo>
                      <a:lnTo>
                        <a:pt x="425" y="916"/>
                      </a:lnTo>
                      <a:lnTo>
                        <a:pt x="462" y="870"/>
                      </a:lnTo>
                      <a:lnTo>
                        <a:pt x="471" y="802"/>
                      </a:lnTo>
                      <a:lnTo>
                        <a:pt x="508" y="711"/>
                      </a:lnTo>
                      <a:lnTo>
                        <a:pt x="533" y="631"/>
                      </a:lnTo>
                      <a:close/>
                    </a:path>
                  </a:pathLst>
                </a:custGeom>
                <a:solidFill>
                  <a:srgbClr val="FF7C80"/>
                </a:solidFill>
                <a:ln w="4763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09" name="Group 656">
                  <a:extLst>
                    <a:ext uri="{FF2B5EF4-FFF2-40B4-BE49-F238E27FC236}">
                      <a16:creationId xmlns:a16="http://schemas.microsoft.com/office/drawing/2014/main" id="{3D958B5F-7F8A-43EF-AD90-A52036D8D6B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1025" y="3975"/>
                  <a:ext cx="93" cy="98"/>
                  <a:chOff x="-1025" y="3975"/>
                  <a:chExt cx="93" cy="98"/>
                </a:xfrm>
                <a:grpFill/>
              </p:grpSpPr>
              <p:sp>
                <p:nvSpPr>
                  <p:cNvPr id="1110" name="Freeform 657">
                    <a:extLst>
                      <a:ext uri="{FF2B5EF4-FFF2-40B4-BE49-F238E27FC236}">
                        <a16:creationId xmlns:a16="http://schemas.microsoft.com/office/drawing/2014/main" id="{D89A027E-47B8-4EC3-BA45-CF732876AE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999" y="3975"/>
                    <a:ext cx="67" cy="32"/>
                  </a:xfrm>
                  <a:custGeom>
                    <a:avLst/>
                    <a:gdLst>
                      <a:gd name="T0" fmla="*/ 0 w 200"/>
                      <a:gd name="T1" fmla="*/ 0 h 97"/>
                      <a:gd name="T2" fmla="*/ 0 w 200"/>
                      <a:gd name="T3" fmla="*/ 0 h 97"/>
                      <a:gd name="T4" fmla="*/ 1 w 200"/>
                      <a:gd name="T5" fmla="*/ 0 h 97"/>
                      <a:gd name="T6" fmla="*/ 1 w 200"/>
                      <a:gd name="T7" fmla="*/ 0 h 97"/>
                      <a:gd name="T8" fmla="*/ 1 w 200"/>
                      <a:gd name="T9" fmla="*/ 0 h 97"/>
                      <a:gd name="T10" fmla="*/ 1 w 200"/>
                      <a:gd name="T11" fmla="*/ 0 h 97"/>
                      <a:gd name="T12" fmla="*/ 1 w 200"/>
                      <a:gd name="T13" fmla="*/ 0 h 97"/>
                      <a:gd name="T14" fmla="*/ 2 w 200"/>
                      <a:gd name="T15" fmla="*/ 0 h 97"/>
                      <a:gd name="T16" fmla="*/ 2 w 200"/>
                      <a:gd name="T17" fmla="*/ 0 h 97"/>
                      <a:gd name="T18" fmla="*/ 2 w 200"/>
                      <a:gd name="T19" fmla="*/ 1 h 97"/>
                      <a:gd name="T20" fmla="*/ 2 w 200"/>
                      <a:gd name="T21" fmla="*/ 1 h 97"/>
                      <a:gd name="T22" fmla="*/ 2 w 200"/>
                      <a:gd name="T23" fmla="*/ 1 h 97"/>
                      <a:gd name="T24" fmla="*/ 2 w 200"/>
                      <a:gd name="T25" fmla="*/ 1 h 97"/>
                      <a:gd name="T26" fmla="*/ 2 w 200"/>
                      <a:gd name="T27" fmla="*/ 1 h 97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00"/>
                      <a:gd name="T43" fmla="*/ 0 h 97"/>
                      <a:gd name="T44" fmla="*/ 200 w 200"/>
                      <a:gd name="T45" fmla="*/ 97 h 97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00" h="97">
                        <a:moveTo>
                          <a:pt x="0" y="32"/>
                        </a:moveTo>
                        <a:lnTo>
                          <a:pt x="24" y="20"/>
                        </a:lnTo>
                        <a:lnTo>
                          <a:pt x="49" y="10"/>
                        </a:lnTo>
                        <a:lnTo>
                          <a:pt x="69" y="5"/>
                        </a:lnTo>
                        <a:lnTo>
                          <a:pt x="87" y="2"/>
                        </a:lnTo>
                        <a:lnTo>
                          <a:pt x="104" y="0"/>
                        </a:lnTo>
                        <a:lnTo>
                          <a:pt x="120" y="5"/>
                        </a:lnTo>
                        <a:lnTo>
                          <a:pt x="127" y="15"/>
                        </a:lnTo>
                        <a:lnTo>
                          <a:pt x="136" y="30"/>
                        </a:lnTo>
                        <a:lnTo>
                          <a:pt x="145" y="46"/>
                        </a:lnTo>
                        <a:lnTo>
                          <a:pt x="157" y="64"/>
                        </a:lnTo>
                        <a:lnTo>
                          <a:pt x="165" y="79"/>
                        </a:lnTo>
                        <a:lnTo>
                          <a:pt x="180" y="92"/>
                        </a:lnTo>
                        <a:lnTo>
                          <a:pt x="200" y="97"/>
                        </a:lnTo>
                      </a:path>
                    </a:pathLst>
                  </a:custGeom>
                  <a:grp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11" name="Freeform 658">
                    <a:extLst>
                      <a:ext uri="{FF2B5EF4-FFF2-40B4-BE49-F238E27FC236}">
                        <a16:creationId xmlns:a16="http://schemas.microsoft.com/office/drawing/2014/main" id="{E602B7AF-C8A9-4AA3-ACFD-ED64AFF3CF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1025" y="4021"/>
                    <a:ext cx="21" cy="52"/>
                  </a:xfrm>
                  <a:custGeom>
                    <a:avLst/>
                    <a:gdLst>
                      <a:gd name="T0" fmla="*/ 1 w 63"/>
                      <a:gd name="T1" fmla="*/ 0 h 158"/>
                      <a:gd name="T2" fmla="*/ 1 w 63"/>
                      <a:gd name="T3" fmla="*/ 0 h 158"/>
                      <a:gd name="T4" fmla="*/ 0 w 63"/>
                      <a:gd name="T5" fmla="*/ 0 h 158"/>
                      <a:gd name="T6" fmla="*/ 0 w 63"/>
                      <a:gd name="T7" fmla="*/ 1 h 158"/>
                      <a:gd name="T8" fmla="*/ 0 w 63"/>
                      <a:gd name="T9" fmla="*/ 1 h 158"/>
                      <a:gd name="T10" fmla="*/ 0 w 63"/>
                      <a:gd name="T11" fmla="*/ 1 h 158"/>
                      <a:gd name="T12" fmla="*/ 0 w 63"/>
                      <a:gd name="T13" fmla="*/ 1 h 158"/>
                      <a:gd name="T14" fmla="*/ 0 w 63"/>
                      <a:gd name="T15" fmla="*/ 1 h 158"/>
                      <a:gd name="T16" fmla="*/ 0 w 63"/>
                      <a:gd name="T17" fmla="*/ 2 h 158"/>
                      <a:gd name="T18" fmla="*/ 0 w 63"/>
                      <a:gd name="T19" fmla="*/ 2 h 158"/>
                      <a:gd name="T20" fmla="*/ 0 w 63"/>
                      <a:gd name="T21" fmla="*/ 2 h 158"/>
                      <a:gd name="T22" fmla="*/ 0 w 63"/>
                      <a:gd name="T23" fmla="*/ 2 h 158"/>
                      <a:gd name="T24" fmla="*/ 0 w 63"/>
                      <a:gd name="T25" fmla="*/ 1 h 158"/>
                      <a:gd name="T26" fmla="*/ 1 w 63"/>
                      <a:gd name="T27" fmla="*/ 1 h 158"/>
                      <a:gd name="T28" fmla="*/ 1 w 63"/>
                      <a:gd name="T29" fmla="*/ 1 h 158"/>
                      <a:gd name="T30" fmla="*/ 1 w 63"/>
                      <a:gd name="T31" fmla="*/ 1 h 158"/>
                      <a:gd name="T32" fmla="*/ 1 w 63"/>
                      <a:gd name="T33" fmla="*/ 1 h 158"/>
                      <a:gd name="T34" fmla="*/ 1 w 63"/>
                      <a:gd name="T35" fmla="*/ 0 h 158"/>
                      <a:gd name="T36" fmla="*/ 1 w 63"/>
                      <a:gd name="T37" fmla="*/ 0 h 158"/>
                      <a:gd name="T38" fmla="*/ 1 w 63"/>
                      <a:gd name="T39" fmla="*/ 0 h 158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63"/>
                      <a:gd name="T61" fmla="*/ 0 h 158"/>
                      <a:gd name="T62" fmla="*/ 63 w 63"/>
                      <a:gd name="T63" fmla="*/ 158 h 158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63" h="158">
                        <a:moveTo>
                          <a:pt x="56" y="0"/>
                        </a:moveTo>
                        <a:lnTo>
                          <a:pt x="43" y="9"/>
                        </a:lnTo>
                        <a:lnTo>
                          <a:pt x="30" y="24"/>
                        </a:lnTo>
                        <a:lnTo>
                          <a:pt x="17" y="43"/>
                        </a:lnTo>
                        <a:lnTo>
                          <a:pt x="9" y="63"/>
                        </a:lnTo>
                        <a:lnTo>
                          <a:pt x="3" y="83"/>
                        </a:lnTo>
                        <a:lnTo>
                          <a:pt x="0" y="104"/>
                        </a:lnTo>
                        <a:lnTo>
                          <a:pt x="0" y="124"/>
                        </a:lnTo>
                        <a:lnTo>
                          <a:pt x="4" y="147"/>
                        </a:lnTo>
                        <a:lnTo>
                          <a:pt x="9" y="158"/>
                        </a:lnTo>
                        <a:lnTo>
                          <a:pt x="20" y="148"/>
                        </a:lnTo>
                        <a:lnTo>
                          <a:pt x="29" y="137"/>
                        </a:lnTo>
                        <a:lnTo>
                          <a:pt x="39" y="122"/>
                        </a:lnTo>
                        <a:lnTo>
                          <a:pt x="46" y="110"/>
                        </a:lnTo>
                        <a:lnTo>
                          <a:pt x="53" y="92"/>
                        </a:lnTo>
                        <a:lnTo>
                          <a:pt x="57" y="75"/>
                        </a:lnTo>
                        <a:lnTo>
                          <a:pt x="61" y="53"/>
                        </a:lnTo>
                        <a:lnTo>
                          <a:pt x="63" y="36"/>
                        </a:lnTo>
                        <a:lnTo>
                          <a:pt x="60" y="16"/>
                        </a:lnTo>
                        <a:lnTo>
                          <a:pt x="56" y="0"/>
                        </a:lnTo>
                        <a:close/>
                      </a:path>
                    </a:pathLst>
                  </a:custGeom>
                  <a:grp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621" name="Freeform: Shape 1620">
              <a:extLst>
                <a:ext uri="{FF2B5EF4-FFF2-40B4-BE49-F238E27FC236}">
                  <a16:creationId xmlns:a16="http://schemas.microsoft.com/office/drawing/2014/main" id="{26F239BF-AB4E-4493-A132-C9BFC9BBB32B}"/>
                </a:ext>
              </a:extLst>
            </p:cNvPr>
            <p:cNvSpPr/>
            <p:nvPr/>
          </p:nvSpPr>
          <p:spPr>
            <a:xfrm>
              <a:off x="1123122" y="2226365"/>
              <a:ext cx="3220278" cy="1114692"/>
            </a:xfrm>
            <a:custGeom>
              <a:avLst/>
              <a:gdLst>
                <a:gd name="connsiteX0" fmla="*/ 0 w 3220278"/>
                <a:gd name="connsiteY0" fmla="*/ 884583 h 1114692"/>
                <a:gd name="connsiteX1" fmla="*/ 417443 w 3220278"/>
                <a:gd name="connsiteY1" fmla="*/ 1113183 h 1114692"/>
                <a:gd name="connsiteX2" fmla="*/ 1252330 w 3220278"/>
                <a:gd name="connsiteY2" fmla="*/ 785192 h 1114692"/>
                <a:gd name="connsiteX3" fmla="*/ 1361661 w 3220278"/>
                <a:gd name="connsiteY3" fmla="*/ 1083365 h 1114692"/>
                <a:gd name="connsiteX4" fmla="*/ 1789043 w 3220278"/>
                <a:gd name="connsiteY4" fmla="*/ 596348 h 1114692"/>
                <a:gd name="connsiteX5" fmla="*/ 3220278 w 3220278"/>
                <a:gd name="connsiteY5" fmla="*/ 0 h 1114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0278" h="1114692">
                  <a:moveTo>
                    <a:pt x="0" y="884583"/>
                  </a:moveTo>
                  <a:cubicBezTo>
                    <a:pt x="104360" y="1007165"/>
                    <a:pt x="208721" y="1129748"/>
                    <a:pt x="417443" y="1113183"/>
                  </a:cubicBezTo>
                  <a:cubicBezTo>
                    <a:pt x="626165" y="1096618"/>
                    <a:pt x="1094960" y="790162"/>
                    <a:pt x="1252330" y="785192"/>
                  </a:cubicBezTo>
                  <a:cubicBezTo>
                    <a:pt x="1409700" y="780222"/>
                    <a:pt x="1272209" y="1114839"/>
                    <a:pt x="1361661" y="1083365"/>
                  </a:cubicBezTo>
                  <a:cubicBezTo>
                    <a:pt x="1451113" y="1051891"/>
                    <a:pt x="1479274" y="776909"/>
                    <a:pt x="1789043" y="596348"/>
                  </a:cubicBezTo>
                  <a:cubicBezTo>
                    <a:pt x="2098812" y="415787"/>
                    <a:pt x="2659545" y="207893"/>
                    <a:pt x="3220278" y="0"/>
                  </a:cubicBezTo>
                </a:path>
              </a:pathLst>
            </a:custGeom>
            <a:noFill/>
            <a:ln w="57150">
              <a:solidFill>
                <a:srgbClr val="066939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2" name="Freeform: Shape 1621">
              <a:extLst>
                <a:ext uri="{FF2B5EF4-FFF2-40B4-BE49-F238E27FC236}">
                  <a16:creationId xmlns:a16="http://schemas.microsoft.com/office/drawing/2014/main" id="{F2425588-34E7-466E-9668-47E2338DEA1C}"/>
                </a:ext>
              </a:extLst>
            </p:cNvPr>
            <p:cNvSpPr/>
            <p:nvPr/>
          </p:nvSpPr>
          <p:spPr>
            <a:xfrm>
              <a:off x="3223459" y="2494722"/>
              <a:ext cx="1239211" cy="1390892"/>
            </a:xfrm>
            <a:custGeom>
              <a:avLst/>
              <a:gdLst>
                <a:gd name="connsiteX0" fmla="*/ 0 w 1232453"/>
                <a:gd name="connsiteY0" fmla="*/ 1232452 h 1232452"/>
                <a:gd name="connsiteX1" fmla="*/ 99392 w 1232453"/>
                <a:gd name="connsiteY1" fmla="*/ 795130 h 1232452"/>
                <a:gd name="connsiteX2" fmla="*/ 188844 w 1232453"/>
                <a:gd name="connsiteY2" fmla="*/ 168965 h 1232452"/>
                <a:gd name="connsiteX3" fmla="*/ 1232453 w 1232453"/>
                <a:gd name="connsiteY3" fmla="*/ 0 h 12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453" h="1232452">
                  <a:moveTo>
                    <a:pt x="0" y="1232452"/>
                  </a:moveTo>
                  <a:cubicBezTo>
                    <a:pt x="33959" y="1102415"/>
                    <a:pt x="67918" y="972378"/>
                    <a:pt x="99392" y="795130"/>
                  </a:cubicBezTo>
                  <a:cubicBezTo>
                    <a:pt x="130866" y="617882"/>
                    <a:pt x="1" y="301487"/>
                    <a:pt x="188844" y="168965"/>
                  </a:cubicBezTo>
                  <a:cubicBezTo>
                    <a:pt x="377687" y="36443"/>
                    <a:pt x="805070" y="18221"/>
                    <a:pt x="1232453" y="0"/>
                  </a:cubicBezTo>
                </a:path>
              </a:pathLst>
            </a:custGeom>
            <a:noFill/>
            <a:ln w="57150">
              <a:solidFill>
                <a:srgbClr val="066939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23" name="Freeform: Shape 1622">
              <a:extLst>
                <a:ext uri="{FF2B5EF4-FFF2-40B4-BE49-F238E27FC236}">
                  <a16:creationId xmlns:a16="http://schemas.microsoft.com/office/drawing/2014/main" id="{7C32289B-E85D-451C-A2A4-5FD542812FAE}"/>
                </a:ext>
              </a:extLst>
            </p:cNvPr>
            <p:cNvSpPr/>
            <p:nvPr/>
          </p:nvSpPr>
          <p:spPr>
            <a:xfrm>
              <a:off x="4999383" y="582978"/>
              <a:ext cx="2385391" cy="1921683"/>
            </a:xfrm>
            <a:custGeom>
              <a:avLst/>
              <a:gdLst>
                <a:gd name="connsiteX0" fmla="*/ 2385391 w 2385391"/>
                <a:gd name="connsiteY0" fmla="*/ 838318 h 1921683"/>
                <a:gd name="connsiteX1" fmla="*/ 2355574 w 2385391"/>
                <a:gd name="connsiteY1" fmla="*/ 778683 h 1921683"/>
                <a:gd name="connsiteX2" fmla="*/ 1967947 w 2385391"/>
                <a:gd name="connsiteY2" fmla="*/ 3431 h 1921683"/>
                <a:gd name="connsiteX3" fmla="*/ 1371600 w 2385391"/>
                <a:gd name="connsiteY3" fmla="*/ 1126552 h 1921683"/>
                <a:gd name="connsiteX4" fmla="*/ 1659834 w 2385391"/>
                <a:gd name="connsiteY4" fmla="*/ 1583752 h 1921683"/>
                <a:gd name="connsiteX5" fmla="*/ 0 w 2385391"/>
                <a:gd name="connsiteY5" fmla="*/ 1921683 h 1921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5391" h="1921683">
                  <a:moveTo>
                    <a:pt x="2385391" y="838318"/>
                  </a:moveTo>
                  <a:lnTo>
                    <a:pt x="2355574" y="778683"/>
                  </a:lnTo>
                  <a:cubicBezTo>
                    <a:pt x="2286000" y="639535"/>
                    <a:pt x="2131943" y="-54547"/>
                    <a:pt x="1967947" y="3431"/>
                  </a:cubicBezTo>
                  <a:cubicBezTo>
                    <a:pt x="1803951" y="61409"/>
                    <a:pt x="1422952" y="863165"/>
                    <a:pt x="1371600" y="1126552"/>
                  </a:cubicBezTo>
                  <a:cubicBezTo>
                    <a:pt x="1320248" y="1389939"/>
                    <a:pt x="1888434" y="1451230"/>
                    <a:pt x="1659834" y="1583752"/>
                  </a:cubicBezTo>
                  <a:cubicBezTo>
                    <a:pt x="1431234" y="1716274"/>
                    <a:pt x="715617" y="1818978"/>
                    <a:pt x="0" y="1921683"/>
                  </a:cubicBezTo>
                </a:path>
              </a:pathLst>
            </a:custGeom>
            <a:noFill/>
            <a:ln w="57150">
              <a:solidFill>
                <a:srgbClr val="066939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A86F2F6-B1A1-4858-9759-D9B7CBE6EC57}"/>
              </a:ext>
            </a:extLst>
          </p:cNvPr>
          <p:cNvSpPr/>
          <p:nvPr/>
        </p:nvSpPr>
        <p:spPr>
          <a:xfrm>
            <a:off x="84358" y="2091193"/>
            <a:ext cx="4750035" cy="2822713"/>
          </a:xfrm>
          <a:custGeom>
            <a:avLst/>
            <a:gdLst>
              <a:gd name="connsiteX0" fmla="*/ 201889 w 4750035"/>
              <a:gd name="connsiteY0" fmla="*/ 0 h 2822713"/>
              <a:gd name="connsiteX1" fmla="*/ 3106 w 4750035"/>
              <a:gd name="connsiteY1" fmla="*/ 1518699 h 2822713"/>
              <a:gd name="connsiteX2" fmla="*/ 185986 w 4750035"/>
              <a:gd name="connsiteY2" fmla="*/ 2409245 h 2822713"/>
              <a:gd name="connsiteX3" fmla="*/ 1307120 w 4750035"/>
              <a:gd name="connsiteY3" fmla="*/ 2719346 h 2822713"/>
              <a:gd name="connsiteX4" fmla="*/ 2992797 w 4750035"/>
              <a:gd name="connsiteY4" fmla="*/ 2822713 h 2822713"/>
              <a:gd name="connsiteX5" fmla="*/ 4400178 w 4750035"/>
              <a:gd name="connsiteY5" fmla="*/ 2790908 h 2822713"/>
              <a:gd name="connsiteX6" fmla="*/ 4750035 w 4750035"/>
              <a:gd name="connsiteY6" fmla="*/ 2528515 h 282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0035" h="2822713">
                <a:moveTo>
                  <a:pt x="201889" y="0"/>
                </a:moveTo>
                <a:cubicBezTo>
                  <a:pt x="103822" y="558579"/>
                  <a:pt x="5756" y="1117158"/>
                  <a:pt x="3106" y="1518699"/>
                </a:cubicBezTo>
                <a:cubicBezTo>
                  <a:pt x="456" y="1920240"/>
                  <a:pt x="-31350" y="2209137"/>
                  <a:pt x="185986" y="2409245"/>
                </a:cubicBezTo>
                <a:cubicBezTo>
                  <a:pt x="403322" y="2609353"/>
                  <a:pt x="839318" y="2650435"/>
                  <a:pt x="1307120" y="2719346"/>
                </a:cubicBezTo>
                <a:cubicBezTo>
                  <a:pt x="1774922" y="2788257"/>
                  <a:pt x="2477287" y="2810786"/>
                  <a:pt x="2992797" y="2822713"/>
                </a:cubicBezTo>
                <a:lnTo>
                  <a:pt x="4400178" y="2790908"/>
                </a:lnTo>
                <a:cubicBezTo>
                  <a:pt x="4693051" y="2741875"/>
                  <a:pt x="4721543" y="2635195"/>
                  <a:pt x="4750035" y="252851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A29B5E68-CCF7-49D2-B0F8-0D8897C55B6B}"/>
              </a:ext>
            </a:extLst>
          </p:cNvPr>
          <p:cNvSpPr/>
          <p:nvPr/>
        </p:nvSpPr>
        <p:spPr>
          <a:xfrm>
            <a:off x="4534684" y="2971800"/>
            <a:ext cx="2775200" cy="818707"/>
          </a:xfrm>
          <a:custGeom>
            <a:avLst/>
            <a:gdLst>
              <a:gd name="connsiteX0" fmla="*/ 2775200 w 2775200"/>
              <a:gd name="connsiteY0" fmla="*/ 196702 h 818707"/>
              <a:gd name="connsiteX1" fmla="*/ 2732669 w 2775200"/>
              <a:gd name="connsiteY1" fmla="*/ 372140 h 818707"/>
              <a:gd name="connsiteX2" fmla="*/ 2711404 w 2775200"/>
              <a:gd name="connsiteY2" fmla="*/ 435935 h 818707"/>
              <a:gd name="connsiteX3" fmla="*/ 2674190 w 2775200"/>
              <a:gd name="connsiteY3" fmla="*/ 499730 h 818707"/>
              <a:gd name="connsiteX4" fmla="*/ 2647609 w 2775200"/>
              <a:gd name="connsiteY4" fmla="*/ 590107 h 818707"/>
              <a:gd name="connsiteX5" fmla="*/ 2578497 w 2775200"/>
              <a:gd name="connsiteY5" fmla="*/ 685800 h 818707"/>
              <a:gd name="connsiteX6" fmla="*/ 2482804 w 2775200"/>
              <a:gd name="connsiteY6" fmla="*/ 770860 h 818707"/>
              <a:gd name="connsiteX7" fmla="*/ 2434958 w 2775200"/>
              <a:gd name="connsiteY7" fmla="*/ 802758 h 818707"/>
              <a:gd name="connsiteX8" fmla="*/ 2413693 w 2775200"/>
              <a:gd name="connsiteY8" fmla="*/ 808074 h 818707"/>
              <a:gd name="connsiteX9" fmla="*/ 2323316 w 2775200"/>
              <a:gd name="connsiteY9" fmla="*/ 818707 h 818707"/>
              <a:gd name="connsiteX10" fmla="*/ 2004339 w 2775200"/>
              <a:gd name="connsiteY10" fmla="*/ 781493 h 818707"/>
              <a:gd name="connsiteX11" fmla="*/ 1892697 w 2775200"/>
              <a:gd name="connsiteY11" fmla="*/ 760228 h 818707"/>
              <a:gd name="connsiteX12" fmla="*/ 1749158 w 2775200"/>
              <a:gd name="connsiteY12" fmla="*/ 738963 h 818707"/>
              <a:gd name="connsiteX13" fmla="*/ 1531190 w 2775200"/>
              <a:gd name="connsiteY13" fmla="*/ 675167 h 818707"/>
              <a:gd name="connsiteX14" fmla="*/ 1361069 w 2775200"/>
              <a:gd name="connsiteY14" fmla="*/ 648586 h 818707"/>
              <a:gd name="connsiteX15" fmla="*/ 1249428 w 2775200"/>
              <a:gd name="connsiteY15" fmla="*/ 627321 h 818707"/>
              <a:gd name="connsiteX16" fmla="*/ 1201581 w 2775200"/>
              <a:gd name="connsiteY16" fmla="*/ 622005 h 818707"/>
              <a:gd name="connsiteX17" fmla="*/ 1036776 w 2775200"/>
              <a:gd name="connsiteY17" fmla="*/ 568842 h 818707"/>
              <a:gd name="connsiteX18" fmla="*/ 925135 w 2775200"/>
              <a:gd name="connsiteY18" fmla="*/ 526312 h 818707"/>
              <a:gd name="connsiteX19" fmla="*/ 802860 w 2775200"/>
              <a:gd name="connsiteY19" fmla="*/ 489098 h 818707"/>
              <a:gd name="connsiteX20" fmla="*/ 696535 w 2775200"/>
              <a:gd name="connsiteY20" fmla="*/ 462516 h 818707"/>
              <a:gd name="connsiteX21" fmla="*/ 616790 w 2775200"/>
              <a:gd name="connsiteY21" fmla="*/ 451884 h 818707"/>
              <a:gd name="connsiteX22" fmla="*/ 568944 w 2775200"/>
              <a:gd name="connsiteY22" fmla="*/ 425302 h 818707"/>
              <a:gd name="connsiteX23" fmla="*/ 537046 w 2775200"/>
              <a:gd name="connsiteY23" fmla="*/ 409353 h 818707"/>
              <a:gd name="connsiteX24" fmla="*/ 425404 w 2775200"/>
              <a:gd name="connsiteY24" fmla="*/ 271130 h 818707"/>
              <a:gd name="connsiteX25" fmla="*/ 398823 w 2775200"/>
              <a:gd name="connsiteY25" fmla="*/ 228600 h 818707"/>
              <a:gd name="connsiteX26" fmla="*/ 372242 w 2775200"/>
              <a:gd name="connsiteY26" fmla="*/ 207335 h 818707"/>
              <a:gd name="connsiteX27" fmla="*/ 148958 w 2775200"/>
              <a:gd name="connsiteY27" fmla="*/ 0 h 818707"/>
              <a:gd name="connsiteX28" fmla="*/ 79846 w 2775200"/>
              <a:gd name="connsiteY28" fmla="*/ 21265 h 818707"/>
              <a:gd name="connsiteX29" fmla="*/ 58581 w 2775200"/>
              <a:gd name="connsiteY29" fmla="*/ 31898 h 818707"/>
              <a:gd name="connsiteX30" fmla="*/ 47949 w 2775200"/>
              <a:gd name="connsiteY30" fmla="*/ 58479 h 818707"/>
              <a:gd name="connsiteX31" fmla="*/ 32000 w 2775200"/>
              <a:gd name="connsiteY31" fmla="*/ 116958 h 818707"/>
              <a:gd name="connsiteX32" fmla="*/ 16051 w 2775200"/>
              <a:gd name="connsiteY32" fmla="*/ 239233 h 818707"/>
              <a:gd name="connsiteX33" fmla="*/ 102 w 2775200"/>
              <a:gd name="connsiteY33" fmla="*/ 340242 h 81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775200" h="818707">
                <a:moveTo>
                  <a:pt x="2775200" y="196702"/>
                </a:moveTo>
                <a:cubicBezTo>
                  <a:pt x="2759717" y="266375"/>
                  <a:pt x="2752462" y="305340"/>
                  <a:pt x="2732669" y="372140"/>
                </a:cubicBezTo>
                <a:cubicBezTo>
                  <a:pt x="2726301" y="393632"/>
                  <a:pt x="2720743" y="415558"/>
                  <a:pt x="2711404" y="435935"/>
                </a:cubicBezTo>
                <a:cubicBezTo>
                  <a:pt x="2701147" y="458315"/>
                  <a:pt x="2683603" y="476982"/>
                  <a:pt x="2674190" y="499730"/>
                </a:cubicBezTo>
                <a:cubicBezTo>
                  <a:pt x="2662184" y="528746"/>
                  <a:pt x="2659271" y="560951"/>
                  <a:pt x="2647609" y="590107"/>
                </a:cubicBezTo>
                <a:cubicBezTo>
                  <a:pt x="2637873" y="614448"/>
                  <a:pt x="2592278" y="670398"/>
                  <a:pt x="2578497" y="685800"/>
                </a:cubicBezTo>
                <a:cubicBezTo>
                  <a:pt x="2545139" y="723082"/>
                  <a:pt x="2522678" y="742062"/>
                  <a:pt x="2482804" y="770860"/>
                </a:cubicBezTo>
                <a:cubicBezTo>
                  <a:pt x="2467265" y="782083"/>
                  <a:pt x="2451835" y="793670"/>
                  <a:pt x="2434958" y="802758"/>
                </a:cubicBezTo>
                <a:cubicBezTo>
                  <a:pt x="2428525" y="806222"/>
                  <a:pt x="2420926" y="807041"/>
                  <a:pt x="2413693" y="808074"/>
                </a:cubicBezTo>
                <a:cubicBezTo>
                  <a:pt x="2383664" y="812364"/>
                  <a:pt x="2353442" y="815163"/>
                  <a:pt x="2323316" y="818707"/>
                </a:cubicBezTo>
                <a:cubicBezTo>
                  <a:pt x="2285674" y="814616"/>
                  <a:pt x="2089086" y="796021"/>
                  <a:pt x="2004339" y="781493"/>
                </a:cubicBezTo>
                <a:cubicBezTo>
                  <a:pt x="1967001" y="775092"/>
                  <a:pt x="1930065" y="766456"/>
                  <a:pt x="1892697" y="760228"/>
                </a:cubicBezTo>
                <a:cubicBezTo>
                  <a:pt x="1844987" y="752276"/>
                  <a:pt x="1796672" y="748013"/>
                  <a:pt x="1749158" y="738963"/>
                </a:cubicBezTo>
                <a:cubicBezTo>
                  <a:pt x="1571741" y="705169"/>
                  <a:pt x="1785241" y="725977"/>
                  <a:pt x="1531190" y="675167"/>
                </a:cubicBezTo>
                <a:cubicBezTo>
                  <a:pt x="1403940" y="649717"/>
                  <a:pt x="1460884" y="656903"/>
                  <a:pt x="1361069" y="648586"/>
                </a:cubicBezTo>
                <a:cubicBezTo>
                  <a:pt x="1323855" y="641498"/>
                  <a:pt x="1286795" y="633549"/>
                  <a:pt x="1249428" y="627321"/>
                </a:cubicBezTo>
                <a:cubicBezTo>
                  <a:pt x="1233599" y="624683"/>
                  <a:pt x="1217054" y="626260"/>
                  <a:pt x="1201581" y="622005"/>
                </a:cubicBezTo>
                <a:cubicBezTo>
                  <a:pt x="1145925" y="606700"/>
                  <a:pt x="1090919" y="588852"/>
                  <a:pt x="1036776" y="568842"/>
                </a:cubicBezTo>
                <a:cubicBezTo>
                  <a:pt x="904427" y="519930"/>
                  <a:pt x="1001707" y="539074"/>
                  <a:pt x="925135" y="526312"/>
                </a:cubicBezTo>
                <a:cubicBezTo>
                  <a:pt x="849786" y="488638"/>
                  <a:pt x="912807" y="515485"/>
                  <a:pt x="802860" y="489098"/>
                </a:cubicBezTo>
                <a:cubicBezTo>
                  <a:pt x="725969" y="470644"/>
                  <a:pt x="774109" y="474152"/>
                  <a:pt x="696535" y="462516"/>
                </a:cubicBezTo>
                <a:cubicBezTo>
                  <a:pt x="646726" y="455044"/>
                  <a:pt x="654572" y="461330"/>
                  <a:pt x="616790" y="451884"/>
                </a:cubicBezTo>
                <a:cubicBezTo>
                  <a:pt x="591734" y="445620"/>
                  <a:pt x="598631" y="442619"/>
                  <a:pt x="568944" y="425302"/>
                </a:cubicBezTo>
                <a:cubicBezTo>
                  <a:pt x="558676" y="419312"/>
                  <a:pt x="547679" y="414669"/>
                  <a:pt x="537046" y="409353"/>
                </a:cubicBezTo>
                <a:cubicBezTo>
                  <a:pt x="499832" y="363279"/>
                  <a:pt x="461381" y="318177"/>
                  <a:pt x="425404" y="271130"/>
                </a:cubicBezTo>
                <a:cubicBezTo>
                  <a:pt x="415249" y="257850"/>
                  <a:pt x="409525" y="241443"/>
                  <a:pt x="398823" y="228600"/>
                </a:cubicBezTo>
                <a:cubicBezTo>
                  <a:pt x="391559" y="219883"/>
                  <a:pt x="380543" y="215070"/>
                  <a:pt x="372242" y="207335"/>
                </a:cubicBezTo>
                <a:cubicBezTo>
                  <a:pt x="146761" y="-2772"/>
                  <a:pt x="245078" y="64082"/>
                  <a:pt x="148958" y="0"/>
                </a:cubicBezTo>
                <a:cubicBezTo>
                  <a:pt x="125921" y="7088"/>
                  <a:pt x="102575" y="13243"/>
                  <a:pt x="79846" y="21265"/>
                </a:cubicBezTo>
                <a:cubicBezTo>
                  <a:pt x="72373" y="23903"/>
                  <a:pt x="63739" y="25881"/>
                  <a:pt x="58581" y="31898"/>
                </a:cubicBezTo>
                <a:cubicBezTo>
                  <a:pt x="52371" y="39144"/>
                  <a:pt x="50795" y="49371"/>
                  <a:pt x="47949" y="58479"/>
                </a:cubicBezTo>
                <a:cubicBezTo>
                  <a:pt x="41922" y="77764"/>
                  <a:pt x="37316" y="97465"/>
                  <a:pt x="32000" y="116958"/>
                </a:cubicBezTo>
                <a:cubicBezTo>
                  <a:pt x="26828" y="173844"/>
                  <a:pt x="27591" y="181532"/>
                  <a:pt x="16051" y="239233"/>
                </a:cubicBezTo>
                <a:cubicBezTo>
                  <a:pt x="-2289" y="330934"/>
                  <a:pt x="102" y="279202"/>
                  <a:pt x="102" y="340242"/>
                </a:cubicBezTo>
              </a:path>
            </a:pathLst>
          </a:custGeom>
          <a:noFill/>
          <a:ln w="57150">
            <a:solidFill>
              <a:srgbClr val="066939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4D7CD88-A8D0-4C39-AD2F-0A8507154858}"/>
              </a:ext>
            </a:extLst>
          </p:cNvPr>
          <p:cNvSpPr/>
          <p:nvPr/>
        </p:nvSpPr>
        <p:spPr>
          <a:xfrm>
            <a:off x="3848984" y="2387009"/>
            <a:ext cx="3498114" cy="1238693"/>
          </a:xfrm>
          <a:custGeom>
            <a:avLst/>
            <a:gdLst>
              <a:gd name="connsiteX0" fmla="*/ 3498114 w 3498114"/>
              <a:gd name="connsiteY0" fmla="*/ 797442 h 1238693"/>
              <a:gd name="connsiteX1" fmla="*/ 3455583 w 3498114"/>
              <a:gd name="connsiteY1" fmla="*/ 824024 h 1238693"/>
              <a:gd name="connsiteX2" fmla="*/ 3386472 w 3498114"/>
              <a:gd name="connsiteY2" fmla="*/ 861238 h 1238693"/>
              <a:gd name="connsiteX3" fmla="*/ 3333309 w 3498114"/>
              <a:gd name="connsiteY3" fmla="*/ 946298 h 1238693"/>
              <a:gd name="connsiteX4" fmla="*/ 3226983 w 3498114"/>
              <a:gd name="connsiteY4" fmla="*/ 1041991 h 1238693"/>
              <a:gd name="connsiteX5" fmla="*/ 3189769 w 3498114"/>
              <a:gd name="connsiteY5" fmla="*/ 1095154 h 1238693"/>
              <a:gd name="connsiteX6" fmla="*/ 3062179 w 3498114"/>
              <a:gd name="connsiteY6" fmla="*/ 1158949 h 1238693"/>
              <a:gd name="connsiteX7" fmla="*/ 2966486 w 3498114"/>
              <a:gd name="connsiteY7" fmla="*/ 1206796 h 1238693"/>
              <a:gd name="connsiteX8" fmla="*/ 2945221 w 3498114"/>
              <a:gd name="connsiteY8" fmla="*/ 1212112 h 1238693"/>
              <a:gd name="connsiteX9" fmla="*/ 2902690 w 3498114"/>
              <a:gd name="connsiteY9" fmla="*/ 1228061 h 1238693"/>
              <a:gd name="connsiteX10" fmla="*/ 2780416 w 3498114"/>
              <a:gd name="connsiteY10" fmla="*/ 1238693 h 1238693"/>
              <a:gd name="connsiteX11" fmla="*/ 2312583 w 3498114"/>
              <a:gd name="connsiteY11" fmla="*/ 1228061 h 1238693"/>
              <a:gd name="connsiteX12" fmla="*/ 2248788 w 3498114"/>
              <a:gd name="connsiteY12" fmla="*/ 1217428 h 1238693"/>
              <a:gd name="connsiteX13" fmla="*/ 2062718 w 3498114"/>
              <a:gd name="connsiteY13" fmla="*/ 1201479 h 1238693"/>
              <a:gd name="connsiteX14" fmla="*/ 2014872 w 3498114"/>
              <a:gd name="connsiteY14" fmla="*/ 1190847 h 1238693"/>
              <a:gd name="connsiteX15" fmla="*/ 1850067 w 3498114"/>
              <a:gd name="connsiteY15" fmla="*/ 1174898 h 1238693"/>
              <a:gd name="connsiteX16" fmla="*/ 1828802 w 3498114"/>
              <a:gd name="connsiteY16" fmla="*/ 1169582 h 1238693"/>
              <a:gd name="connsiteX17" fmla="*/ 1791588 w 3498114"/>
              <a:gd name="connsiteY17" fmla="*/ 1158949 h 1238693"/>
              <a:gd name="connsiteX18" fmla="*/ 1594886 w 3498114"/>
              <a:gd name="connsiteY18" fmla="*/ 1127051 h 1238693"/>
              <a:gd name="connsiteX19" fmla="*/ 1525774 w 3498114"/>
              <a:gd name="connsiteY19" fmla="*/ 1100470 h 1238693"/>
              <a:gd name="connsiteX20" fmla="*/ 1509825 w 3498114"/>
              <a:gd name="connsiteY20" fmla="*/ 1089838 h 1238693"/>
              <a:gd name="connsiteX21" fmla="*/ 1493876 w 3498114"/>
              <a:gd name="connsiteY21" fmla="*/ 1084521 h 1238693"/>
              <a:gd name="connsiteX22" fmla="*/ 1461979 w 3498114"/>
              <a:gd name="connsiteY22" fmla="*/ 1057940 h 1238693"/>
              <a:gd name="connsiteX23" fmla="*/ 1430081 w 3498114"/>
              <a:gd name="connsiteY23" fmla="*/ 1052624 h 1238693"/>
              <a:gd name="connsiteX24" fmla="*/ 834658 w 3498114"/>
              <a:gd name="connsiteY24" fmla="*/ 1004777 h 1238693"/>
              <a:gd name="connsiteX25" fmla="*/ 749597 w 3498114"/>
              <a:gd name="connsiteY25" fmla="*/ 999461 h 1238693"/>
              <a:gd name="connsiteX26" fmla="*/ 701751 w 3498114"/>
              <a:gd name="connsiteY26" fmla="*/ 930349 h 1238693"/>
              <a:gd name="connsiteX27" fmla="*/ 696435 w 3498114"/>
              <a:gd name="connsiteY27" fmla="*/ 903768 h 1238693"/>
              <a:gd name="connsiteX28" fmla="*/ 728332 w 3498114"/>
              <a:gd name="connsiteY28" fmla="*/ 765544 h 1238693"/>
              <a:gd name="connsiteX29" fmla="*/ 813393 w 3498114"/>
              <a:gd name="connsiteY29" fmla="*/ 717698 h 1238693"/>
              <a:gd name="connsiteX30" fmla="*/ 887821 w 3498114"/>
              <a:gd name="connsiteY30" fmla="*/ 691117 h 1238693"/>
              <a:gd name="connsiteX31" fmla="*/ 951616 w 3498114"/>
              <a:gd name="connsiteY31" fmla="*/ 680484 h 1238693"/>
              <a:gd name="connsiteX32" fmla="*/ 1127053 w 3498114"/>
              <a:gd name="connsiteY32" fmla="*/ 622005 h 1238693"/>
              <a:gd name="connsiteX33" fmla="*/ 1185532 w 3498114"/>
              <a:gd name="connsiteY33" fmla="*/ 579475 h 1238693"/>
              <a:gd name="connsiteX34" fmla="*/ 1233379 w 3498114"/>
              <a:gd name="connsiteY34" fmla="*/ 505047 h 1238693"/>
              <a:gd name="connsiteX35" fmla="*/ 1265276 w 3498114"/>
              <a:gd name="connsiteY35" fmla="*/ 441251 h 1238693"/>
              <a:gd name="connsiteX36" fmla="*/ 1275909 w 3498114"/>
              <a:gd name="connsiteY36" fmla="*/ 191386 h 1238693"/>
              <a:gd name="connsiteX37" fmla="*/ 1259960 w 3498114"/>
              <a:gd name="connsiteY37" fmla="*/ 154172 h 1238693"/>
              <a:gd name="connsiteX38" fmla="*/ 1153635 w 3498114"/>
              <a:gd name="connsiteY38" fmla="*/ 90377 h 1238693"/>
              <a:gd name="connsiteX39" fmla="*/ 792128 w 3498114"/>
              <a:gd name="connsiteY39" fmla="*/ 0 h 1238693"/>
              <a:gd name="connsiteX40" fmla="*/ 451886 w 3498114"/>
              <a:gd name="connsiteY40" fmla="*/ 95693 h 1238693"/>
              <a:gd name="connsiteX41" fmla="*/ 340244 w 3498114"/>
              <a:gd name="connsiteY41" fmla="*/ 186070 h 1238693"/>
              <a:gd name="connsiteX42" fmla="*/ 260500 w 3498114"/>
              <a:gd name="connsiteY42" fmla="*/ 265814 h 1238693"/>
              <a:gd name="connsiteX43" fmla="*/ 148858 w 3498114"/>
              <a:gd name="connsiteY43" fmla="*/ 361507 h 1238693"/>
              <a:gd name="connsiteX44" fmla="*/ 132909 w 3498114"/>
              <a:gd name="connsiteY44" fmla="*/ 377456 h 1238693"/>
              <a:gd name="connsiteX45" fmla="*/ 85063 w 3498114"/>
              <a:gd name="connsiteY45" fmla="*/ 430619 h 1238693"/>
              <a:gd name="connsiteX46" fmla="*/ 15951 w 3498114"/>
              <a:gd name="connsiteY46" fmla="*/ 600740 h 1238693"/>
              <a:gd name="connsiteX47" fmla="*/ 2 w 3498114"/>
              <a:gd name="connsiteY47" fmla="*/ 653903 h 123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498114" h="1238693">
                <a:moveTo>
                  <a:pt x="3498114" y="797442"/>
                </a:moveTo>
                <a:cubicBezTo>
                  <a:pt x="3483937" y="806303"/>
                  <a:pt x="3470358" y="816202"/>
                  <a:pt x="3455583" y="824024"/>
                </a:cubicBezTo>
                <a:cubicBezTo>
                  <a:pt x="3434542" y="835164"/>
                  <a:pt x="3403981" y="841784"/>
                  <a:pt x="3386472" y="861238"/>
                </a:cubicBezTo>
                <a:cubicBezTo>
                  <a:pt x="3327171" y="927127"/>
                  <a:pt x="3393761" y="868573"/>
                  <a:pt x="3333309" y="946298"/>
                </a:cubicBezTo>
                <a:cubicBezTo>
                  <a:pt x="3279026" y="1016091"/>
                  <a:pt x="3290220" y="975241"/>
                  <a:pt x="3226983" y="1041991"/>
                </a:cubicBezTo>
                <a:cubicBezTo>
                  <a:pt x="3212106" y="1057694"/>
                  <a:pt x="3207409" y="1082635"/>
                  <a:pt x="3189769" y="1095154"/>
                </a:cubicBezTo>
                <a:cubicBezTo>
                  <a:pt x="3150992" y="1122673"/>
                  <a:pt x="3104450" y="1137173"/>
                  <a:pt x="3062179" y="1158949"/>
                </a:cubicBezTo>
                <a:cubicBezTo>
                  <a:pt x="3010456" y="1185594"/>
                  <a:pt x="3020118" y="1186168"/>
                  <a:pt x="2966486" y="1206796"/>
                </a:cubicBezTo>
                <a:cubicBezTo>
                  <a:pt x="2959667" y="1209419"/>
                  <a:pt x="2952153" y="1209802"/>
                  <a:pt x="2945221" y="1212112"/>
                </a:cubicBezTo>
                <a:cubicBezTo>
                  <a:pt x="2930857" y="1216900"/>
                  <a:pt x="2917470" y="1224776"/>
                  <a:pt x="2902690" y="1228061"/>
                </a:cubicBezTo>
                <a:cubicBezTo>
                  <a:pt x="2890595" y="1230749"/>
                  <a:pt x="2784176" y="1238404"/>
                  <a:pt x="2780416" y="1238693"/>
                </a:cubicBezTo>
                <a:lnTo>
                  <a:pt x="2312583" y="1228061"/>
                </a:lnTo>
                <a:cubicBezTo>
                  <a:pt x="2291042" y="1227199"/>
                  <a:pt x="2270225" y="1219709"/>
                  <a:pt x="2248788" y="1217428"/>
                </a:cubicBezTo>
                <a:cubicBezTo>
                  <a:pt x="2186887" y="1210843"/>
                  <a:pt x="2124741" y="1206795"/>
                  <a:pt x="2062718" y="1201479"/>
                </a:cubicBezTo>
                <a:cubicBezTo>
                  <a:pt x="2046769" y="1197935"/>
                  <a:pt x="2031004" y="1193428"/>
                  <a:pt x="2014872" y="1190847"/>
                </a:cubicBezTo>
                <a:cubicBezTo>
                  <a:pt x="1945180" y="1179696"/>
                  <a:pt x="1919348" y="1179517"/>
                  <a:pt x="1850067" y="1174898"/>
                </a:cubicBezTo>
                <a:cubicBezTo>
                  <a:pt x="1842979" y="1173126"/>
                  <a:pt x="1835851" y="1171504"/>
                  <a:pt x="1828802" y="1169582"/>
                </a:cubicBezTo>
                <a:cubicBezTo>
                  <a:pt x="1816356" y="1166187"/>
                  <a:pt x="1804264" y="1161347"/>
                  <a:pt x="1791588" y="1158949"/>
                </a:cubicBezTo>
                <a:cubicBezTo>
                  <a:pt x="1703321" y="1142250"/>
                  <a:pt x="1666022" y="1137215"/>
                  <a:pt x="1594886" y="1127051"/>
                </a:cubicBezTo>
                <a:cubicBezTo>
                  <a:pt x="1500216" y="1079719"/>
                  <a:pt x="1630019" y="1142168"/>
                  <a:pt x="1525774" y="1100470"/>
                </a:cubicBezTo>
                <a:cubicBezTo>
                  <a:pt x="1519842" y="1098097"/>
                  <a:pt x="1515540" y="1092695"/>
                  <a:pt x="1509825" y="1089838"/>
                </a:cubicBezTo>
                <a:cubicBezTo>
                  <a:pt x="1504813" y="1087332"/>
                  <a:pt x="1499192" y="1086293"/>
                  <a:pt x="1493876" y="1084521"/>
                </a:cubicBezTo>
                <a:cubicBezTo>
                  <a:pt x="1486472" y="1077116"/>
                  <a:pt x="1473083" y="1061641"/>
                  <a:pt x="1461979" y="1057940"/>
                </a:cubicBezTo>
                <a:cubicBezTo>
                  <a:pt x="1451753" y="1054531"/>
                  <a:pt x="1440744" y="1054204"/>
                  <a:pt x="1430081" y="1052624"/>
                </a:cubicBezTo>
                <a:cubicBezTo>
                  <a:pt x="1052069" y="996622"/>
                  <a:pt x="1274744" y="1021280"/>
                  <a:pt x="834658" y="1004777"/>
                </a:cubicBezTo>
                <a:cubicBezTo>
                  <a:pt x="806269" y="1003712"/>
                  <a:pt x="777951" y="1001233"/>
                  <a:pt x="749597" y="999461"/>
                </a:cubicBezTo>
                <a:cubicBezTo>
                  <a:pt x="725103" y="970885"/>
                  <a:pt x="713990" y="964008"/>
                  <a:pt x="701751" y="930349"/>
                </a:cubicBezTo>
                <a:cubicBezTo>
                  <a:pt x="698663" y="921857"/>
                  <a:pt x="698207" y="912628"/>
                  <a:pt x="696435" y="903768"/>
                </a:cubicBezTo>
                <a:cubicBezTo>
                  <a:pt x="707067" y="857693"/>
                  <a:pt x="706208" y="807334"/>
                  <a:pt x="728332" y="765544"/>
                </a:cubicBezTo>
                <a:cubicBezTo>
                  <a:pt x="751937" y="720957"/>
                  <a:pt x="780561" y="728642"/>
                  <a:pt x="813393" y="717698"/>
                </a:cubicBezTo>
                <a:cubicBezTo>
                  <a:pt x="838385" y="709367"/>
                  <a:pt x="862383" y="697966"/>
                  <a:pt x="887821" y="691117"/>
                </a:cubicBezTo>
                <a:cubicBezTo>
                  <a:pt x="908638" y="685512"/>
                  <a:pt x="930665" y="685563"/>
                  <a:pt x="951616" y="680484"/>
                </a:cubicBezTo>
                <a:cubicBezTo>
                  <a:pt x="990518" y="671053"/>
                  <a:pt x="1084013" y="646332"/>
                  <a:pt x="1127053" y="622005"/>
                </a:cubicBezTo>
                <a:cubicBezTo>
                  <a:pt x="1148036" y="610145"/>
                  <a:pt x="1166039" y="593652"/>
                  <a:pt x="1185532" y="579475"/>
                </a:cubicBezTo>
                <a:cubicBezTo>
                  <a:pt x="1200576" y="534350"/>
                  <a:pt x="1178505" y="595199"/>
                  <a:pt x="1233379" y="505047"/>
                </a:cubicBezTo>
                <a:cubicBezTo>
                  <a:pt x="1245741" y="484738"/>
                  <a:pt x="1254644" y="462516"/>
                  <a:pt x="1265276" y="441251"/>
                </a:cubicBezTo>
                <a:cubicBezTo>
                  <a:pt x="1289346" y="328928"/>
                  <a:pt x="1291536" y="347655"/>
                  <a:pt x="1275909" y="191386"/>
                </a:cubicBezTo>
                <a:cubicBezTo>
                  <a:pt x="1274566" y="177957"/>
                  <a:pt x="1269788" y="163422"/>
                  <a:pt x="1259960" y="154172"/>
                </a:cubicBezTo>
                <a:cubicBezTo>
                  <a:pt x="1251945" y="146628"/>
                  <a:pt x="1181114" y="100681"/>
                  <a:pt x="1153635" y="90377"/>
                </a:cubicBezTo>
                <a:cubicBezTo>
                  <a:pt x="938506" y="9704"/>
                  <a:pt x="1014123" y="32647"/>
                  <a:pt x="792128" y="0"/>
                </a:cubicBezTo>
                <a:cubicBezTo>
                  <a:pt x="716337" y="19434"/>
                  <a:pt x="537609" y="60940"/>
                  <a:pt x="451886" y="95693"/>
                </a:cubicBezTo>
                <a:cubicBezTo>
                  <a:pt x="383845" y="123277"/>
                  <a:pt x="388727" y="135567"/>
                  <a:pt x="340244" y="186070"/>
                </a:cubicBezTo>
                <a:cubicBezTo>
                  <a:pt x="314211" y="213188"/>
                  <a:pt x="289042" y="241350"/>
                  <a:pt x="260500" y="265814"/>
                </a:cubicBezTo>
                <a:lnTo>
                  <a:pt x="148858" y="361507"/>
                </a:lnTo>
                <a:cubicBezTo>
                  <a:pt x="143200" y="366458"/>
                  <a:pt x="138009" y="371931"/>
                  <a:pt x="132909" y="377456"/>
                </a:cubicBezTo>
                <a:cubicBezTo>
                  <a:pt x="116738" y="394975"/>
                  <a:pt x="98087" y="410649"/>
                  <a:pt x="85063" y="430619"/>
                </a:cubicBezTo>
                <a:cubicBezTo>
                  <a:pt x="63796" y="463229"/>
                  <a:pt x="25638" y="573617"/>
                  <a:pt x="15951" y="600740"/>
                </a:cubicBezTo>
                <a:cubicBezTo>
                  <a:pt x="-558" y="646966"/>
                  <a:pt x="2" y="632123"/>
                  <a:pt x="2" y="653903"/>
                </a:cubicBezTo>
              </a:path>
            </a:pathLst>
          </a:custGeom>
          <a:noFill/>
          <a:ln w="38100">
            <a:solidFill>
              <a:srgbClr val="066939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E69A4DF-1EDD-4107-8026-1E6B8D19EEBD}"/>
              </a:ext>
            </a:extLst>
          </p:cNvPr>
          <p:cNvSpPr/>
          <p:nvPr/>
        </p:nvSpPr>
        <p:spPr>
          <a:xfrm>
            <a:off x="6569075" y="3921125"/>
            <a:ext cx="762000" cy="800100"/>
          </a:xfrm>
          <a:custGeom>
            <a:avLst/>
            <a:gdLst>
              <a:gd name="connsiteX0" fmla="*/ 622300 w 762000"/>
              <a:gd name="connsiteY0" fmla="*/ 136525 h 800100"/>
              <a:gd name="connsiteX1" fmla="*/ 631825 w 762000"/>
              <a:gd name="connsiteY1" fmla="*/ 120650 h 800100"/>
              <a:gd name="connsiteX2" fmla="*/ 635000 w 762000"/>
              <a:gd name="connsiteY2" fmla="*/ 104775 h 800100"/>
              <a:gd name="connsiteX3" fmla="*/ 638175 w 762000"/>
              <a:gd name="connsiteY3" fmla="*/ 95250 h 800100"/>
              <a:gd name="connsiteX4" fmla="*/ 641350 w 762000"/>
              <a:gd name="connsiteY4" fmla="*/ 76200 h 800100"/>
              <a:gd name="connsiteX5" fmla="*/ 644525 w 762000"/>
              <a:gd name="connsiteY5" fmla="*/ 66675 h 800100"/>
              <a:gd name="connsiteX6" fmla="*/ 654050 w 762000"/>
              <a:gd name="connsiteY6" fmla="*/ 34925 h 800100"/>
              <a:gd name="connsiteX7" fmla="*/ 663575 w 762000"/>
              <a:gd name="connsiteY7" fmla="*/ 28575 h 800100"/>
              <a:gd name="connsiteX8" fmla="*/ 666750 w 762000"/>
              <a:gd name="connsiteY8" fmla="*/ 15875 h 800100"/>
              <a:gd name="connsiteX9" fmla="*/ 669925 w 762000"/>
              <a:gd name="connsiteY9" fmla="*/ 6350 h 800100"/>
              <a:gd name="connsiteX10" fmla="*/ 685800 w 762000"/>
              <a:gd name="connsiteY10" fmla="*/ 0 h 800100"/>
              <a:gd name="connsiteX11" fmla="*/ 695325 w 762000"/>
              <a:gd name="connsiteY11" fmla="*/ 3175 h 800100"/>
              <a:gd name="connsiteX12" fmla="*/ 708025 w 762000"/>
              <a:gd name="connsiteY12" fmla="*/ 31750 h 800100"/>
              <a:gd name="connsiteX13" fmla="*/ 711200 w 762000"/>
              <a:gd name="connsiteY13" fmla="*/ 130175 h 800100"/>
              <a:gd name="connsiteX14" fmla="*/ 723900 w 762000"/>
              <a:gd name="connsiteY14" fmla="*/ 200025 h 800100"/>
              <a:gd name="connsiteX15" fmla="*/ 727075 w 762000"/>
              <a:gd name="connsiteY15" fmla="*/ 238125 h 800100"/>
              <a:gd name="connsiteX16" fmla="*/ 733425 w 762000"/>
              <a:gd name="connsiteY16" fmla="*/ 260350 h 800100"/>
              <a:gd name="connsiteX17" fmla="*/ 736600 w 762000"/>
              <a:gd name="connsiteY17" fmla="*/ 276225 h 800100"/>
              <a:gd name="connsiteX18" fmla="*/ 739775 w 762000"/>
              <a:gd name="connsiteY18" fmla="*/ 311150 h 800100"/>
              <a:gd name="connsiteX19" fmla="*/ 746125 w 762000"/>
              <a:gd name="connsiteY19" fmla="*/ 323850 h 800100"/>
              <a:gd name="connsiteX20" fmla="*/ 749300 w 762000"/>
              <a:gd name="connsiteY20" fmla="*/ 371475 h 800100"/>
              <a:gd name="connsiteX21" fmla="*/ 752475 w 762000"/>
              <a:gd name="connsiteY21" fmla="*/ 390525 h 800100"/>
              <a:gd name="connsiteX22" fmla="*/ 755650 w 762000"/>
              <a:gd name="connsiteY22" fmla="*/ 412750 h 800100"/>
              <a:gd name="connsiteX23" fmla="*/ 762000 w 762000"/>
              <a:gd name="connsiteY23" fmla="*/ 431800 h 800100"/>
              <a:gd name="connsiteX24" fmla="*/ 758825 w 762000"/>
              <a:gd name="connsiteY24" fmla="*/ 587375 h 800100"/>
              <a:gd name="connsiteX25" fmla="*/ 749300 w 762000"/>
              <a:gd name="connsiteY25" fmla="*/ 619125 h 800100"/>
              <a:gd name="connsiteX26" fmla="*/ 739775 w 762000"/>
              <a:gd name="connsiteY26" fmla="*/ 628650 h 800100"/>
              <a:gd name="connsiteX27" fmla="*/ 733425 w 762000"/>
              <a:gd name="connsiteY27" fmla="*/ 644525 h 800100"/>
              <a:gd name="connsiteX28" fmla="*/ 723900 w 762000"/>
              <a:gd name="connsiteY28" fmla="*/ 647700 h 800100"/>
              <a:gd name="connsiteX29" fmla="*/ 717550 w 762000"/>
              <a:gd name="connsiteY29" fmla="*/ 657225 h 800100"/>
              <a:gd name="connsiteX30" fmla="*/ 708025 w 762000"/>
              <a:gd name="connsiteY30" fmla="*/ 663575 h 800100"/>
              <a:gd name="connsiteX31" fmla="*/ 695325 w 762000"/>
              <a:gd name="connsiteY31" fmla="*/ 673100 h 800100"/>
              <a:gd name="connsiteX32" fmla="*/ 685800 w 762000"/>
              <a:gd name="connsiteY32" fmla="*/ 679450 h 800100"/>
              <a:gd name="connsiteX33" fmla="*/ 673100 w 762000"/>
              <a:gd name="connsiteY33" fmla="*/ 688975 h 800100"/>
              <a:gd name="connsiteX34" fmla="*/ 647700 w 762000"/>
              <a:gd name="connsiteY34" fmla="*/ 695325 h 800100"/>
              <a:gd name="connsiteX35" fmla="*/ 631825 w 762000"/>
              <a:gd name="connsiteY35" fmla="*/ 704850 h 800100"/>
              <a:gd name="connsiteX36" fmla="*/ 612775 w 762000"/>
              <a:gd name="connsiteY36" fmla="*/ 714375 h 800100"/>
              <a:gd name="connsiteX37" fmla="*/ 593725 w 762000"/>
              <a:gd name="connsiteY37" fmla="*/ 727075 h 800100"/>
              <a:gd name="connsiteX38" fmla="*/ 587375 w 762000"/>
              <a:gd name="connsiteY38" fmla="*/ 736600 h 800100"/>
              <a:gd name="connsiteX39" fmla="*/ 577850 w 762000"/>
              <a:gd name="connsiteY39" fmla="*/ 739775 h 800100"/>
              <a:gd name="connsiteX40" fmla="*/ 568325 w 762000"/>
              <a:gd name="connsiteY40" fmla="*/ 749300 h 800100"/>
              <a:gd name="connsiteX41" fmla="*/ 536575 w 762000"/>
              <a:gd name="connsiteY41" fmla="*/ 758825 h 800100"/>
              <a:gd name="connsiteX42" fmla="*/ 514350 w 762000"/>
              <a:gd name="connsiteY42" fmla="*/ 768350 h 800100"/>
              <a:gd name="connsiteX43" fmla="*/ 498475 w 762000"/>
              <a:gd name="connsiteY43" fmla="*/ 777875 h 800100"/>
              <a:gd name="connsiteX44" fmla="*/ 482600 w 762000"/>
              <a:gd name="connsiteY44" fmla="*/ 784225 h 800100"/>
              <a:gd name="connsiteX45" fmla="*/ 473075 w 762000"/>
              <a:gd name="connsiteY45" fmla="*/ 790575 h 800100"/>
              <a:gd name="connsiteX46" fmla="*/ 450850 w 762000"/>
              <a:gd name="connsiteY46" fmla="*/ 793750 h 800100"/>
              <a:gd name="connsiteX47" fmla="*/ 422275 w 762000"/>
              <a:gd name="connsiteY47" fmla="*/ 800100 h 800100"/>
              <a:gd name="connsiteX48" fmla="*/ 196850 w 762000"/>
              <a:gd name="connsiteY48" fmla="*/ 796925 h 800100"/>
              <a:gd name="connsiteX49" fmla="*/ 155575 w 762000"/>
              <a:gd name="connsiteY49" fmla="*/ 793750 h 800100"/>
              <a:gd name="connsiteX50" fmla="*/ 146050 w 762000"/>
              <a:gd name="connsiteY50" fmla="*/ 787400 h 800100"/>
              <a:gd name="connsiteX51" fmla="*/ 85725 w 762000"/>
              <a:gd name="connsiteY51" fmla="*/ 784225 h 800100"/>
              <a:gd name="connsiteX52" fmla="*/ 66675 w 762000"/>
              <a:gd name="connsiteY52" fmla="*/ 781050 h 800100"/>
              <a:gd name="connsiteX53" fmla="*/ 41275 w 762000"/>
              <a:gd name="connsiteY53" fmla="*/ 774700 h 800100"/>
              <a:gd name="connsiteX54" fmla="*/ 19050 w 762000"/>
              <a:gd name="connsiteY54" fmla="*/ 762000 h 800100"/>
              <a:gd name="connsiteX55" fmla="*/ 9525 w 762000"/>
              <a:gd name="connsiteY55" fmla="*/ 742950 h 800100"/>
              <a:gd name="connsiteX56" fmla="*/ 0 w 762000"/>
              <a:gd name="connsiteY56" fmla="*/ 736600 h 800100"/>
              <a:gd name="connsiteX57" fmla="*/ 25400 w 762000"/>
              <a:gd name="connsiteY57" fmla="*/ 733425 h 800100"/>
              <a:gd name="connsiteX58" fmla="*/ 34925 w 762000"/>
              <a:gd name="connsiteY58" fmla="*/ 730250 h 800100"/>
              <a:gd name="connsiteX59" fmla="*/ 41275 w 762000"/>
              <a:gd name="connsiteY59" fmla="*/ 720725 h 800100"/>
              <a:gd name="connsiteX60" fmla="*/ 69850 w 762000"/>
              <a:gd name="connsiteY60" fmla="*/ 714375 h 800100"/>
              <a:gd name="connsiteX61" fmla="*/ 88900 w 762000"/>
              <a:gd name="connsiteY61" fmla="*/ 704850 h 800100"/>
              <a:gd name="connsiteX62" fmla="*/ 98425 w 762000"/>
              <a:gd name="connsiteY62" fmla="*/ 698500 h 800100"/>
              <a:gd name="connsiteX63" fmla="*/ 111125 w 762000"/>
              <a:gd name="connsiteY63" fmla="*/ 695325 h 800100"/>
              <a:gd name="connsiteX64" fmla="*/ 193675 w 762000"/>
              <a:gd name="connsiteY64" fmla="*/ 692150 h 800100"/>
              <a:gd name="connsiteX65" fmla="*/ 241300 w 762000"/>
              <a:gd name="connsiteY65" fmla="*/ 685800 h 800100"/>
              <a:gd name="connsiteX66" fmla="*/ 317500 w 762000"/>
              <a:gd name="connsiteY66" fmla="*/ 682625 h 800100"/>
              <a:gd name="connsiteX67" fmla="*/ 339725 w 762000"/>
              <a:gd name="connsiteY67" fmla="*/ 673100 h 800100"/>
              <a:gd name="connsiteX68" fmla="*/ 361950 w 762000"/>
              <a:gd name="connsiteY68" fmla="*/ 666750 h 800100"/>
              <a:gd name="connsiteX69" fmla="*/ 371475 w 762000"/>
              <a:gd name="connsiteY69" fmla="*/ 660400 h 800100"/>
              <a:gd name="connsiteX70" fmla="*/ 387350 w 762000"/>
              <a:gd name="connsiteY70" fmla="*/ 657225 h 800100"/>
              <a:gd name="connsiteX71" fmla="*/ 396875 w 762000"/>
              <a:gd name="connsiteY71" fmla="*/ 654050 h 800100"/>
              <a:gd name="connsiteX72" fmla="*/ 412750 w 762000"/>
              <a:gd name="connsiteY72" fmla="*/ 641350 h 800100"/>
              <a:gd name="connsiteX73" fmla="*/ 422275 w 762000"/>
              <a:gd name="connsiteY73" fmla="*/ 628650 h 800100"/>
              <a:gd name="connsiteX74" fmla="*/ 441325 w 762000"/>
              <a:gd name="connsiteY74" fmla="*/ 615950 h 800100"/>
              <a:gd name="connsiteX75" fmla="*/ 447675 w 762000"/>
              <a:gd name="connsiteY75" fmla="*/ 603250 h 800100"/>
              <a:gd name="connsiteX76" fmla="*/ 457200 w 762000"/>
              <a:gd name="connsiteY76" fmla="*/ 596900 h 800100"/>
              <a:gd name="connsiteX77" fmla="*/ 476250 w 762000"/>
              <a:gd name="connsiteY77" fmla="*/ 577850 h 800100"/>
              <a:gd name="connsiteX78" fmla="*/ 485775 w 762000"/>
              <a:gd name="connsiteY78" fmla="*/ 568325 h 800100"/>
              <a:gd name="connsiteX79" fmla="*/ 501650 w 762000"/>
              <a:gd name="connsiteY79" fmla="*/ 549275 h 800100"/>
              <a:gd name="connsiteX80" fmla="*/ 514350 w 762000"/>
              <a:gd name="connsiteY80" fmla="*/ 527050 h 800100"/>
              <a:gd name="connsiteX81" fmla="*/ 523875 w 762000"/>
              <a:gd name="connsiteY81" fmla="*/ 520700 h 800100"/>
              <a:gd name="connsiteX82" fmla="*/ 527050 w 762000"/>
              <a:gd name="connsiteY82" fmla="*/ 508000 h 800100"/>
              <a:gd name="connsiteX83" fmla="*/ 549275 w 762000"/>
              <a:gd name="connsiteY83" fmla="*/ 479425 h 800100"/>
              <a:gd name="connsiteX84" fmla="*/ 571500 w 762000"/>
              <a:gd name="connsiteY84" fmla="*/ 450850 h 800100"/>
              <a:gd name="connsiteX85" fmla="*/ 574675 w 762000"/>
              <a:gd name="connsiteY85" fmla="*/ 434975 h 800100"/>
              <a:gd name="connsiteX86" fmla="*/ 581025 w 762000"/>
              <a:gd name="connsiteY86" fmla="*/ 425450 h 800100"/>
              <a:gd name="connsiteX87" fmla="*/ 584200 w 762000"/>
              <a:gd name="connsiteY87" fmla="*/ 346075 h 800100"/>
              <a:gd name="connsiteX88" fmla="*/ 587375 w 762000"/>
              <a:gd name="connsiteY88" fmla="*/ 333375 h 800100"/>
              <a:gd name="connsiteX89" fmla="*/ 590550 w 762000"/>
              <a:gd name="connsiteY89" fmla="*/ 317500 h 800100"/>
              <a:gd name="connsiteX90" fmla="*/ 596900 w 762000"/>
              <a:gd name="connsiteY90" fmla="*/ 298450 h 800100"/>
              <a:gd name="connsiteX91" fmla="*/ 600075 w 762000"/>
              <a:gd name="connsiteY91" fmla="*/ 285750 h 800100"/>
              <a:gd name="connsiteX92" fmla="*/ 606425 w 762000"/>
              <a:gd name="connsiteY92" fmla="*/ 273050 h 800100"/>
              <a:gd name="connsiteX93" fmla="*/ 615950 w 762000"/>
              <a:gd name="connsiteY93" fmla="*/ 238125 h 800100"/>
              <a:gd name="connsiteX94" fmla="*/ 619125 w 762000"/>
              <a:gd name="connsiteY94" fmla="*/ 228600 h 800100"/>
              <a:gd name="connsiteX95" fmla="*/ 622300 w 762000"/>
              <a:gd name="connsiteY95" fmla="*/ 219075 h 800100"/>
              <a:gd name="connsiteX96" fmla="*/ 625475 w 762000"/>
              <a:gd name="connsiteY96" fmla="*/ 196850 h 800100"/>
              <a:gd name="connsiteX97" fmla="*/ 622300 w 762000"/>
              <a:gd name="connsiteY97" fmla="*/ 136525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762000" h="800100">
                <a:moveTo>
                  <a:pt x="622300" y="136525"/>
                </a:moveTo>
                <a:cubicBezTo>
                  <a:pt x="623358" y="123825"/>
                  <a:pt x="629533" y="126380"/>
                  <a:pt x="631825" y="120650"/>
                </a:cubicBezTo>
                <a:cubicBezTo>
                  <a:pt x="633829" y="115640"/>
                  <a:pt x="633691" y="110010"/>
                  <a:pt x="635000" y="104775"/>
                </a:cubicBezTo>
                <a:cubicBezTo>
                  <a:pt x="635812" y="101528"/>
                  <a:pt x="637449" y="98517"/>
                  <a:pt x="638175" y="95250"/>
                </a:cubicBezTo>
                <a:cubicBezTo>
                  <a:pt x="639572" y="88966"/>
                  <a:pt x="639953" y="82484"/>
                  <a:pt x="641350" y="76200"/>
                </a:cubicBezTo>
                <a:cubicBezTo>
                  <a:pt x="642076" y="72933"/>
                  <a:pt x="643606" y="69893"/>
                  <a:pt x="644525" y="66675"/>
                </a:cubicBezTo>
                <a:cubicBezTo>
                  <a:pt x="646020" y="61442"/>
                  <a:pt x="651387" y="36700"/>
                  <a:pt x="654050" y="34925"/>
                </a:cubicBezTo>
                <a:lnTo>
                  <a:pt x="663575" y="28575"/>
                </a:lnTo>
                <a:cubicBezTo>
                  <a:pt x="664633" y="24342"/>
                  <a:pt x="665551" y="20071"/>
                  <a:pt x="666750" y="15875"/>
                </a:cubicBezTo>
                <a:cubicBezTo>
                  <a:pt x="667669" y="12657"/>
                  <a:pt x="667354" y="8493"/>
                  <a:pt x="669925" y="6350"/>
                </a:cubicBezTo>
                <a:cubicBezTo>
                  <a:pt x="674303" y="2701"/>
                  <a:pt x="680508" y="2117"/>
                  <a:pt x="685800" y="0"/>
                </a:cubicBezTo>
                <a:cubicBezTo>
                  <a:pt x="688975" y="1058"/>
                  <a:pt x="692958" y="808"/>
                  <a:pt x="695325" y="3175"/>
                </a:cubicBezTo>
                <a:cubicBezTo>
                  <a:pt x="698291" y="6141"/>
                  <a:pt x="707061" y="29340"/>
                  <a:pt x="708025" y="31750"/>
                </a:cubicBezTo>
                <a:cubicBezTo>
                  <a:pt x="709083" y="64558"/>
                  <a:pt x="708915" y="97429"/>
                  <a:pt x="711200" y="130175"/>
                </a:cubicBezTo>
                <a:cubicBezTo>
                  <a:pt x="712070" y="142652"/>
                  <a:pt x="721106" y="186054"/>
                  <a:pt x="723900" y="200025"/>
                </a:cubicBezTo>
                <a:cubicBezTo>
                  <a:pt x="724958" y="212725"/>
                  <a:pt x="725087" y="225537"/>
                  <a:pt x="727075" y="238125"/>
                </a:cubicBezTo>
                <a:cubicBezTo>
                  <a:pt x="728277" y="245735"/>
                  <a:pt x="731556" y="252875"/>
                  <a:pt x="733425" y="260350"/>
                </a:cubicBezTo>
                <a:cubicBezTo>
                  <a:pt x="734734" y="265585"/>
                  <a:pt x="735542" y="270933"/>
                  <a:pt x="736600" y="276225"/>
                </a:cubicBezTo>
                <a:cubicBezTo>
                  <a:pt x="737658" y="287867"/>
                  <a:pt x="737482" y="299687"/>
                  <a:pt x="739775" y="311150"/>
                </a:cubicBezTo>
                <a:cubicBezTo>
                  <a:pt x="740703" y="315791"/>
                  <a:pt x="745387" y="319175"/>
                  <a:pt x="746125" y="323850"/>
                </a:cubicBezTo>
                <a:cubicBezTo>
                  <a:pt x="748606" y="339566"/>
                  <a:pt x="747792" y="355636"/>
                  <a:pt x="749300" y="371475"/>
                </a:cubicBezTo>
                <a:cubicBezTo>
                  <a:pt x="749910" y="377884"/>
                  <a:pt x="751496" y="384162"/>
                  <a:pt x="752475" y="390525"/>
                </a:cubicBezTo>
                <a:cubicBezTo>
                  <a:pt x="753613" y="397922"/>
                  <a:pt x="753967" y="405458"/>
                  <a:pt x="755650" y="412750"/>
                </a:cubicBezTo>
                <a:cubicBezTo>
                  <a:pt x="757155" y="419272"/>
                  <a:pt x="759883" y="425450"/>
                  <a:pt x="762000" y="431800"/>
                </a:cubicBezTo>
                <a:cubicBezTo>
                  <a:pt x="760942" y="483658"/>
                  <a:pt x="760745" y="535541"/>
                  <a:pt x="758825" y="587375"/>
                </a:cubicBezTo>
                <a:cubicBezTo>
                  <a:pt x="758531" y="595322"/>
                  <a:pt x="753431" y="612515"/>
                  <a:pt x="749300" y="619125"/>
                </a:cubicBezTo>
                <a:cubicBezTo>
                  <a:pt x="746920" y="622933"/>
                  <a:pt x="742950" y="625475"/>
                  <a:pt x="739775" y="628650"/>
                </a:cubicBezTo>
                <a:cubicBezTo>
                  <a:pt x="737658" y="633942"/>
                  <a:pt x="737074" y="640147"/>
                  <a:pt x="733425" y="644525"/>
                </a:cubicBezTo>
                <a:cubicBezTo>
                  <a:pt x="731282" y="647096"/>
                  <a:pt x="726513" y="645609"/>
                  <a:pt x="723900" y="647700"/>
                </a:cubicBezTo>
                <a:cubicBezTo>
                  <a:pt x="720920" y="650084"/>
                  <a:pt x="720248" y="654527"/>
                  <a:pt x="717550" y="657225"/>
                </a:cubicBezTo>
                <a:cubicBezTo>
                  <a:pt x="714852" y="659923"/>
                  <a:pt x="711130" y="661357"/>
                  <a:pt x="708025" y="663575"/>
                </a:cubicBezTo>
                <a:cubicBezTo>
                  <a:pt x="703719" y="666651"/>
                  <a:pt x="699631" y="670024"/>
                  <a:pt x="695325" y="673100"/>
                </a:cubicBezTo>
                <a:cubicBezTo>
                  <a:pt x="692220" y="675318"/>
                  <a:pt x="688905" y="677232"/>
                  <a:pt x="685800" y="679450"/>
                </a:cubicBezTo>
                <a:cubicBezTo>
                  <a:pt x="681494" y="682526"/>
                  <a:pt x="677936" y="686826"/>
                  <a:pt x="673100" y="688975"/>
                </a:cubicBezTo>
                <a:cubicBezTo>
                  <a:pt x="640494" y="703466"/>
                  <a:pt x="670685" y="683832"/>
                  <a:pt x="647700" y="695325"/>
                </a:cubicBezTo>
                <a:cubicBezTo>
                  <a:pt x="642180" y="698085"/>
                  <a:pt x="637345" y="702090"/>
                  <a:pt x="631825" y="704850"/>
                </a:cubicBezTo>
                <a:cubicBezTo>
                  <a:pt x="605535" y="717995"/>
                  <a:pt x="640072" y="696177"/>
                  <a:pt x="612775" y="714375"/>
                </a:cubicBezTo>
                <a:cubicBezTo>
                  <a:pt x="606076" y="734471"/>
                  <a:pt x="615812" y="714454"/>
                  <a:pt x="593725" y="727075"/>
                </a:cubicBezTo>
                <a:cubicBezTo>
                  <a:pt x="590412" y="728968"/>
                  <a:pt x="590355" y="734216"/>
                  <a:pt x="587375" y="736600"/>
                </a:cubicBezTo>
                <a:cubicBezTo>
                  <a:pt x="584762" y="738691"/>
                  <a:pt x="581025" y="738717"/>
                  <a:pt x="577850" y="739775"/>
                </a:cubicBezTo>
                <a:cubicBezTo>
                  <a:pt x="574675" y="742950"/>
                  <a:pt x="572250" y="747119"/>
                  <a:pt x="568325" y="749300"/>
                </a:cubicBezTo>
                <a:cubicBezTo>
                  <a:pt x="562001" y="752814"/>
                  <a:pt x="544774" y="756775"/>
                  <a:pt x="536575" y="758825"/>
                </a:cubicBezTo>
                <a:cubicBezTo>
                  <a:pt x="510869" y="775962"/>
                  <a:pt x="545104" y="754682"/>
                  <a:pt x="514350" y="768350"/>
                </a:cubicBezTo>
                <a:cubicBezTo>
                  <a:pt x="508711" y="770856"/>
                  <a:pt x="503995" y="775115"/>
                  <a:pt x="498475" y="777875"/>
                </a:cubicBezTo>
                <a:cubicBezTo>
                  <a:pt x="493377" y="780424"/>
                  <a:pt x="487698" y="781676"/>
                  <a:pt x="482600" y="784225"/>
                </a:cubicBezTo>
                <a:cubicBezTo>
                  <a:pt x="479187" y="785932"/>
                  <a:pt x="476730" y="789479"/>
                  <a:pt x="473075" y="790575"/>
                </a:cubicBezTo>
                <a:cubicBezTo>
                  <a:pt x="465907" y="792725"/>
                  <a:pt x="458247" y="792612"/>
                  <a:pt x="450850" y="793750"/>
                </a:cubicBezTo>
                <a:cubicBezTo>
                  <a:pt x="430095" y="796943"/>
                  <a:pt x="437077" y="795166"/>
                  <a:pt x="422275" y="800100"/>
                </a:cubicBezTo>
                <a:lnTo>
                  <a:pt x="196850" y="796925"/>
                </a:lnTo>
                <a:cubicBezTo>
                  <a:pt x="183055" y="796597"/>
                  <a:pt x="169138" y="796293"/>
                  <a:pt x="155575" y="793750"/>
                </a:cubicBezTo>
                <a:cubicBezTo>
                  <a:pt x="151824" y="793047"/>
                  <a:pt x="149831" y="787916"/>
                  <a:pt x="146050" y="787400"/>
                </a:cubicBezTo>
                <a:cubicBezTo>
                  <a:pt x="126098" y="784679"/>
                  <a:pt x="105833" y="785283"/>
                  <a:pt x="85725" y="784225"/>
                </a:cubicBezTo>
                <a:lnTo>
                  <a:pt x="66675" y="781050"/>
                </a:lnTo>
                <a:cubicBezTo>
                  <a:pt x="58044" y="779481"/>
                  <a:pt x="49392" y="778179"/>
                  <a:pt x="41275" y="774700"/>
                </a:cubicBezTo>
                <a:cubicBezTo>
                  <a:pt x="29996" y="769866"/>
                  <a:pt x="28616" y="768377"/>
                  <a:pt x="19050" y="762000"/>
                </a:cubicBezTo>
                <a:cubicBezTo>
                  <a:pt x="16468" y="754253"/>
                  <a:pt x="15680" y="749105"/>
                  <a:pt x="9525" y="742950"/>
                </a:cubicBezTo>
                <a:cubicBezTo>
                  <a:pt x="6827" y="740252"/>
                  <a:pt x="3175" y="738717"/>
                  <a:pt x="0" y="736600"/>
                </a:cubicBezTo>
                <a:cubicBezTo>
                  <a:pt x="8467" y="735542"/>
                  <a:pt x="17005" y="734951"/>
                  <a:pt x="25400" y="733425"/>
                </a:cubicBezTo>
                <a:cubicBezTo>
                  <a:pt x="28693" y="732826"/>
                  <a:pt x="32312" y="732341"/>
                  <a:pt x="34925" y="730250"/>
                </a:cubicBezTo>
                <a:cubicBezTo>
                  <a:pt x="37905" y="727866"/>
                  <a:pt x="38100" y="722842"/>
                  <a:pt x="41275" y="720725"/>
                </a:cubicBezTo>
                <a:cubicBezTo>
                  <a:pt x="43197" y="719444"/>
                  <a:pt x="69500" y="714445"/>
                  <a:pt x="69850" y="714375"/>
                </a:cubicBezTo>
                <a:cubicBezTo>
                  <a:pt x="97147" y="696177"/>
                  <a:pt x="62610" y="717995"/>
                  <a:pt x="88900" y="704850"/>
                </a:cubicBezTo>
                <a:cubicBezTo>
                  <a:pt x="92313" y="703143"/>
                  <a:pt x="94918" y="700003"/>
                  <a:pt x="98425" y="698500"/>
                </a:cubicBezTo>
                <a:cubicBezTo>
                  <a:pt x="102436" y="696781"/>
                  <a:pt x="106771" y="695615"/>
                  <a:pt x="111125" y="695325"/>
                </a:cubicBezTo>
                <a:cubicBezTo>
                  <a:pt x="138601" y="693493"/>
                  <a:pt x="166158" y="693208"/>
                  <a:pt x="193675" y="692150"/>
                </a:cubicBezTo>
                <a:cubicBezTo>
                  <a:pt x="210991" y="689264"/>
                  <a:pt x="222981" y="686910"/>
                  <a:pt x="241300" y="685800"/>
                </a:cubicBezTo>
                <a:cubicBezTo>
                  <a:pt x="266675" y="684262"/>
                  <a:pt x="292100" y="683683"/>
                  <a:pt x="317500" y="682625"/>
                </a:cubicBezTo>
                <a:cubicBezTo>
                  <a:pt x="339838" y="675179"/>
                  <a:pt x="312262" y="684870"/>
                  <a:pt x="339725" y="673100"/>
                </a:cubicBezTo>
                <a:cubicBezTo>
                  <a:pt x="346102" y="670367"/>
                  <a:pt x="355505" y="668361"/>
                  <a:pt x="361950" y="666750"/>
                </a:cubicBezTo>
                <a:cubicBezTo>
                  <a:pt x="365125" y="664633"/>
                  <a:pt x="367902" y="661740"/>
                  <a:pt x="371475" y="660400"/>
                </a:cubicBezTo>
                <a:cubicBezTo>
                  <a:pt x="376528" y="658505"/>
                  <a:pt x="382115" y="658534"/>
                  <a:pt x="387350" y="657225"/>
                </a:cubicBezTo>
                <a:cubicBezTo>
                  <a:pt x="390597" y="656413"/>
                  <a:pt x="393700" y="655108"/>
                  <a:pt x="396875" y="654050"/>
                </a:cubicBezTo>
                <a:cubicBezTo>
                  <a:pt x="416322" y="624879"/>
                  <a:pt x="389746" y="660520"/>
                  <a:pt x="412750" y="641350"/>
                </a:cubicBezTo>
                <a:cubicBezTo>
                  <a:pt x="416815" y="637962"/>
                  <a:pt x="418320" y="632166"/>
                  <a:pt x="422275" y="628650"/>
                </a:cubicBezTo>
                <a:cubicBezTo>
                  <a:pt x="427979" y="623580"/>
                  <a:pt x="441325" y="615950"/>
                  <a:pt x="441325" y="615950"/>
                </a:cubicBezTo>
                <a:cubicBezTo>
                  <a:pt x="443442" y="611717"/>
                  <a:pt x="444645" y="606886"/>
                  <a:pt x="447675" y="603250"/>
                </a:cubicBezTo>
                <a:cubicBezTo>
                  <a:pt x="450118" y="600319"/>
                  <a:pt x="454348" y="599435"/>
                  <a:pt x="457200" y="596900"/>
                </a:cubicBezTo>
                <a:cubicBezTo>
                  <a:pt x="463912" y="590934"/>
                  <a:pt x="469900" y="584200"/>
                  <a:pt x="476250" y="577850"/>
                </a:cubicBezTo>
                <a:cubicBezTo>
                  <a:pt x="479425" y="574675"/>
                  <a:pt x="483767" y="572341"/>
                  <a:pt x="485775" y="568325"/>
                </a:cubicBezTo>
                <a:cubicBezTo>
                  <a:pt x="493832" y="552212"/>
                  <a:pt x="488187" y="558250"/>
                  <a:pt x="501650" y="549275"/>
                </a:cubicBezTo>
                <a:cubicBezTo>
                  <a:pt x="504140" y="544295"/>
                  <a:pt x="509862" y="531538"/>
                  <a:pt x="514350" y="527050"/>
                </a:cubicBezTo>
                <a:cubicBezTo>
                  <a:pt x="517048" y="524352"/>
                  <a:pt x="520700" y="522817"/>
                  <a:pt x="523875" y="520700"/>
                </a:cubicBezTo>
                <a:cubicBezTo>
                  <a:pt x="524933" y="516467"/>
                  <a:pt x="525099" y="511903"/>
                  <a:pt x="527050" y="508000"/>
                </a:cubicBezTo>
                <a:cubicBezTo>
                  <a:pt x="541752" y="478596"/>
                  <a:pt x="534641" y="498240"/>
                  <a:pt x="549275" y="479425"/>
                </a:cubicBezTo>
                <a:cubicBezTo>
                  <a:pt x="575859" y="445246"/>
                  <a:pt x="549875" y="472475"/>
                  <a:pt x="571500" y="450850"/>
                </a:cubicBezTo>
                <a:cubicBezTo>
                  <a:pt x="572558" y="445558"/>
                  <a:pt x="572780" y="440028"/>
                  <a:pt x="574675" y="434975"/>
                </a:cubicBezTo>
                <a:cubicBezTo>
                  <a:pt x="576015" y="431402"/>
                  <a:pt x="580618" y="429244"/>
                  <a:pt x="581025" y="425450"/>
                </a:cubicBezTo>
                <a:cubicBezTo>
                  <a:pt x="583846" y="399121"/>
                  <a:pt x="582378" y="372492"/>
                  <a:pt x="584200" y="346075"/>
                </a:cubicBezTo>
                <a:cubicBezTo>
                  <a:pt x="584500" y="341722"/>
                  <a:pt x="586428" y="337635"/>
                  <a:pt x="587375" y="333375"/>
                </a:cubicBezTo>
                <a:cubicBezTo>
                  <a:pt x="588546" y="328107"/>
                  <a:pt x="589130" y="322706"/>
                  <a:pt x="590550" y="317500"/>
                </a:cubicBezTo>
                <a:cubicBezTo>
                  <a:pt x="592311" y="311042"/>
                  <a:pt x="595277" y="304944"/>
                  <a:pt x="596900" y="298450"/>
                </a:cubicBezTo>
                <a:cubicBezTo>
                  <a:pt x="597958" y="294217"/>
                  <a:pt x="598543" y="289836"/>
                  <a:pt x="600075" y="285750"/>
                </a:cubicBezTo>
                <a:cubicBezTo>
                  <a:pt x="601737" y="281318"/>
                  <a:pt x="604308" y="277283"/>
                  <a:pt x="606425" y="273050"/>
                </a:cubicBezTo>
                <a:cubicBezTo>
                  <a:pt x="610913" y="250611"/>
                  <a:pt x="607893" y="262295"/>
                  <a:pt x="615950" y="238125"/>
                </a:cubicBezTo>
                <a:lnTo>
                  <a:pt x="619125" y="228600"/>
                </a:lnTo>
                <a:lnTo>
                  <a:pt x="622300" y="219075"/>
                </a:lnTo>
                <a:cubicBezTo>
                  <a:pt x="623358" y="211667"/>
                  <a:pt x="624007" y="204188"/>
                  <a:pt x="625475" y="196850"/>
                </a:cubicBezTo>
                <a:cubicBezTo>
                  <a:pt x="632338" y="162533"/>
                  <a:pt x="621242" y="149225"/>
                  <a:pt x="622300" y="13652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9" name="TextBox 1098">
            <a:extLst>
              <a:ext uri="{FF2B5EF4-FFF2-40B4-BE49-F238E27FC236}">
                <a16:creationId xmlns:a16="http://schemas.microsoft.com/office/drawing/2014/main" id="{4B13C076-472A-4D90-A033-F8B26D7CA02C}"/>
              </a:ext>
            </a:extLst>
          </p:cNvPr>
          <p:cNvSpPr txBox="1"/>
          <p:nvPr/>
        </p:nvSpPr>
        <p:spPr>
          <a:xfrm>
            <a:off x="94502" y="4622018"/>
            <a:ext cx="10214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Circa 2008</a:t>
            </a:r>
          </a:p>
        </p:txBody>
      </p:sp>
      <p:sp>
        <p:nvSpPr>
          <p:cNvPr id="1152" name="Freeform: Shape 1151">
            <a:extLst>
              <a:ext uri="{FF2B5EF4-FFF2-40B4-BE49-F238E27FC236}">
                <a16:creationId xmlns:a16="http://schemas.microsoft.com/office/drawing/2014/main" id="{509BE948-77FF-462D-9AD5-5B6E01B4278F}"/>
              </a:ext>
            </a:extLst>
          </p:cNvPr>
          <p:cNvSpPr/>
          <p:nvPr/>
        </p:nvSpPr>
        <p:spPr>
          <a:xfrm>
            <a:off x="2294255" y="1280160"/>
            <a:ext cx="2994635" cy="3079699"/>
          </a:xfrm>
          <a:custGeom>
            <a:avLst/>
            <a:gdLst>
              <a:gd name="connsiteX0" fmla="*/ 2860243 w 2911450"/>
              <a:gd name="connsiteY0" fmla="*/ 1345997 h 3079699"/>
              <a:gd name="connsiteX1" fmla="*/ 2882189 w 2911450"/>
              <a:gd name="connsiteY1" fmla="*/ 1280160 h 3079699"/>
              <a:gd name="connsiteX2" fmla="*/ 2889504 w 2911450"/>
              <a:gd name="connsiteY2" fmla="*/ 1258214 h 3079699"/>
              <a:gd name="connsiteX3" fmla="*/ 2896819 w 2911450"/>
              <a:gd name="connsiteY3" fmla="*/ 1148486 h 3079699"/>
              <a:gd name="connsiteX4" fmla="*/ 2904134 w 2911450"/>
              <a:gd name="connsiteY4" fmla="*/ 1104595 h 3079699"/>
              <a:gd name="connsiteX5" fmla="*/ 2911450 w 2911450"/>
              <a:gd name="connsiteY5" fmla="*/ 1046074 h 3079699"/>
              <a:gd name="connsiteX6" fmla="*/ 2904134 w 2911450"/>
              <a:gd name="connsiteY6" fmla="*/ 848563 h 3079699"/>
              <a:gd name="connsiteX7" fmla="*/ 2882189 w 2911450"/>
              <a:gd name="connsiteY7" fmla="*/ 775411 h 3079699"/>
              <a:gd name="connsiteX8" fmla="*/ 2867558 w 2911450"/>
              <a:gd name="connsiteY8" fmla="*/ 760781 h 3079699"/>
              <a:gd name="connsiteX9" fmla="*/ 2852928 w 2911450"/>
              <a:gd name="connsiteY9" fmla="*/ 716890 h 3079699"/>
              <a:gd name="connsiteX10" fmla="*/ 2838298 w 2911450"/>
              <a:gd name="connsiteY10" fmla="*/ 694944 h 3079699"/>
              <a:gd name="connsiteX11" fmla="*/ 2816352 w 2911450"/>
              <a:gd name="connsiteY11" fmla="*/ 629107 h 3079699"/>
              <a:gd name="connsiteX12" fmla="*/ 2809037 w 2911450"/>
              <a:gd name="connsiteY12" fmla="*/ 607162 h 3079699"/>
              <a:gd name="connsiteX13" fmla="*/ 2794406 w 2911450"/>
              <a:gd name="connsiteY13" fmla="*/ 585216 h 3079699"/>
              <a:gd name="connsiteX14" fmla="*/ 2772461 w 2911450"/>
              <a:gd name="connsiteY14" fmla="*/ 541325 h 3079699"/>
              <a:gd name="connsiteX15" fmla="*/ 2750515 w 2911450"/>
              <a:gd name="connsiteY15" fmla="*/ 504749 h 3079699"/>
              <a:gd name="connsiteX16" fmla="*/ 2721254 w 2911450"/>
              <a:gd name="connsiteY16" fmla="*/ 468173 h 3079699"/>
              <a:gd name="connsiteX17" fmla="*/ 2699309 w 2911450"/>
              <a:gd name="connsiteY17" fmla="*/ 438912 h 3079699"/>
              <a:gd name="connsiteX18" fmla="*/ 2648102 w 2911450"/>
              <a:gd name="connsiteY18" fmla="*/ 387706 h 3079699"/>
              <a:gd name="connsiteX19" fmla="*/ 2633472 w 2911450"/>
              <a:gd name="connsiteY19" fmla="*/ 373075 h 3079699"/>
              <a:gd name="connsiteX20" fmla="*/ 2611526 w 2911450"/>
              <a:gd name="connsiteY20" fmla="*/ 365760 h 3079699"/>
              <a:gd name="connsiteX21" fmla="*/ 2589581 w 2911450"/>
              <a:gd name="connsiteY21" fmla="*/ 343814 h 3079699"/>
              <a:gd name="connsiteX22" fmla="*/ 2538374 w 2911450"/>
              <a:gd name="connsiteY22" fmla="*/ 314554 h 3079699"/>
              <a:gd name="connsiteX23" fmla="*/ 2523744 w 2911450"/>
              <a:gd name="connsiteY23" fmla="*/ 299923 h 3079699"/>
              <a:gd name="connsiteX24" fmla="*/ 2501798 w 2911450"/>
              <a:gd name="connsiteY24" fmla="*/ 285293 h 3079699"/>
              <a:gd name="connsiteX25" fmla="*/ 2487168 w 2911450"/>
              <a:gd name="connsiteY25" fmla="*/ 270662 h 3079699"/>
              <a:gd name="connsiteX26" fmla="*/ 2457907 w 2911450"/>
              <a:gd name="connsiteY26" fmla="*/ 248717 h 3079699"/>
              <a:gd name="connsiteX27" fmla="*/ 2428646 w 2911450"/>
              <a:gd name="connsiteY27" fmla="*/ 212141 h 3079699"/>
              <a:gd name="connsiteX28" fmla="*/ 2406701 w 2911450"/>
              <a:gd name="connsiteY28" fmla="*/ 197510 h 3079699"/>
              <a:gd name="connsiteX29" fmla="*/ 2392070 w 2911450"/>
              <a:gd name="connsiteY29" fmla="*/ 182880 h 3079699"/>
              <a:gd name="connsiteX30" fmla="*/ 2370125 w 2911450"/>
              <a:gd name="connsiteY30" fmla="*/ 168250 h 3079699"/>
              <a:gd name="connsiteX31" fmla="*/ 2311603 w 2911450"/>
              <a:gd name="connsiteY31" fmla="*/ 124358 h 3079699"/>
              <a:gd name="connsiteX32" fmla="*/ 2296973 w 2911450"/>
              <a:gd name="connsiteY32" fmla="*/ 102413 h 3079699"/>
              <a:gd name="connsiteX33" fmla="*/ 2253082 w 2911450"/>
              <a:gd name="connsiteY33" fmla="*/ 80467 h 3079699"/>
              <a:gd name="connsiteX34" fmla="*/ 2157984 w 2911450"/>
              <a:gd name="connsiteY34" fmla="*/ 65837 h 3079699"/>
              <a:gd name="connsiteX35" fmla="*/ 2106778 w 2911450"/>
              <a:gd name="connsiteY35" fmla="*/ 51206 h 3079699"/>
              <a:gd name="connsiteX36" fmla="*/ 2062886 w 2911450"/>
              <a:gd name="connsiteY36" fmla="*/ 43891 h 3079699"/>
              <a:gd name="connsiteX37" fmla="*/ 1989734 w 2911450"/>
              <a:gd name="connsiteY37" fmla="*/ 14630 h 3079699"/>
              <a:gd name="connsiteX38" fmla="*/ 1938528 w 2911450"/>
              <a:gd name="connsiteY38" fmla="*/ 0 h 3079699"/>
              <a:gd name="connsiteX39" fmla="*/ 1770278 w 2911450"/>
              <a:gd name="connsiteY39" fmla="*/ 7315 h 3079699"/>
              <a:gd name="connsiteX40" fmla="*/ 1689811 w 2911450"/>
              <a:gd name="connsiteY40" fmla="*/ 21946 h 3079699"/>
              <a:gd name="connsiteX41" fmla="*/ 1645920 w 2911450"/>
              <a:gd name="connsiteY41" fmla="*/ 36576 h 3079699"/>
              <a:gd name="connsiteX42" fmla="*/ 1616659 w 2911450"/>
              <a:gd name="connsiteY42" fmla="*/ 51206 h 3079699"/>
              <a:gd name="connsiteX43" fmla="*/ 1565453 w 2911450"/>
              <a:gd name="connsiteY43" fmla="*/ 73152 h 3079699"/>
              <a:gd name="connsiteX44" fmla="*/ 1528877 w 2911450"/>
              <a:gd name="connsiteY44" fmla="*/ 102413 h 3079699"/>
              <a:gd name="connsiteX45" fmla="*/ 1477670 w 2911450"/>
              <a:gd name="connsiteY45" fmla="*/ 131674 h 3079699"/>
              <a:gd name="connsiteX46" fmla="*/ 1463040 w 2911450"/>
              <a:gd name="connsiteY46" fmla="*/ 153619 h 3079699"/>
              <a:gd name="connsiteX47" fmla="*/ 1441094 w 2911450"/>
              <a:gd name="connsiteY47" fmla="*/ 160934 h 3079699"/>
              <a:gd name="connsiteX48" fmla="*/ 1426464 w 2911450"/>
              <a:gd name="connsiteY48" fmla="*/ 175565 h 3079699"/>
              <a:gd name="connsiteX49" fmla="*/ 1419149 w 2911450"/>
              <a:gd name="connsiteY49" fmla="*/ 197510 h 3079699"/>
              <a:gd name="connsiteX50" fmla="*/ 1404518 w 2911450"/>
              <a:gd name="connsiteY50" fmla="*/ 212141 h 3079699"/>
              <a:gd name="connsiteX51" fmla="*/ 1375258 w 2911450"/>
              <a:gd name="connsiteY51" fmla="*/ 256032 h 3079699"/>
              <a:gd name="connsiteX52" fmla="*/ 1367942 w 2911450"/>
              <a:gd name="connsiteY52" fmla="*/ 277978 h 3079699"/>
              <a:gd name="connsiteX53" fmla="*/ 1353312 w 2911450"/>
              <a:gd name="connsiteY53" fmla="*/ 299923 h 3079699"/>
              <a:gd name="connsiteX54" fmla="*/ 1338682 w 2911450"/>
              <a:gd name="connsiteY54" fmla="*/ 329184 h 3079699"/>
              <a:gd name="connsiteX55" fmla="*/ 1316736 w 2911450"/>
              <a:gd name="connsiteY55" fmla="*/ 365760 h 3079699"/>
              <a:gd name="connsiteX56" fmla="*/ 1287475 w 2911450"/>
              <a:gd name="connsiteY56" fmla="*/ 424282 h 3079699"/>
              <a:gd name="connsiteX57" fmla="*/ 1280160 w 2911450"/>
              <a:gd name="connsiteY57" fmla="*/ 446227 h 3079699"/>
              <a:gd name="connsiteX58" fmla="*/ 1265530 w 2911450"/>
              <a:gd name="connsiteY58" fmla="*/ 482803 h 3079699"/>
              <a:gd name="connsiteX59" fmla="*/ 1250899 w 2911450"/>
              <a:gd name="connsiteY59" fmla="*/ 497434 h 3079699"/>
              <a:gd name="connsiteX60" fmla="*/ 1228954 w 2911450"/>
              <a:gd name="connsiteY60" fmla="*/ 570586 h 3079699"/>
              <a:gd name="connsiteX61" fmla="*/ 1214323 w 2911450"/>
              <a:gd name="connsiteY61" fmla="*/ 599846 h 3079699"/>
              <a:gd name="connsiteX62" fmla="*/ 1199693 w 2911450"/>
              <a:gd name="connsiteY62" fmla="*/ 621792 h 3079699"/>
              <a:gd name="connsiteX63" fmla="*/ 1192378 w 2911450"/>
              <a:gd name="connsiteY63" fmla="*/ 643738 h 3079699"/>
              <a:gd name="connsiteX64" fmla="*/ 1177747 w 2911450"/>
              <a:gd name="connsiteY64" fmla="*/ 672998 h 3079699"/>
              <a:gd name="connsiteX65" fmla="*/ 1170432 w 2911450"/>
              <a:gd name="connsiteY65" fmla="*/ 694944 h 3079699"/>
              <a:gd name="connsiteX66" fmla="*/ 1155802 w 2911450"/>
              <a:gd name="connsiteY66" fmla="*/ 716890 h 3079699"/>
              <a:gd name="connsiteX67" fmla="*/ 1141171 w 2911450"/>
              <a:gd name="connsiteY67" fmla="*/ 746150 h 3079699"/>
              <a:gd name="connsiteX68" fmla="*/ 1111910 w 2911450"/>
              <a:gd name="connsiteY68" fmla="*/ 782726 h 3079699"/>
              <a:gd name="connsiteX69" fmla="*/ 1104595 w 2911450"/>
              <a:gd name="connsiteY69" fmla="*/ 804672 h 3079699"/>
              <a:gd name="connsiteX70" fmla="*/ 1089965 w 2911450"/>
              <a:gd name="connsiteY70" fmla="*/ 826618 h 3079699"/>
              <a:gd name="connsiteX71" fmla="*/ 1060704 w 2911450"/>
              <a:gd name="connsiteY71" fmla="*/ 892454 h 3079699"/>
              <a:gd name="connsiteX72" fmla="*/ 1031443 w 2911450"/>
              <a:gd name="connsiteY72" fmla="*/ 958291 h 3079699"/>
              <a:gd name="connsiteX73" fmla="*/ 1009498 w 2911450"/>
              <a:gd name="connsiteY73" fmla="*/ 1031443 h 3079699"/>
              <a:gd name="connsiteX74" fmla="*/ 980237 w 2911450"/>
              <a:gd name="connsiteY74" fmla="*/ 1068019 h 3079699"/>
              <a:gd name="connsiteX75" fmla="*/ 943661 w 2911450"/>
              <a:gd name="connsiteY75" fmla="*/ 1133856 h 3079699"/>
              <a:gd name="connsiteX76" fmla="*/ 921715 w 2911450"/>
              <a:gd name="connsiteY76" fmla="*/ 1155802 h 3079699"/>
              <a:gd name="connsiteX77" fmla="*/ 907085 w 2911450"/>
              <a:gd name="connsiteY77" fmla="*/ 1177747 h 3079699"/>
              <a:gd name="connsiteX78" fmla="*/ 870509 w 2911450"/>
              <a:gd name="connsiteY78" fmla="*/ 1214323 h 3079699"/>
              <a:gd name="connsiteX79" fmla="*/ 855878 w 2911450"/>
              <a:gd name="connsiteY79" fmla="*/ 1228954 h 3079699"/>
              <a:gd name="connsiteX80" fmla="*/ 833933 w 2911450"/>
              <a:gd name="connsiteY80" fmla="*/ 1243584 h 3079699"/>
              <a:gd name="connsiteX81" fmla="*/ 819302 w 2911450"/>
              <a:gd name="connsiteY81" fmla="*/ 1265530 h 3079699"/>
              <a:gd name="connsiteX82" fmla="*/ 768096 w 2911450"/>
              <a:gd name="connsiteY82" fmla="*/ 1294790 h 3079699"/>
              <a:gd name="connsiteX83" fmla="*/ 724205 w 2911450"/>
              <a:gd name="connsiteY83" fmla="*/ 1309421 h 3079699"/>
              <a:gd name="connsiteX84" fmla="*/ 680314 w 2911450"/>
              <a:gd name="connsiteY84" fmla="*/ 1331366 h 3079699"/>
              <a:gd name="connsiteX85" fmla="*/ 621792 w 2911450"/>
              <a:gd name="connsiteY85" fmla="*/ 1360627 h 3079699"/>
              <a:gd name="connsiteX86" fmla="*/ 592531 w 2911450"/>
              <a:gd name="connsiteY86" fmla="*/ 1367942 h 3079699"/>
              <a:gd name="connsiteX87" fmla="*/ 504749 w 2911450"/>
              <a:gd name="connsiteY87" fmla="*/ 1382573 h 3079699"/>
              <a:gd name="connsiteX88" fmla="*/ 482803 w 2911450"/>
              <a:gd name="connsiteY88" fmla="*/ 1389888 h 3079699"/>
              <a:gd name="connsiteX89" fmla="*/ 416966 w 2911450"/>
              <a:gd name="connsiteY89" fmla="*/ 1404518 h 3079699"/>
              <a:gd name="connsiteX90" fmla="*/ 329184 w 2911450"/>
              <a:gd name="connsiteY90" fmla="*/ 1419149 h 3079699"/>
              <a:gd name="connsiteX91" fmla="*/ 307238 w 2911450"/>
              <a:gd name="connsiteY91" fmla="*/ 1433779 h 3079699"/>
              <a:gd name="connsiteX92" fmla="*/ 285293 w 2911450"/>
              <a:gd name="connsiteY92" fmla="*/ 1441094 h 3079699"/>
              <a:gd name="connsiteX93" fmla="*/ 256032 w 2911450"/>
              <a:gd name="connsiteY93" fmla="*/ 1477670 h 3079699"/>
              <a:gd name="connsiteX94" fmla="*/ 241402 w 2911450"/>
              <a:gd name="connsiteY94" fmla="*/ 1492301 h 3079699"/>
              <a:gd name="connsiteX95" fmla="*/ 226771 w 2911450"/>
              <a:gd name="connsiteY95" fmla="*/ 1536192 h 3079699"/>
              <a:gd name="connsiteX96" fmla="*/ 219456 w 2911450"/>
              <a:gd name="connsiteY96" fmla="*/ 1558138 h 3079699"/>
              <a:gd name="connsiteX97" fmla="*/ 212141 w 2911450"/>
              <a:gd name="connsiteY97" fmla="*/ 1602029 h 3079699"/>
              <a:gd name="connsiteX98" fmla="*/ 204826 w 2911450"/>
              <a:gd name="connsiteY98" fmla="*/ 1821485 h 3079699"/>
              <a:gd name="connsiteX99" fmla="*/ 197510 w 2911450"/>
              <a:gd name="connsiteY99" fmla="*/ 1843430 h 3079699"/>
              <a:gd name="connsiteX100" fmla="*/ 131674 w 2911450"/>
              <a:gd name="connsiteY100" fmla="*/ 1916582 h 3079699"/>
              <a:gd name="connsiteX101" fmla="*/ 109728 w 2911450"/>
              <a:gd name="connsiteY101" fmla="*/ 1923898 h 3079699"/>
              <a:gd name="connsiteX102" fmla="*/ 51206 w 2911450"/>
              <a:gd name="connsiteY102" fmla="*/ 1967789 h 3079699"/>
              <a:gd name="connsiteX103" fmla="*/ 29261 w 2911450"/>
              <a:gd name="connsiteY103" fmla="*/ 1982419 h 3079699"/>
              <a:gd name="connsiteX104" fmla="*/ 21946 w 2911450"/>
              <a:gd name="connsiteY104" fmla="*/ 2004365 h 3079699"/>
              <a:gd name="connsiteX105" fmla="*/ 7315 w 2911450"/>
              <a:gd name="connsiteY105" fmla="*/ 2026310 h 3079699"/>
              <a:gd name="connsiteX106" fmla="*/ 0 w 2911450"/>
              <a:gd name="connsiteY106" fmla="*/ 2092147 h 3079699"/>
              <a:gd name="connsiteX107" fmla="*/ 14630 w 2911450"/>
              <a:gd name="connsiteY107" fmla="*/ 2194560 h 3079699"/>
              <a:gd name="connsiteX108" fmla="*/ 21946 w 2911450"/>
              <a:gd name="connsiteY108" fmla="*/ 2216506 h 3079699"/>
              <a:gd name="connsiteX109" fmla="*/ 43891 w 2911450"/>
              <a:gd name="connsiteY109" fmla="*/ 2267712 h 3079699"/>
              <a:gd name="connsiteX110" fmla="*/ 73152 w 2911450"/>
              <a:gd name="connsiteY110" fmla="*/ 2296973 h 3079699"/>
              <a:gd name="connsiteX111" fmla="*/ 124358 w 2911450"/>
              <a:gd name="connsiteY111" fmla="*/ 2326234 h 3079699"/>
              <a:gd name="connsiteX112" fmla="*/ 153619 w 2911450"/>
              <a:gd name="connsiteY112" fmla="*/ 2348179 h 3079699"/>
              <a:gd name="connsiteX113" fmla="*/ 168250 w 2911450"/>
              <a:gd name="connsiteY113" fmla="*/ 2362810 h 3079699"/>
              <a:gd name="connsiteX114" fmla="*/ 190195 w 2911450"/>
              <a:gd name="connsiteY114" fmla="*/ 2370125 h 3079699"/>
              <a:gd name="connsiteX115" fmla="*/ 204826 w 2911450"/>
              <a:gd name="connsiteY115" fmla="*/ 2384755 h 3079699"/>
              <a:gd name="connsiteX116" fmla="*/ 277978 w 2911450"/>
              <a:gd name="connsiteY116" fmla="*/ 2406701 h 3079699"/>
              <a:gd name="connsiteX117" fmla="*/ 629107 w 2911450"/>
              <a:gd name="connsiteY117" fmla="*/ 2414016 h 3079699"/>
              <a:gd name="connsiteX118" fmla="*/ 731520 w 2911450"/>
              <a:gd name="connsiteY118" fmla="*/ 2428646 h 3079699"/>
              <a:gd name="connsiteX119" fmla="*/ 775411 w 2911450"/>
              <a:gd name="connsiteY119" fmla="*/ 2435962 h 3079699"/>
              <a:gd name="connsiteX120" fmla="*/ 797357 w 2911450"/>
              <a:gd name="connsiteY120" fmla="*/ 2443277 h 3079699"/>
              <a:gd name="connsiteX121" fmla="*/ 870509 w 2911450"/>
              <a:gd name="connsiteY121" fmla="*/ 2457907 h 3079699"/>
              <a:gd name="connsiteX122" fmla="*/ 914400 w 2911450"/>
              <a:gd name="connsiteY122" fmla="*/ 2479853 h 3079699"/>
              <a:gd name="connsiteX123" fmla="*/ 965606 w 2911450"/>
              <a:gd name="connsiteY123" fmla="*/ 2494483 h 3079699"/>
              <a:gd name="connsiteX124" fmla="*/ 972922 w 2911450"/>
              <a:gd name="connsiteY124" fmla="*/ 2516429 h 3079699"/>
              <a:gd name="connsiteX125" fmla="*/ 994867 w 2911450"/>
              <a:gd name="connsiteY125" fmla="*/ 2523744 h 3079699"/>
              <a:gd name="connsiteX126" fmla="*/ 1009498 w 2911450"/>
              <a:gd name="connsiteY126" fmla="*/ 2538374 h 3079699"/>
              <a:gd name="connsiteX127" fmla="*/ 1031443 w 2911450"/>
              <a:gd name="connsiteY127" fmla="*/ 2618842 h 3079699"/>
              <a:gd name="connsiteX128" fmla="*/ 1024128 w 2911450"/>
              <a:gd name="connsiteY128" fmla="*/ 2757830 h 3079699"/>
              <a:gd name="connsiteX129" fmla="*/ 1016813 w 2911450"/>
              <a:gd name="connsiteY129" fmla="*/ 2801722 h 3079699"/>
              <a:gd name="connsiteX130" fmla="*/ 1009498 w 2911450"/>
              <a:gd name="connsiteY130" fmla="*/ 2860243 h 3079699"/>
              <a:gd name="connsiteX131" fmla="*/ 1031443 w 2911450"/>
              <a:gd name="connsiteY131" fmla="*/ 2962656 h 3079699"/>
              <a:gd name="connsiteX132" fmla="*/ 1060704 w 2911450"/>
              <a:gd name="connsiteY132" fmla="*/ 2991917 h 3079699"/>
              <a:gd name="connsiteX133" fmla="*/ 1082650 w 2911450"/>
              <a:gd name="connsiteY133" fmla="*/ 3013862 h 3079699"/>
              <a:gd name="connsiteX134" fmla="*/ 1126541 w 2911450"/>
              <a:gd name="connsiteY134" fmla="*/ 3028493 h 3079699"/>
              <a:gd name="connsiteX135" fmla="*/ 1148486 w 2911450"/>
              <a:gd name="connsiteY135" fmla="*/ 3035808 h 3079699"/>
              <a:gd name="connsiteX136" fmla="*/ 1236269 w 2911450"/>
              <a:gd name="connsiteY136" fmla="*/ 3057754 h 3079699"/>
              <a:gd name="connsiteX137" fmla="*/ 1265530 w 2911450"/>
              <a:gd name="connsiteY137" fmla="*/ 3065069 h 3079699"/>
              <a:gd name="connsiteX138" fmla="*/ 1389888 w 2911450"/>
              <a:gd name="connsiteY138" fmla="*/ 3079699 h 3079699"/>
              <a:gd name="connsiteX139" fmla="*/ 1733702 w 2911450"/>
              <a:gd name="connsiteY139" fmla="*/ 3072384 h 3079699"/>
              <a:gd name="connsiteX140" fmla="*/ 1770278 w 2911450"/>
              <a:gd name="connsiteY140" fmla="*/ 3065069 h 3079699"/>
              <a:gd name="connsiteX141" fmla="*/ 1843430 w 2911450"/>
              <a:gd name="connsiteY141" fmla="*/ 3065069 h 307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2911450" h="3079699">
                <a:moveTo>
                  <a:pt x="2860243" y="1345997"/>
                </a:moveTo>
                <a:lnTo>
                  <a:pt x="2882189" y="1280160"/>
                </a:lnTo>
                <a:lnTo>
                  <a:pt x="2889504" y="1258214"/>
                </a:lnTo>
                <a:cubicBezTo>
                  <a:pt x="2891942" y="1221638"/>
                  <a:pt x="2893344" y="1184978"/>
                  <a:pt x="2896819" y="1148486"/>
                </a:cubicBezTo>
                <a:cubicBezTo>
                  <a:pt x="2898225" y="1133721"/>
                  <a:pt x="2902036" y="1119278"/>
                  <a:pt x="2904134" y="1104595"/>
                </a:cubicBezTo>
                <a:cubicBezTo>
                  <a:pt x="2906914" y="1085134"/>
                  <a:pt x="2909011" y="1065581"/>
                  <a:pt x="2911450" y="1046074"/>
                </a:cubicBezTo>
                <a:cubicBezTo>
                  <a:pt x="2909011" y="980237"/>
                  <a:pt x="2908376" y="914308"/>
                  <a:pt x="2904134" y="848563"/>
                </a:cubicBezTo>
                <a:cubicBezTo>
                  <a:pt x="2903448" y="837932"/>
                  <a:pt x="2884093" y="777315"/>
                  <a:pt x="2882189" y="775411"/>
                </a:cubicBezTo>
                <a:lnTo>
                  <a:pt x="2867558" y="760781"/>
                </a:lnTo>
                <a:cubicBezTo>
                  <a:pt x="2862681" y="746151"/>
                  <a:pt x="2861482" y="729722"/>
                  <a:pt x="2852928" y="716890"/>
                </a:cubicBezTo>
                <a:cubicBezTo>
                  <a:pt x="2848051" y="709575"/>
                  <a:pt x="2841869" y="702978"/>
                  <a:pt x="2838298" y="694944"/>
                </a:cubicBezTo>
                <a:cubicBezTo>
                  <a:pt x="2838291" y="694929"/>
                  <a:pt x="2820012" y="640088"/>
                  <a:pt x="2816352" y="629107"/>
                </a:cubicBezTo>
                <a:cubicBezTo>
                  <a:pt x="2813914" y="621792"/>
                  <a:pt x="2813314" y="613578"/>
                  <a:pt x="2809037" y="607162"/>
                </a:cubicBezTo>
                <a:lnTo>
                  <a:pt x="2794406" y="585216"/>
                </a:lnTo>
                <a:cubicBezTo>
                  <a:pt x="2776019" y="530053"/>
                  <a:pt x="2800822" y="598048"/>
                  <a:pt x="2772461" y="541325"/>
                </a:cubicBezTo>
                <a:cubicBezTo>
                  <a:pt x="2753469" y="503341"/>
                  <a:pt x="2779092" y="533324"/>
                  <a:pt x="2750515" y="504749"/>
                </a:cubicBezTo>
                <a:cubicBezTo>
                  <a:pt x="2736274" y="462024"/>
                  <a:pt x="2754343" y="501262"/>
                  <a:pt x="2721254" y="468173"/>
                </a:cubicBezTo>
                <a:cubicBezTo>
                  <a:pt x="2712633" y="459552"/>
                  <a:pt x="2707409" y="448024"/>
                  <a:pt x="2699309" y="438912"/>
                </a:cubicBezTo>
                <a:cubicBezTo>
                  <a:pt x="2699272" y="438871"/>
                  <a:pt x="2658359" y="397963"/>
                  <a:pt x="2648102" y="387706"/>
                </a:cubicBezTo>
                <a:cubicBezTo>
                  <a:pt x="2643225" y="382829"/>
                  <a:pt x="2640015" y="375256"/>
                  <a:pt x="2633472" y="373075"/>
                </a:cubicBezTo>
                <a:lnTo>
                  <a:pt x="2611526" y="365760"/>
                </a:lnTo>
                <a:cubicBezTo>
                  <a:pt x="2604211" y="358445"/>
                  <a:pt x="2597999" y="349827"/>
                  <a:pt x="2589581" y="343814"/>
                </a:cubicBezTo>
                <a:cubicBezTo>
                  <a:pt x="2519501" y="293756"/>
                  <a:pt x="2595963" y="360626"/>
                  <a:pt x="2538374" y="314554"/>
                </a:cubicBezTo>
                <a:cubicBezTo>
                  <a:pt x="2532988" y="310246"/>
                  <a:pt x="2529130" y="304231"/>
                  <a:pt x="2523744" y="299923"/>
                </a:cubicBezTo>
                <a:cubicBezTo>
                  <a:pt x="2516879" y="294431"/>
                  <a:pt x="2508663" y="290785"/>
                  <a:pt x="2501798" y="285293"/>
                </a:cubicBezTo>
                <a:cubicBezTo>
                  <a:pt x="2496412" y="280985"/>
                  <a:pt x="2492466" y="275077"/>
                  <a:pt x="2487168" y="270662"/>
                </a:cubicBezTo>
                <a:cubicBezTo>
                  <a:pt x="2477802" y="262857"/>
                  <a:pt x="2467273" y="256522"/>
                  <a:pt x="2457907" y="248717"/>
                </a:cubicBezTo>
                <a:cubicBezTo>
                  <a:pt x="2414487" y="212533"/>
                  <a:pt x="2475879" y="259374"/>
                  <a:pt x="2428646" y="212141"/>
                </a:cubicBezTo>
                <a:cubicBezTo>
                  <a:pt x="2422429" y="205924"/>
                  <a:pt x="2413566" y="203002"/>
                  <a:pt x="2406701" y="197510"/>
                </a:cubicBezTo>
                <a:cubicBezTo>
                  <a:pt x="2401315" y="193202"/>
                  <a:pt x="2397456" y="187188"/>
                  <a:pt x="2392070" y="182880"/>
                </a:cubicBezTo>
                <a:cubicBezTo>
                  <a:pt x="2385205" y="177388"/>
                  <a:pt x="2376741" y="174039"/>
                  <a:pt x="2370125" y="168250"/>
                </a:cubicBezTo>
                <a:cubicBezTo>
                  <a:pt x="2318397" y="122988"/>
                  <a:pt x="2354244" y="138573"/>
                  <a:pt x="2311603" y="124358"/>
                </a:cubicBezTo>
                <a:cubicBezTo>
                  <a:pt x="2306726" y="117043"/>
                  <a:pt x="2303190" y="108630"/>
                  <a:pt x="2296973" y="102413"/>
                </a:cubicBezTo>
                <a:cubicBezTo>
                  <a:pt x="2285053" y="90493"/>
                  <a:pt x="2268948" y="84433"/>
                  <a:pt x="2253082" y="80467"/>
                </a:cubicBezTo>
                <a:cubicBezTo>
                  <a:pt x="2219571" y="72089"/>
                  <a:pt x="2193518" y="70279"/>
                  <a:pt x="2157984" y="65837"/>
                </a:cubicBezTo>
                <a:cubicBezTo>
                  <a:pt x="2137075" y="58868"/>
                  <a:pt x="2129731" y="55797"/>
                  <a:pt x="2106778" y="51206"/>
                </a:cubicBezTo>
                <a:cubicBezTo>
                  <a:pt x="2092234" y="48297"/>
                  <a:pt x="2077517" y="46329"/>
                  <a:pt x="2062886" y="43891"/>
                </a:cubicBezTo>
                <a:cubicBezTo>
                  <a:pt x="1962990" y="10593"/>
                  <a:pt x="2065076" y="46920"/>
                  <a:pt x="1989734" y="14630"/>
                </a:cubicBezTo>
                <a:cubicBezTo>
                  <a:pt x="1975042" y="8333"/>
                  <a:pt x="1953376" y="3712"/>
                  <a:pt x="1938528" y="0"/>
                </a:cubicBezTo>
                <a:cubicBezTo>
                  <a:pt x="1882445" y="2438"/>
                  <a:pt x="1826290" y="3581"/>
                  <a:pt x="1770278" y="7315"/>
                </a:cubicBezTo>
                <a:cubicBezTo>
                  <a:pt x="1745981" y="8935"/>
                  <a:pt x="1714304" y="14598"/>
                  <a:pt x="1689811" y="21946"/>
                </a:cubicBezTo>
                <a:cubicBezTo>
                  <a:pt x="1675040" y="26377"/>
                  <a:pt x="1659714" y="29679"/>
                  <a:pt x="1645920" y="36576"/>
                </a:cubicBezTo>
                <a:cubicBezTo>
                  <a:pt x="1636166" y="41453"/>
                  <a:pt x="1626682" y="46910"/>
                  <a:pt x="1616659" y="51206"/>
                </a:cubicBezTo>
                <a:cubicBezTo>
                  <a:pt x="1575630" y="68790"/>
                  <a:pt x="1613969" y="45430"/>
                  <a:pt x="1565453" y="73152"/>
                </a:cubicBezTo>
                <a:cubicBezTo>
                  <a:pt x="1526044" y="95670"/>
                  <a:pt x="1558921" y="78378"/>
                  <a:pt x="1528877" y="102413"/>
                </a:cubicBezTo>
                <a:cubicBezTo>
                  <a:pt x="1511648" y="116196"/>
                  <a:pt x="1497689" y="121664"/>
                  <a:pt x="1477670" y="131674"/>
                </a:cubicBezTo>
                <a:cubicBezTo>
                  <a:pt x="1472793" y="138989"/>
                  <a:pt x="1469905" y="148127"/>
                  <a:pt x="1463040" y="153619"/>
                </a:cubicBezTo>
                <a:cubicBezTo>
                  <a:pt x="1457019" y="158436"/>
                  <a:pt x="1447706" y="156967"/>
                  <a:pt x="1441094" y="160934"/>
                </a:cubicBezTo>
                <a:cubicBezTo>
                  <a:pt x="1435180" y="164482"/>
                  <a:pt x="1431341" y="170688"/>
                  <a:pt x="1426464" y="175565"/>
                </a:cubicBezTo>
                <a:cubicBezTo>
                  <a:pt x="1424026" y="182880"/>
                  <a:pt x="1423116" y="190898"/>
                  <a:pt x="1419149" y="197510"/>
                </a:cubicBezTo>
                <a:cubicBezTo>
                  <a:pt x="1415600" y="203424"/>
                  <a:pt x="1408656" y="206623"/>
                  <a:pt x="1404518" y="212141"/>
                </a:cubicBezTo>
                <a:cubicBezTo>
                  <a:pt x="1393968" y="226208"/>
                  <a:pt x="1383797" y="240661"/>
                  <a:pt x="1375258" y="256032"/>
                </a:cubicBezTo>
                <a:cubicBezTo>
                  <a:pt x="1371513" y="262773"/>
                  <a:pt x="1371391" y="271081"/>
                  <a:pt x="1367942" y="277978"/>
                </a:cubicBezTo>
                <a:cubicBezTo>
                  <a:pt x="1364010" y="285841"/>
                  <a:pt x="1357674" y="292290"/>
                  <a:pt x="1353312" y="299923"/>
                </a:cubicBezTo>
                <a:cubicBezTo>
                  <a:pt x="1347902" y="309391"/>
                  <a:pt x="1343978" y="319651"/>
                  <a:pt x="1338682" y="329184"/>
                </a:cubicBezTo>
                <a:cubicBezTo>
                  <a:pt x="1331777" y="341613"/>
                  <a:pt x="1324051" y="353568"/>
                  <a:pt x="1316736" y="365760"/>
                </a:cubicBezTo>
                <a:cubicBezTo>
                  <a:pt x="1302192" y="423938"/>
                  <a:pt x="1320634" y="366255"/>
                  <a:pt x="1287475" y="424282"/>
                </a:cubicBezTo>
                <a:cubicBezTo>
                  <a:pt x="1283649" y="430977"/>
                  <a:pt x="1282867" y="439007"/>
                  <a:pt x="1280160" y="446227"/>
                </a:cubicBezTo>
                <a:cubicBezTo>
                  <a:pt x="1275549" y="458522"/>
                  <a:pt x="1272045" y="471402"/>
                  <a:pt x="1265530" y="482803"/>
                </a:cubicBezTo>
                <a:cubicBezTo>
                  <a:pt x="1262108" y="488791"/>
                  <a:pt x="1255776" y="492557"/>
                  <a:pt x="1250899" y="497434"/>
                </a:cubicBezTo>
                <a:cubicBezTo>
                  <a:pt x="1245650" y="518432"/>
                  <a:pt x="1237857" y="552782"/>
                  <a:pt x="1228954" y="570586"/>
                </a:cubicBezTo>
                <a:cubicBezTo>
                  <a:pt x="1224077" y="580339"/>
                  <a:pt x="1219733" y="590378"/>
                  <a:pt x="1214323" y="599846"/>
                </a:cubicBezTo>
                <a:cubicBezTo>
                  <a:pt x="1209961" y="607479"/>
                  <a:pt x="1203625" y="613928"/>
                  <a:pt x="1199693" y="621792"/>
                </a:cubicBezTo>
                <a:cubicBezTo>
                  <a:pt x="1196245" y="628689"/>
                  <a:pt x="1195416" y="636650"/>
                  <a:pt x="1192378" y="643738"/>
                </a:cubicBezTo>
                <a:cubicBezTo>
                  <a:pt x="1188082" y="653761"/>
                  <a:pt x="1182043" y="662975"/>
                  <a:pt x="1177747" y="672998"/>
                </a:cubicBezTo>
                <a:cubicBezTo>
                  <a:pt x="1174709" y="680086"/>
                  <a:pt x="1173880" y="688047"/>
                  <a:pt x="1170432" y="694944"/>
                </a:cubicBezTo>
                <a:cubicBezTo>
                  <a:pt x="1166500" y="702808"/>
                  <a:pt x="1160164" y="709257"/>
                  <a:pt x="1155802" y="716890"/>
                </a:cubicBezTo>
                <a:cubicBezTo>
                  <a:pt x="1150392" y="726358"/>
                  <a:pt x="1146581" y="736682"/>
                  <a:pt x="1141171" y="746150"/>
                </a:cubicBezTo>
                <a:cubicBezTo>
                  <a:pt x="1128865" y="767686"/>
                  <a:pt x="1127934" y="766703"/>
                  <a:pt x="1111910" y="782726"/>
                </a:cubicBezTo>
                <a:cubicBezTo>
                  <a:pt x="1109472" y="790041"/>
                  <a:pt x="1108043" y="797775"/>
                  <a:pt x="1104595" y="804672"/>
                </a:cubicBezTo>
                <a:cubicBezTo>
                  <a:pt x="1100663" y="812536"/>
                  <a:pt x="1093536" y="818584"/>
                  <a:pt x="1089965" y="826618"/>
                </a:cubicBezTo>
                <a:cubicBezTo>
                  <a:pt x="1055145" y="904962"/>
                  <a:pt x="1093813" y="842791"/>
                  <a:pt x="1060704" y="892454"/>
                </a:cubicBezTo>
                <a:cubicBezTo>
                  <a:pt x="1043294" y="944687"/>
                  <a:pt x="1054629" y="923514"/>
                  <a:pt x="1031443" y="958291"/>
                </a:cubicBezTo>
                <a:cubicBezTo>
                  <a:pt x="1028128" y="971552"/>
                  <a:pt x="1015435" y="1025506"/>
                  <a:pt x="1009498" y="1031443"/>
                </a:cubicBezTo>
                <a:cubicBezTo>
                  <a:pt x="988650" y="1052291"/>
                  <a:pt x="998693" y="1040335"/>
                  <a:pt x="980237" y="1068019"/>
                </a:cubicBezTo>
                <a:cubicBezTo>
                  <a:pt x="971038" y="1095616"/>
                  <a:pt x="968816" y="1108701"/>
                  <a:pt x="943661" y="1133856"/>
                </a:cubicBezTo>
                <a:cubicBezTo>
                  <a:pt x="936346" y="1141171"/>
                  <a:pt x="928338" y="1147854"/>
                  <a:pt x="921715" y="1155802"/>
                </a:cubicBezTo>
                <a:cubicBezTo>
                  <a:pt x="916087" y="1162556"/>
                  <a:pt x="912874" y="1171131"/>
                  <a:pt x="907085" y="1177747"/>
                </a:cubicBezTo>
                <a:cubicBezTo>
                  <a:pt x="895731" y="1190723"/>
                  <a:pt x="882701" y="1202131"/>
                  <a:pt x="870509" y="1214323"/>
                </a:cubicBezTo>
                <a:cubicBezTo>
                  <a:pt x="865632" y="1219200"/>
                  <a:pt x="861617" y="1225128"/>
                  <a:pt x="855878" y="1228954"/>
                </a:cubicBezTo>
                <a:lnTo>
                  <a:pt x="833933" y="1243584"/>
                </a:lnTo>
                <a:cubicBezTo>
                  <a:pt x="829056" y="1250899"/>
                  <a:pt x="825519" y="1259313"/>
                  <a:pt x="819302" y="1265530"/>
                </a:cubicBezTo>
                <a:cubicBezTo>
                  <a:pt x="810503" y="1274329"/>
                  <a:pt x="777659" y="1290965"/>
                  <a:pt x="768096" y="1294790"/>
                </a:cubicBezTo>
                <a:cubicBezTo>
                  <a:pt x="753777" y="1300518"/>
                  <a:pt x="724205" y="1309421"/>
                  <a:pt x="724205" y="1309421"/>
                </a:cubicBezTo>
                <a:cubicBezTo>
                  <a:pt x="695417" y="1338207"/>
                  <a:pt x="726538" y="1312106"/>
                  <a:pt x="680314" y="1331366"/>
                </a:cubicBezTo>
                <a:cubicBezTo>
                  <a:pt x="660182" y="1339754"/>
                  <a:pt x="642951" y="1355338"/>
                  <a:pt x="621792" y="1360627"/>
                </a:cubicBezTo>
                <a:cubicBezTo>
                  <a:pt x="612038" y="1363065"/>
                  <a:pt x="602413" y="1366089"/>
                  <a:pt x="592531" y="1367942"/>
                </a:cubicBezTo>
                <a:cubicBezTo>
                  <a:pt x="563375" y="1373409"/>
                  <a:pt x="532891" y="1373193"/>
                  <a:pt x="504749" y="1382573"/>
                </a:cubicBezTo>
                <a:cubicBezTo>
                  <a:pt x="497434" y="1385011"/>
                  <a:pt x="490217" y="1387770"/>
                  <a:pt x="482803" y="1389888"/>
                </a:cubicBezTo>
                <a:cubicBezTo>
                  <a:pt x="464389" y="1395149"/>
                  <a:pt x="435070" y="1401501"/>
                  <a:pt x="416966" y="1404518"/>
                </a:cubicBezTo>
                <a:cubicBezTo>
                  <a:pt x="308084" y="1422666"/>
                  <a:pt x="415383" y="1401910"/>
                  <a:pt x="329184" y="1419149"/>
                </a:cubicBezTo>
                <a:cubicBezTo>
                  <a:pt x="321869" y="1424026"/>
                  <a:pt x="315102" y="1429847"/>
                  <a:pt x="307238" y="1433779"/>
                </a:cubicBezTo>
                <a:cubicBezTo>
                  <a:pt x="300341" y="1437227"/>
                  <a:pt x="291905" y="1437127"/>
                  <a:pt x="285293" y="1441094"/>
                </a:cubicBezTo>
                <a:cubicBezTo>
                  <a:pt x="271706" y="1449246"/>
                  <a:pt x="265233" y="1466168"/>
                  <a:pt x="256032" y="1477670"/>
                </a:cubicBezTo>
                <a:cubicBezTo>
                  <a:pt x="251724" y="1483056"/>
                  <a:pt x="246279" y="1487424"/>
                  <a:pt x="241402" y="1492301"/>
                </a:cubicBezTo>
                <a:lnTo>
                  <a:pt x="226771" y="1536192"/>
                </a:lnTo>
                <a:cubicBezTo>
                  <a:pt x="224333" y="1543507"/>
                  <a:pt x="220724" y="1550532"/>
                  <a:pt x="219456" y="1558138"/>
                </a:cubicBezTo>
                <a:lnTo>
                  <a:pt x="212141" y="1602029"/>
                </a:lnTo>
                <a:cubicBezTo>
                  <a:pt x="209703" y="1675181"/>
                  <a:pt x="209254" y="1748426"/>
                  <a:pt x="204826" y="1821485"/>
                </a:cubicBezTo>
                <a:cubicBezTo>
                  <a:pt x="204360" y="1829182"/>
                  <a:pt x="201255" y="1836690"/>
                  <a:pt x="197510" y="1843430"/>
                </a:cubicBezTo>
                <a:cubicBezTo>
                  <a:pt x="181384" y="1872458"/>
                  <a:pt x="162277" y="1901280"/>
                  <a:pt x="131674" y="1916582"/>
                </a:cubicBezTo>
                <a:cubicBezTo>
                  <a:pt x="124777" y="1920031"/>
                  <a:pt x="116469" y="1920153"/>
                  <a:pt x="109728" y="1923898"/>
                </a:cubicBezTo>
                <a:cubicBezTo>
                  <a:pt x="26205" y="1970300"/>
                  <a:pt x="91565" y="1935502"/>
                  <a:pt x="51206" y="1967789"/>
                </a:cubicBezTo>
                <a:cubicBezTo>
                  <a:pt x="44341" y="1973281"/>
                  <a:pt x="36576" y="1977542"/>
                  <a:pt x="29261" y="1982419"/>
                </a:cubicBezTo>
                <a:cubicBezTo>
                  <a:pt x="26823" y="1989734"/>
                  <a:pt x="25395" y="1997468"/>
                  <a:pt x="21946" y="2004365"/>
                </a:cubicBezTo>
                <a:cubicBezTo>
                  <a:pt x="18014" y="2012229"/>
                  <a:pt x="9447" y="2017781"/>
                  <a:pt x="7315" y="2026310"/>
                </a:cubicBezTo>
                <a:cubicBezTo>
                  <a:pt x="1960" y="2047731"/>
                  <a:pt x="2438" y="2070201"/>
                  <a:pt x="0" y="2092147"/>
                </a:cubicBezTo>
                <a:cubicBezTo>
                  <a:pt x="4877" y="2126285"/>
                  <a:pt x="8637" y="2160601"/>
                  <a:pt x="14630" y="2194560"/>
                </a:cubicBezTo>
                <a:cubicBezTo>
                  <a:pt x="15970" y="2202154"/>
                  <a:pt x="19827" y="2209092"/>
                  <a:pt x="21946" y="2216506"/>
                </a:cubicBezTo>
                <a:cubicBezTo>
                  <a:pt x="30117" y="2245103"/>
                  <a:pt x="24801" y="2245440"/>
                  <a:pt x="43891" y="2267712"/>
                </a:cubicBezTo>
                <a:cubicBezTo>
                  <a:pt x="52868" y="2278185"/>
                  <a:pt x="60814" y="2290804"/>
                  <a:pt x="73152" y="2296973"/>
                </a:cubicBezTo>
                <a:cubicBezTo>
                  <a:pt x="101735" y="2311264"/>
                  <a:pt x="100226" y="2308997"/>
                  <a:pt x="124358" y="2326234"/>
                </a:cubicBezTo>
                <a:cubicBezTo>
                  <a:pt x="134279" y="2333320"/>
                  <a:pt x="144253" y="2340374"/>
                  <a:pt x="153619" y="2348179"/>
                </a:cubicBezTo>
                <a:cubicBezTo>
                  <a:pt x="158918" y="2352594"/>
                  <a:pt x="162336" y="2359261"/>
                  <a:pt x="168250" y="2362810"/>
                </a:cubicBezTo>
                <a:cubicBezTo>
                  <a:pt x="174862" y="2366777"/>
                  <a:pt x="182880" y="2367687"/>
                  <a:pt x="190195" y="2370125"/>
                </a:cubicBezTo>
                <a:cubicBezTo>
                  <a:pt x="195072" y="2375002"/>
                  <a:pt x="198657" y="2381671"/>
                  <a:pt x="204826" y="2384755"/>
                </a:cubicBezTo>
                <a:cubicBezTo>
                  <a:pt x="207874" y="2386279"/>
                  <a:pt x="266600" y="2406263"/>
                  <a:pt x="277978" y="2406701"/>
                </a:cubicBezTo>
                <a:cubicBezTo>
                  <a:pt x="394960" y="2411200"/>
                  <a:pt x="512064" y="2411578"/>
                  <a:pt x="629107" y="2414016"/>
                </a:cubicBezTo>
                <a:cubicBezTo>
                  <a:pt x="733868" y="2425656"/>
                  <a:pt x="658333" y="2415339"/>
                  <a:pt x="731520" y="2428646"/>
                </a:cubicBezTo>
                <a:cubicBezTo>
                  <a:pt x="746113" y="2431299"/>
                  <a:pt x="760932" y="2432744"/>
                  <a:pt x="775411" y="2435962"/>
                </a:cubicBezTo>
                <a:cubicBezTo>
                  <a:pt x="782938" y="2437635"/>
                  <a:pt x="789943" y="2441159"/>
                  <a:pt x="797357" y="2443277"/>
                </a:cubicBezTo>
                <a:cubicBezTo>
                  <a:pt x="827912" y="2452007"/>
                  <a:pt x="836020" y="2452159"/>
                  <a:pt x="870509" y="2457907"/>
                </a:cubicBezTo>
                <a:cubicBezTo>
                  <a:pt x="925671" y="2476294"/>
                  <a:pt x="857674" y="2451490"/>
                  <a:pt x="914400" y="2479853"/>
                </a:cubicBezTo>
                <a:cubicBezTo>
                  <a:pt x="924893" y="2485099"/>
                  <a:pt x="956233" y="2492140"/>
                  <a:pt x="965606" y="2494483"/>
                </a:cubicBezTo>
                <a:cubicBezTo>
                  <a:pt x="968045" y="2501798"/>
                  <a:pt x="967469" y="2510976"/>
                  <a:pt x="972922" y="2516429"/>
                </a:cubicBezTo>
                <a:cubicBezTo>
                  <a:pt x="978374" y="2521881"/>
                  <a:pt x="988255" y="2519777"/>
                  <a:pt x="994867" y="2523744"/>
                </a:cubicBezTo>
                <a:cubicBezTo>
                  <a:pt x="1000781" y="2527292"/>
                  <a:pt x="1004621" y="2533497"/>
                  <a:pt x="1009498" y="2538374"/>
                </a:cubicBezTo>
                <a:cubicBezTo>
                  <a:pt x="1028060" y="2594061"/>
                  <a:pt x="1021104" y="2567143"/>
                  <a:pt x="1031443" y="2618842"/>
                </a:cubicBezTo>
                <a:cubicBezTo>
                  <a:pt x="1029005" y="2665171"/>
                  <a:pt x="1027828" y="2711584"/>
                  <a:pt x="1024128" y="2757830"/>
                </a:cubicBezTo>
                <a:cubicBezTo>
                  <a:pt x="1022945" y="2772615"/>
                  <a:pt x="1018911" y="2787039"/>
                  <a:pt x="1016813" y="2801722"/>
                </a:cubicBezTo>
                <a:cubicBezTo>
                  <a:pt x="1014033" y="2821183"/>
                  <a:pt x="1011936" y="2840736"/>
                  <a:pt x="1009498" y="2860243"/>
                </a:cubicBezTo>
                <a:cubicBezTo>
                  <a:pt x="1013144" y="2893060"/>
                  <a:pt x="1011657" y="2932976"/>
                  <a:pt x="1031443" y="2962656"/>
                </a:cubicBezTo>
                <a:cubicBezTo>
                  <a:pt x="1039094" y="2974133"/>
                  <a:pt x="1050950" y="2982163"/>
                  <a:pt x="1060704" y="2991917"/>
                </a:cubicBezTo>
                <a:cubicBezTo>
                  <a:pt x="1068019" y="2999232"/>
                  <a:pt x="1072836" y="3010590"/>
                  <a:pt x="1082650" y="3013862"/>
                </a:cubicBezTo>
                <a:lnTo>
                  <a:pt x="1126541" y="3028493"/>
                </a:lnTo>
                <a:lnTo>
                  <a:pt x="1148486" y="3035808"/>
                </a:lnTo>
                <a:cubicBezTo>
                  <a:pt x="1181572" y="3068891"/>
                  <a:pt x="1152254" y="3045751"/>
                  <a:pt x="1236269" y="3057754"/>
                </a:cubicBezTo>
                <a:cubicBezTo>
                  <a:pt x="1246222" y="3059176"/>
                  <a:pt x="1255613" y="3063416"/>
                  <a:pt x="1265530" y="3065069"/>
                </a:cubicBezTo>
                <a:cubicBezTo>
                  <a:pt x="1285640" y="3068421"/>
                  <a:pt x="1372265" y="3077741"/>
                  <a:pt x="1389888" y="3079699"/>
                </a:cubicBezTo>
                <a:lnTo>
                  <a:pt x="1733702" y="3072384"/>
                </a:lnTo>
                <a:cubicBezTo>
                  <a:pt x="1746126" y="3071906"/>
                  <a:pt x="1757872" y="3065896"/>
                  <a:pt x="1770278" y="3065069"/>
                </a:cubicBezTo>
                <a:cubicBezTo>
                  <a:pt x="1794608" y="3063447"/>
                  <a:pt x="1819046" y="3065069"/>
                  <a:pt x="1843430" y="306506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8179886-DDF4-483C-9E12-E0B37F3483F1}"/>
              </a:ext>
            </a:extLst>
          </p:cNvPr>
          <p:cNvSpPr/>
          <p:nvPr/>
        </p:nvSpPr>
        <p:spPr>
          <a:xfrm>
            <a:off x="6623765" y="1820351"/>
            <a:ext cx="528861" cy="8127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4" name="Rectangle: Rounded Corners 1153">
            <a:extLst>
              <a:ext uri="{FF2B5EF4-FFF2-40B4-BE49-F238E27FC236}">
                <a16:creationId xmlns:a16="http://schemas.microsoft.com/office/drawing/2014/main" id="{0B32A71F-F9DC-4E00-8A42-9B52D07B6437}"/>
              </a:ext>
            </a:extLst>
          </p:cNvPr>
          <p:cNvSpPr/>
          <p:nvPr/>
        </p:nvSpPr>
        <p:spPr>
          <a:xfrm>
            <a:off x="717250" y="3600680"/>
            <a:ext cx="307700" cy="65166"/>
          </a:xfrm>
          <a:prstGeom prst="round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500" dirty="0"/>
              <a:t>232134</a:t>
            </a:r>
          </a:p>
        </p:txBody>
      </p:sp>
      <p:pic>
        <p:nvPicPr>
          <p:cNvPr id="1155" name="Picture 1154" descr="Graphical user interface, Teams&#10;&#10;Description automatically generated">
            <a:extLst>
              <a:ext uri="{FF2B5EF4-FFF2-40B4-BE49-F238E27FC236}">
                <a16:creationId xmlns:a16="http://schemas.microsoft.com/office/drawing/2014/main" id="{15419D3F-7C79-499C-BBEB-9E5772CFAC8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83624" y="2509179"/>
            <a:ext cx="403389" cy="221864"/>
          </a:xfrm>
          <a:prstGeom prst="rect">
            <a:avLst/>
          </a:prstGeom>
        </p:spPr>
      </p:pic>
      <p:pic>
        <p:nvPicPr>
          <p:cNvPr id="1156" name="Picture 1155" descr="A person in a uniform&#10;&#10;Description automatically generated with medium confidence">
            <a:extLst>
              <a:ext uri="{FF2B5EF4-FFF2-40B4-BE49-F238E27FC236}">
                <a16:creationId xmlns:a16="http://schemas.microsoft.com/office/drawing/2014/main" id="{0374CE76-A4B2-4CB5-9513-AD5BD840A4D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63567" y="4635665"/>
            <a:ext cx="791610" cy="39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9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2" grpId="0" animBg="1"/>
      <p:bldP spid="31" grpId="0" animBg="1"/>
      <p:bldP spid="32" grpId="0" animBg="1"/>
      <p:bldP spid="33" grpId="0" animBg="1"/>
      <p:bldP spid="10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E823660-0C81-4938-9EDB-6A95AFAF8A00}"/>
              </a:ext>
            </a:extLst>
          </p:cNvPr>
          <p:cNvGrpSpPr/>
          <p:nvPr/>
        </p:nvGrpSpPr>
        <p:grpSpPr>
          <a:xfrm>
            <a:off x="170097" y="114299"/>
            <a:ext cx="1723445" cy="2669481"/>
            <a:chOff x="109135" y="114299"/>
            <a:chExt cx="1723445" cy="26694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BF0698E-D29C-4390-97C4-667AE7498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6536" y="500836"/>
              <a:ext cx="958672" cy="4956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74" name="Freeform 529">
              <a:extLst>
                <a:ext uri="{FF2B5EF4-FFF2-40B4-BE49-F238E27FC236}">
                  <a16:creationId xmlns:a16="http://schemas.microsoft.com/office/drawing/2014/main" id="{7F77D3D9-7B25-4821-9DFB-884C3E96E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35" y="114299"/>
              <a:ext cx="1723445" cy="2669481"/>
            </a:xfrm>
            <a:custGeom>
              <a:avLst/>
              <a:gdLst>
                <a:gd name="T0" fmla="*/ 905 w 1052"/>
                <a:gd name="T1" fmla="*/ 569310 h 698"/>
                <a:gd name="T2" fmla="*/ 1202 w 1052"/>
                <a:gd name="T3" fmla="*/ 645149 h 698"/>
                <a:gd name="T4" fmla="*/ 1564 w 1052"/>
                <a:gd name="T5" fmla="*/ 691574 h 698"/>
                <a:gd name="T6" fmla="*/ 1959 w 1052"/>
                <a:gd name="T7" fmla="*/ 705756 h 698"/>
                <a:gd name="T8" fmla="*/ 2355 w 1052"/>
                <a:gd name="T9" fmla="*/ 682450 h 698"/>
                <a:gd name="T10" fmla="*/ 2704 w 1052"/>
                <a:gd name="T11" fmla="*/ 627944 h 698"/>
                <a:gd name="T12" fmla="*/ 3052 w 1052"/>
                <a:gd name="T13" fmla="*/ 682450 h 698"/>
                <a:gd name="T14" fmla="*/ 3438 w 1052"/>
                <a:gd name="T15" fmla="*/ 705756 h 698"/>
                <a:gd name="T16" fmla="*/ 3843 w 1052"/>
                <a:gd name="T17" fmla="*/ 691574 h 698"/>
                <a:gd name="T18" fmla="*/ 4205 w 1052"/>
                <a:gd name="T19" fmla="*/ 645149 h 698"/>
                <a:gd name="T20" fmla="*/ 4493 w 1052"/>
                <a:gd name="T21" fmla="*/ 569310 h 698"/>
                <a:gd name="T22" fmla="*/ 4744 w 1052"/>
                <a:gd name="T23" fmla="*/ 529849 h 698"/>
                <a:gd name="T24" fmla="*/ 5031 w 1052"/>
                <a:gd name="T25" fmla="*/ 512644 h 698"/>
                <a:gd name="T26" fmla="*/ 5264 w 1052"/>
                <a:gd name="T27" fmla="*/ 463140 h 698"/>
                <a:gd name="T28" fmla="*/ 5380 w 1052"/>
                <a:gd name="T29" fmla="*/ 393403 h 698"/>
                <a:gd name="T30" fmla="*/ 5380 w 1052"/>
                <a:gd name="T31" fmla="*/ 312354 h 698"/>
                <a:gd name="T32" fmla="*/ 5264 w 1052"/>
                <a:gd name="T33" fmla="*/ 239566 h 698"/>
                <a:gd name="T34" fmla="*/ 5031 w 1052"/>
                <a:gd name="T35" fmla="*/ 193106 h 698"/>
                <a:gd name="T36" fmla="*/ 4744 w 1052"/>
                <a:gd name="T37" fmla="*/ 175908 h 698"/>
                <a:gd name="T38" fmla="*/ 4493 w 1052"/>
                <a:gd name="T39" fmla="*/ 133390 h 698"/>
                <a:gd name="T40" fmla="*/ 4205 w 1052"/>
                <a:gd name="T41" fmla="*/ 58634 h 698"/>
                <a:gd name="T42" fmla="*/ 3843 w 1052"/>
                <a:gd name="T43" fmla="*/ 11131 h 698"/>
                <a:gd name="T44" fmla="*/ 3438 w 1052"/>
                <a:gd name="T45" fmla="*/ 0 h 698"/>
                <a:gd name="T46" fmla="*/ 3052 w 1052"/>
                <a:gd name="T47" fmla="*/ 21146 h 698"/>
                <a:gd name="T48" fmla="*/ 2704 w 1052"/>
                <a:gd name="T49" fmla="*/ 77812 h 698"/>
                <a:gd name="T50" fmla="*/ 2355 w 1052"/>
                <a:gd name="T51" fmla="*/ 21146 h 698"/>
                <a:gd name="T52" fmla="*/ 1959 w 1052"/>
                <a:gd name="T53" fmla="*/ 0 h 698"/>
                <a:gd name="T54" fmla="*/ 1564 w 1052"/>
                <a:gd name="T55" fmla="*/ 11131 h 698"/>
                <a:gd name="T56" fmla="*/ 1202 w 1052"/>
                <a:gd name="T57" fmla="*/ 58634 h 698"/>
                <a:gd name="T58" fmla="*/ 905 w 1052"/>
                <a:gd name="T59" fmla="*/ 133390 h 698"/>
                <a:gd name="T60" fmla="*/ 653 w 1052"/>
                <a:gd name="T61" fmla="*/ 175908 h 698"/>
                <a:gd name="T62" fmla="*/ 376 w 1052"/>
                <a:gd name="T63" fmla="*/ 193106 h 698"/>
                <a:gd name="T64" fmla="*/ 143 w 1052"/>
                <a:gd name="T65" fmla="*/ 239566 h 698"/>
                <a:gd name="T66" fmla="*/ 18 w 1052"/>
                <a:gd name="T67" fmla="*/ 312354 h 698"/>
                <a:gd name="T68" fmla="*/ 18 w 1052"/>
                <a:gd name="T69" fmla="*/ 393403 h 698"/>
                <a:gd name="T70" fmla="*/ 143 w 1052"/>
                <a:gd name="T71" fmla="*/ 463140 h 698"/>
                <a:gd name="T72" fmla="*/ 376 w 1052"/>
                <a:gd name="T73" fmla="*/ 512644 h 698"/>
                <a:gd name="T74" fmla="*/ 653 w 1052"/>
                <a:gd name="T75" fmla="*/ 529849 h 6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2"/>
                <a:gd name="T115" fmla="*/ 0 h 698"/>
                <a:gd name="T116" fmla="*/ 1052 w 1052"/>
                <a:gd name="T117" fmla="*/ 698 h 69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2" h="698">
                  <a:moveTo>
                    <a:pt x="155" y="517"/>
                  </a:moveTo>
                  <a:lnTo>
                    <a:pt x="176" y="563"/>
                  </a:lnTo>
                  <a:lnTo>
                    <a:pt x="201" y="605"/>
                  </a:lnTo>
                  <a:lnTo>
                    <a:pt x="234" y="638"/>
                  </a:lnTo>
                  <a:lnTo>
                    <a:pt x="267" y="666"/>
                  </a:lnTo>
                  <a:lnTo>
                    <a:pt x="304" y="684"/>
                  </a:lnTo>
                  <a:lnTo>
                    <a:pt x="342" y="696"/>
                  </a:lnTo>
                  <a:lnTo>
                    <a:pt x="381" y="698"/>
                  </a:lnTo>
                  <a:lnTo>
                    <a:pt x="421" y="691"/>
                  </a:lnTo>
                  <a:lnTo>
                    <a:pt x="458" y="675"/>
                  </a:lnTo>
                  <a:lnTo>
                    <a:pt x="493" y="652"/>
                  </a:lnTo>
                  <a:lnTo>
                    <a:pt x="526" y="621"/>
                  </a:lnTo>
                  <a:lnTo>
                    <a:pt x="559" y="652"/>
                  </a:lnTo>
                  <a:lnTo>
                    <a:pt x="594" y="675"/>
                  </a:lnTo>
                  <a:lnTo>
                    <a:pt x="631" y="691"/>
                  </a:lnTo>
                  <a:lnTo>
                    <a:pt x="669" y="698"/>
                  </a:lnTo>
                  <a:lnTo>
                    <a:pt x="708" y="696"/>
                  </a:lnTo>
                  <a:lnTo>
                    <a:pt x="748" y="684"/>
                  </a:lnTo>
                  <a:lnTo>
                    <a:pt x="783" y="666"/>
                  </a:lnTo>
                  <a:lnTo>
                    <a:pt x="818" y="638"/>
                  </a:lnTo>
                  <a:lnTo>
                    <a:pt x="848" y="605"/>
                  </a:lnTo>
                  <a:lnTo>
                    <a:pt x="874" y="563"/>
                  </a:lnTo>
                  <a:lnTo>
                    <a:pt x="897" y="517"/>
                  </a:lnTo>
                  <a:lnTo>
                    <a:pt x="923" y="524"/>
                  </a:lnTo>
                  <a:lnTo>
                    <a:pt x="951" y="519"/>
                  </a:lnTo>
                  <a:lnTo>
                    <a:pt x="979" y="507"/>
                  </a:lnTo>
                  <a:lnTo>
                    <a:pt x="1003" y="486"/>
                  </a:lnTo>
                  <a:lnTo>
                    <a:pt x="1024" y="458"/>
                  </a:lnTo>
                  <a:lnTo>
                    <a:pt x="1038" y="426"/>
                  </a:lnTo>
                  <a:lnTo>
                    <a:pt x="1047" y="389"/>
                  </a:lnTo>
                  <a:lnTo>
                    <a:pt x="1052" y="349"/>
                  </a:lnTo>
                  <a:lnTo>
                    <a:pt x="1047" y="309"/>
                  </a:lnTo>
                  <a:lnTo>
                    <a:pt x="1038" y="272"/>
                  </a:lnTo>
                  <a:lnTo>
                    <a:pt x="1024" y="237"/>
                  </a:lnTo>
                  <a:lnTo>
                    <a:pt x="1003" y="209"/>
                  </a:lnTo>
                  <a:lnTo>
                    <a:pt x="979" y="191"/>
                  </a:lnTo>
                  <a:lnTo>
                    <a:pt x="951" y="177"/>
                  </a:lnTo>
                  <a:lnTo>
                    <a:pt x="923" y="174"/>
                  </a:lnTo>
                  <a:lnTo>
                    <a:pt x="897" y="179"/>
                  </a:lnTo>
                  <a:lnTo>
                    <a:pt x="874" y="132"/>
                  </a:lnTo>
                  <a:lnTo>
                    <a:pt x="848" y="93"/>
                  </a:lnTo>
                  <a:lnTo>
                    <a:pt x="818" y="58"/>
                  </a:lnTo>
                  <a:lnTo>
                    <a:pt x="783" y="30"/>
                  </a:lnTo>
                  <a:lnTo>
                    <a:pt x="748" y="11"/>
                  </a:lnTo>
                  <a:lnTo>
                    <a:pt x="708" y="2"/>
                  </a:lnTo>
                  <a:lnTo>
                    <a:pt x="669" y="0"/>
                  </a:lnTo>
                  <a:lnTo>
                    <a:pt x="631" y="7"/>
                  </a:lnTo>
                  <a:lnTo>
                    <a:pt x="594" y="21"/>
                  </a:lnTo>
                  <a:lnTo>
                    <a:pt x="559" y="44"/>
                  </a:lnTo>
                  <a:lnTo>
                    <a:pt x="526" y="77"/>
                  </a:lnTo>
                  <a:lnTo>
                    <a:pt x="493" y="44"/>
                  </a:lnTo>
                  <a:lnTo>
                    <a:pt x="458" y="21"/>
                  </a:lnTo>
                  <a:lnTo>
                    <a:pt x="421" y="7"/>
                  </a:lnTo>
                  <a:lnTo>
                    <a:pt x="381" y="0"/>
                  </a:lnTo>
                  <a:lnTo>
                    <a:pt x="342" y="2"/>
                  </a:lnTo>
                  <a:lnTo>
                    <a:pt x="304" y="11"/>
                  </a:lnTo>
                  <a:lnTo>
                    <a:pt x="267" y="30"/>
                  </a:lnTo>
                  <a:lnTo>
                    <a:pt x="234" y="58"/>
                  </a:lnTo>
                  <a:lnTo>
                    <a:pt x="201" y="93"/>
                  </a:lnTo>
                  <a:lnTo>
                    <a:pt x="176" y="132"/>
                  </a:lnTo>
                  <a:lnTo>
                    <a:pt x="155" y="179"/>
                  </a:lnTo>
                  <a:lnTo>
                    <a:pt x="127" y="174"/>
                  </a:lnTo>
                  <a:lnTo>
                    <a:pt x="99" y="177"/>
                  </a:lnTo>
                  <a:lnTo>
                    <a:pt x="73" y="191"/>
                  </a:lnTo>
                  <a:lnTo>
                    <a:pt x="47" y="209"/>
                  </a:lnTo>
                  <a:lnTo>
                    <a:pt x="28" y="237"/>
                  </a:lnTo>
                  <a:lnTo>
                    <a:pt x="12" y="272"/>
                  </a:lnTo>
                  <a:lnTo>
                    <a:pt x="3" y="309"/>
                  </a:lnTo>
                  <a:lnTo>
                    <a:pt x="0" y="349"/>
                  </a:lnTo>
                  <a:lnTo>
                    <a:pt x="3" y="389"/>
                  </a:lnTo>
                  <a:lnTo>
                    <a:pt x="12" y="426"/>
                  </a:lnTo>
                  <a:lnTo>
                    <a:pt x="28" y="458"/>
                  </a:lnTo>
                  <a:lnTo>
                    <a:pt x="47" y="486"/>
                  </a:lnTo>
                  <a:lnTo>
                    <a:pt x="73" y="507"/>
                  </a:lnTo>
                  <a:lnTo>
                    <a:pt x="99" y="519"/>
                  </a:lnTo>
                  <a:lnTo>
                    <a:pt x="127" y="524"/>
                  </a:lnTo>
                  <a:lnTo>
                    <a:pt x="155" y="517"/>
                  </a:lnTo>
                  <a:close/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5" name="Rectangle 308">
              <a:extLst>
                <a:ext uri="{FF2B5EF4-FFF2-40B4-BE49-F238E27FC236}">
                  <a16:creationId xmlns:a16="http://schemas.microsoft.com/office/drawing/2014/main" id="{03EE2E5E-BF9F-44BB-8D1D-190036386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350" y="1038409"/>
              <a:ext cx="129887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342900" eaLnBrk="0" hangingPunct="0"/>
              <a:r>
                <a:rPr lang="en-US" sz="12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Cloud Vendor</a:t>
              </a:r>
              <a:endParaRPr lang="en-US" sz="1400" b="1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FADC1D7-D8ED-4C9C-80D5-6ABA65CA0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5663" y="1289683"/>
              <a:ext cx="994410" cy="106870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1158" name="Picture 1157" descr="Diagram, schematic&#10;&#10;Description automatically generated">
            <a:extLst>
              <a:ext uri="{FF2B5EF4-FFF2-40B4-BE49-F238E27FC236}">
                <a16:creationId xmlns:a16="http://schemas.microsoft.com/office/drawing/2014/main" id="{644EE2C2-776E-45B5-889E-23CBEF1681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85" y="1123629"/>
            <a:ext cx="462238" cy="322301"/>
          </a:xfrm>
          <a:prstGeom prst="rect">
            <a:avLst/>
          </a:prstGeom>
        </p:spPr>
      </p:pic>
      <p:grpSp>
        <p:nvGrpSpPr>
          <p:cNvPr id="684" name="Group 385">
            <a:extLst>
              <a:ext uri="{FF2B5EF4-FFF2-40B4-BE49-F238E27FC236}">
                <a16:creationId xmlns:a16="http://schemas.microsoft.com/office/drawing/2014/main" id="{D90AFAB7-2608-4A6D-9F3E-5EDA3603CEC3}"/>
              </a:ext>
            </a:extLst>
          </p:cNvPr>
          <p:cNvGrpSpPr>
            <a:grpSpLocks/>
          </p:cNvGrpSpPr>
          <p:nvPr/>
        </p:nvGrpSpPr>
        <p:grpSpPr bwMode="auto">
          <a:xfrm>
            <a:off x="4529022" y="4367850"/>
            <a:ext cx="1208485" cy="374977"/>
            <a:chOff x="672" y="2112"/>
            <a:chExt cx="1015" cy="288"/>
          </a:xfrm>
        </p:grpSpPr>
        <p:grpSp>
          <p:nvGrpSpPr>
            <p:cNvPr id="685" name="Group 386">
              <a:extLst>
                <a:ext uri="{FF2B5EF4-FFF2-40B4-BE49-F238E27FC236}">
                  <a16:creationId xmlns:a16="http://schemas.microsoft.com/office/drawing/2014/main" id="{2AA99A1D-602F-444B-A57F-21549306DC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2160"/>
              <a:ext cx="360" cy="124"/>
              <a:chOff x="2298" y="1938"/>
              <a:chExt cx="360" cy="154"/>
            </a:xfrm>
          </p:grpSpPr>
          <p:sp>
            <p:nvSpPr>
              <p:cNvPr id="695" name="Rectangle 387">
                <a:extLst>
                  <a:ext uri="{FF2B5EF4-FFF2-40B4-BE49-F238E27FC236}">
                    <a16:creationId xmlns:a16="http://schemas.microsoft.com/office/drawing/2014/main" id="{84DE4E9E-EB25-4A44-BB0F-3B904518B1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1938"/>
                <a:ext cx="91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96" name="Rectangle 388">
                <a:extLst>
                  <a:ext uri="{FF2B5EF4-FFF2-40B4-BE49-F238E27FC236}">
                    <a16:creationId xmlns:a16="http://schemas.microsoft.com/office/drawing/2014/main" id="{CAEEEEBA-B5F4-4C3D-BBB0-530C621FAB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1948"/>
                <a:ext cx="91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9" name="Rectangle 389">
                <a:extLst>
                  <a:ext uri="{FF2B5EF4-FFF2-40B4-BE49-F238E27FC236}">
                    <a16:creationId xmlns:a16="http://schemas.microsoft.com/office/drawing/2014/main" id="{77D71B0F-D530-46ED-A738-63625BBA97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086"/>
                <a:ext cx="91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10" name="Rectangle 390">
                <a:extLst>
                  <a:ext uri="{FF2B5EF4-FFF2-40B4-BE49-F238E27FC236}">
                    <a16:creationId xmlns:a16="http://schemas.microsoft.com/office/drawing/2014/main" id="{DD0F8695-965E-42CA-B88C-8BD5DD8DFA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9" y="1938"/>
                <a:ext cx="89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11" name="Rectangle 391">
                <a:extLst>
                  <a:ext uri="{FF2B5EF4-FFF2-40B4-BE49-F238E27FC236}">
                    <a16:creationId xmlns:a16="http://schemas.microsoft.com/office/drawing/2014/main" id="{C154642A-70F9-4DCC-A5C9-EDCAF8E50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9" y="2086"/>
                <a:ext cx="89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21" name="Rectangle 392">
                <a:extLst>
                  <a:ext uri="{FF2B5EF4-FFF2-40B4-BE49-F238E27FC236}">
                    <a16:creationId xmlns:a16="http://schemas.microsoft.com/office/drawing/2014/main" id="{78C81481-91D0-43B2-886D-EDB2BAEA9D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" y="1938"/>
                <a:ext cx="91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22" name="Rectangle 393">
                <a:extLst>
                  <a:ext uri="{FF2B5EF4-FFF2-40B4-BE49-F238E27FC236}">
                    <a16:creationId xmlns:a16="http://schemas.microsoft.com/office/drawing/2014/main" id="{E9233C59-89E5-41C1-8A3A-8A84028100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" y="2086"/>
                <a:ext cx="91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24" name="Rectangle 394">
                <a:extLst>
                  <a:ext uri="{FF2B5EF4-FFF2-40B4-BE49-F238E27FC236}">
                    <a16:creationId xmlns:a16="http://schemas.microsoft.com/office/drawing/2014/main" id="{401B0289-76FA-46C6-9283-0A9C1C31DC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9" y="1938"/>
                <a:ext cx="89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26" name="Rectangle 395">
                <a:extLst>
                  <a:ext uri="{FF2B5EF4-FFF2-40B4-BE49-F238E27FC236}">
                    <a16:creationId xmlns:a16="http://schemas.microsoft.com/office/drawing/2014/main" id="{6FCF968E-99BA-46DA-BF7E-8BEDA97A7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9" y="2086"/>
                <a:ext cx="89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37" name="Rectangle 396">
                <a:extLst>
                  <a:ext uri="{FF2B5EF4-FFF2-40B4-BE49-F238E27FC236}">
                    <a16:creationId xmlns:a16="http://schemas.microsoft.com/office/drawing/2014/main" id="{28776671-CB0F-40FB-8ED3-9233536105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5" y="1952"/>
                <a:ext cx="9" cy="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1" name="Rectangle 397">
                <a:extLst>
                  <a:ext uri="{FF2B5EF4-FFF2-40B4-BE49-F238E27FC236}">
                    <a16:creationId xmlns:a16="http://schemas.microsoft.com/office/drawing/2014/main" id="{75F008C3-A06D-43FE-9379-D5B02072A9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9" y="1948"/>
                <a:ext cx="89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60" name="Rectangle 398">
                <a:extLst>
                  <a:ext uri="{FF2B5EF4-FFF2-40B4-BE49-F238E27FC236}">
                    <a16:creationId xmlns:a16="http://schemas.microsoft.com/office/drawing/2014/main" id="{23D233D5-2B4B-418A-9516-C1E659CC62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" y="1948"/>
                <a:ext cx="91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9" name="Rectangle 399">
                <a:extLst>
                  <a:ext uri="{FF2B5EF4-FFF2-40B4-BE49-F238E27FC236}">
                    <a16:creationId xmlns:a16="http://schemas.microsoft.com/office/drawing/2014/main" id="{DBD221E4-28B4-4206-B8C7-FAB3B65ABF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9" y="1948"/>
                <a:ext cx="89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686" name="Rectangle 400">
              <a:extLst>
                <a:ext uri="{FF2B5EF4-FFF2-40B4-BE49-F238E27FC236}">
                  <a16:creationId xmlns:a16="http://schemas.microsoft.com/office/drawing/2014/main" id="{539FC860-EDED-45DB-9BFB-0F02CC34A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" y="2208"/>
              <a:ext cx="48" cy="48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342900"/>
              <a:endParaRPr lang="en-US">
                <a:solidFill>
                  <a:srgbClr val="FF33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8" name="Rectangle 402">
              <a:extLst>
                <a:ext uri="{FF2B5EF4-FFF2-40B4-BE49-F238E27FC236}">
                  <a16:creationId xmlns:a16="http://schemas.microsoft.com/office/drawing/2014/main" id="{0CD1A4E9-B104-48CE-931B-D63DE06B5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305"/>
              <a:ext cx="276" cy="9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4" name="Rectangle 403">
              <a:extLst>
                <a:ext uri="{FF2B5EF4-FFF2-40B4-BE49-F238E27FC236}">
                  <a16:creationId xmlns:a16="http://schemas.microsoft.com/office/drawing/2014/main" id="{965E8020-A488-4295-AD53-A184BB35F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" y="2174"/>
              <a:ext cx="62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342900" eaLnBrk="0" hangingPunct="0">
                <a:lnSpc>
                  <a:spcPct val="70000"/>
                </a:lnSpc>
              </a:pPr>
              <a:r>
                <a:rPr lang="en-US" sz="800" b="1" dirty="0">
                  <a:solidFill>
                    <a:srgbClr val="FF3300"/>
                  </a:solidFill>
                  <a:latin typeface="Calibri"/>
                  <a:cs typeface="Arial" charset="0"/>
                </a:rPr>
                <a:t>Cloud Connect</a:t>
              </a:r>
            </a:p>
            <a:p>
              <a:pPr defTabSz="342900" eaLnBrk="0" hangingPunct="0">
                <a:lnSpc>
                  <a:spcPct val="70000"/>
                </a:lnSpc>
              </a:pPr>
              <a:r>
                <a:rPr lang="en-US" sz="800" b="1" dirty="0">
                  <a:solidFill>
                    <a:srgbClr val="FF3300"/>
                  </a:solidFill>
                  <a:latin typeface="Calibri"/>
                  <a:cs typeface="Arial" charset="0"/>
                </a:rPr>
                <a:t>Firewall  </a:t>
              </a:r>
            </a:p>
          </p:txBody>
        </p:sp>
        <p:sp>
          <p:nvSpPr>
            <p:cNvPr id="687" name="Text Box 401">
              <a:extLst>
                <a:ext uri="{FF2B5EF4-FFF2-40B4-BE49-F238E27FC236}">
                  <a16:creationId xmlns:a16="http://schemas.microsoft.com/office/drawing/2014/main" id="{0F3BADC1-F505-4071-84D2-FB5CDFC2EA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112"/>
              <a:ext cx="384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342900"/>
              <a:r>
                <a:rPr lang="en-US" sz="1050" dirty="0">
                  <a:solidFill>
                    <a:srgbClr val="FF3300"/>
                  </a:solidFill>
                  <a:latin typeface="Arial Black" pitchFamily="34" charset="0"/>
                  <a:cs typeface="Arial" charset="0"/>
                </a:rPr>
                <a:t>::::::</a:t>
              </a:r>
            </a:p>
          </p:txBody>
        </p:sp>
      </p:grpSp>
      <p:sp>
        <p:nvSpPr>
          <p:cNvPr id="887" name="Freeform 154">
            <a:extLst>
              <a:ext uri="{FF2B5EF4-FFF2-40B4-BE49-F238E27FC236}">
                <a16:creationId xmlns:a16="http://schemas.microsoft.com/office/drawing/2014/main" id="{087125BA-9F84-4E39-BA21-6D0B1B39E721}"/>
              </a:ext>
            </a:extLst>
          </p:cNvPr>
          <p:cNvSpPr>
            <a:spLocks/>
          </p:cNvSpPr>
          <p:nvPr/>
        </p:nvSpPr>
        <p:spPr bwMode="auto">
          <a:xfrm rot="1800000" flipV="1">
            <a:off x="2748982" y="1700278"/>
            <a:ext cx="1947615" cy="306059"/>
          </a:xfrm>
          <a:custGeom>
            <a:avLst/>
            <a:gdLst>
              <a:gd name="T0" fmla="*/ 2147483647 w 536"/>
              <a:gd name="T1" fmla="*/ 2147483647 h 104"/>
              <a:gd name="T2" fmla="*/ 2147483647 w 536"/>
              <a:gd name="T3" fmla="*/ 0 h 104"/>
              <a:gd name="T4" fmla="*/ 2147483647 w 536"/>
              <a:gd name="T5" fmla="*/ 2147483647 h 104"/>
              <a:gd name="T6" fmla="*/ 2147483647 w 536"/>
              <a:gd name="T7" fmla="*/ 2147483647 h 104"/>
              <a:gd name="T8" fmla="*/ 0 w 536"/>
              <a:gd name="T9" fmla="*/ 2147483647 h 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6"/>
              <a:gd name="T16" fmla="*/ 0 h 104"/>
              <a:gd name="T17" fmla="*/ 536 w 536"/>
              <a:gd name="T18" fmla="*/ 104 h 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6" h="104">
                <a:moveTo>
                  <a:pt x="480" y="48"/>
                </a:moveTo>
                <a:cubicBezTo>
                  <a:pt x="508" y="24"/>
                  <a:pt x="536" y="0"/>
                  <a:pt x="480" y="0"/>
                </a:cubicBezTo>
                <a:cubicBezTo>
                  <a:pt x="424" y="0"/>
                  <a:pt x="200" y="32"/>
                  <a:pt x="144" y="48"/>
                </a:cubicBezTo>
                <a:cubicBezTo>
                  <a:pt x="88" y="64"/>
                  <a:pt x="168" y="88"/>
                  <a:pt x="144" y="96"/>
                </a:cubicBezTo>
                <a:cubicBezTo>
                  <a:pt x="120" y="104"/>
                  <a:pt x="60" y="100"/>
                  <a:pt x="0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68557" tIns="34278" rIns="68557" bIns="34278"/>
          <a:lstStyle/>
          <a:p>
            <a:pPr defTabSz="342900"/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07" name="Group 1706">
            <a:extLst>
              <a:ext uri="{FF2B5EF4-FFF2-40B4-BE49-F238E27FC236}">
                <a16:creationId xmlns:a16="http://schemas.microsoft.com/office/drawing/2014/main" id="{129584A6-0240-4CE4-8316-6D15F6C2F020}"/>
              </a:ext>
            </a:extLst>
          </p:cNvPr>
          <p:cNvGrpSpPr/>
          <p:nvPr/>
        </p:nvGrpSpPr>
        <p:grpSpPr>
          <a:xfrm>
            <a:off x="2515799" y="757832"/>
            <a:ext cx="724557" cy="1448354"/>
            <a:chOff x="676838" y="276457"/>
            <a:chExt cx="724557" cy="1448354"/>
          </a:xfrm>
        </p:grpSpPr>
        <p:sp>
          <p:nvSpPr>
            <p:cNvPr id="106608" name="Rectangle 112"/>
            <p:cNvSpPr>
              <a:spLocks noChangeArrowheads="1"/>
            </p:cNvSpPr>
            <p:nvPr/>
          </p:nvSpPr>
          <p:spPr bwMode="auto">
            <a:xfrm>
              <a:off x="772948" y="276457"/>
              <a:ext cx="521208" cy="124777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9804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68557" tIns="34278" rIns="68557" bIns="34278" anchor="ctr"/>
            <a:lstStyle/>
            <a:p>
              <a:pPr defTabSz="342900"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698" name="Group 1697">
              <a:extLst>
                <a:ext uri="{FF2B5EF4-FFF2-40B4-BE49-F238E27FC236}">
                  <a16:creationId xmlns:a16="http://schemas.microsoft.com/office/drawing/2014/main" id="{091192D8-3BCA-42E9-A51C-7D55B48E9BE9}"/>
                </a:ext>
              </a:extLst>
            </p:cNvPr>
            <p:cNvGrpSpPr/>
            <p:nvPr/>
          </p:nvGrpSpPr>
          <p:grpSpPr>
            <a:xfrm>
              <a:off x="813816" y="790807"/>
              <a:ext cx="438912" cy="182880"/>
              <a:chOff x="789618" y="790807"/>
              <a:chExt cx="461963" cy="182880"/>
            </a:xfrm>
          </p:grpSpPr>
          <p:sp>
            <p:nvSpPr>
              <p:cNvPr id="1595" name="Rectangle 122"/>
              <p:cNvSpPr>
                <a:spLocks noChangeArrowheads="1"/>
              </p:cNvSpPr>
              <p:nvPr/>
            </p:nvSpPr>
            <p:spPr bwMode="auto">
              <a:xfrm>
                <a:off x="789618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96" name="Rectangle 123"/>
              <p:cNvSpPr>
                <a:spLocks noChangeArrowheads="1"/>
              </p:cNvSpPr>
              <p:nvPr/>
            </p:nvSpPr>
            <p:spPr bwMode="auto">
              <a:xfrm>
                <a:off x="875343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97" name="Rectangle 124"/>
              <p:cNvSpPr>
                <a:spLocks noChangeArrowheads="1"/>
              </p:cNvSpPr>
              <p:nvPr/>
            </p:nvSpPr>
            <p:spPr bwMode="auto">
              <a:xfrm>
                <a:off x="961068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98" name="Rectangle 125"/>
              <p:cNvSpPr>
                <a:spLocks noChangeArrowheads="1"/>
              </p:cNvSpPr>
              <p:nvPr/>
            </p:nvSpPr>
            <p:spPr bwMode="auto">
              <a:xfrm>
                <a:off x="1046793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99" name="Rectangle 126"/>
              <p:cNvSpPr>
                <a:spLocks noChangeArrowheads="1"/>
              </p:cNvSpPr>
              <p:nvPr/>
            </p:nvSpPr>
            <p:spPr bwMode="auto">
              <a:xfrm>
                <a:off x="1132518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00" name="Rectangle 127"/>
              <p:cNvSpPr>
                <a:spLocks noChangeArrowheads="1"/>
              </p:cNvSpPr>
              <p:nvPr/>
            </p:nvSpPr>
            <p:spPr bwMode="auto">
              <a:xfrm>
                <a:off x="1218243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92" name="Rectangle 129"/>
            <p:cNvSpPr>
              <a:spLocks noChangeArrowheads="1"/>
            </p:cNvSpPr>
            <p:nvPr/>
          </p:nvSpPr>
          <p:spPr bwMode="auto">
            <a:xfrm>
              <a:off x="1008693" y="1264677"/>
              <a:ext cx="76200" cy="79772"/>
            </a:xfrm>
            <a:prstGeom prst="rect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3" name="Rectangle 130"/>
            <p:cNvSpPr>
              <a:spLocks noChangeArrowheads="1"/>
            </p:cNvSpPr>
            <p:nvPr/>
          </p:nvSpPr>
          <p:spPr bwMode="auto">
            <a:xfrm>
              <a:off x="1094418" y="1264677"/>
              <a:ext cx="76200" cy="79772"/>
            </a:xfrm>
            <a:prstGeom prst="rect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4" name="Rectangle 131"/>
            <p:cNvSpPr>
              <a:spLocks noChangeArrowheads="1"/>
            </p:cNvSpPr>
            <p:nvPr/>
          </p:nvSpPr>
          <p:spPr bwMode="auto">
            <a:xfrm>
              <a:off x="1180143" y="1264677"/>
              <a:ext cx="76200" cy="79772"/>
            </a:xfrm>
            <a:prstGeom prst="rect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0" name="Oval 133"/>
            <p:cNvSpPr>
              <a:spLocks noChangeArrowheads="1"/>
            </p:cNvSpPr>
            <p:nvPr/>
          </p:nvSpPr>
          <p:spPr bwMode="auto">
            <a:xfrm>
              <a:off x="865817" y="1411123"/>
              <a:ext cx="9525" cy="80963"/>
            </a:xfrm>
            <a:prstGeom prst="ellipse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1" name="Oval 134"/>
            <p:cNvSpPr>
              <a:spLocks noChangeArrowheads="1"/>
            </p:cNvSpPr>
            <p:nvPr/>
          </p:nvSpPr>
          <p:spPr bwMode="auto">
            <a:xfrm>
              <a:off x="951542" y="1411123"/>
              <a:ext cx="9525" cy="80963"/>
            </a:xfrm>
            <a:prstGeom prst="ellipse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7" name="Rectangle 136"/>
            <p:cNvSpPr>
              <a:spLocks noChangeArrowheads="1"/>
            </p:cNvSpPr>
            <p:nvPr/>
          </p:nvSpPr>
          <p:spPr bwMode="auto">
            <a:xfrm>
              <a:off x="837243" y="1264677"/>
              <a:ext cx="76200" cy="79772"/>
            </a:xfrm>
            <a:prstGeom prst="rect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8" name="Rectangle 137"/>
            <p:cNvSpPr>
              <a:spLocks noChangeArrowheads="1"/>
            </p:cNvSpPr>
            <p:nvPr/>
          </p:nvSpPr>
          <p:spPr bwMode="auto">
            <a:xfrm>
              <a:off x="922968" y="1264677"/>
              <a:ext cx="76200" cy="79772"/>
            </a:xfrm>
            <a:prstGeom prst="rect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9" name="Rectangle 138"/>
            <p:cNvSpPr>
              <a:spLocks noChangeArrowheads="1"/>
            </p:cNvSpPr>
            <p:nvPr/>
          </p:nvSpPr>
          <p:spPr bwMode="auto">
            <a:xfrm>
              <a:off x="1008693" y="1264677"/>
              <a:ext cx="76200" cy="79772"/>
            </a:xfrm>
            <a:prstGeom prst="rect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5" name="Oval 140"/>
            <p:cNvSpPr>
              <a:spLocks noChangeArrowheads="1"/>
            </p:cNvSpPr>
            <p:nvPr/>
          </p:nvSpPr>
          <p:spPr bwMode="auto">
            <a:xfrm>
              <a:off x="980117" y="1411123"/>
              <a:ext cx="9525" cy="80963"/>
            </a:xfrm>
            <a:prstGeom prst="ellipse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6" name="Oval 141"/>
            <p:cNvSpPr>
              <a:spLocks noChangeArrowheads="1"/>
            </p:cNvSpPr>
            <p:nvPr/>
          </p:nvSpPr>
          <p:spPr bwMode="auto">
            <a:xfrm>
              <a:off x="1065842" y="1411123"/>
              <a:ext cx="9525" cy="80963"/>
            </a:xfrm>
            <a:prstGeom prst="ellipse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3" name="Oval 143"/>
            <p:cNvSpPr>
              <a:spLocks noChangeArrowheads="1"/>
            </p:cNvSpPr>
            <p:nvPr/>
          </p:nvSpPr>
          <p:spPr bwMode="auto">
            <a:xfrm>
              <a:off x="1094417" y="1411123"/>
              <a:ext cx="9525" cy="80963"/>
            </a:xfrm>
            <a:prstGeom prst="ellipse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4" name="Oval 144"/>
            <p:cNvSpPr>
              <a:spLocks noChangeArrowheads="1"/>
            </p:cNvSpPr>
            <p:nvPr/>
          </p:nvSpPr>
          <p:spPr bwMode="auto">
            <a:xfrm>
              <a:off x="1180142" y="1411123"/>
              <a:ext cx="9525" cy="80963"/>
            </a:xfrm>
            <a:prstGeom prst="ellipse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649" name="Rectangle 153"/>
            <p:cNvSpPr>
              <a:spLocks noChangeArrowheads="1"/>
            </p:cNvSpPr>
            <p:nvPr/>
          </p:nvSpPr>
          <p:spPr bwMode="auto">
            <a:xfrm>
              <a:off x="676838" y="1540145"/>
              <a:ext cx="72455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342900" eaLnBrk="0" hangingPunct="0"/>
              <a:r>
                <a:rPr lang="en-US" sz="12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Mainframe</a:t>
              </a:r>
              <a:endParaRPr lang="en-US" sz="1200" b="1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grpSp>
          <p:nvGrpSpPr>
            <p:cNvPr id="809" name="Group 808">
              <a:extLst>
                <a:ext uri="{FF2B5EF4-FFF2-40B4-BE49-F238E27FC236}">
                  <a16:creationId xmlns:a16="http://schemas.microsoft.com/office/drawing/2014/main" id="{7814CAF8-F554-4E94-911C-1E265FB38812}"/>
                </a:ext>
              </a:extLst>
            </p:cNvPr>
            <p:cNvGrpSpPr/>
            <p:nvPr/>
          </p:nvGrpSpPr>
          <p:grpSpPr>
            <a:xfrm>
              <a:off x="813816" y="346432"/>
              <a:ext cx="438912" cy="365760"/>
              <a:chOff x="789618" y="790807"/>
              <a:chExt cx="461963" cy="182880"/>
            </a:xfrm>
          </p:grpSpPr>
          <p:sp>
            <p:nvSpPr>
              <p:cNvPr id="810" name="Rectangle 122">
                <a:extLst>
                  <a:ext uri="{FF2B5EF4-FFF2-40B4-BE49-F238E27FC236}">
                    <a16:creationId xmlns:a16="http://schemas.microsoft.com/office/drawing/2014/main" id="{5AA06E17-B198-4618-8BF1-4942DF2392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618" y="790807"/>
                <a:ext cx="33339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1" name="Rectangle 123">
                <a:extLst>
                  <a:ext uri="{FF2B5EF4-FFF2-40B4-BE49-F238E27FC236}">
                    <a16:creationId xmlns:a16="http://schemas.microsoft.com/office/drawing/2014/main" id="{6F0C57E0-FAE7-4EDF-9164-531C1CCA8E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5343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2" name="Rectangle 124">
                <a:extLst>
                  <a:ext uri="{FF2B5EF4-FFF2-40B4-BE49-F238E27FC236}">
                    <a16:creationId xmlns:a16="http://schemas.microsoft.com/office/drawing/2014/main" id="{4862CFFF-625D-4023-A2D6-01E44C1AE6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1068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3" name="Rectangle 125">
                <a:extLst>
                  <a:ext uri="{FF2B5EF4-FFF2-40B4-BE49-F238E27FC236}">
                    <a16:creationId xmlns:a16="http://schemas.microsoft.com/office/drawing/2014/main" id="{8C5DFCE6-E8A7-428B-A76F-EA9CEDFF66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6793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4" name="Rectangle 126">
                <a:extLst>
                  <a:ext uri="{FF2B5EF4-FFF2-40B4-BE49-F238E27FC236}">
                    <a16:creationId xmlns:a16="http://schemas.microsoft.com/office/drawing/2014/main" id="{8DFB0172-C1B4-42BC-89C2-7BEC6CA9B2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2518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5" name="Rectangle 127">
                <a:extLst>
                  <a:ext uri="{FF2B5EF4-FFF2-40B4-BE49-F238E27FC236}">
                    <a16:creationId xmlns:a16="http://schemas.microsoft.com/office/drawing/2014/main" id="{D6FA5D42-5FC9-4EE2-A2E0-3BFB9B964D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8243" y="790807"/>
                <a:ext cx="33338" cy="182880"/>
              </a:xfrm>
              <a:prstGeom prst="rect">
                <a:avLst/>
              </a:prstGeom>
              <a:gradFill rotWithShape="0">
                <a:gsLst>
                  <a:gs pos="0">
                    <a:srgbClr val="777777"/>
                  </a:gs>
                  <a:gs pos="100000">
                    <a:srgbClr val="535353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816" name="Group 815">
            <a:extLst>
              <a:ext uri="{FF2B5EF4-FFF2-40B4-BE49-F238E27FC236}">
                <a16:creationId xmlns:a16="http://schemas.microsoft.com/office/drawing/2014/main" id="{6DD10814-15FE-42EC-8F1C-AC699371E1C1}"/>
              </a:ext>
            </a:extLst>
          </p:cNvPr>
          <p:cNvGrpSpPr/>
          <p:nvPr/>
        </p:nvGrpSpPr>
        <p:grpSpPr>
          <a:xfrm>
            <a:off x="2336160" y="514823"/>
            <a:ext cx="1061126" cy="1990570"/>
            <a:chOff x="-82724" y="381000"/>
            <a:chExt cx="5791201" cy="3810000"/>
          </a:xfrm>
        </p:grpSpPr>
        <p:grpSp>
          <p:nvGrpSpPr>
            <p:cNvPr id="817" name="Group 347">
              <a:extLst>
                <a:ext uri="{FF2B5EF4-FFF2-40B4-BE49-F238E27FC236}">
                  <a16:creationId xmlns:a16="http://schemas.microsoft.com/office/drawing/2014/main" id="{16AC7CAA-F5A8-40C7-A3F7-DCA5ABAA0B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2876" y="381000"/>
              <a:ext cx="2895601" cy="3810001"/>
              <a:chOff x="2592" y="240"/>
              <a:chExt cx="1200" cy="3360"/>
            </a:xfrm>
          </p:grpSpPr>
          <p:sp>
            <p:nvSpPr>
              <p:cNvPr id="821" name="Arc 348">
                <a:extLst>
                  <a:ext uri="{FF2B5EF4-FFF2-40B4-BE49-F238E27FC236}">
                    <a16:creationId xmlns:a16="http://schemas.microsoft.com/office/drawing/2014/main" id="{F6F480C3-211F-4555-A682-36089A71D1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" y="240"/>
                <a:ext cx="1200" cy="17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  <p:sp>
            <p:nvSpPr>
              <p:cNvPr id="822" name="Arc 349">
                <a:extLst>
                  <a:ext uri="{FF2B5EF4-FFF2-40B4-BE49-F238E27FC236}">
                    <a16:creationId xmlns:a16="http://schemas.microsoft.com/office/drawing/2014/main" id="{E3EC1DB8-4A82-4920-85DF-A6863AEA5813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92" y="1872"/>
                <a:ext cx="1200" cy="17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</p:grpSp>
        <p:grpSp>
          <p:nvGrpSpPr>
            <p:cNvPr id="818" name="Group 347">
              <a:extLst>
                <a:ext uri="{FF2B5EF4-FFF2-40B4-BE49-F238E27FC236}">
                  <a16:creationId xmlns:a16="http://schemas.microsoft.com/office/drawing/2014/main" id="{2F29B986-F4A4-4A18-8CC0-8F8277AB1D1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82724" y="381000"/>
              <a:ext cx="2895601" cy="3810001"/>
              <a:chOff x="2592" y="240"/>
              <a:chExt cx="1200" cy="3360"/>
            </a:xfrm>
          </p:grpSpPr>
          <p:sp>
            <p:nvSpPr>
              <p:cNvPr id="819" name="Arc 348">
                <a:extLst>
                  <a:ext uri="{FF2B5EF4-FFF2-40B4-BE49-F238E27FC236}">
                    <a16:creationId xmlns:a16="http://schemas.microsoft.com/office/drawing/2014/main" id="{C42ADB83-26CB-4EF3-96F6-2BE72F0B0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" y="240"/>
                <a:ext cx="1200" cy="17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 dirty="0"/>
              </a:p>
            </p:txBody>
          </p:sp>
          <p:sp>
            <p:nvSpPr>
              <p:cNvPr id="820" name="Arc 349">
                <a:extLst>
                  <a:ext uri="{FF2B5EF4-FFF2-40B4-BE49-F238E27FC236}">
                    <a16:creationId xmlns:a16="http://schemas.microsoft.com/office/drawing/2014/main" id="{FB9ABA84-E100-4028-A5DA-0AB76F79E67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92" y="1872"/>
                <a:ext cx="1200" cy="17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/>
              </a:p>
            </p:txBody>
          </p:sp>
        </p:grpSp>
      </p:grpSp>
      <p:sp>
        <p:nvSpPr>
          <p:cNvPr id="824" name="Freeform 152">
            <a:extLst>
              <a:ext uri="{FF2B5EF4-FFF2-40B4-BE49-F238E27FC236}">
                <a16:creationId xmlns:a16="http://schemas.microsoft.com/office/drawing/2014/main" id="{61D4C933-9F6E-4854-9C3A-F50B99F38A48}"/>
              </a:ext>
            </a:extLst>
          </p:cNvPr>
          <p:cNvSpPr>
            <a:spLocks/>
          </p:cNvSpPr>
          <p:nvPr/>
        </p:nvSpPr>
        <p:spPr bwMode="auto">
          <a:xfrm>
            <a:off x="3121537" y="858767"/>
            <a:ext cx="1066800" cy="457200"/>
          </a:xfrm>
          <a:custGeom>
            <a:avLst/>
            <a:gdLst>
              <a:gd name="T0" fmla="*/ 2147483647 w 576"/>
              <a:gd name="T1" fmla="*/ 0 h 336"/>
              <a:gd name="T2" fmla="*/ 2147483647 w 576"/>
              <a:gd name="T3" fmla="*/ 2147483647 h 336"/>
              <a:gd name="T4" fmla="*/ 2147483647 w 576"/>
              <a:gd name="T5" fmla="*/ 2147483647 h 336"/>
              <a:gd name="T6" fmla="*/ 0 w 576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336"/>
              <a:gd name="T14" fmla="*/ 576 w 576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336">
                <a:moveTo>
                  <a:pt x="576" y="0"/>
                </a:moveTo>
                <a:cubicBezTo>
                  <a:pt x="472" y="0"/>
                  <a:pt x="368" y="0"/>
                  <a:pt x="288" y="48"/>
                </a:cubicBezTo>
                <a:cubicBezTo>
                  <a:pt x="208" y="96"/>
                  <a:pt x="144" y="240"/>
                  <a:pt x="96" y="288"/>
                </a:cubicBezTo>
                <a:cubicBezTo>
                  <a:pt x="48" y="336"/>
                  <a:pt x="24" y="336"/>
                  <a:pt x="0" y="3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09" tIns="45704" rIns="91409" bIns="45704"/>
          <a:lstStyle/>
          <a:p>
            <a:pPr>
              <a:buNone/>
            </a:pPr>
            <a:endParaRPr lang="en-US"/>
          </a:p>
        </p:txBody>
      </p:sp>
      <p:grpSp>
        <p:nvGrpSpPr>
          <p:cNvPr id="842" name="Group 101">
            <a:extLst>
              <a:ext uri="{FF2B5EF4-FFF2-40B4-BE49-F238E27FC236}">
                <a16:creationId xmlns:a16="http://schemas.microsoft.com/office/drawing/2014/main" id="{C87D1140-35D1-440E-8FF9-ABFFBD023448}"/>
              </a:ext>
            </a:extLst>
          </p:cNvPr>
          <p:cNvGrpSpPr>
            <a:grpSpLocks/>
          </p:cNvGrpSpPr>
          <p:nvPr/>
        </p:nvGrpSpPr>
        <p:grpSpPr bwMode="auto">
          <a:xfrm>
            <a:off x="5305342" y="1724274"/>
            <a:ext cx="976312" cy="685800"/>
            <a:chOff x="3209" y="856"/>
            <a:chExt cx="615" cy="432"/>
          </a:xfrm>
        </p:grpSpPr>
        <p:sp>
          <p:nvSpPr>
            <p:cNvPr id="843" name="Freeform 102">
              <a:extLst>
                <a:ext uri="{FF2B5EF4-FFF2-40B4-BE49-F238E27FC236}">
                  <a16:creationId xmlns:a16="http://schemas.microsoft.com/office/drawing/2014/main" id="{01FD25D7-9CC7-44F3-88D8-DE95410F9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" y="856"/>
              <a:ext cx="361" cy="309"/>
            </a:xfrm>
            <a:custGeom>
              <a:avLst/>
              <a:gdLst>
                <a:gd name="T0" fmla="*/ 77 w 361"/>
                <a:gd name="T1" fmla="*/ 202 h 309"/>
                <a:gd name="T2" fmla="*/ 0 w 361"/>
                <a:gd name="T3" fmla="*/ 202 h 309"/>
                <a:gd name="T4" fmla="*/ 0 w 361"/>
                <a:gd name="T5" fmla="*/ 309 h 309"/>
                <a:gd name="T6" fmla="*/ 361 w 361"/>
                <a:gd name="T7" fmla="*/ 309 h 309"/>
                <a:gd name="T8" fmla="*/ 361 w 361"/>
                <a:gd name="T9" fmla="*/ 202 h 309"/>
                <a:gd name="T10" fmla="*/ 281 w 361"/>
                <a:gd name="T11" fmla="*/ 202 h 309"/>
                <a:gd name="T12" fmla="*/ 281 w 361"/>
                <a:gd name="T13" fmla="*/ 188 h 309"/>
                <a:gd name="T14" fmla="*/ 315 w 361"/>
                <a:gd name="T15" fmla="*/ 188 h 309"/>
                <a:gd name="T16" fmla="*/ 315 w 361"/>
                <a:gd name="T17" fmla="*/ 0 h 309"/>
                <a:gd name="T18" fmla="*/ 44 w 361"/>
                <a:gd name="T19" fmla="*/ 0 h 309"/>
                <a:gd name="T20" fmla="*/ 44 w 361"/>
                <a:gd name="T21" fmla="*/ 188 h 309"/>
                <a:gd name="T22" fmla="*/ 77 w 361"/>
                <a:gd name="T23" fmla="*/ 188 h 309"/>
                <a:gd name="T24" fmla="*/ 77 w 361"/>
                <a:gd name="T25" fmla="*/ 202 h 3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1"/>
                <a:gd name="T40" fmla="*/ 0 h 309"/>
                <a:gd name="T41" fmla="*/ 361 w 361"/>
                <a:gd name="T42" fmla="*/ 309 h 3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1" h="309">
                  <a:moveTo>
                    <a:pt x="77" y="202"/>
                  </a:moveTo>
                  <a:lnTo>
                    <a:pt x="0" y="202"/>
                  </a:lnTo>
                  <a:lnTo>
                    <a:pt x="0" y="309"/>
                  </a:lnTo>
                  <a:lnTo>
                    <a:pt x="361" y="309"/>
                  </a:lnTo>
                  <a:lnTo>
                    <a:pt x="361" y="202"/>
                  </a:lnTo>
                  <a:lnTo>
                    <a:pt x="281" y="202"/>
                  </a:lnTo>
                  <a:lnTo>
                    <a:pt x="281" y="188"/>
                  </a:lnTo>
                  <a:lnTo>
                    <a:pt x="315" y="188"/>
                  </a:lnTo>
                  <a:lnTo>
                    <a:pt x="315" y="0"/>
                  </a:lnTo>
                  <a:lnTo>
                    <a:pt x="44" y="0"/>
                  </a:lnTo>
                  <a:lnTo>
                    <a:pt x="44" y="188"/>
                  </a:lnTo>
                  <a:lnTo>
                    <a:pt x="77" y="188"/>
                  </a:lnTo>
                  <a:lnTo>
                    <a:pt x="77" y="202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844" name="Freeform 103">
              <a:extLst>
                <a:ext uri="{FF2B5EF4-FFF2-40B4-BE49-F238E27FC236}">
                  <a16:creationId xmlns:a16="http://schemas.microsoft.com/office/drawing/2014/main" id="{6B04AD59-CC72-4C78-9076-7D4C2C9552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3" y="1044"/>
              <a:ext cx="204" cy="14"/>
            </a:xfrm>
            <a:custGeom>
              <a:avLst/>
              <a:gdLst>
                <a:gd name="T0" fmla="*/ 0 w 204"/>
                <a:gd name="T1" fmla="*/ 14 h 14"/>
                <a:gd name="T2" fmla="*/ 204 w 204"/>
                <a:gd name="T3" fmla="*/ 14 h 14"/>
                <a:gd name="T4" fmla="*/ 0 w 204"/>
                <a:gd name="T5" fmla="*/ 0 h 14"/>
                <a:gd name="T6" fmla="*/ 204 w 204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4"/>
                <a:gd name="T13" fmla="*/ 0 h 14"/>
                <a:gd name="T14" fmla="*/ 204 w 204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4" h="14">
                  <a:moveTo>
                    <a:pt x="0" y="14"/>
                  </a:moveTo>
                  <a:lnTo>
                    <a:pt x="204" y="14"/>
                  </a:lnTo>
                  <a:moveTo>
                    <a:pt x="0" y="0"/>
                  </a:moveTo>
                  <a:lnTo>
                    <a:pt x="204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845" name="Freeform 104">
              <a:extLst>
                <a:ext uri="{FF2B5EF4-FFF2-40B4-BE49-F238E27FC236}">
                  <a16:creationId xmlns:a16="http://schemas.microsoft.com/office/drawing/2014/main" id="{0D0D8DC7-470B-4087-9A26-F7018BE364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1068"/>
              <a:ext cx="147" cy="87"/>
            </a:xfrm>
            <a:custGeom>
              <a:avLst/>
              <a:gdLst>
                <a:gd name="T0" fmla="*/ 0 w 147"/>
                <a:gd name="T1" fmla="*/ 87 h 87"/>
                <a:gd name="T2" fmla="*/ 118 w 147"/>
                <a:gd name="T3" fmla="*/ 87 h 87"/>
                <a:gd name="T4" fmla="*/ 118 w 147"/>
                <a:gd name="T5" fmla="*/ 0 h 87"/>
                <a:gd name="T6" fmla="*/ 0 w 147"/>
                <a:gd name="T7" fmla="*/ 0 h 87"/>
                <a:gd name="T8" fmla="*/ 0 w 147"/>
                <a:gd name="T9" fmla="*/ 87 h 87"/>
                <a:gd name="T10" fmla="*/ 130 w 147"/>
                <a:gd name="T11" fmla="*/ 15 h 87"/>
                <a:gd name="T12" fmla="*/ 147 w 147"/>
                <a:gd name="T13" fmla="*/ 15 h 87"/>
                <a:gd name="T14" fmla="*/ 147 w 147"/>
                <a:gd name="T15" fmla="*/ 0 h 87"/>
                <a:gd name="T16" fmla="*/ 130 w 147"/>
                <a:gd name="T17" fmla="*/ 0 h 87"/>
                <a:gd name="T18" fmla="*/ 130 w 147"/>
                <a:gd name="T19" fmla="*/ 15 h 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7"/>
                <a:gd name="T31" fmla="*/ 0 h 87"/>
                <a:gd name="T32" fmla="*/ 147 w 147"/>
                <a:gd name="T33" fmla="*/ 87 h 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7" h="87">
                  <a:moveTo>
                    <a:pt x="0" y="87"/>
                  </a:moveTo>
                  <a:lnTo>
                    <a:pt x="118" y="87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0" y="87"/>
                  </a:lnTo>
                  <a:close/>
                  <a:moveTo>
                    <a:pt x="130" y="15"/>
                  </a:moveTo>
                  <a:lnTo>
                    <a:pt x="147" y="15"/>
                  </a:lnTo>
                  <a:lnTo>
                    <a:pt x="147" y="0"/>
                  </a:lnTo>
                  <a:lnTo>
                    <a:pt x="130" y="0"/>
                  </a:lnTo>
                  <a:lnTo>
                    <a:pt x="130" y="15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846" name="Freeform 105">
              <a:extLst>
                <a:ext uri="{FF2B5EF4-FFF2-40B4-BE49-F238E27FC236}">
                  <a16:creationId xmlns:a16="http://schemas.microsoft.com/office/drawing/2014/main" id="{E0073D1E-42C1-4182-BE4E-01108134E3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1097"/>
              <a:ext cx="118" cy="29"/>
            </a:xfrm>
            <a:custGeom>
              <a:avLst/>
              <a:gdLst>
                <a:gd name="T0" fmla="*/ 0 w 118"/>
                <a:gd name="T1" fmla="*/ 0 h 29"/>
                <a:gd name="T2" fmla="*/ 118 w 118"/>
                <a:gd name="T3" fmla="*/ 0 h 29"/>
                <a:gd name="T4" fmla="*/ 0 w 118"/>
                <a:gd name="T5" fmla="*/ 29 h 29"/>
                <a:gd name="T6" fmla="*/ 118 w 118"/>
                <a:gd name="T7" fmla="*/ 29 h 29"/>
                <a:gd name="T8" fmla="*/ 5 w 118"/>
                <a:gd name="T9" fmla="*/ 14 h 29"/>
                <a:gd name="T10" fmla="*/ 113 w 118"/>
                <a:gd name="T11" fmla="*/ 14 h 29"/>
                <a:gd name="T12" fmla="*/ 67 w 118"/>
                <a:gd name="T13" fmla="*/ 25 h 29"/>
                <a:gd name="T14" fmla="*/ 101 w 118"/>
                <a:gd name="T15" fmla="*/ 25 h 29"/>
                <a:gd name="T16" fmla="*/ 101 w 118"/>
                <a:gd name="T17" fmla="*/ 6 h 29"/>
                <a:gd name="T18" fmla="*/ 67 w 118"/>
                <a:gd name="T19" fmla="*/ 6 h 29"/>
                <a:gd name="T20" fmla="*/ 67 w 118"/>
                <a:gd name="T21" fmla="*/ 25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8"/>
                <a:gd name="T34" fmla="*/ 0 h 29"/>
                <a:gd name="T35" fmla="*/ 118 w 118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8" h="29">
                  <a:moveTo>
                    <a:pt x="0" y="0"/>
                  </a:moveTo>
                  <a:lnTo>
                    <a:pt x="118" y="0"/>
                  </a:lnTo>
                  <a:moveTo>
                    <a:pt x="0" y="29"/>
                  </a:moveTo>
                  <a:lnTo>
                    <a:pt x="118" y="29"/>
                  </a:lnTo>
                  <a:moveTo>
                    <a:pt x="5" y="14"/>
                  </a:moveTo>
                  <a:lnTo>
                    <a:pt x="113" y="14"/>
                  </a:lnTo>
                  <a:moveTo>
                    <a:pt x="67" y="25"/>
                  </a:moveTo>
                  <a:lnTo>
                    <a:pt x="101" y="25"/>
                  </a:lnTo>
                  <a:lnTo>
                    <a:pt x="101" y="6"/>
                  </a:lnTo>
                  <a:lnTo>
                    <a:pt x="67" y="6"/>
                  </a:lnTo>
                  <a:lnTo>
                    <a:pt x="67" y="2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847" name="Freeform 106">
              <a:extLst>
                <a:ext uri="{FF2B5EF4-FFF2-40B4-BE49-F238E27FC236}">
                  <a16:creationId xmlns:a16="http://schemas.microsoft.com/office/drawing/2014/main" id="{0CEE2A42-C2F1-4513-847E-3F5762C2F8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0" y="864"/>
              <a:ext cx="339" cy="206"/>
            </a:xfrm>
            <a:custGeom>
              <a:avLst/>
              <a:gdLst>
                <a:gd name="T0" fmla="*/ 283 w 339"/>
                <a:gd name="T1" fmla="*/ 148 h 206"/>
                <a:gd name="T2" fmla="*/ 295 w 339"/>
                <a:gd name="T3" fmla="*/ 148 h 206"/>
                <a:gd name="T4" fmla="*/ 295 w 339"/>
                <a:gd name="T5" fmla="*/ 144 h 206"/>
                <a:gd name="T6" fmla="*/ 283 w 339"/>
                <a:gd name="T7" fmla="*/ 144 h 206"/>
                <a:gd name="T8" fmla="*/ 283 w 339"/>
                <a:gd name="T9" fmla="*/ 148 h 206"/>
                <a:gd name="T10" fmla="*/ 77 w 339"/>
                <a:gd name="T11" fmla="*/ 121 h 206"/>
                <a:gd name="T12" fmla="*/ 77 w 339"/>
                <a:gd name="T13" fmla="*/ 14 h 206"/>
                <a:gd name="T14" fmla="*/ 262 w 339"/>
                <a:gd name="T15" fmla="*/ 14 h 206"/>
                <a:gd name="T16" fmla="*/ 262 w 339"/>
                <a:gd name="T17" fmla="*/ 121 h 206"/>
                <a:gd name="T18" fmla="*/ 77 w 339"/>
                <a:gd name="T19" fmla="*/ 121 h 206"/>
                <a:gd name="T20" fmla="*/ 67 w 339"/>
                <a:gd name="T21" fmla="*/ 130 h 206"/>
                <a:gd name="T22" fmla="*/ 271 w 339"/>
                <a:gd name="T23" fmla="*/ 130 h 206"/>
                <a:gd name="T24" fmla="*/ 271 w 339"/>
                <a:gd name="T25" fmla="*/ 6 h 206"/>
                <a:gd name="T26" fmla="*/ 279 w 339"/>
                <a:gd name="T27" fmla="*/ 6 h 206"/>
                <a:gd name="T28" fmla="*/ 279 w 339"/>
                <a:gd name="T29" fmla="*/ 0 h 206"/>
                <a:gd name="T30" fmla="*/ 60 w 339"/>
                <a:gd name="T31" fmla="*/ 0 h 206"/>
                <a:gd name="T32" fmla="*/ 60 w 339"/>
                <a:gd name="T33" fmla="*/ 136 h 206"/>
                <a:gd name="T34" fmla="*/ 67 w 339"/>
                <a:gd name="T35" fmla="*/ 136 h 206"/>
                <a:gd name="T36" fmla="*/ 67 w 339"/>
                <a:gd name="T37" fmla="*/ 130 h 206"/>
                <a:gd name="T38" fmla="*/ 0 w 339"/>
                <a:gd name="T39" fmla="*/ 199 h 206"/>
                <a:gd name="T40" fmla="*/ 34 w 339"/>
                <a:gd name="T41" fmla="*/ 199 h 206"/>
                <a:gd name="T42" fmla="*/ 34 w 339"/>
                <a:gd name="T43" fmla="*/ 189 h 206"/>
                <a:gd name="T44" fmla="*/ 0 w 339"/>
                <a:gd name="T45" fmla="*/ 189 h 206"/>
                <a:gd name="T46" fmla="*/ 0 w 339"/>
                <a:gd name="T47" fmla="*/ 199 h 206"/>
                <a:gd name="T48" fmla="*/ 197 w 339"/>
                <a:gd name="T49" fmla="*/ 206 h 206"/>
                <a:gd name="T50" fmla="*/ 271 w 339"/>
                <a:gd name="T51" fmla="*/ 206 h 206"/>
                <a:gd name="T52" fmla="*/ 271 w 339"/>
                <a:gd name="T53" fmla="*/ 202 h 206"/>
                <a:gd name="T54" fmla="*/ 197 w 339"/>
                <a:gd name="T55" fmla="*/ 202 h 206"/>
                <a:gd name="T56" fmla="*/ 197 w 339"/>
                <a:gd name="T57" fmla="*/ 206 h 206"/>
                <a:gd name="T58" fmla="*/ 327 w 339"/>
                <a:gd name="T59" fmla="*/ 193 h 206"/>
                <a:gd name="T60" fmla="*/ 339 w 339"/>
                <a:gd name="T61" fmla="*/ 193 h 206"/>
                <a:gd name="T62" fmla="*/ 339 w 339"/>
                <a:gd name="T63" fmla="*/ 189 h 206"/>
                <a:gd name="T64" fmla="*/ 327 w 339"/>
                <a:gd name="T65" fmla="*/ 189 h 206"/>
                <a:gd name="T66" fmla="*/ 327 w 339"/>
                <a:gd name="T67" fmla="*/ 193 h 206"/>
                <a:gd name="T68" fmla="*/ 327 w 339"/>
                <a:gd name="T69" fmla="*/ 204 h 206"/>
                <a:gd name="T70" fmla="*/ 339 w 339"/>
                <a:gd name="T71" fmla="*/ 204 h 206"/>
                <a:gd name="T72" fmla="*/ 339 w 339"/>
                <a:gd name="T73" fmla="*/ 199 h 206"/>
                <a:gd name="T74" fmla="*/ 327 w 339"/>
                <a:gd name="T75" fmla="*/ 199 h 206"/>
                <a:gd name="T76" fmla="*/ 327 w 339"/>
                <a:gd name="T77" fmla="*/ 204 h 2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9"/>
                <a:gd name="T118" fmla="*/ 0 h 206"/>
                <a:gd name="T119" fmla="*/ 339 w 339"/>
                <a:gd name="T120" fmla="*/ 206 h 2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9" h="206">
                  <a:moveTo>
                    <a:pt x="283" y="148"/>
                  </a:moveTo>
                  <a:lnTo>
                    <a:pt x="295" y="148"/>
                  </a:lnTo>
                  <a:lnTo>
                    <a:pt x="295" y="144"/>
                  </a:lnTo>
                  <a:lnTo>
                    <a:pt x="283" y="144"/>
                  </a:lnTo>
                  <a:lnTo>
                    <a:pt x="283" y="148"/>
                  </a:lnTo>
                  <a:close/>
                  <a:moveTo>
                    <a:pt x="77" y="121"/>
                  </a:moveTo>
                  <a:lnTo>
                    <a:pt x="77" y="14"/>
                  </a:lnTo>
                  <a:lnTo>
                    <a:pt x="262" y="14"/>
                  </a:lnTo>
                  <a:lnTo>
                    <a:pt x="262" y="121"/>
                  </a:lnTo>
                  <a:lnTo>
                    <a:pt x="77" y="121"/>
                  </a:lnTo>
                  <a:close/>
                  <a:moveTo>
                    <a:pt x="67" y="130"/>
                  </a:moveTo>
                  <a:lnTo>
                    <a:pt x="271" y="130"/>
                  </a:lnTo>
                  <a:lnTo>
                    <a:pt x="271" y="6"/>
                  </a:lnTo>
                  <a:lnTo>
                    <a:pt x="279" y="6"/>
                  </a:lnTo>
                  <a:lnTo>
                    <a:pt x="279" y="0"/>
                  </a:lnTo>
                  <a:lnTo>
                    <a:pt x="60" y="0"/>
                  </a:lnTo>
                  <a:lnTo>
                    <a:pt x="60" y="136"/>
                  </a:lnTo>
                  <a:lnTo>
                    <a:pt x="67" y="136"/>
                  </a:lnTo>
                  <a:lnTo>
                    <a:pt x="67" y="130"/>
                  </a:lnTo>
                  <a:close/>
                  <a:moveTo>
                    <a:pt x="0" y="199"/>
                  </a:moveTo>
                  <a:lnTo>
                    <a:pt x="34" y="199"/>
                  </a:lnTo>
                  <a:lnTo>
                    <a:pt x="34" y="189"/>
                  </a:lnTo>
                  <a:lnTo>
                    <a:pt x="0" y="189"/>
                  </a:lnTo>
                  <a:lnTo>
                    <a:pt x="0" y="199"/>
                  </a:lnTo>
                  <a:close/>
                  <a:moveTo>
                    <a:pt x="197" y="206"/>
                  </a:moveTo>
                  <a:lnTo>
                    <a:pt x="271" y="206"/>
                  </a:lnTo>
                  <a:lnTo>
                    <a:pt x="271" y="202"/>
                  </a:lnTo>
                  <a:lnTo>
                    <a:pt x="197" y="202"/>
                  </a:lnTo>
                  <a:lnTo>
                    <a:pt x="197" y="206"/>
                  </a:lnTo>
                  <a:close/>
                  <a:moveTo>
                    <a:pt x="327" y="193"/>
                  </a:moveTo>
                  <a:lnTo>
                    <a:pt x="339" y="193"/>
                  </a:lnTo>
                  <a:lnTo>
                    <a:pt x="339" y="189"/>
                  </a:lnTo>
                  <a:lnTo>
                    <a:pt x="327" y="189"/>
                  </a:lnTo>
                  <a:lnTo>
                    <a:pt x="327" y="193"/>
                  </a:lnTo>
                  <a:close/>
                  <a:moveTo>
                    <a:pt x="327" y="204"/>
                  </a:moveTo>
                  <a:lnTo>
                    <a:pt x="339" y="204"/>
                  </a:lnTo>
                  <a:lnTo>
                    <a:pt x="339" y="199"/>
                  </a:lnTo>
                  <a:lnTo>
                    <a:pt x="327" y="199"/>
                  </a:lnTo>
                  <a:lnTo>
                    <a:pt x="327" y="20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848" name="Freeform 107">
              <a:extLst>
                <a:ext uri="{FF2B5EF4-FFF2-40B4-BE49-F238E27FC236}">
                  <a16:creationId xmlns:a16="http://schemas.microsoft.com/office/drawing/2014/main" id="{29662A50-9DBE-4EB8-9C63-E6A055FA53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0" y="1033"/>
              <a:ext cx="271" cy="11"/>
            </a:xfrm>
            <a:custGeom>
              <a:avLst/>
              <a:gdLst>
                <a:gd name="T0" fmla="*/ 0 w 271"/>
                <a:gd name="T1" fmla="*/ 0 h 11"/>
                <a:gd name="T2" fmla="*/ 271 w 271"/>
                <a:gd name="T3" fmla="*/ 0 h 11"/>
                <a:gd name="T4" fmla="*/ 67 w 271"/>
                <a:gd name="T5" fmla="*/ 11 h 11"/>
                <a:gd name="T6" fmla="*/ 67 w 271"/>
                <a:gd name="T7" fmla="*/ 0 h 11"/>
                <a:gd name="T8" fmla="*/ 136 w 271"/>
                <a:gd name="T9" fmla="*/ 11 h 11"/>
                <a:gd name="T10" fmla="*/ 136 w 27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1"/>
                <a:gd name="T19" fmla="*/ 0 h 11"/>
                <a:gd name="T20" fmla="*/ 271 w 271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1" h="11">
                  <a:moveTo>
                    <a:pt x="0" y="0"/>
                  </a:moveTo>
                  <a:lnTo>
                    <a:pt x="271" y="0"/>
                  </a:lnTo>
                  <a:moveTo>
                    <a:pt x="67" y="11"/>
                  </a:moveTo>
                  <a:lnTo>
                    <a:pt x="67" y="0"/>
                  </a:lnTo>
                  <a:moveTo>
                    <a:pt x="136" y="11"/>
                  </a:moveTo>
                  <a:lnTo>
                    <a:pt x="136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849" name="Rectangle 108">
              <a:extLst>
                <a:ext uri="{FF2B5EF4-FFF2-40B4-BE49-F238E27FC236}">
                  <a16:creationId xmlns:a16="http://schemas.microsoft.com/office/drawing/2014/main" id="{FEFBD4AB-1EB3-4DC4-9F4B-0E3D088B8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9" y="1194"/>
              <a:ext cx="615" cy="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850" name="Rectangle 109">
              <a:extLst>
                <a:ext uri="{FF2B5EF4-FFF2-40B4-BE49-F238E27FC236}">
                  <a16:creationId xmlns:a16="http://schemas.microsoft.com/office/drawing/2014/main" id="{7B093CDD-8B99-4DE1-AFF8-47DC7D58D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200"/>
              <a:ext cx="557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None/>
              </a:pPr>
              <a:r>
                <a:rPr lang="en-US" sz="9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User Workstation</a:t>
              </a:r>
              <a:endParaRPr lang="en-US" b="1" dirty="0">
                <a:cs typeface="Arial" charset="0"/>
              </a:endParaRPr>
            </a:p>
          </p:txBody>
        </p:sp>
      </p:grpSp>
      <p:grpSp>
        <p:nvGrpSpPr>
          <p:cNvPr id="1714" name="Group 1713">
            <a:extLst>
              <a:ext uri="{FF2B5EF4-FFF2-40B4-BE49-F238E27FC236}">
                <a16:creationId xmlns:a16="http://schemas.microsoft.com/office/drawing/2014/main" id="{8CE70AEF-F72E-4C75-BECE-1776997EC633}"/>
              </a:ext>
            </a:extLst>
          </p:cNvPr>
          <p:cNvGrpSpPr/>
          <p:nvPr/>
        </p:nvGrpSpPr>
        <p:grpSpPr>
          <a:xfrm>
            <a:off x="179496" y="4950847"/>
            <a:ext cx="1662250" cy="184666"/>
            <a:chOff x="118534" y="4950847"/>
            <a:chExt cx="1662250" cy="184666"/>
          </a:xfrm>
        </p:grpSpPr>
        <p:sp>
          <p:nvSpPr>
            <p:cNvPr id="823" name="Rectangle 350">
              <a:extLst>
                <a:ext uri="{FF2B5EF4-FFF2-40B4-BE49-F238E27FC236}">
                  <a16:creationId xmlns:a16="http://schemas.microsoft.com/office/drawing/2014/main" id="{DC94A34B-0E5A-4E32-BBD4-841B9CD6BA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000" y="4950847"/>
              <a:ext cx="127278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None/>
              </a:pPr>
              <a:r>
                <a:rPr lang="en-US" sz="1200" b="1" dirty="0">
                  <a:solidFill>
                    <a:srgbClr val="FF3300"/>
                  </a:solidFill>
                  <a:cs typeface="Arial" charset="0"/>
                </a:rPr>
                <a:t>Physical Security</a:t>
              </a:r>
            </a:p>
          </p:txBody>
        </p:sp>
        <p:cxnSp>
          <p:nvCxnSpPr>
            <p:cNvPr id="1713" name="Straight Connector 1712">
              <a:extLst>
                <a:ext uri="{FF2B5EF4-FFF2-40B4-BE49-F238E27FC236}">
                  <a16:creationId xmlns:a16="http://schemas.microsoft.com/office/drawing/2014/main" id="{5B0E3474-2E1E-4888-BF8C-7021A3913831}"/>
                </a:ext>
              </a:extLst>
            </p:cNvPr>
            <p:cNvCxnSpPr/>
            <p:nvPr/>
          </p:nvCxnSpPr>
          <p:spPr>
            <a:xfrm flipH="1">
              <a:off x="118534" y="5029200"/>
              <a:ext cx="33866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15" name="Rectangle: Rounded Corners 1714">
            <a:extLst>
              <a:ext uri="{FF2B5EF4-FFF2-40B4-BE49-F238E27FC236}">
                <a16:creationId xmlns:a16="http://schemas.microsoft.com/office/drawing/2014/main" id="{B35673E2-FCB1-4065-B701-809B28DE5797}"/>
              </a:ext>
            </a:extLst>
          </p:cNvPr>
          <p:cNvSpPr/>
          <p:nvPr/>
        </p:nvSpPr>
        <p:spPr>
          <a:xfrm>
            <a:off x="1974429" y="101599"/>
            <a:ext cx="5215466" cy="45270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2" name="Group 99">
            <a:extLst>
              <a:ext uri="{FF2B5EF4-FFF2-40B4-BE49-F238E27FC236}">
                <a16:creationId xmlns:a16="http://schemas.microsoft.com/office/drawing/2014/main" id="{E0D7FA2A-2650-4C0B-9EB9-DE2978DFAF9B}"/>
              </a:ext>
            </a:extLst>
          </p:cNvPr>
          <p:cNvGrpSpPr>
            <a:grpSpLocks/>
          </p:cNvGrpSpPr>
          <p:nvPr/>
        </p:nvGrpSpPr>
        <p:grpSpPr bwMode="auto">
          <a:xfrm>
            <a:off x="5087596" y="1675706"/>
            <a:ext cx="292895" cy="433584"/>
            <a:chOff x="1968" y="960"/>
            <a:chExt cx="951" cy="661"/>
          </a:xfrm>
        </p:grpSpPr>
        <p:sp>
          <p:nvSpPr>
            <p:cNvPr id="873" name="Freeform 100">
              <a:extLst>
                <a:ext uri="{FF2B5EF4-FFF2-40B4-BE49-F238E27FC236}">
                  <a16:creationId xmlns:a16="http://schemas.microsoft.com/office/drawing/2014/main" id="{E9367794-B80D-4FDC-8BBF-92E1CCACE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" y="1248"/>
              <a:ext cx="480" cy="56"/>
            </a:xfrm>
            <a:custGeom>
              <a:avLst/>
              <a:gdLst>
                <a:gd name="T0" fmla="*/ 938 w 384"/>
                <a:gd name="T1" fmla="*/ 0 h 56"/>
                <a:gd name="T2" fmla="*/ 235 w 384"/>
                <a:gd name="T3" fmla="*/ 48 h 56"/>
                <a:gd name="T4" fmla="*/ 0 w 384"/>
                <a:gd name="T5" fmla="*/ 48 h 56"/>
                <a:gd name="T6" fmla="*/ 0 60000 65536"/>
                <a:gd name="T7" fmla="*/ 0 60000 65536"/>
                <a:gd name="T8" fmla="*/ 0 60000 65536"/>
                <a:gd name="T9" fmla="*/ 0 w 384"/>
                <a:gd name="T10" fmla="*/ 0 h 56"/>
                <a:gd name="T11" fmla="*/ 384 w 384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56">
                  <a:moveTo>
                    <a:pt x="384" y="0"/>
                  </a:moveTo>
                  <a:cubicBezTo>
                    <a:pt x="272" y="20"/>
                    <a:pt x="160" y="40"/>
                    <a:pt x="96" y="48"/>
                  </a:cubicBezTo>
                  <a:cubicBezTo>
                    <a:pt x="32" y="56"/>
                    <a:pt x="16" y="52"/>
                    <a:pt x="0" y="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874" name="Group 101">
              <a:extLst>
                <a:ext uri="{FF2B5EF4-FFF2-40B4-BE49-F238E27FC236}">
                  <a16:creationId xmlns:a16="http://schemas.microsoft.com/office/drawing/2014/main" id="{C9318297-FACA-4A1B-B018-EF24E7BC94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" y="960"/>
              <a:ext cx="615" cy="661"/>
              <a:chOff x="3209" y="856"/>
              <a:chExt cx="615" cy="661"/>
            </a:xfrm>
          </p:grpSpPr>
          <p:sp>
            <p:nvSpPr>
              <p:cNvPr id="875" name="Freeform 102">
                <a:extLst>
                  <a:ext uri="{FF2B5EF4-FFF2-40B4-BE49-F238E27FC236}">
                    <a16:creationId xmlns:a16="http://schemas.microsoft.com/office/drawing/2014/main" id="{A5E74A03-FE7A-4179-9257-4429DC911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6" y="856"/>
                <a:ext cx="361" cy="309"/>
              </a:xfrm>
              <a:custGeom>
                <a:avLst/>
                <a:gdLst>
                  <a:gd name="T0" fmla="*/ 77 w 361"/>
                  <a:gd name="T1" fmla="*/ 202 h 309"/>
                  <a:gd name="T2" fmla="*/ 0 w 361"/>
                  <a:gd name="T3" fmla="*/ 202 h 309"/>
                  <a:gd name="T4" fmla="*/ 0 w 361"/>
                  <a:gd name="T5" fmla="*/ 309 h 309"/>
                  <a:gd name="T6" fmla="*/ 361 w 361"/>
                  <a:gd name="T7" fmla="*/ 309 h 309"/>
                  <a:gd name="T8" fmla="*/ 361 w 361"/>
                  <a:gd name="T9" fmla="*/ 202 h 309"/>
                  <a:gd name="T10" fmla="*/ 281 w 361"/>
                  <a:gd name="T11" fmla="*/ 202 h 309"/>
                  <a:gd name="T12" fmla="*/ 281 w 361"/>
                  <a:gd name="T13" fmla="*/ 188 h 309"/>
                  <a:gd name="T14" fmla="*/ 315 w 361"/>
                  <a:gd name="T15" fmla="*/ 188 h 309"/>
                  <a:gd name="T16" fmla="*/ 315 w 361"/>
                  <a:gd name="T17" fmla="*/ 0 h 309"/>
                  <a:gd name="T18" fmla="*/ 44 w 361"/>
                  <a:gd name="T19" fmla="*/ 0 h 309"/>
                  <a:gd name="T20" fmla="*/ 44 w 361"/>
                  <a:gd name="T21" fmla="*/ 188 h 309"/>
                  <a:gd name="T22" fmla="*/ 77 w 361"/>
                  <a:gd name="T23" fmla="*/ 188 h 309"/>
                  <a:gd name="T24" fmla="*/ 77 w 361"/>
                  <a:gd name="T25" fmla="*/ 202 h 30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1"/>
                  <a:gd name="T40" fmla="*/ 0 h 309"/>
                  <a:gd name="T41" fmla="*/ 361 w 361"/>
                  <a:gd name="T42" fmla="*/ 309 h 30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1" h="309">
                    <a:moveTo>
                      <a:pt x="77" y="202"/>
                    </a:moveTo>
                    <a:lnTo>
                      <a:pt x="0" y="202"/>
                    </a:lnTo>
                    <a:lnTo>
                      <a:pt x="0" y="309"/>
                    </a:lnTo>
                    <a:lnTo>
                      <a:pt x="361" y="309"/>
                    </a:lnTo>
                    <a:lnTo>
                      <a:pt x="361" y="202"/>
                    </a:lnTo>
                    <a:lnTo>
                      <a:pt x="281" y="202"/>
                    </a:lnTo>
                    <a:lnTo>
                      <a:pt x="281" y="188"/>
                    </a:lnTo>
                    <a:lnTo>
                      <a:pt x="315" y="188"/>
                    </a:lnTo>
                    <a:lnTo>
                      <a:pt x="315" y="0"/>
                    </a:lnTo>
                    <a:lnTo>
                      <a:pt x="44" y="0"/>
                    </a:lnTo>
                    <a:lnTo>
                      <a:pt x="44" y="188"/>
                    </a:lnTo>
                    <a:lnTo>
                      <a:pt x="77" y="188"/>
                    </a:lnTo>
                    <a:lnTo>
                      <a:pt x="77" y="202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76" name="Freeform 103">
                <a:extLst>
                  <a:ext uri="{FF2B5EF4-FFF2-40B4-BE49-F238E27FC236}">
                    <a16:creationId xmlns:a16="http://schemas.microsoft.com/office/drawing/2014/main" id="{C7C86B9E-15D6-4E33-A47D-ACD95E3F4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3" y="1044"/>
                <a:ext cx="204" cy="14"/>
              </a:xfrm>
              <a:custGeom>
                <a:avLst/>
                <a:gdLst>
                  <a:gd name="T0" fmla="*/ 0 w 204"/>
                  <a:gd name="T1" fmla="*/ 14 h 14"/>
                  <a:gd name="T2" fmla="*/ 204 w 204"/>
                  <a:gd name="T3" fmla="*/ 14 h 14"/>
                  <a:gd name="T4" fmla="*/ 0 w 204"/>
                  <a:gd name="T5" fmla="*/ 0 h 14"/>
                  <a:gd name="T6" fmla="*/ 204 w 204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4"/>
                  <a:gd name="T13" fmla="*/ 0 h 14"/>
                  <a:gd name="T14" fmla="*/ 204 w 20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4" h="14">
                    <a:moveTo>
                      <a:pt x="0" y="14"/>
                    </a:moveTo>
                    <a:lnTo>
                      <a:pt x="204" y="14"/>
                    </a:lnTo>
                    <a:moveTo>
                      <a:pt x="0" y="0"/>
                    </a:moveTo>
                    <a:lnTo>
                      <a:pt x="204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77" name="Freeform 104">
                <a:extLst>
                  <a:ext uri="{FF2B5EF4-FFF2-40B4-BE49-F238E27FC236}">
                    <a16:creationId xmlns:a16="http://schemas.microsoft.com/office/drawing/2014/main" id="{6288FE64-B431-4CCE-AAB7-C35F9D05E0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21" y="1068"/>
                <a:ext cx="147" cy="87"/>
              </a:xfrm>
              <a:custGeom>
                <a:avLst/>
                <a:gdLst>
                  <a:gd name="T0" fmla="*/ 0 w 147"/>
                  <a:gd name="T1" fmla="*/ 87 h 87"/>
                  <a:gd name="T2" fmla="*/ 118 w 147"/>
                  <a:gd name="T3" fmla="*/ 87 h 87"/>
                  <a:gd name="T4" fmla="*/ 118 w 147"/>
                  <a:gd name="T5" fmla="*/ 0 h 87"/>
                  <a:gd name="T6" fmla="*/ 0 w 147"/>
                  <a:gd name="T7" fmla="*/ 0 h 87"/>
                  <a:gd name="T8" fmla="*/ 0 w 147"/>
                  <a:gd name="T9" fmla="*/ 87 h 87"/>
                  <a:gd name="T10" fmla="*/ 130 w 147"/>
                  <a:gd name="T11" fmla="*/ 15 h 87"/>
                  <a:gd name="T12" fmla="*/ 147 w 147"/>
                  <a:gd name="T13" fmla="*/ 15 h 87"/>
                  <a:gd name="T14" fmla="*/ 147 w 147"/>
                  <a:gd name="T15" fmla="*/ 0 h 87"/>
                  <a:gd name="T16" fmla="*/ 130 w 147"/>
                  <a:gd name="T17" fmla="*/ 0 h 87"/>
                  <a:gd name="T18" fmla="*/ 130 w 147"/>
                  <a:gd name="T19" fmla="*/ 15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7"/>
                  <a:gd name="T31" fmla="*/ 0 h 87"/>
                  <a:gd name="T32" fmla="*/ 147 w 147"/>
                  <a:gd name="T33" fmla="*/ 87 h 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7" h="87">
                    <a:moveTo>
                      <a:pt x="0" y="87"/>
                    </a:moveTo>
                    <a:lnTo>
                      <a:pt x="118" y="87"/>
                    </a:lnTo>
                    <a:lnTo>
                      <a:pt x="118" y="0"/>
                    </a:lnTo>
                    <a:lnTo>
                      <a:pt x="0" y="0"/>
                    </a:lnTo>
                    <a:lnTo>
                      <a:pt x="0" y="87"/>
                    </a:lnTo>
                    <a:close/>
                    <a:moveTo>
                      <a:pt x="130" y="15"/>
                    </a:moveTo>
                    <a:lnTo>
                      <a:pt x="147" y="15"/>
                    </a:lnTo>
                    <a:lnTo>
                      <a:pt x="147" y="0"/>
                    </a:lnTo>
                    <a:lnTo>
                      <a:pt x="130" y="0"/>
                    </a:lnTo>
                    <a:lnTo>
                      <a:pt x="130" y="15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78" name="Freeform 105">
                <a:extLst>
                  <a:ext uri="{FF2B5EF4-FFF2-40B4-BE49-F238E27FC236}">
                    <a16:creationId xmlns:a16="http://schemas.microsoft.com/office/drawing/2014/main" id="{EDB5BF1A-88C6-46C3-98EA-2976C690A9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21" y="1097"/>
                <a:ext cx="118" cy="29"/>
              </a:xfrm>
              <a:custGeom>
                <a:avLst/>
                <a:gdLst>
                  <a:gd name="T0" fmla="*/ 0 w 118"/>
                  <a:gd name="T1" fmla="*/ 0 h 29"/>
                  <a:gd name="T2" fmla="*/ 118 w 118"/>
                  <a:gd name="T3" fmla="*/ 0 h 29"/>
                  <a:gd name="T4" fmla="*/ 0 w 118"/>
                  <a:gd name="T5" fmla="*/ 29 h 29"/>
                  <a:gd name="T6" fmla="*/ 118 w 118"/>
                  <a:gd name="T7" fmla="*/ 29 h 29"/>
                  <a:gd name="T8" fmla="*/ 5 w 118"/>
                  <a:gd name="T9" fmla="*/ 14 h 29"/>
                  <a:gd name="T10" fmla="*/ 113 w 118"/>
                  <a:gd name="T11" fmla="*/ 14 h 29"/>
                  <a:gd name="T12" fmla="*/ 67 w 118"/>
                  <a:gd name="T13" fmla="*/ 25 h 29"/>
                  <a:gd name="T14" fmla="*/ 101 w 118"/>
                  <a:gd name="T15" fmla="*/ 25 h 29"/>
                  <a:gd name="T16" fmla="*/ 101 w 118"/>
                  <a:gd name="T17" fmla="*/ 6 h 29"/>
                  <a:gd name="T18" fmla="*/ 67 w 118"/>
                  <a:gd name="T19" fmla="*/ 6 h 29"/>
                  <a:gd name="T20" fmla="*/ 67 w 118"/>
                  <a:gd name="T21" fmla="*/ 25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8"/>
                  <a:gd name="T34" fmla="*/ 0 h 29"/>
                  <a:gd name="T35" fmla="*/ 118 w 118"/>
                  <a:gd name="T36" fmla="*/ 29 h 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8" h="29">
                    <a:moveTo>
                      <a:pt x="0" y="0"/>
                    </a:moveTo>
                    <a:lnTo>
                      <a:pt x="118" y="0"/>
                    </a:lnTo>
                    <a:moveTo>
                      <a:pt x="0" y="29"/>
                    </a:moveTo>
                    <a:lnTo>
                      <a:pt x="118" y="29"/>
                    </a:lnTo>
                    <a:moveTo>
                      <a:pt x="5" y="14"/>
                    </a:moveTo>
                    <a:lnTo>
                      <a:pt x="113" y="14"/>
                    </a:lnTo>
                    <a:moveTo>
                      <a:pt x="67" y="25"/>
                    </a:moveTo>
                    <a:lnTo>
                      <a:pt x="101" y="25"/>
                    </a:lnTo>
                    <a:lnTo>
                      <a:pt x="101" y="6"/>
                    </a:lnTo>
                    <a:lnTo>
                      <a:pt x="67" y="6"/>
                    </a:lnTo>
                    <a:lnTo>
                      <a:pt x="67" y="2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79" name="Freeform 106">
                <a:extLst>
                  <a:ext uri="{FF2B5EF4-FFF2-40B4-BE49-F238E27FC236}">
                    <a16:creationId xmlns:a16="http://schemas.microsoft.com/office/drawing/2014/main" id="{FC9AB4D2-9550-47F1-8D1B-8AD785C89C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60" y="864"/>
                <a:ext cx="339" cy="206"/>
              </a:xfrm>
              <a:custGeom>
                <a:avLst/>
                <a:gdLst>
                  <a:gd name="T0" fmla="*/ 283 w 339"/>
                  <a:gd name="T1" fmla="*/ 148 h 206"/>
                  <a:gd name="T2" fmla="*/ 295 w 339"/>
                  <a:gd name="T3" fmla="*/ 148 h 206"/>
                  <a:gd name="T4" fmla="*/ 295 w 339"/>
                  <a:gd name="T5" fmla="*/ 144 h 206"/>
                  <a:gd name="T6" fmla="*/ 283 w 339"/>
                  <a:gd name="T7" fmla="*/ 144 h 206"/>
                  <a:gd name="T8" fmla="*/ 283 w 339"/>
                  <a:gd name="T9" fmla="*/ 148 h 206"/>
                  <a:gd name="T10" fmla="*/ 77 w 339"/>
                  <a:gd name="T11" fmla="*/ 121 h 206"/>
                  <a:gd name="T12" fmla="*/ 77 w 339"/>
                  <a:gd name="T13" fmla="*/ 14 h 206"/>
                  <a:gd name="T14" fmla="*/ 262 w 339"/>
                  <a:gd name="T15" fmla="*/ 14 h 206"/>
                  <a:gd name="T16" fmla="*/ 262 w 339"/>
                  <a:gd name="T17" fmla="*/ 121 h 206"/>
                  <a:gd name="T18" fmla="*/ 77 w 339"/>
                  <a:gd name="T19" fmla="*/ 121 h 206"/>
                  <a:gd name="T20" fmla="*/ 67 w 339"/>
                  <a:gd name="T21" fmla="*/ 130 h 206"/>
                  <a:gd name="T22" fmla="*/ 271 w 339"/>
                  <a:gd name="T23" fmla="*/ 130 h 206"/>
                  <a:gd name="T24" fmla="*/ 271 w 339"/>
                  <a:gd name="T25" fmla="*/ 6 h 206"/>
                  <a:gd name="T26" fmla="*/ 279 w 339"/>
                  <a:gd name="T27" fmla="*/ 6 h 206"/>
                  <a:gd name="T28" fmla="*/ 279 w 339"/>
                  <a:gd name="T29" fmla="*/ 0 h 206"/>
                  <a:gd name="T30" fmla="*/ 60 w 339"/>
                  <a:gd name="T31" fmla="*/ 0 h 206"/>
                  <a:gd name="T32" fmla="*/ 60 w 339"/>
                  <a:gd name="T33" fmla="*/ 136 h 206"/>
                  <a:gd name="T34" fmla="*/ 67 w 339"/>
                  <a:gd name="T35" fmla="*/ 136 h 206"/>
                  <a:gd name="T36" fmla="*/ 67 w 339"/>
                  <a:gd name="T37" fmla="*/ 130 h 206"/>
                  <a:gd name="T38" fmla="*/ 0 w 339"/>
                  <a:gd name="T39" fmla="*/ 199 h 206"/>
                  <a:gd name="T40" fmla="*/ 34 w 339"/>
                  <a:gd name="T41" fmla="*/ 199 h 206"/>
                  <a:gd name="T42" fmla="*/ 34 w 339"/>
                  <a:gd name="T43" fmla="*/ 189 h 206"/>
                  <a:gd name="T44" fmla="*/ 0 w 339"/>
                  <a:gd name="T45" fmla="*/ 189 h 206"/>
                  <a:gd name="T46" fmla="*/ 0 w 339"/>
                  <a:gd name="T47" fmla="*/ 199 h 206"/>
                  <a:gd name="T48" fmla="*/ 197 w 339"/>
                  <a:gd name="T49" fmla="*/ 206 h 206"/>
                  <a:gd name="T50" fmla="*/ 271 w 339"/>
                  <a:gd name="T51" fmla="*/ 206 h 206"/>
                  <a:gd name="T52" fmla="*/ 271 w 339"/>
                  <a:gd name="T53" fmla="*/ 202 h 206"/>
                  <a:gd name="T54" fmla="*/ 197 w 339"/>
                  <a:gd name="T55" fmla="*/ 202 h 206"/>
                  <a:gd name="T56" fmla="*/ 197 w 339"/>
                  <a:gd name="T57" fmla="*/ 206 h 206"/>
                  <a:gd name="T58" fmla="*/ 327 w 339"/>
                  <a:gd name="T59" fmla="*/ 193 h 206"/>
                  <a:gd name="T60" fmla="*/ 339 w 339"/>
                  <a:gd name="T61" fmla="*/ 193 h 206"/>
                  <a:gd name="T62" fmla="*/ 339 w 339"/>
                  <a:gd name="T63" fmla="*/ 189 h 206"/>
                  <a:gd name="T64" fmla="*/ 327 w 339"/>
                  <a:gd name="T65" fmla="*/ 189 h 206"/>
                  <a:gd name="T66" fmla="*/ 327 w 339"/>
                  <a:gd name="T67" fmla="*/ 193 h 206"/>
                  <a:gd name="T68" fmla="*/ 327 w 339"/>
                  <a:gd name="T69" fmla="*/ 204 h 206"/>
                  <a:gd name="T70" fmla="*/ 339 w 339"/>
                  <a:gd name="T71" fmla="*/ 204 h 206"/>
                  <a:gd name="T72" fmla="*/ 339 w 339"/>
                  <a:gd name="T73" fmla="*/ 199 h 206"/>
                  <a:gd name="T74" fmla="*/ 327 w 339"/>
                  <a:gd name="T75" fmla="*/ 199 h 206"/>
                  <a:gd name="T76" fmla="*/ 327 w 339"/>
                  <a:gd name="T77" fmla="*/ 204 h 20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39"/>
                  <a:gd name="T118" fmla="*/ 0 h 206"/>
                  <a:gd name="T119" fmla="*/ 339 w 339"/>
                  <a:gd name="T120" fmla="*/ 206 h 20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39" h="206">
                    <a:moveTo>
                      <a:pt x="283" y="148"/>
                    </a:moveTo>
                    <a:lnTo>
                      <a:pt x="295" y="148"/>
                    </a:lnTo>
                    <a:lnTo>
                      <a:pt x="295" y="144"/>
                    </a:lnTo>
                    <a:lnTo>
                      <a:pt x="283" y="144"/>
                    </a:lnTo>
                    <a:lnTo>
                      <a:pt x="283" y="148"/>
                    </a:lnTo>
                    <a:close/>
                    <a:moveTo>
                      <a:pt x="77" y="121"/>
                    </a:moveTo>
                    <a:lnTo>
                      <a:pt x="77" y="14"/>
                    </a:lnTo>
                    <a:lnTo>
                      <a:pt x="262" y="14"/>
                    </a:lnTo>
                    <a:lnTo>
                      <a:pt x="262" y="121"/>
                    </a:lnTo>
                    <a:lnTo>
                      <a:pt x="77" y="121"/>
                    </a:lnTo>
                    <a:close/>
                    <a:moveTo>
                      <a:pt x="67" y="130"/>
                    </a:moveTo>
                    <a:lnTo>
                      <a:pt x="271" y="130"/>
                    </a:lnTo>
                    <a:lnTo>
                      <a:pt x="271" y="6"/>
                    </a:lnTo>
                    <a:lnTo>
                      <a:pt x="279" y="6"/>
                    </a:lnTo>
                    <a:lnTo>
                      <a:pt x="279" y="0"/>
                    </a:lnTo>
                    <a:lnTo>
                      <a:pt x="60" y="0"/>
                    </a:lnTo>
                    <a:lnTo>
                      <a:pt x="60" y="136"/>
                    </a:lnTo>
                    <a:lnTo>
                      <a:pt x="67" y="136"/>
                    </a:lnTo>
                    <a:lnTo>
                      <a:pt x="67" y="130"/>
                    </a:lnTo>
                    <a:close/>
                    <a:moveTo>
                      <a:pt x="0" y="199"/>
                    </a:moveTo>
                    <a:lnTo>
                      <a:pt x="34" y="199"/>
                    </a:lnTo>
                    <a:lnTo>
                      <a:pt x="34" y="189"/>
                    </a:lnTo>
                    <a:lnTo>
                      <a:pt x="0" y="189"/>
                    </a:lnTo>
                    <a:lnTo>
                      <a:pt x="0" y="199"/>
                    </a:lnTo>
                    <a:close/>
                    <a:moveTo>
                      <a:pt x="197" y="206"/>
                    </a:moveTo>
                    <a:lnTo>
                      <a:pt x="271" y="206"/>
                    </a:lnTo>
                    <a:lnTo>
                      <a:pt x="271" y="202"/>
                    </a:lnTo>
                    <a:lnTo>
                      <a:pt x="197" y="202"/>
                    </a:lnTo>
                    <a:lnTo>
                      <a:pt x="197" y="206"/>
                    </a:lnTo>
                    <a:close/>
                    <a:moveTo>
                      <a:pt x="327" y="193"/>
                    </a:moveTo>
                    <a:lnTo>
                      <a:pt x="339" y="193"/>
                    </a:lnTo>
                    <a:lnTo>
                      <a:pt x="339" y="189"/>
                    </a:lnTo>
                    <a:lnTo>
                      <a:pt x="327" y="189"/>
                    </a:lnTo>
                    <a:lnTo>
                      <a:pt x="327" y="193"/>
                    </a:lnTo>
                    <a:close/>
                    <a:moveTo>
                      <a:pt x="327" y="204"/>
                    </a:moveTo>
                    <a:lnTo>
                      <a:pt x="339" y="204"/>
                    </a:lnTo>
                    <a:lnTo>
                      <a:pt x="339" y="199"/>
                    </a:lnTo>
                    <a:lnTo>
                      <a:pt x="327" y="199"/>
                    </a:lnTo>
                    <a:lnTo>
                      <a:pt x="327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80" name="Freeform 107">
                <a:extLst>
                  <a:ext uri="{FF2B5EF4-FFF2-40B4-BE49-F238E27FC236}">
                    <a16:creationId xmlns:a16="http://schemas.microsoft.com/office/drawing/2014/main" id="{AF29A8C9-798A-4660-AB8A-A37D1D17D3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80" y="1033"/>
                <a:ext cx="271" cy="11"/>
              </a:xfrm>
              <a:custGeom>
                <a:avLst/>
                <a:gdLst>
                  <a:gd name="T0" fmla="*/ 0 w 271"/>
                  <a:gd name="T1" fmla="*/ 0 h 11"/>
                  <a:gd name="T2" fmla="*/ 271 w 271"/>
                  <a:gd name="T3" fmla="*/ 0 h 11"/>
                  <a:gd name="T4" fmla="*/ 67 w 271"/>
                  <a:gd name="T5" fmla="*/ 11 h 11"/>
                  <a:gd name="T6" fmla="*/ 67 w 271"/>
                  <a:gd name="T7" fmla="*/ 0 h 11"/>
                  <a:gd name="T8" fmla="*/ 136 w 271"/>
                  <a:gd name="T9" fmla="*/ 11 h 11"/>
                  <a:gd name="T10" fmla="*/ 136 w 271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1"/>
                  <a:gd name="T19" fmla="*/ 0 h 11"/>
                  <a:gd name="T20" fmla="*/ 271 w 271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1" h="11">
                    <a:moveTo>
                      <a:pt x="0" y="0"/>
                    </a:moveTo>
                    <a:lnTo>
                      <a:pt x="271" y="0"/>
                    </a:lnTo>
                    <a:moveTo>
                      <a:pt x="67" y="11"/>
                    </a:moveTo>
                    <a:lnTo>
                      <a:pt x="67" y="0"/>
                    </a:lnTo>
                    <a:moveTo>
                      <a:pt x="136" y="11"/>
                    </a:moveTo>
                    <a:lnTo>
                      <a:pt x="13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81" name="Rectangle 108">
                <a:extLst>
                  <a:ext uri="{FF2B5EF4-FFF2-40B4-BE49-F238E27FC236}">
                    <a16:creationId xmlns:a16="http://schemas.microsoft.com/office/drawing/2014/main" id="{65FC8827-1A5C-475E-9403-B2C020F3E2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9" y="1194"/>
                <a:ext cx="615" cy="9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82" name="Rectangle 109">
                <a:extLst>
                  <a:ext uri="{FF2B5EF4-FFF2-40B4-BE49-F238E27FC236}">
                    <a16:creationId xmlns:a16="http://schemas.microsoft.com/office/drawing/2014/main" id="{1529BC60-0B4B-46F4-96D7-42B39C8EF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0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342900" eaLnBrk="0" hangingPunct="0"/>
                <a:endParaRPr lang="en-US" b="1" dirty="0">
                  <a:solidFill>
                    <a:prstClr val="black"/>
                  </a:solidFill>
                  <a:latin typeface="Calibri"/>
                  <a:cs typeface="Arial" charset="0"/>
                </a:endParaRPr>
              </a:p>
            </p:txBody>
          </p:sp>
        </p:grpSp>
      </p:grpSp>
      <p:sp>
        <p:nvSpPr>
          <p:cNvPr id="886" name="Freeform 152">
            <a:extLst>
              <a:ext uri="{FF2B5EF4-FFF2-40B4-BE49-F238E27FC236}">
                <a16:creationId xmlns:a16="http://schemas.microsoft.com/office/drawing/2014/main" id="{6AB8C232-A22D-461E-92B7-28EF35E427D7}"/>
              </a:ext>
            </a:extLst>
          </p:cNvPr>
          <p:cNvSpPr>
            <a:spLocks/>
          </p:cNvSpPr>
          <p:nvPr/>
        </p:nvSpPr>
        <p:spPr bwMode="auto">
          <a:xfrm>
            <a:off x="5175552" y="2113853"/>
            <a:ext cx="323092" cy="92333"/>
          </a:xfrm>
          <a:custGeom>
            <a:avLst/>
            <a:gdLst>
              <a:gd name="T0" fmla="*/ 2147483647 w 576"/>
              <a:gd name="T1" fmla="*/ 0 h 336"/>
              <a:gd name="T2" fmla="*/ 2147483647 w 576"/>
              <a:gd name="T3" fmla="*/ 2147483647 h 336"/>
              <a:gd name="T4" fmla="*/ 2147483647 w 576"/>
              <a:gd name="T5" fmla="*/ 2147483647 h 336"/>
              <a:gd name="T6" fmla="*/ 0 w 576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336"/>
              <a:gd name="T14" fmla="*/ 576 w 576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336">
                <a:moveTo>
                  <a:pt x="576" y="0"/>
                </a:moveTo>
                <a:cubicBezTo>
                  <a:pt x="472" y="0"/>
                  <a:pt x="368" y="0"/>
                  <a:pt x="288" y="48"/>
                </a:cubicBezTo>
                <a:cubicBezTo>
                  <a:pt x="208" y="96"/>
                  <a:pt x="144" y="240"/>
                  <a:pt x="96" y="288"/>
                </a:cubicBezTo>
                <a:cubicBezTo>
                  <a:pt x="48" y="336"/>
                  <a:pt x="24" y="336"/>
                  <a:pt x="0" y="3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09" tIns="45704" rIns="91409" bIns="45704"/>
          <a:lstStyle/>
          <a:p>
            <a:pPr>
              <a:buNone/>
            </a:pPr>
            <a:endParaRPr lang="en-US"/>
          </a:p>
        </p:txBody>
      </p:sp>
      <p:grpSp>
        <p:nvGrpSpPr>
          <p:cNvPr id="883" name="Group 155">
            <a:extLst>
              <a:ext uri="{FF2B5EF4-FFF2-40B4-BE49-F238E27FC236}">
                <a16:creationId xmlns:a16="http://schemas.microsoft.com/office/drawing/2014/main" id="{7DF277BF-4F9F-4C23-AEE7-234FE161C3A2}"/>
              </a:ext>
            </a:extLst>
          </p:cNvPr>
          <p:cNvGrpSpPr>
            <a:grpSpLocks/>
          </p:cNvGrpSpPr>
          <p:nvPr/>
        </p:nvGrpSpPr>
        <p:grpSpPr bwMode="auto">
          <a:xfrm>
            <a:off x="4371752" y="1724274"/>
            <a:ext cx="858441" cy="951310"/>
            <a:chOff x="1536" y="336"/>
            <a:chExt cx="721" cy="463"/>
          </a:xfrm>
        </p:grpSpPr>
        <p:sp>
          <p:nvSpPr>
            <p:cNvPr id="884" name="Freeform 156">
              <a:extLst>
                <a:ext uri="{FF2B5EF4-FFF2-40B4-BE49-F238E27FC236}">
                  <a16:creationId xmlns:a16="http://schemas.microsoft.com/office/drawing/2014/main" id="{435B9504-8365-46F0-91B1-53185E780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336"/>
              <a:ext cx="721" cy="463"/>
            </a:xfrm>
            <a:custGeom>
              <a:avLst/>
              <a:gdLst>
                <a:gd name="T0" fmla="*/ 123 w 721"/>
                <a:gd name="T1" fmla="*/ 377 h 463"/>
                <a:gd name="T2" fmla="*/ 166 w 721"/>
                <a:gd name="T3" fmla="*/ 430 h 463"/>
                <a:gd name="T4" fmla="*/ 221 w 721"/>
                <a:gd name="T5" fmla="*/ 459 h 463"/>
                <a:gd name="T6" fmla="*/ 281 w 721"/>
                <a:gd name="T7" fmla="*/ 461 h 463"/>
                <a:gd name="T8" fmla="*/ 337 w 721"/>
                <a:gd name="T9" fmla="*/ 434 h 463"/>
                <a:gd name="T10" fmla="*/ 385 w 721"/>
                <a:gd name="T11" fmla="*/ 434 h 463"/>
                <a:gd name="T12" fmla="*/ 440 w 721"/>
                <a:gd name="T13" fmla="*/ 461 h 463"/>
                <a:gd name="T14" fmla="*/ 500 w 721"/>
                <a:gd name="T15" fmla="*/ 459 h 463"/>
                <a:gd name="T16" fmla="*/ 555 w 721"/>
                <a:gd name="T17" fmla="*/ 430 h 463"/>
                <a:gd name="T18" fmla="*/ 598 w 721"/>
                <a:gd name="T19" fmla="*/ 377 h 463"/>
                <a:gd name="T20" fmla="*/ 637 w 721"/>
                <a:gd name="T21" fmla="*/ 348 h 463"/>
                <a:gd name="T22" fmla="*/ 680 w 721"/>
                <a:gd name="T23" fmla="*/ 331 h 463"/>
                <a:gd name="T24" fmla="*/ 709 w 721"/>
                <a:gd name="T25" fmla="*/ 288 h 463"/>
                <a:gd name="T26" fmla="*/ 721 w 721"/>
                <a:gd name="T27" fmla="*/ 233 h 463"/>
                <a:gd name="T28" fmla="*/ 709 w 721"/>
                <a:gd name="T29" fmla="*/ 175 h 463"/>
                <a:gd name="T30" fmla="*/ 680 w 721"/>
                <a:gd name="T31" fmla="*/ 132 h 463"/>
                <a:gd name="T32" fmla="*/ 637 w 721"/>
                <a:gd name="T33" fmla="*/ 115 h 463"/>
                <a:gd name="T34" fmla="*/ 598 w 721"/>
                <a:gd name="T35" fmla="*/ 87 h 463"/>
                <a:gd name="T36" fmla="*/ 555 w 721"/>
                <a:gd name="T37" fmla="*/ 33 h 463"/>
                <a:gd name="T38" fmla="*/ 500 w 721"/>
                <a:gd name="T39" fmla="*/ 4 h 463"/>
                <a:gd name="T40" fmla="*/ 440 w 721"/>
                <a:gd name="T41" fmla="*/ 2 h 463"/>
                <a:gd name="T42" fmla="*/ 385 w 721"/>
                <a:gd name="T43" fmla="*/ 29 h 463"/>
                <a:gd name="T44" fmla="*/ 337 w 721"/>
                <a:gd name="T45" fmla="*/ 29 h 463"/>
                <a:gd name="T46" fmla="*/ 281 w 721"/>
                <a:gd name="T47" fmla="*/ 2 h 463"/>
                <a:gd name="T48" fmla="*/ 221 w 721"/>
                <a:gd name="T49" fmla="*/ 4 h 463"/>
                <a:gd name="T50" fmla="*/ 166 w 721"/>
                <a:gd name="T51" fmla="*/ 33 h 463"/>
                <a:gd name="T52" fmla="*/ 123 w 721"/>
                <a:gd name="T53" fmla="*/ 87 h 463"/>
                <a:gd name="T54" fmla="*/ 84 w 721"/>
                <a:gd name="T55" fmla="*/ 115 h 463"/>
                <a:gd name="T56" fmla="*/ 41 w 721"/>
                <a:gd name="T57" fmla="*/ 132 h 463"/>
                <a:gd name="T58" fmla="*/ 12 w 721"/>
                <a:gd name="T59" fmla="*/ 175 h 463"/>
                <a:gd name="T60" fmla="*/ 0 w 721"/>
                <a:gd name="T61" fmla="*/ 233 h 463"/>
                <a:gd name="T62" fmla="*/ 12 w 721"/>
                <a:gd name="T63" fmla="*/ 288 h 463"/>
                <a:gd name="T64" fmla="*/ 41 w 721"/>
                <a:gd name="T65" fmla="*/ 331 h 463"/>
                <a:gd name="T66" fmla="*/ 84 w 721"/>
                <a:gd name="T67" fmla="*/ 348 h 4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1"/>
                <a:gd name="T103" fmla="*/ 0 h 463"/>
                <a:gd name="T104" fmla="*/ 721 w 721"/>
                <a:gd name="T105" fmla="*/ 463 h 4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1" h="463">
                  <a:moveTo>
                    <a:pt x="106" y="344"/>
                  </a:moveTo>
                  <a:lnTo>
                    <a:pt x="123" y="377"/>
                  </a:lnTo>
                  <a:lnTo>
                    <a:pt x="142" y="405"/>
                  </a:lnTo>
                  <a:lnTo>
                    <a:pt x="166" y="430"/>
                  </a:lnTo>
                  <a:lnTo>
                    <a:pt x="192" y="447"/>
                  </a:lnTo>
                  <a:lnTo>
                    <a:pt x="221" y="459"/>
                  </a:lnTo>
                  <a:lnTo>
                    <a:pt x="250" y="463"/>
                  </a:lnTo>
                  <a:lnTo>
                    <a:pt x="281" y="461"/>
                  </a:lnTo>
                  <a:lnTo>
                    <a:pt x="310" y="451"/>
                  </a:lnTo>
                  <a:lnTo>
                    <a:pt x="337" y="434"/>
                  </a:lnTo>
                  <a:lnTo>
                    <a:pt x="361" y="412"/>
                  </a:lnTo>
                  <a:lnTo>
                    <a:pt x="385" y="434"/>
                  </a:lnTo>
                  <a:lnTo>
                    <a:pt x="411" y="451"/>
                  </a:lnTo>
                  <a:lnTo>
                    <a:pt x="440" y="461"/>
                  </a:lnTo>
                  <a:lnTo>
                    <a:pt x="471" y="463"/>
                  </a:lnTo>
                  <a:lnTo>
                    <a:pt x="500" y="459"/>
                  </a:lnTo>
                  <a:lnTo>
                    <a:pt x="529" y="447"/>
                  </a:lnTo>
                  <a:lnTo>
                    <a:pt x="555" y="430"/>
                  </a:lnTo>
                  <a:lnTo>
                    <a:pt x="579" y="405"/>
                  </a:lnTo>
                  <a:lnTo>
                    <a:pt x="598" y="377"/>
                  </a:lnTo>
                  <a:lnTo>
                    <a:pt x="615" y="344"/>
                  </a:lnTo>
                  <a:lnTo>
                    <a:pt x="637" y="348"/>
                  </a:lnTo>
                  <a:lnTo>
                    <a:pt x="658" y="344"/>
                  </a:lnTo>
                  <a:lnTo>
                    <a:pt x="680" y="331"/>
                  </a:lnTo>
                  <a:lnTo>
                    <a:pt x="697" y="313"/>
                  </a:lnTo>
                  <a:lnTo>
                    <a:pt x="709" y="288"/>
                  </a:lnTo>
                  <a:lnTo>
                    <a:pt x="719" y="261"/>
                  </a:lnTo>
                  <a:lnTo>
                    <a:pt x="721" y="233"/>
                  </a:lnTo>
                  <a:lnTo>
                    <a:pt x="719" y="202"/>
                  </a:lnTo>
                  <a:lnTo>
                    <a:pt x="709" y="175"/>
                  </a:lnTo>
                  <a:lnTo>
                    <a:pt x="697" y="150"/>
                  </a:lnTo>
                  <a:lnTo>
                    <a:pt x="680" y="132"/>
                  </a:lnTo>
                  <a:lnTo>
                    <a:pt x="658" y="120"/>
                  </a:lnTo>
                  <a:lnTo>
                    <a:pt x="637" y="115"/>
                  </a:lnTo>
                  <a:lnTo>
                    <a:pt x="615" y="120"/>
                  </a:lnTo>
                  <a:lnTo>
                    <a:pt x="598" y="87"/>
                  </a:lnTo>
                  <a:lnTo>
                    <a:pt x="579" y="58"/>
                  </a:lnTo>
                  <a:lnTo>
                    <a:pt x="555" y="33"/>
                  </a:lnTo>
                  <a:lnTo>
                    <a:pt x="529" y="17"/>
                  </a:lnTo>
                  <a:lnTo>
                    <a:pt x="500" y="4"/>
                  </a:lnTo>
                  <a:lnTo>
                    <a:pt x="471" y="0"/>
                  </a:lnTo>
                  <a:lnTo>
                    <a:pt x="440" y="2"/>
                  </a:lnTo>
                  <a:lnTo>
                    <a:pt x="411" y="13"/>
                  </a:lnTo>
                  <a:lnTo>
                    <a:pt x="385" y="29"/>
                  </a:lnTo>
                  <a:lnTo>
                    <a:pt x="361" y="52"/>
                  </a:lnTo>
                  <a:lnTo>
                    <a:pt x="337" y="29"/>
                  </a:lnTo>
                  <a:lnTo>
                    <a:pt x="310" y="13"/>
                  </a:lnTo>
                  <a:lnTo>
                    <a:pt x="281" y="2"/>
                  </a:lnTo>
                  <a:lnTo>
                    <a:pt x="250" y="0"/>
                  </a:lnTo>
                  <a:lnTo>
                    <a:pt x="221" y="4"/>
                  </a:lnTo>
                  <a:lnTo>
                    <a:pt x="192" y="17"/>
                  </a:lnTo>
                  <a:lnTo>
                    <a:pt x="166" y="33"/>
                  </a:lnTo>
                  <a:lnTo>
                    <a:pt x="142" y="58"/>
                  </a:lnTo>
                  <a:lnTo>
                    <a:pt x="123" y="87"/>
                  </a:lnTo>
                  <a:lnTo>
                    <a:pt x="106" y="120"/>
                  </a:lnTo>
                  <a:lnTo>
                    <a:pt x="84" y="115"/>
                  </a:lnTo>
                  <a:lnTo>
                    <a:pt x="63" y="120"/>
                  </a:lnTo>
                  <a:lnTo>
                    <a:pt x="41" y="132"/>
                  </a:lnTo>
                  <a:lnTo>
                    <a:pt x="24" y="150"/>
                  </a:lnTo>
                  <a:lnTo>
                    <a:pt x="12" y="175"/>
                  </a:lnTo>
                  <a:lnTo>
                    <a:pt x="3" y="202"/>
                  </a:lnTo>
                  <a:lnTo>
                    <a:pt x="0" y="233"/>
                  </a:lnTo>
                  <a:lnTo>
                    <a:pt x="3" y="261"/>
                  </a:lnTo>
                  <a:lnTo>
                    <a:pt x="12" y="288"/>
                  </a:lnTo>
                  <a:lnTo>
                    <a:pt x="24" y="313"/>
                  </a:lnTo>
                  <a:lnTo>
                    <a:pt x="41" y="331"/>
                  </a:lnTo>
                  <a:lnTo>
                    <a:pt x="63" y="344"/>
                  </a:lnTo>
                  <a:lnTo>
                    <a:pt x="84" y="348"/>
                  </a:lnTo>
                  <a:lnTo>
                    <a:pt x="106" y="344"/>
                  </a:lnTo>
                  <a:close/>
                </a:path>
              </a:pathLst>
            </a:custGeom>
            <a:solidFill>
              <a:schemeClr val="bg1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5" name="Rectangle 157">
              <a:extLst>
                <a:ext uri="{FF2B5EF4-FFF2-40B4-BE49-F238E27FC236}">
                  <a16:creationId xmlns:a16="http://schemas.microsoft.com/office/drawing/2014/main" id="{B5F015B3-B127-42F0-890E-085D56D9D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528"/>
              <a:ext cx="141" cy="5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342900" eaLnBrk="0" hangingPunct="0"/>
              <a:r>
                <a:rPr lang="en-US" sz="675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LAN</a:t>
              </a:r>
              <a:endParaRPr lang="en-US" b="1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</p:grpSp>
      <p:sp>
        <p:nvSpPr>
          <p:cNvPr id="888" name="TextBox 661">
            <a:extLst>
              <a:ext uri="{FF2B5EF4-FFF2-40B4-BE49-F238E27FC236}">
                <a16:creationId xmlns:a16="http://schemas.microsoft.com/office/drawing/2014/main" id="{0932C974-FF19-4B73-9710-8527A5323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570" y="1492867"/>
            <a:ext cx="628650" cy="30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57" tIns="34278" rIns="68557" bIns="34278">
            <a:spAutoFit/>
          </a:bodyPr>
          <a:lstStyle/>
          <a:p>
            <a:pPr defTabSz="342900"/>
            <a:r>
              <a:rPr lang="en-US" sz="1500" dirty="0">
                <a:solidFill>
                  <a:srgbClr val="FF0000"/>
                </a:solidFill>
                <a:latin typeface="Calibri"/>
              </a:rPr>
              <a:t>ACLs</a:t>
            </a:r>
          </a:p>
        </p:txBody>
      </p:sp>
      <p:grpSp>
        <p:nvGrpSpPr>
          <p:cNvPr id="1046" name="Group 353">
            <a:extLst>
              <a:ext uri="{FF2B5EF4-FFF2-40B4-BE49-F238E27FC236}">
                <a16:creationId xmlns:a16="http://schemas.microsoft.com/office/drawing/2014/main" id="{BEA9D1BD-1738-4C87-9A1C-A541A1252ED5}"/>
              </a:ext>
            </a:extLst>
          </p:cNvPr>
          <p:cNvGrpSpPr>
            <a:grpSpLocks/>
          </p:cNvGrpSpPr>
          <p:nvPr/>
        </p:nvGrpSpPr>
        <p:grpSpPr bwMode="auto">
          <a:xfrm>
            <a:off x="5796250" y="2838471"/>
            <a:ext cx="561442" cy="814871"/>
            <a:chOff x="1068" y="1872"/>
            <a:chExt cx="472" cy="568"/>
          </a:xfrm>
        </p:grpSpPr>
        <p:sp>
          <p:nvSpPr>
            <p:cNvPr id="1048" name="Line 354">
              <a:extLst>
                <a:ext uri="{FF2B5EF4-FFF2-40B4-BE49-F238E27FC236}">
                  <a16:creationId xmlns:a16="http://schemas.microsoft.com/office/drawing/2014/main" id="{F84FB2D6-2045-439D-A818-DAEE37FA2B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1" y="2267"/>
              <a:ext cx="0" cy="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9" name="Line 355">
              <a:extLst>
                <a:ext uri="{FF2B5EF4-FFF2-40B4-BE49-F238E27FC236}">
                  <a16:creationId xmlns:a16="http://schemas.microsoft.com/office/drawing/2014/main" id="{F593228D-D030-49B2-B1F6-98913701D8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255"/>
              <a:ext cx="4" cy="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0" name="Line 356">
              <a:extLst>
                <a:ext uri="{FF2B5EF4-FFF2-40B4-BE49-F238E27FC236}">
                  <a16:creationId xmlns:a16="http://schemas.microsoft.com/office/drawing/2014/main" id="{319E8262-FD23-4BAD-802C-D54FC5C165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7" y="1996"/>
              <a:ext cx="5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1" name="Line 357">
              <a:extLst>
                <a:ext uri="{FF2B5EF4-FFF2-40B4-BE49-F238E27FC236}">
                  <a16:creationId xmlns:a16="http://schemas.microsoft.com/office/drawing/2014/main" id="{66ADEA1F-DE90-46EE-A546-4375F5C427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9" y="1947"/>
              <a:ext cx="7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2" name="Rectangle 358">
              <a:extLst>
                <a:ext uri="{FF2B5EF4-FFF2-40B4-BE49-F238E27FC236}">
                  <a16:creationId xmlns:a16="http://schemas.microsoft.com/office/drawing/2014/main" id="{81B8BAFD-209D-47D1-A930-69F8B43E8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" y="1872"/>
              <a:ext cx="126" cy="26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3" name="Rectangle 359">
              <a:extLst>
                <a:ext uri="{FF2B5EF4-FFF2-40B4-BE49-F238E27FC236}">
                  <a16:creationId xmlns:a16="http://schemas.microsoft.com/office/drawing/2014/main" id="{A7080090-2FB2-4294-AB31-85A912722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1" y="1990"/>
              <a:ext cx="26" cy="10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4" name="Freeform 360">
              <a:extLst>
                <a:ext uri="{FF2B5EF4-FFF2-40B4-BE49-F238E27FC236}">
                  <a16:creationId xmlns:a16="http://schemas.microsoft.com/office/drawing/2014/main" id="{B36C61A0-71AE-4C54-83C9-A10C3A6BAE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5" y="2159"/>
              <a:ext cx="140" cy="128"/>
            </a:xfrm>
            <a:custGeom>
              <a:avLst/>
              <a:gdLst>
                <a:gd name="T0" fmla="*/ 40 w 90"/>
                <a:gd name="T1" fmla="*/ 331 h 79"/>
                <a:gd name="T2" fmla="*/ 0 w 90"/>
                <a:gd name="T3" fmla="*/ 0 h 79"/>
                <a:gd name="T4" fmla="*/ 75 w 90"/>
                <a:gd name="T5" fmla="*/ 331 h 79"/>
                <a:gd name="T6" fmla="*/ 123 w 90"/>
                <a:gd name="T7" fmla="*/ 0 h 79"/>
                <a:gd name="T8" fmla="*/ 75 w 90"/>
                <a:gd name="T9" fmla="*/ 331 h 79"/>
                <a:gd name="T10" fmla="*/ 199 w 90"/>
                <a:gd name="T11" fmla="*/ 331 h 79"/>
                <a:gd name="T12" fmla="*/ 165 w 90"/>
                <a:gd name="T13" fmla="*/ 0 h 79"/>
                <a:gd name="T14" fmla="*/ 244 w 90"/>
                <a:gd name="T15" fmla="*/ 331 h 79"/>
                <a:gd name="T16" fmla="*/ 283 w 90"/>
                <a:gd name="T17" fmla="*/ 0 h 79"/>
                <a:gd name="T18" fmla="*/ 244 w 90"/>
                <a:gd name="T19" fmla="*/ 331 h 79"/>
                <a:gd name="T20" fmla="*/ 367 w 90"/>
                <a:gd name="T21" fmla="*/ 331 h 79"/>
                <a:gd name="T22" fmla="*/ 324 w 90"/>
                <a:gd name="T23" fmla="*/ 0 h 79"/>
                <a:gd name="T24" fmla="*/ 401 w 90"/>
                <a:gd name="T25" fmla="*/ 331 h 79"/>
                <a:gd name="T26" fmla="*/ 445 w 90"/>
                <a:gd name="T27" fmla="*/ 0 h 79"/>
                <a:gd name="T28" fmla="*/ 401 w 90"/>
                <a:gd name="T29" fmla="*/ 331 h 79"/>
                <a:gd name="T30" fmla="*/ 527 w 90"/>
                <a:gd name="T31" fmla="*/ 331 h 79"/>
                <a:gd name="T32" fmla="*/ 482 w 90"/>
                <a:gd name="T33" fmla="*/ 0 h 79"/>
                <a:gd name="T34" fmla="*/ 482 w 90"/>
                <a:gd name="T35" fmla="*/ 543 h 79"/>
                <a:gd name="T36" fmla="*/ 527 w 90"/>
                <a:gd name="T37" fmla="*/ 369 h 79"/>
                <a:gd name="T38" fmla="*/ 482 w 90"/>
                <a:gd name="T39" fmla="*/ 543 h 79"/>
                <a:gd name="T40" fmla="*/ 445 w 90"/>
                <a:gd name="T41" fmla="*/ 543 h 79"/>
                <a:gd name="T42" fmla="*/ 401 w 90"/>
                <a:gd name="T43" fmla="*/ 369 h 79"/>
                <a:gd name="T44" fmla="*/ 324 w 90"/>
                <a:gd name="T45" fmla="*/ 543 h 79"/>
                <a:gd name="T46" fmla="*/ 367 w 90"/>
                <a:gd name="T47" fmla="*/ 369 h 79"/>
                <a:gd name="T48" fmla="*/ 324 w 90"/>
                <a:gd name="T49" fmla="*/ 543 h 79"/>
                <a:gd name="T50" fmla="*/ 283 w 90"/>
                <a:gd name="T51" fmla="*/ 543 h 79"/>
                <a:gd name="T52" fmla="*/ 244 w 90"/>
                <a:gd name="T53" fmla="*/ 369 h 79"/>
                <a:gd name="T54" fmla="*/ 165 w 90"/>
                <a:gd name="T55" fmla="*/ 543 h 79"/>
                <a:gd name="T56" fmla="*/ 199 w 90"/>
                <a:gd name="T57" fmla="*/ 369 h 79"/>
                <a:gd name="T58" fmla="*/ 165 w 90"/>
                <a:gd name="T59" fmla="*/ 543 h 79"/>
                <a:gd name="T60" fmla="*/ 123 w 90"/>
                <a:gd name="T61" fmla="*/ 543 h 79"/>
                <a:gd name="T62" fmla="*/ 75 w 90"/>
                <a:gd name="T63" fmla="*/ 369 h 79"/>
                <a:gd name="T64" fmla="*/ 0 w 90"/>
                <a:gd name="T65" fmla="*/ 543 h 79"/>
                <a:gd name="T66" fmla="*/ 40 w 90"/>
                <a:gd name="T67" fmla="*/ 369 h 79"/>
                <a:gd name="T68" fmla="*/ 0 w 90"/>
                <a:gd name="T69" fmla="*/ 543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0"/>
                <a:gd name="T106" fmla="*/ 0 h 79"/>
                <a:gd name="T107" fmla="*/ 90 w 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0" h="79">
                  <a:moveTo>
                    <a:pt x="0" y="48"/>
                  </a:moveTo>
                  <a:lnTo>
                    <a:pt x="7" y="48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8"/>
                  </a:lnTo>
                  <a:close/>
                  <a:moveTo>
                    <a:pt x="13" y="48"/>
                  </a:moveTo>
                  <a:lnTo>
                    <a:pt x="21" y="48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13" y="48"/>
                  </a:lnTo>
                  <a:close/>
                  <a:moveTo>
                    <a:pt x="28" y="48"/>
                  </a:moveTo>
                  <a:lnTo>
                    <a:pt x="34" y="48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8" y="48"/>
                  </a:lnTo>
                  <a:close/>
                  <a:moveTo>
                    <a:pt x="42" y="48"/>
                  </a:moveTo>
                  <a:lnTo>
                    <a:pt x="48" y="48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2" y="48"/>
                  </a:lnTo>
                  <a:close/>
                  <a:moveTo>
                    <a:pt x="55" y="48"/>
                  </a:moveTo>
                  <a:lnTo>
                    <a:pt x="63" y="48"/>
                  </a:lnTo>
                  <a:lnTo>
                    <a:pt x="63" y="0"/>
                  </a:lnTo>
                  <a:lnTo>
                    <a:pt x="55" y="0"/>
                  </a:lnTo>
                  <a:lnTo>
                    <a:pt x="55" y="48"/>
                  </a:lnTo>
                  <a:close/>
                  <a:moveTo>
                    <a:pt x="69" y="48"/>
                  </a:moveTo>
                  <a:lnTo>
                    <a:pt x="76" y="48"/>
                  </a:lnTo>
                  <a:lnTo>
                    <a:pt x="76" y="0"/>
                  </a:lnTo>
                  <a:lnTo>
                    <a:pt x="69" y="0"/>
                  </a:lnTo>
                  <a:lnTo>
                    <a:pt x="69" y="48"/>
                  </a:lnTo>
                  <a:close/>
                  <a:moveTo>
                    <a:pt x="82" y="48"/>
                  </a:moveTo>
                  <a:lnTo>
                    <a:pt x="90" y="48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82" y="48"/>
                  </a:lnTo>
                  <a:close/>
                  <a:moveTo>
                    <a:pt x="82" y="79"/>
                  </a:moveTo>
                  <a:lnTo>
                    <a:pt x="90" y="79"/>
                  </a:lnTo>
                  <a:lnTo>
                    <a:pt x="90" y="54"/>
                  </a:lnTo>
                  <a:lnTo>
                    <a:pt x="82" y="54"/>
                  </a:lnTo>
                  <a:lnTo>
                    <a:pt x="82" y="79"/>
                  </a:lnTo>
                  <a:close/>
                  <a:moveTo>
                    <a:pt x="69" y="79"/>
                  </a:moveTo>
                  <a:lnTo>
                    <a:pt x="76" y="79"/>
                  </a:lnTo>
                  <a:lnTo>
                    <a:pt x="76" y="54"/>
                  </a:lnTo>
                  <a:lnTo>
                    <a:pt x="69" y="54"/>
                  </a:lnTo>
                  <a:lnTo>
                    <a:pt x="69" y="79"/>
                  </a:lnTo>
                  <a:close/>
                  <a:moveTo>
                    <a:pt x="55" y="79"/>
                  </a:moveTo>
                  <a:lnTo>
                    <a:pt x="63" y="79"/>
                  </a:lnTo>
                  <a:lnTo>
                    <a:pt x="63" y="54"/>
                  </a:lnTo>
                  <a:lnTo>
                    <a:pt x="55" y="54"/>
                  </a:lnTo>
                  <a:lnTo>
                    <a:pt x="55" y="79"/>
                  </a:lnTo>
                  <a:close/>
                  <a:moveTo>
                    <a:pt x="42" y="79"/>
                  </a:moveTo>
                  <a:lnTo>
                    <a:pt x="48" y="79"/>
                  </a:lnTo>
                  <a:lnTo>
                    <a:pt x="48" y="54"/>
                  </a:lnTo>
                  <a:lnTo>
                    <a:pt x="42" y="54"/>
                  </a:lnTo>
                  <a:lnTo>
                    <a:pt x="42" y="79"/>
                  </a:lnTo>
                  <a:close/>
                  <a:moveTo>
                    <a:pt x="28" y="79"/>
                  </a:moveTo>
                  <a:lnTo>
                    <a:pt x="34" y="79"/>
                  </a:lnTo>
                  <a:lnTo>
                    <a:pt x="34" y="54"/>
                  </a:lnTo>
                  <a:lnTo>
                    <a:pt x="28" y="54"/>
                  </a:lnTo>
                  <a:lnTo>
                    <a:pt x="28" y="79"/>
                  </a:lnTo>
                  <a:close/>
                  <a:moveTo>
                    <a:pt x="13" y="79"/>
                  </a:moveTo>
                  <a:lnTo>
                    <a:pt x="21" y="79"/>
                  </a:lnTo>
                  <a:lnTo>
                    <a:pt x="21" y="54"/>
                  </a:lnTo>
                  <a:lnTo>
                    <a:pt x="13" y="54"/>
                  </a:lnTo>
                  <a:lnTo>
                    <a:pt x="13" y="79"/>
                  </a:lnTo>
                  <a:close/>
                  <a:moveTo>
                    <a:pt x="0" y="79"/>
                  </a:moveTo>
                  <a:lnTo>
                    <a:pt x="7" y="79"/>
                  </a:lnTo>
                  <a:lnTo>
                    <a:pt x="7" y="54"/>
                  </a:lnTo>
                  <a:lnTo>
                    <a:pt x="0" y="54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5" name="Rectangle 361">
              <a:extLst>
                <a:ext uri="{FF2B5EF4-FFF2-40B4-BE49-F238E27FC236}">
                  <a16:creationId xmlns:a16="http://schemas.microsoft.com/office/drawing/2014/main" id="{1B9601C7-207E-49F4-B7E6-E5F1FED23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" y="1887"/>
              <a:ext cx="107" cy="3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6" name="Rectangle 362">
              <a:extLst>
                <a:ext uri="{FF2B5EF4-FFF2-40B4-BE49-F238E27FC236}">
                  <a16:creationId xmlns:a16="http://schemas.microsoft.com/office/drawing/2014/main" id="{B63B4917-9696-4FD5-9475-5AE3E0087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" y="1927"/>
              <a:ext cx="107" cy="4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7" name="Rectangle 363">
              <a:extLst>
                <a:ext uri="{FF2B5EF4-FFF2-40B4-BE49-F238E27FC236}">
                  <a16:creationId xmlns:a16="http://schemas.microsoft.com/office/drawing/2014/main" id="{20520E1F-46E3-453E-BF56-11FEFC756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" y="2024"/>
              <a:ext cx="107" cy="4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8" name="Rectangle 364">
              <a:extLst>
                <a:ext uri="{FF2B5EF4-FFF2-40B4-BE49-F238E27FC236}">
                  <a16:creationId xmlns:a16="http://schemas.microsoft.com/office/drawing/2014/main" id="{760B88DE-C9FA-4FB6-BFE3-663BF4F91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" y="2089"/>
              <a:ext cx="107" cy="3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9" name="Line 365">
              <a:extLst>
                <a:ext uri="{FF2B5EF4-FFF2-40B4-BE49-F238E27FC236}">
                  <a16:creationId xmlns:a16="http://schemas.microsoft.com/office/drawing/2014/main" id="{D148BBD6-62AB-424E-96A9-98AD01BB76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51" y="1885"/>
              <a:ext cx="0" cy="3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0" name="Line 366">
              <a:extLst>
                <a:ext uri="{FF2B5EF4-FFF2-40B4-BE49-F238E27FC236}">
                  <a16:creationId xmlns:a16="http://schemas.microsoft.com/office/drawing/2014/main" id="{74D437AE-DBCF-47DA-A627-3403959194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7" y="1891"/>
              <a:ext cx="1" cy="3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1" name="Line 367">
              <a:extLst>
                <a:ext uri="{FF2B5EF4-FFF2-40B4-BE49-F238E27FC236}">
                  <a16:creationId xmlns:a16="http://schemas.microsoft.com/office/drawing/2014/main" id="{DF71ADAC-EF6B-421F-8124-8E3B8ADF8C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5" y="2058"/>
              <a:ext cx="7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2" name="Line 368">
              <a:extLst>
                <a:ext uri="{FF2B5EF4-FFF2-40B4-BE49-F238E27FC236}">
                  <a16:creationId xmlns:a16="http://schemas.microsoft.com/office/drawing/2014/main" id="{35D29CCD-6D3D-44E2-9844-288FB0AA44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5" y="2051"/>
              <a:ext cx="72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3" name="Line 369">
              <a:extLst>
                <a:ext uri="{FF2B5EF4-FFF2-40B4-BE49-F238E27FC236}">
                  <a16:creationId xmlns:a16="http://schemas.microsoft.com/office/drawing/2014/main" id="{2B224037-70F2-4497-8CB0-B0D7179435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5" y="2045"/>
              <a:ext cx="72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4" name="Line 370">
              <a:extLst>
                <a:ext uri="{FF2B5EF4-FFF2-40B4-BE49-F238E27FC236}">
                  <a16:creationId xmlns:a16="http://schemas.microsoft.com/office/drawing/2014/main" id="{B7EC7A2C-ED5D-4A61-9928-CB49ED3807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5" y="2036"/>
              <a:ext cx="72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5" name="Rectangle 371">
              <a:extLst>
                <a:ext uri="{FF2B5EF4-FFF2-40B4-BE49-F238E27FC236}">
                  <a16:creationId xmlns:a16="http://schemas.microsoft.com/office/drawing/2014/main" id="{092D64D5-FEE9-4328-884A-6CE7F3AD3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" y="1937"/>
              <a:ext cx="29" cy="1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6" name="Rectangle 372">
              <a:extLst>
                <a:ext uri="{FF2B5EF4-FFF2-40B4-BE49-F238E27FC236}">
                  <a16:creationId xmlns:a16="http://schemas.microsoft.com/office/drawing/2014/main" id="{6A052141-9DCC-4864-8004-93963E38A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" y="2003"/>
              <a:ext cx="16" cy="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7" name="Rectangle 373">
              <a:extLst>
                <a:ext uri="{FF2B5EF4-FFF2-40B4-BE49-F238E27FC236}">
                  <a16:creationId xmlns:a16="http://schemas.microsoft.com/office/drawing/2014/main" id="{EAF4B187-CD7A-4384-9026-305A9F554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" y="2030"/>
              <a:ext cx="16" cy="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8" name="Rectangle 374">
              <a:extLst>
                <a:ext uri="{FF2B5EF4-FFF2-40B4-BE49-F238E27FC236}">
                  <a16:creationId xmlns:a16="http://schemas.microsoft.com/office/drawing/2014/main" id="{A10C46A0-AA4A-43D2-AF69-CEAAFD731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" y="2039"/>
              <a:ext cx="16" cy="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9" name="Rectangle 375">
              <a:extLst>
                <a:ext uri="{FF2B5EF4-FFF2-40B4-BE49-F238E27FC236}">
                  <a16:creationId xmlns:a16="http://schemas.microsoft.com/office/drawing/2014/main" id="{3A5C1824-BFB7-4549-9878-C29B91CA0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" y="2311"/>
              <a:ext cx="472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342900" eaLnBrk="0" hangingPunct="0"/>
              <a:r>
                <a:rPr lang="en-US" sz="12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Email</a:t>
              </a:r>
              <a:endParaRPr lang="en-US" sz="1200" b="1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1071" name="Rectangle 376">
              <a:extLst>
                <a:ext uri="{FF2B5EF4-FFF2-40B4-BE49-F238E27FC236}">
                  <a16:creationId xmlns:a16="http://schemas.microsoft.com/office/drawing/2014/main" id="{C42BE326-7107-4EA2-82A7-8A68C5DE9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872"/>
              <a:ext cx="144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22" name="Group 1721">
            <a:extLst>
              <a:ext uri="{FF2B5EF4-FFF2-40B4-BE49-F238E27FC236}">
                <a16:creationId xmlns:a16="http://schemas.microsoft.com/office/drawing/2014/main" id="{E9BD2B9C-E39E-488E-AC8F-79BE2BB68127}"/>
              </a:ext>
            </a:extLst>
          </p:cNvPr>
          <p:cNvGrpSpPr/>
          <p:nvPr/>
        </p:nvGrpSpPr>
        <p:grpSpPr>
          <a:xfrm>
            <a:off x="6080041" y="160508"/>
            <a:ext cx="2672271" cy="1856467"/>
            <a:chOff x="6019079" y="160508"/>
            <a:chExt cx="2672271" cy="1856467"/>
          </a:xfrm>
        </p:grpSpPr>
        <p:grpSp>
          <p:nvGrpSpPr>
            <p:cNvPr id="1716" name="Group 1715">
              <a:extLst>
                <a:ext uri="{FF2B5EF4-FFF2-40B4-BE49-F238E27FC236}">
                  <a16:creationId xmlns:a16="http://schemas.microsoft.com/office/drawing/2014/main" id="{5136DCE7-4562-4136-ABA3-DCD4B4713CD2}"/>
                </a:ext>
              </a:extLst>
            </p:cNvPr>
            <p:cNvGrpSpPr/>
            <p:nvPr/>
          </p:nvGrpSpPr>
          <p:grpSpPr>
            <a:xfrm>
              <a:off x="8167265" y="1009434"/>
              <a:ext cx="524085" cy="843975"/>
              <a:chOff x="7867650" y="1494999"/>
              <a:chExt cx="804863" cy="1245481"/>
            </a:xfrm>
          </p:grpSpPr>
          <p:grpSp>
            <p:nvGrpSpPr>
              <p:cNvPr id="889" name="Group 158">
                <a:extLst>
                  <a:ext uri="{FF2B5EF4-FFF2-40B4-BE49-F238E27FC236}">
                    <a16:creationId xmlns:a16="http://schemas.microsoft.com/office/drawing/2014/main" id="{09F92DB4-E53F-4A7F-BD41-FD6C9A8985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67650" y="1828801"/>
                <a:ext cx="804863" cy="911679"/>
                <a:chOff x="2519" y="2469"/>
                <a:chExt cx="759" cy="711"/>
              </a:xfrm>
            </p:grpSpPr>
            <p:grpSp>
              <p:nvGrpSpPr>
                <p:cNvPr id="890" name="Group 159">
                  <a:extLst>
                    <a:ext uri="{FF2B5EF4-FFF2-40B4-BE49-F238E27FC236}">
                      <a16:creationId xmlns:a16="http://schemas.microsoft.com/office/drawing/2014/main" id="{22715AC2-540E-46FF-A63F-AFF5016F03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05" y="2469"/>
                  <a:ext cx="373" cy="710"/>
                  <a:chOff x="2905" y="2469"/>
                  <a:chExt cx="373" cy="710"/>
                </a:xfrm>
              </p:grpSpPr>
              <p:sp>
                <p:nvSpPr>
                  <p:cNvPr id="901" name="Freeform 160">
                    <a:extLst>
                      <a:ext uri="{FF2B5EF4-FFF2-40B4-BE49-F238E27FC236}">
                        <a16:creationId xmlns:a16="http://schemas.microsoft.com/office/drawing/2014/main" id="{24AE7E34-21AD-4A0B-A45C-4700031943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05" y="2505"/>
                    <a:ext cx="373" cy="674"/>
                  </a:xfrm>
                  <a:custGeom>
                    <a:avLst/>
                    <a:gdLst>
                      <a:gd name="T0" fmla="*/ 0 w 373"/>
                      <a:gd name="T1" fmla="*/ 673 h 674"/>
                      <a:gd name="T2" fmla="*/ 22 w 373"/>
                      <a:gd name="T3" fmla="*/ 0 h 674"/>
                      <a:gd name="T4" fmla="*/ 308 w 373"/>
                      <a:gd name="T5" fmla="*/ 26 h 674"/>
                      <a:gd name="T6" fmla="*/ 372 w 373"/>
                      <a:gd name="T7" fmla="*/ 615 h 674"/>
                      <a:gd name="T8" fmla="*/ 0 w 373"/>
                      <a:gd name="T9" fmla="*/ 673 h 67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3"/>
                      <a:gd name="T16" fmla="*/ 0 h 674"/>
                      <a:gd name="T17" fmla="*/ 373 w 373"/>
                      <a:gd name="T18" fmla="*/ 674 h 67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3" h="674">
                        <a:moveTo>
                          <a:pt x="0" y="673"/>
                        </a:moveTo>
                        <a:lnTo>
                          <a:pt x="22" y="0"/>
                        </a:lnTo>
                        <a:lnTo>
                          <a:pt x="308" y="26"/>
                        </a:lnTo>
                        <a:lnTo>
                          <a:pt x="372" y="615"/>
                        </a:lnTo>
                        <a:lnTo>
                          <a:pt x="0" y="673"/>
                        </a:lnTo>
                      </a:path>
                    </a:pathLst>
                  </a:custGeom>
                  <a:solidFill>
                    <a:srgbClr val="BFBFD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02" name="Freeform 161">
                    <a:extLst>
                      <a:ext uri="{FF2B5EF4-FFF2-40B4-BE49-F238E27FC236}">
                        <a16:creationId xmlns:a16="http://schemas.microsoft.com/office/drawing/2014/main" id="{EA8614CF-FDA4-4D92-9A13-F57CBF37BE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29" y="2469"/>
                    <a:ext cx="284" cy="63"/>
                  </a:xfrm>
                  <a:custGeom>
                    <a:avLst/>
                    <a:gdLst>
                      <a:gd name="T0" fmla="*/ 0 w 284"/>
                      <a:gd name="T1" fmla="*/ 36 h 63"/>
                      <a:gd name="T2" fmla="*/ 0 w 284"/>
                      <a:gd name="T3" fmla="*/ 0 h 63"/>
                      <a:gd name="T4" fmla="*/ 279 w 284"/>
                      <a:gd name="T5" fmla="*/ 35 h 63"/>
                      <a:gd name="T6" fmla="*/ 283 w 284"/>
                      <a:gd name="T7" fmla="*/ 62 h 63"/>
                      <a:gd name="T8" fmla="*/ 0 w 284"/>
                      <a:gd name="T9" fmla="*/ 36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4"/>
                      <a:gd name="T16" fmla="*/ 0 h 63"/>
                      <a:gd name="T17" fmla="*/ 284 w 28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4" h="63">
                        <a:moveTo>
                          <a:pt x="0" y="36"/>
                        </a:moveTo>
                        <a:lnTo>
                          <a:pt x="0" y="0"/>
                        </a:lnTo>
                        <a:lnTo>
                          <a:pt x="279" y="35"/>
                        </a:lnTo>
                        <a:lnTo>
                          <a:pt x="283" y="62"/>
                        </a:lnTo>
                        <a:lnTo>
                          <a:pt x="0" y="36"/>
                        </a:lnTo>
                      </a:path>
                    </a:pathLst>
                  </a:custGeom>
                  <a:solidFill>
                    <a:srgbClr val="9F9FB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903" name="Group 162">
                    <a:extLst>
                      <a:ext uri="{FF2B5EF4-FFF2-40B4-BE49-F238E27FC236}">
                        <a16:creationId xmlns:a16="http://schemas.microsoft.com/office/drawing/2014/main" id="{0D429996-BC8D-43EC-9FEE-507A594C065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40" y="2945"/>
                    <a:ext cx="306" cy="197"/>
                    <a:chOff x="2940" y="2945"/>
                    <a:chExt cx="306" cy="197"/>
                  </a:xfrm>
                </p:grpSpPr>
                <p:sp>
                  <p:nvSpPr>
                    <p:cNvPr id="919" name="Freeform 163">
                      <a:extLst>
                        <a:ext uri="{FF2B5EF4-FFF2-40B4-BE49-F238E27FC236}">
                          <a16:creationId xmlns:a16="http://schemas.microsoft.com/office/drawing/2014/main" id="{105E6E53-D313-4FCD-8C84-6F5D092B70C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40" y="2945"/>
                      <a:ext cx="306" cy="197"/>
                    </a:xfrm>
                    <a:custGeom>
                      <a:avLst/>
                      <a:gdLst>
                        <a:gd name="T0" fmla="*/ 0 w 306"/>
                        <a:gd name="T1" fmla="*/ 196 h 197"/>
                        <a:gd name="T2" fmla="*/ 1 w 306"/>
                        <a:gd name="T3" fmla="*/ 10 h 197"/>
                        <a:gd name="T4" fmla="*/ 287 w 306"/>
                        <a:gd name="T5" fmla="*/ 0 h 197"/>
                        <a:gd name="T6" fmla="*/ 305 w 306"/>
                        <a:gd name="T7" fmla="*/ 151 h 197"/>
                        <a:gd name="T8" fmla="*/ 0 w 306"/>
                        <a:gd name="T9" fmla="*/ 196 h 19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06"/>
                        <a:gd name="T16" fmla="*/ 0 h 197"/>
                        <a:gd name="T17" fmla="*/ 306 w 306"/>
                        <a:gd name="T18" fmla="*/ 197 h 19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06" h="197">
                          <a:moveTo>
                            <a:pt x="0" y="196"/>
                          </a:moveTo>
                          <a:lnTo>
                            <a:pt x="1" y="10"/>
                          </a:lnTo>
                          <a:lnTo>
                            <a:pt x="287" y="0"/>
                          </a:lnTo>
                          <a:lnTo>
                            <a:pt x="305" y="151"/>
                          </a:lnTo>
                          <a:lnTo>
                            <a:pt x="0" y="196"/>
                          </a:lnTo>
                        </a:path>
                      </a:pathLst>
                    </a:custGeom>
                    <a:solidFill>
                      <a:srgbClr val="9F9FB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20" name="Freeform 164">
                      <a:extLst>
                        <a:ext uri="{FF2B5EF4-FFF2-40B4-BE49-F238E27FC236}">
                          <a16:creationId xmlns:a16="http://schemas.microsoft.com/office/drawing/2014/main" id="{E677E19F-8656-4347-9D43-5A5A5F5F770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126" y="2961"/>
                      <a:ext cx="91" cy="18"/>
                    </a:xfrm>
                    <a:custGeom>
                      <a:avLst/>
                      <a:gdLst>
                        <a:gd name="T0" fmla="*/ 0 w 91"/>
                        <a:gd name="T1" fmla="*/ 17 h 18"/>
                        <a:gd name="T2" fmla="*/ 90 w 91"/>
                        <a:gd name="T3" fmla="*/ 10 h 18"/>
                        <a:gd name="T4" fmla="*/ 90 w 91"/>
                        <a:gd name="T5" fmla="*/ 0 h 18"/>
                        <a:gd name="T6" fmla="*/ 0 w 91"/>
                        <a:gd name="T7" fmla="*/ 4 h 18"/>
                        <a:gd name="T8" fmla="*/ 0 w 91"/>
                        <a:gd name="T9" fmla="*/ 17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1"/>
                        <a:gd name="T16" fmla="*/ 0 h 18"/>
                        <a:gd name="T17" fmla="*/ 91 w 91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1" h="18">
                          <a:moveTo>
                            <a:pt x="0" y="17"/>
                          </a:moveTo>
                          <a:lnTo>
                            <a:pt x="90" y="10"/>
                          </a:lnTo>
                          <a:lnTo>
                            <a:pt x="90" y="0"/>
                          </a:lnTo>
                          <a:lnTo>
                            <a:pt x="0" y="4"/>
                          </a:lnTo>
                          <a:lnTo>
                            <a:pt x="0" y="17"/>
                          </a:lnTo>
                        </a:path>
                      </a:pathLst>
                    </a:custGeom>
                    <a:solidFill>
                      <a:srgbClr val="0000FF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904" name="Freeform 165">
                    <a:extLst>
                      <a:ext uri="{FF2B5EF4-FFF2-40B4-BE49-F238E27FC236}">
                        <a16:creationId xmlns:a16="http://schemas.microsoft.com/office/drawing/2014/main" id="{5AD8CBE9-FE61-4B47-95CA-0514964206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47" y="2550"/>
                    <a:ext cx="281" cy="369"/>
                  </a:xfrm>
                  <a:custGeom>
                    <a:avLst/>
                    <a:gdLst>
                      <a:gd name="T0" fmla="*/ 0 w 281"/>
                      <a:gd name="T1" fmla="*/ 368 h 369"/>
                      <a:gd name="T2" fmla="*/ 6 w 281"/>
                      <a:gd name="T3" fmla="*/ 0 h 369"/>
                      <a:gd name="T4" fmla="*/ 245 w 281"/>
                      <a:gd name="T5" fmla="*/ 17 h 369"/>
                      <a:gd name="T6" fmla="*/ 280 w 281"/>
                      <a:gd name="T7" fmla="*/ 361 h 369"/>
                      <a:gd name="T8" fmla="*/ 0 w 281"/>
                      <a:gd name="T9" fmla="*/ 368 h 3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1"/>
                      <a:gd name="T16" fmla="*/ 0 h 369"/>
                      <a:gd name="T17" fmla="*/ 281 w 281"/>
                      <a:gd name="T18" fmla="*/ 369 h 36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1" h="369">
                        <a:moveTo>
                          <a:pt x="0" y="368"/>
                        </a:moveTo>
                        <a:lnTo>
                          <a:pt x="6" y="0"/>
                        </a:lnTo>
                        <a:lnTo>
                          <a:pt x="245" y="17"/>
                        </a:lnTo>
                        <a:lnTo>
                          <a:pt x="280" y="361"/>
                        </a:lnTo>
                        <a:lnTo>
                          <a:pt x="0" y="368"/>
                        </a:lnTo>
                      </a:path>
                    </a:pathLst>
                  </a:custGeom>
                  <a:solidFill>
                    <a:srgbClr val="BFBFD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05" name="Freeform 166">
                    <a:extLst>
                      <a:ext uri="{FF2B5EF4-FFF2-40B4-BE49-F238E27FC236}">
                        <a16:creationId xmlns:a16="http://schemas.microsoft.com/office/drawing/2014/main" id="{75D0F77B-0C3A-4A67-9A82-32379C7BE3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71" y="2564"/>
                    <a:ext cx="214" cy="49"/>
                  </a:xfrm>
                  <a:custGeom>
                    <a:avLst/>
                    <a:gdLst>
                      <a:gd name="T0" fmla="*/ 0 w 214"/>
                      <a:gd name="T1" fmla="*/ 38 h 49"/>
                      <a:gd name="T2" fmla="*/ 213 w 214"/>
                      <a:gd name="T3" fmla="*/ 48 h 49"/>
                      <a:gd name="T4" fmla="*/ 210 w 214"/>
                      <a:gd name="T5" fmla="*/ 12 h 49"/>
                      <a:gd name="T6" fmla="*/ 0 w 214"/>
                      <a:gd name="T7" fmla="*/ 0 h 49"/>
                      <a:gd name="T8" fmla="*/ 0 w 214"/>
                      <a:gd name="T9" fmla="*/ 38 h 4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4"/>
                      <a:gd name="T16" fmla="*/ 0 h 49"/>
                      <a:gd name="T17" fmla="*/ 214 w 214"/>
                      <a:gd name="T18" fmla="*/ 49 h 4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4" h="49">
                        <a:moveTo>
                          <a:pt x="0" y="38"/>
                        </a:moveTo>
                        <a:lnTo>
                          <a:pt x="213" y="48"/>
                        </a:lnTo>
                        <a:lnTo>
                          <a:pt x="210" y="12"/>
                        </a:lnTo>
                        <a:lnTo>
                          <a:pt x="0" y="0"/>
                        </a:lnTo>
                        <a:lnTo>
                          <a:pt x="0" y="38"/>
                        </a:lnTo>
                      </a:path>
                    </a:pathLst>
                  </a:custGeom>
                  <a:solidFill>
                    <a:srgbClr val="9F9FBF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906" name="Group 167">
                    <a:extLst>
                      <a:ext uri="{FF2B5EF4-FFF2-40B4-BE49-F238E27FC236}">
                        <a16:creationId xmlns:a16="http://schemas.microsoft.com/office/drawing/2014/main" id="{A409399C-379F-42CB-9D00-10720DBEAF8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83" y="2622"/>
                    <a:ext cx="29" cy="172"/>
                    <a:chOff x="2983" y="2622"/>
                    <a:chExt cx="29" cy="172"/>
                  </a:xfrm>
                </p:grpSpPr>
                <p:grpSp>
                  <p:nvGrpSpPr>
                    <p:cNvPr id="907" name="Group 168">
                      <a:extLst>
                        <a:ext uri="{FF2B5EF4-FFF2-40B4-BE49-F238E27FC236}">
                          <a16:creationId xmlns:a16="http://schemas.microsoft.com/office/drawing/2014/main" id="{C837DBBF-E98E-466F-85EB-343C10DB6C0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83" y="2622"/>
                      <a:ext cx="25" cy="172"/>
                      <a:chOff x="2983" y="2622"/>
                      <a:chExt cx="25" cy="172"/>
                    </a:xfrm>
                  </p:grpSpPr>
                  <p:sp>
                    <p:nvSpPr>
                      <p:cNvPr id="914" name="Freeform 169">
                        <a:extLst>
                          <a:ext uri="{FF2B5EF4-FFF2-40B4-BE49-F238E27FC236}">
                            <a16:creationId xmlns:a16="http://schemas.microsoft.com/office/drawing/2014/main" id="{EEEE5262-CB13-4F3B-9CEA-F01AE433D83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3" y="2765"/>
                        <a:ext cx="21" cy="29"/>
                      </a:xfrm>
                      <a:custGeom>
                        <a:avLst/>
                        <a:gdLst>
                          <a:gd name="T0" fmla="*/ 0 w 21"/>
                          <a:gd name="T1" fmla="*/ 27 h 29"/>
                          <a:gd name="T2" fmla="*/ 1 w 21"/>
                          <a:gd name="T3" fmla="*/ 0 h 29"/>
                          <a:gd name="T4" fmla="*/ 18 w 21"/>
                          <a:gd name="T5" fmla="*/ 1 h 29"/>
                          <a:gd name="T6" fmla="*/ 20 w 21"/>
                          <a:gd name="T7" fmla="*/ 28 h 29"/>
                          <a:gd name="T8" fmla="*/ 0 w 21"/>
                          <a:gd name="T9" fmla="*/ 27 h 2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"/>
                          <a:gd name="T16" fmla="*/ 0 h 29"/>
                          <a:gd name="T17" fmla="*/ 21 w 21"/>
                          <a:gd name="T18" fmla="*/ 29 h 2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" h="29">
                            <a:moveTo>
                              <a:pt x="0" y="27"/>
                            </a:moveTo>
                            <a:lnTo>
                              <a:pt x="1" y="0"/>
                            </a:lnTo>
                            <a:lnTo>
                              <a:pt x="18" y="1"/>
                            </a:lnTo>
                            <a:lnTo>
                              <a:pt x="20" y="28"/>
                            </a:lnTo>
                            <a:lnTo>
                              <a:pt x="0" y="27"/>
                            </a:lnTo>
                          </a:path>
                        </a:pathLst>
                      </a:custGeom>
                      <a:solidFill>
                        <a:srgbClr val="80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15" name="Freeform 170">
                        <a:extLst>
                          <a:ext uri="{FF2B5EF4-FFF2-40B4-BE49-F238E27FC236}">
                            <a16:creationId xmlns:a16="http://schemas.microsoft.com/office/drawing/2014/main" id="{77EFB387-932E-47D5-96D1-1F50B5FF617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4" y="2729"/>
                        <a:ext cx="24" cy="30"/>
                      </a:xfrm>
                      <a:custGeom>
                        <a:avLst/>
                        <a:gdLst>
                          <a:gd name="T0" fmla="*/ 0 w 24"/>
                          <a:gd name="T1" fmla="*/ 28 h 30"/>
                          <a:gd name="T2" fmla="*/ 0 w 24"/>
                          <a:gd name="T3" fmla="*/ 0 h 30"/>
                          <a:gd name="T4" fmla="*/ 21 w 24"/>
                          <a:gd name="T5" fmla="*/ 1 h 30"/>
                          <a:gd name="T6" fmla="*/ 23 w 24"/>
                          <a:gd name="T7" fmla="*/ 29 h 30"/>
                          <a:gd name="T8" fmla="*/ 0 w 24"/>
                          <a:gd name="T9" fmla="*/ 28 h 3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"/>
                          <a:gd name="T16" fmla="*/ 0 h 30"/>
                          <a:gd name="T17" fmla="*/ 24 w 24"/>
                          <a:gd name="T18" fmla="*/ 30 h 3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" h="30">
                            <a:moveTo>
                              <a:pt x="0" y="28"/>
                            </a:moveTo>
                            <a:lnTo>
                              <a:pt x="0" y="0"/>
                            </a:lnTo>
                            <a:lnTo>
                              <a:pt x="21" y="1"/>
                            </a:lnTo>
                            <a:lnTo>
                              <a:pt x="23" y="29"/>
                            </a:lnTo>
                            <a:lnTo>
                              <a:pt x="0" y="28"/>
                            </a:lnTo>
                          </a:path>
                        </a:pathLst>
                      </a:custGeom>
                      <a:solidFill>
                        <a:srgbClr val="80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16" name="Freeform 171">
                        <a:extLst>
                          <a:ext uri="{FF2B5EF4-FFF2-40B4-BE49-F238E27FC236}">
                            <a16:creationId xmlns:a16="http://schemas.microsoft.com/office/drawing/2014/main" id="{6DAA9F8A-ACA3-4D9A-8CFB-3CFE361F94C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4" y="2693"/>
                        <a:ext cx="22" cy="32"/>
                      </a:xfrm>
                      <a:custGeom>
                        <a:avLst/>
                        <a:gdLst>
                          <a:gd name="T0" fmla="*/ 0 w 22"/>
                          <a:gd name="T1" fmla="*/ 28 h 32"/>
                          <a:gd name="T2" fmla="*/ 1 w 22"/>
                          <a:gd name="T3" fmla="*/ 0 h 32"/>
                          <a:gd name="T4" fmla="*/ 21 w 22"/>
                          <a:gd name="T5" fmla="*/ 1 h 32"/>
                          <a:gd name="T6" fmla="*/ 21 w 22"/>
                          <a:gd name="T7" fmla="*/ 31 h 32"/>
                          <a:gd name="T8" fmla="*/ 0 w 22"/>
                          <a:gd name="T9" fmla="*/ 28 h 3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32"/>
                          <a:gd name="T17" fmla="*/ 22 w 22"/>
                          <a:gd name="T18" fmla="*/ 32 h 3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32">
                            <a:moveTo>
                              <a:pt x="0" y="28"/>
                            </a:moveTo>
                            <a:lnTo>
                              <a:pt x="1" y="0"/>
                            </a:lnTo>
                            <a:lnTo>
                              <a:pt x="21" y="1"/>
                            </a:lnTo>
                            <a:lnTo>
                              <a:pt x="21" y="31"/>
                            </a:lnTo>
                            <a:lnTo>
                              <a:pt x="0" y="28"/>
                            </a:lnTo>
                          </a:path>
                        </a:pathLst>
                      </a:custGeom>
                      <a:solidFill>
                        <a:srgbClr val="80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17" name="Freeform 172">
                        <a:extLst>
                          <a:ext uri="{FF2B5EF4-FFF2-40B4-BE49-F238E27FC236}">
                            <a16:creationId xmlns:a16="http://schemas.microsoft.com/office/drawing/2014/main" id="{C504FA61-0592-4C74-9202-B005DD1B058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4" y="2658"/>
                        <a:ext cx="24" cy="30"/>
                      </a:xfrm>
                      <a:custGeom>
                        <a:avLst/>
                        <a:gdLst>
                          <a:gd name="T0" fmla="*/ 0 w 24"/>
                          <a:gd name="T1" fmla="*/ 27 h 30"/>
                          <a:gd name="T2" fmla="*/ 0 w 24"/>
                          <a:gd name="T3" fmla="*/ 0 h 30"/>
                          <a:gd name="T4" fmla="*/ 21 w 24"/>
                          <a:gd name="T5" fmla="*/ 0 h 30"/>
                          <a:gd name="T6" fmla="*/ 23 w 24"/>
                          <a:gd name="T7" fmla="*/ 29 h 30"/>
                          <a:gd name="T8" fmla="*/ 0 w 24"/>
                          <a:gd name="T9" fmla="*/ 27 h 3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"/>
                          <a:gd name="T16" fmla="*/ 0 h 30"/>
                          <a:gd name="T17" fmla="*/ 24 w 24"/>
                          <a:gd name="T18" fmla="*/ 30 h 3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" h="30">
                            <a:moveTo>
                              <a:pt x="0" y="27"/>
                            </a:moveTo>
                            <a:lnTo>
                              <a:pt x="0" y="0"/>
                            </a:lnTo>
                            <a:lnTo>
                              <a:pt x="21" y="0"/>
                            </a:lnTo>
                            <a:lnTo>
                              <a:pt x="23" y="29"/>
                            </a:lnTo>
                            <a:lnTo>
                              <a:pt x="0" y="27"/>
                            </a:lnTo>
                          </a:path>
                        </a:pathLst>
                      </a:custGeom>
                      <a:solidFill>
                        <a:srgbClr val="80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18" name="Freeform 173">
                        <a:extLst>
                          <a:ext uri="{FF2B5EF4-FFF2-40B4-BE49-F238E27FC236}">
                            <a16:creationId xmlns:a16="http://schemas.microsoft.com/office/drawing/2014/main" id="{89406455-4BD2-430A-8703-A6CBE9486E7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4" y="2622"/>
                        <a:ext cx="22" cy="32"/>
                      </a:xfrm>
                      <a:custGeom>
                        <a:avLst/>
                        <a:gdLst>
                          <a:gd name="T0" fmla="*/ 0 w 22"/>
                          <a:gd name="T1" fmla="*/ 28 h 32"/>
                          <a:gd name="T2" fmla="*/ 1 w 22"/>
                          <a:gd name="T3" fmla="*/ 0 h 32"/>
                          <a:gd name="T4" fmla="*/ 21 w 22"/>
                          <a:gd name="T5" fmla="*/ 1 h 32"/>
                          <a:gd name="T6" fmla="*/ 21 w 22"/>
                          <a:gd name="T7" fmla="*/ 31 h 32"/>
                          <a:gd name="T8" fmla="*/ 0 w 22"/>
                          <a:gd name="T9" fmla="*/ 28 h 3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32"/>
                          <a:gd name="T17" fmla="*/ 22 w 22"/>
                          <a:gd name="T18" fmla="*/ 32 h 3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32">
                            <a:moveTo>
                              <a:pt x="0" y="28"/>
                            </a:moveTo>
                            <a:lnTo>
                              <a:pt x="1" y="0"/>
                            </a:lnTo>
                            <a:lnTo>
                              <a:pt x="21" y="1"/>
                            </a:lnTo>
                            <a:lnTo>
                              <a:pt x="21" y="31"/>
                            </a:lnTo>
                            <a:lnTo>
                              <a:pt x="0" y="28"/>
                            </a:lnTo>
                          </a:path>
                        </a:pathLst>
                      </a:custGeom>
                      <a:solidFill>
                        <a:srgbClr val="80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908" name="Group 174">
                      <a:extLst>
                        <a:ext uri="{FF2B5EF4-FFF2-40B4-BE49-F238E27FC236}">
                          <a16:creationId xmlns:a16="http://schemas.microsoft.com/office/drawing/2014/main" id="{5C42B5AA-48AC-4378-862B-FEEFBD9BA38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89" y="2622"/>
                      <a:ext cx="23" cy="172"/>
                      <a:chOff x="2989" y="2622"/>
                      <a:chExt cx="23" cy="172"/>
                    </a:xfrm>
                  </p:grpSpPr>
                  <p:sp>
                    <p:nvSpPr>
                      <p:cNvPr id="909" name="Freeform 175">
                        <a:extLst>
                          <a:ext uri="{FF2B5EF4-FFF2-40B4-BE49-F238E27FC236}">
                            <a16:creationId xmlns:a16="http://schemas.microsoft.com/office/drawing/2014/main" id="{D751DCD2-8BD7-4385-89CA-91269581AAA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89" y="2765"/>
                        <a:ext cx="22" cy="29"/>
                      </a:xfrm>
                      <a:custGeom>
                        <a:avLst/>
                        <a:gdLst>
                          <a:gd name="T0" fmla="*/ 0 w 22"/>
                          <a:gd name="T1" fmla="*/ 27 h 29"/>
                          <a:gd name="T2" fmla="*/ 0 w 22"/>
                          <a:gd name="T3" fmla="*/ 0 h 29"/>
                          <a:gd name="T4" fmla="*/ 19 w 22"/>
                          <a:gd name="T5" fmla="*/ 1 h 29"/>
                          <a:gd name="T6" fmla="*/ 21 w 22"/>
                          <a:gd name="T7" fmla="*/ 28 h 29"/>
                          <a:gd name="T8" fmla="*/ 0 w 22"/>
                          <a:gd name="T9" fmla="*/ 27 h 2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29"/>
                          <a:gd name="T17" fmla="*/ 22 w 22"/>
                          <a:gd name="T18" fmla="*/ 29 h 2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29">
                            <a:moveTo>
                              <a:pt x="0" y="27"/>
                            </a:moveTo>
                            <a:lnTo>
                              <a:pt x="0" y="0"/>
                            </a:lnTo>
                            <a:lnTo>
                              <a:pt x="19" y="1"/>
                            </a:lnTo>
                            <a:lnTo>
                              <a:pt x="21" y="28"/>
                            </a:lnTo>
                            <a:lnTo>
                              <a:pt x="0" y="27"/>
                            </a:lnTo>
                          </a:path>
                        </a:pathLst>
                      </a:custGeom>
                      <a:solidFill>
                        <a:srgbClr val="FF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10" name="Freeform 176">
                        <a:extLst>
                          <a:ext uri="{FF2B5EF4-FFF2-40B4-BE49-F238E27FC236}">
                            <a16:creationId xmlns:a16="http://schemas.microsoft.com/office/drawing/2014/main" id="{4E82D771-D679-432A-BCB7-DB52218D882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91" y="2729"/>
                        <a:ext cx="21" cy="30"/>
                      </a:xfrm>
                      <a:custGeom>
                        <a:avLst/>
                        <a:gdLst>
                          <a:gd name="T0" fmla="*/ 0 w 21"/>
                          <a:gd name="T1" fmla="*/ 28 h 30"/>
                          <a:gd name="T2" fmla="*/ 0 w 21"/>
                          <a:gd name="T3" fmla="*/ 0 h 30"/>
                          <a:gd name="T4" fmla="*/ 18 w 21"/>
                          <a:gd name="T5" fmla="*/ 1 h 30"/>
                          <a:gd name="T6" fmla="*/ 20 w 21"/>
                          <a:gd name="T7" fmla="*/ 29 h 30"/>
                          <a:gd name="T8" fmla="*/ 0 w 21"/>
                          <a:gd name="T9" fmla="*/ 28 h 3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"/>
                          <a:gd name="T16" fmla="*/ 0 h 30"/>
                          <a:gd name="T17" fmla="*/ 21 w 21"/>
                          <a:gd name="T18" fmla="*/ 30 h 3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" h="30">
                            <a:moveTo>
                              <a:pt x="0" y="28"/>
                            </a:moveTo>
                            <a:lnTo>
                              <a:pt x="0" y="0"/>
                            </a:lnTo>
                            <a:lnTo>
                              <a:pt x="18" y="1"/>
                            </a:lnTo>
                            <a:lnTo>
                              <a:pt x="20" y="29"/>
                            </a:lnTo>
                            <a:lnTo>
                              <a:pt x="0" y="28"/>
                            </a:lnTo>
                          </a:path>
                        </a:pathLst>
                      </a:custGeom>
                      <a:solidFill>
                        <a:srgbClr val="FF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11" name="Freeform 177">
                        <a:extLst>
                          <a:ext uri="{FF2B5EF4-FFF2-40B4-BE49-F238E27FC236}">
                            <a16:creationId xmlns:a16="http://schemas.microsoft.com/office/drawing/2014/main" id="{C8A3A7C4-A15A-4473-8D4E-9AA3BDA1EB0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91" y="2693"/>
                        <a:ext cx="21" cy="32"/>
                      </a:xfrm>
                      <a:custGeom>
                        <a:avLst/>
                        <a:gdLst>
                          <a:gd name="T0" fmla="*/ 0 w 21"/>
                          <a:gd name="T1" fmla="*/ 28 h 32"/>
                          <a:gd name="T2" fmla="*/ 0 w 21"/>
                          <a:gd name="T3" fmla="*/ 0 h 32"/>
                          <a:gd name="T4" fmla="*/ 20 w 21"/>
                          <a:gd name="T5" fmla="*/ 1 h 32"/>
                          <a:gd name="T6" fmla="*/ 20 w 21"/>
                          <a:gd name="T7" fmla="*/ 31 h 32"/>
                          <a:gd name="T8" fmla="*/ 0 w 21"/>
                          <a:gd name="T9" fmla="*/ 28 h 3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"/>
                          <a:gd name="T16" fmla="*/ 0 h 32"/>
                          <a:gd name="T17" fmla="*/ 21 w 21"/>
                          <a:gd name="T18" fmla="*/ 32 h 3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" h="32">
                            <a:moveTo>
                              <a:pt x="0" y="28"/>
                            </a:moveTo>
                            <a:lnTo>
                              <a:pt x="0" y="0"/>
                            </a:lnTo>
                            <a:lnTo>
                              <a:pt x="20" y="1"/>
                            </a:lnTo>
                            <a:lnTo>
                              <a:pt x="20" y="31"/>
                            </a:lnTo>
                            <a:lnTo>
                              <a:pt x="0" y="28"/>
                            </a:lnTo>
                          </a:path>
                        </a:pathLst>
                      </a:custGeom>
                      <a:solidFill>
                        <a:srgbClr val="FF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12" name="Freeform 178">
                        <a:extLst>
                          <a:ext uri="{FF2B5EF4-FFF2-40B4-BE49-F238E27FC236}">
                            <a16:creationId xmlns:a16="http://schemas.microsoft.com/office/drawing/2014/main" id="{58976549-FC02-4F4E-8210-D9CA4B2CDF9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91" y="2658"/>
                        <a:ext cx="21" cy="30"/>
                      </a:xfrm>
                      <a:custGeom>
                        <a:avLst/>
                        <a:gdLst>
                          <a:gd name="T0" fmla="*/ 0 w 21"/>
                          <a:gd name="T1" fmla="*/ 27 h 30"/>
                          <a:gd name="T2" fmla="*/ 0 w 21"/>
                          <a:gd name="T3" fmla="*/ 0 h 30"/>
                          <a:gd name="T4" fmla="*/ 18 w 21"/>
                          <a:gd name="T5" fmla="*/ 0 h 30"/>
                          <a:gd name="T6" fmla="*/ 20 w 21"/>
                          <a:gd name="T7" fmla="*/ 29 h 30"/>
                          <a:gd name="T8" fmla="*/ 0 w 21"/>
                          <a:gd name="T9" fmla="*/ 27 h 3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"/>
                          <a:gd name="T16" fmla="*/ 0 h 30"/>
                          <a:gd name="T17" fmla="*/ 21 w 21"/>
                          <a:gd name="T18" fmla="*/ 30 h 3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" h="30">
                            <a:moveTo>
                              <a:pt x="0" y="27"/>
                            </a:moveTo>
                            <a:lnTo>
                              <a:pt x="0" y="0"/>
                            </a:lnTo>
                            <a:lnTo>
                              <a:pt x="18" y="0"/>
                            </a:lnTo>
                            <a:lnTo>
                              <a:pt x="20" y="29"/>
                            </a:lnTo>
                            <a:lnTo>
                              <a:pt x="0" y="27"/>
                            </a:lnTo>
                          </a:path>
                        </a:pathLst>
                      </a:custGeom>
                      <a:solidFill>
                        <a:srgbClr val="FF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13" name="Freeform 179">
                        <a:extLst>
                          <a:ext uri="{FF2B5EF4-FFF2-40B4-BE49-F238E27FC236}">
                            <a16:creationId xmlns:a16="http://schemas.microsoft.com/office/drawing/2014/main" id="{9EB5EB11-A64B-45F1-BC5A-E4EAB272434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91" y="2622"/>
                        <a:ext cx="21" cy="32"/>
                      </a:xfrm>
                      <a:custGeom>
                        <a:avLst/>
                        <a:gdLst>
                          <a:gd name="T0" fmla="*/ 0 w 21"/>
                          <a:gd name="T1" fmla="*/ 28 h 32"/>
                          <a:gd name="T2" fmla="*/ 0 w 21"/>
                          <a:gd name="T3" fmla="*/ 0 h 32"/>
                          <a:gd name="T4" fmla="*/ 20 w 21"/>
                          <a:gd name="T5" fmla="*/ 1 h 32"/>
                          <a:gd name="T6" fmla="*/ 20 w 21"/>
                          <a:gd name="T7" fmla="*/ 31 h 32"/>
                          <a:gd name="T8" fmla="*/ 0 w 21"/>
                          <a:gd name="T9" fmla="*/ 28 h 3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"/>
                          <a:gd name="T16" fmla="*/ 0 h 32"/>
                          <a:gd name="T17" fmla="*/ 21 w 21"/>
                          <a:gd name="T18" fmla="*/ 32 h 3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" h="32">
                            <a:moveTo>
                              <a:pt x="0" y="28"/>
                            </a:moveTo>
                            <a:lnTo>
                              <a:pt x="0" y="0"/>
                            </a:lnTo>
                            <a:lnTo>
                              <a:pt x="20" y="1"/>
                            </a:lnTo>
                            <a:lnTo>
                              <a:pt x="20" y="31"/>
                            </a:lnTo>
                            <a:lnTo>
                              <a:pt x="0" y="28"/>
                            </a:lnTo>
                          </a:path>
                        </a:pathLst>
                      </a:custGeom>
                      <a:solidFill>
                        <a:srgbClr val="FF000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891" name="Group 180">
                  <a:extLst>
                    <a:ext uri="{FF2B5EF4-FFF2-40B4-BE49-F238E27FC236}">
                      <a16:creationId xmlns:a16="http://schemas.microsoft.com/office/drawing/2014/main" id="{3BD0E148-8D60-4205-8073-0C78ACDDAD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19" y="2469"/>
                  <a:ext cx="411" cy="711"/>
                  <a:chOff x="2519" y="2469"/>
                  <a:chExt cx="411" cy="711"/>
                </a:xfrm>
              </p:grpSpPr>
              <p:grpSp>
                <p:nvGrpSpPr>
                  <p:cNvPr id="892" name="Group 181">
                    <a:extLst>
                      <a:ext uri="{FF2B5EF4-FFF2-40B4-BE49-F238E27FC236}">
                        <a16:creationId xmlns:a16="http://schemas.microsoft.com/office/drawing/2014/main" id="{C840AEDF-E20E-4B3A-A765-9FF632932ED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519" y="2469"/>
                    <a:ext cx="411" cy="711"/>
                    <a:chOff x="2519" y="2469"/>
                    <a:chExt cx="411" cy="711"/>
                  </a:xfrm>
                </p:grpSpPr>
                <p:sp>
                  <p:nvSpPr>
                    <p:cNvPr id="899" name="Freeform 182">
                      <a:extLst>
                        <a:ext uri="{FF2B5EF4-FFF2-40B4-BE49-F238E27FC236}">
                          <a16:creationId xmlns:a16="http://schemas.microsoft.com/office/drawing/2014/main" id="{21193351-BEDD-41BC-8C40-A74C1C603E3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519" y="2506"/>
                      <a:ext cx="409" cy="674"/>
                    </a:xfrm>
                    <a:custGeom>
                      <a:avLst/>
                      <a:gdLst>
                        <a:gd name="T0" fmla="*/ 0 w 409"/>
                        <a:gd name="T1" fmla="*/ 663 h 674"/>
                        <a:gd name="T2" fmla="*/ 117 w 409"/>
                        <a:gd name="T3" fmla="*/ 7 h 674"/>
                        <a:gd name="T4" fmla="*/ 408 w 409"/>
                        <a:gd name="T5" fmla="*/ 0 h 674"/>
                        <a:gd name="T6" fmla="*/ 385 w 409"/>
                        <a:gd name="T7" fmla="*/ 673 h 674"/>
                        <a:gd name="T8" fmla="*/ 0 w 409"/>
                        <a:gd name="T9" fmla="*/ 663 h 67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09"/>
                        <a:gd name="T16" fmla="*/ 0 h 674"/>
                        <a:gd name="T17" fmla="*/ 409 w 409"/>
                        <a:gd name="T18" fmla="*/ 674 h 67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09" h="674">
                          <a:moveTo>
                            <a:pt x="0" y="663"/>
                          </a:moveTo>
                          <a:lnTo>
                            <a:pt x="117" y="7"/>
                          </a:lnTo>
                          <a:lnTo>
                            <a:pt x="408" y="0"/>
                          </a:lnTo>
                          <a:lnTo>
                            <a:pt x="385" y="673"/>
                          </a:lnTo>
                          <a:lnTo>
                            <a:pt x="0" y="663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0" name="Freeform 183">
                      <a:extLst>
                        <a:ext uri="{FF2B5EF4-FFF2-40B4-BE49-F238E27FC236}">
                          <a16:creationId xmlns:a16="http://schemas.microsoft.com/office/drawing/2014/main" id="{D9627604-1DAF-4330-9D0A-9DAFC8CBB3C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37" y="2469"/>
                      <a:ext cx="293" cy="48"/>
                    </a:xfrm>
                    <a:custGeom>
                      <a:avLst/>
                      <a:gdLst>
                        <a:gd name="T0" fmla="*/ 0 w 293"/>
                        <a:gd name="T1" fmla="*/ 47 h 48"/>
                        <a:gd name="T2" fmla="*/ 292 w 293"/>
                        <a:gd name="T3" fmla="*/ 36 h 48"/>
                        <a:gd name="T4" fmla="*/ 292 w 293"/>
                        <a:gd name="T5" fmla="*/ 0 h 48"/>
                        <a:gd name="T6" fmla="*/ 5 w 293"/>
                        <a:gd name="T7" fmla="*/ 10 h 48"/>
                        <a:gd name="T8" fmla="*/ 0 w 293"/>
                        <a:gd name="T9" fmla="*/ 47 h 4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93"/>
                        <a:gd name="T16" fmla="*/ 0 h 48"/>
                        <a:gd name="T17" fmla="*/ 293 w 293"/>
                        <a:gd name="T18" fmla="*/ 48 h 4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93" h="48">
                          <a:moveTo>
                            <a:pt x="0" y="47"/>
                          </a:moveTo>
                          <a:lnTo>
                            <a:pt x="292" y="36"/>
                          </a:lnTo>
                          <a:lnTo>
                            <a:pt x="292" y="0"/>
                          </a:lnTo>
                          <a:lnTo>
                            <a:pt x="5" y="10"/>
                          </a:lnTo>
                          <a:lnTo>
                            <a:pt x="0" y="47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93" name="Group 184">
                    <a:extLst>
                      <a:ext uri="{FF2B5EF4-FFF2-40B4-BE49-F238E27FC236}">
                        <a16:creationId xmlns:a16="http://schemas.microsoft.com/office/drawing/2014/main" id="{F024CBCA-7627-4D35-98C9-F5ADDCD3AFD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536" y="3146"/>
                    <a:ext cx="353" cy="25"/>
                    <a:chOff x="2536" y="3146"/>
                    <a:chExt cx="353" cy="25"/>
                  </a:xfrm>
                </p:grpSpPr>
                <p:sp>
                  <p:nvSpPr>
                    <p:cNvPr id="897" name="Oval 185">
                      <a:extLst>
                        <a:ext uri="{FF2B5EF4-FFF2-40B4-BE49-F238E27FC236}">
                          <a16:creationId xmlns:a16="http://schemas.microsoft.com/office/drawing/2014/main" id="{439678E4-9E7F-4209-A3AC-2C47F6D2EC1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36" y="3146"/>
                      <a:ext cx="21" cy="1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98" name="Oval 186">
                      <a:extLst>
                        <a:ext uri="{FF2B5EF4-FFF2-40B4-BE49-F238E27FC236}">
                          <a16:creationId xmlns:a16="http://schemas.microsoft.com/office/drawing/2014/main" id="{D983E25A-61D8-4C11-90A7-2ECF85BB1A9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68" y="3154"/>
                      <a:ext cx="21" cy="1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894" name="Group 187">
                    <a:extLst>
                      <a:ext uri="{FF2B5EF4-FFF2-40B4-BE49-F238E27FC236}">
                        <a16:creationId xmlns:a16="http://schemas.microsoft.com/office/drawing/2014/main" id="{FAEAF9CA-F538-4DE8-9078-1037CFB8CE0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46" y="2515"/>
                    <a:ext cx="270" cy="23"/>
                    <a:chOff x="2646" y="2515"/>
                    <a:chExt cx="270" cy="23"/>
                  </a:xfrm>
                </p:grpSpPr>
                <p:sp>
                  <p:nvSpPr>
                    <p:cNvPr id="895" name="Oval 188">
                      <a:extLst>
                        <a:ext uri="{FF2B5EF4-FFF2-40B4-BE49-F238E27FC236}">
                          <a16:creationId xmlns:a16="http://schemas.microsoft.com/office/drawing/2014/main" id="{11355323-279E-4A0C-981D-7B2845D42E7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46" y="2521"/>
                      <a:ext cx="22" cy="1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96" name="Oval 189">
                      <a:extLst>
                        <a:ext uri="{FF2B5EF4-FFF2-40B4-BE49-F238E27FC236}">
                          <a16:creationId xmlns:a16="http://schemas.microsoft.com/office/drawing/2014/main" id="{70F5BB75-0D5B-49F4-B50F-CD6580B3138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5" y="2515"/>
                      <a:ext cx="21" cy="1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921" name="Group 190">
                <a:extLst>
                  <a:ext uri="{FF2B5EF4-FFF2-40B4-BE49-F238E27FC236}">
                    <a16:creationId xmlns:a16="http://schemas.microsoft.com/office/drawing/2014/main" id="{82E8EF9A-9BB6-4B62-A330-53505C7457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43370" y="1494999"/>
                <a:ext cx="490538" cy="355600"/>
                <a:chOff x="2771" y="2267"/>
                <a:chExt cx="309" cy="224"/>
              </a:xfrm>
            </p:grpSpPr>
            <p:sp>
              <p:nvSpPr>
                <p:cNvPr id="922" name="Freeform 191">
                  <a:extLst>
                    <a:ext uri="{FF2B5EF4-FFF2-40B4-BE49-F238E27FC236}">
                      <a16:creationId xmlns:a16="http://schemas.microsoft.com/office/drawing/2014/main" id="{D61D111E-26FB-470A-8083-2514022EE8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8" y="2426"/>
                  <a:ext cx="254" cy="59"/>
                </a:xfrm>
                <a:custGeom>
                  <a:avLst/>
                  <a:gdLst>
                    <a:gd name="T0" fmla="*/ 126 w 254"/>
                    <a:gd name="T1" fmla="*/ 58 h 59"/>
                    <a:gd name="T2" fmla="*/ 152 w 254"/>
                    <a:gd name="T3" fmla="*/ 57 h 59"/>
                    <a:gd name="T4" fmla="*/ 176 w 254"/>
                    <a:gd name="T5" fmla="*/ 55 h 59"/>
                    <a:gd name="T6" fmla="*/ 197 w 254"/>
                    <a:gd name="T7" fmla="*/ 52 h 59"/>
                    <a:gd name="T8" fmla="*/ 216 w 254"/>
                    <a:gd name="T9" fmla="*/ 49 h 59"/>
                    <a:gd name="T10" fmla="*/ 232 w 254"/>
                    <a:gd name="T11" fmla="*/ 45 h 59"/>
                    <a:gd name="T12" fmla="*/ 243 w 254"/>
                    <a:gd name="T13" fmla="*/ 40 h 59"/>
                    <a:gd name="T14" fmla="*/ 251 w 254"/>
                    <a:gd name="T15" fmla="*/ 34 h 59"/>
                    <a:gd name="T16" fmla="*/ 253 w 254"/>
                    <a:gd name="T17" fmla="*/ 29 h 59"/>
                    <a:gd name="T18" fmla="*/ 251 w 254"/>
                    <a:gd name="T19" fmla="*/ 23 h 59"/>
                    <a:gd name="T20" fmla="*/ 243 w 254"/>
                    <a:gd name="T21" fmla="*/ 17 h 59"/>
                    <a:gd name="T22" fmla="*/ 232 w 254"/>
                    <a:gd name="T23" fmla="*/ 13 h 59"/>
                    <a:gd name="T24" fmla="*/ 216 w 254"/>
                    <a:gd name="T25" fmla="*/ 8 h 59"/>
                    <a:gd name="T26" fmla="*/ 197 w 254"/>
                    <a:gd name="T27" fmla="*/ 5 h 59"/>
                    <a:gd name="T28" fmla="*/ 176 w 254"/>
                    <a:gd name="T29" fmla="*/ 2 h 59"/>
                    <a:gd name="T30" fmla="*/ 152 w 254"/>
                    <a:gd name="T31" fmla="*/ 0 h 59"/>
                    <a:gd name="T32" fmla="*/ 126 w 254"/>
                    <a:gd name="T33" fmla="*/ 0 h 59"/>
                    <a:gd name="T34" fmla="*/ 101 w 254"/>
                    <a:gd name="T35" fmla="*/ 0 h 59"/>
                    <a:gd name="T36" fmla="*/ 76 w 254"/>
                    <a:gd name="T37" fmla="*/ 2 h 59"/>
                    <a:gd name="T38" fmla="*/ 56 w 254"/>
                    <a:gd name="T39" fmla="*/ 5 h 59"/>
                    <a:gd name="T40" fmla="*/ 36 w 254"/>
                    <a:gd name="T41" fmla="*/ 8 h 59"/>
                    <a:gd name="T42" fmla="*/ 20 w 254"/>
                    <a:gd name="T43" fmla="*/ 13 h 59"/>
                    <a:gd name="T44" fmla="*/ 9 w 254"/>
                    <a:gd name="T45" fmla="*/ 17 h 59"/>
                    <a:gd name="T46" fmla="*/ 2 w 254"/>
                    <a:gd name="T47" fmla="*/ 23 h 59"/>
                    <a:gd name="T48" fmla="*/ 0 w 254"/>
                    <a:gd name="T49" fmla="*/ 29 h 59"/>
                    <a:gd name="T50" fmla="*/ 2 w 254"/>
                    <a:gd name="T51" fmla="*/ 34 h 59"/>
                    <a:gd name="T52" fmla="*/ 9 w 254"/>
                    <a:gd name="T53" fmla="*/ 40 h 59"/>
                    <a:gd name="T54" fmla="*/ 20 w 254"/>
                    <a:gd name="T55" fmla="*/ 45 h 59"/>
                    <a:gd name="T56" fmla="*/ 36 w 254"/>
                    <a:gd name="T57" fmla="*/ 49 h 59"/>
                    <a:gd name="T58" fmla="*/ 56 w 254"/>
                    <a:gd name="T59" fmla="*/ 52 h 59"/>
                    <a:gd name="T60" fmla="*/ 76 w 254"/>
                    <a:gd name="T61" fmla="*/ 55 h 59"/>
                    <a:gd name="T62" fmla="*/ 101 w 254"/>
                    <a:gd name="T63" fmla="*/ 57 h 59"/>
                    <a:gd name="T64" fmla="*/ 126 w 254"/>
                    <a:gd name="T65" fmla="*/ 58 h 5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54"/>
                    <a:gd name="T100" fmla="*/ 0 h 59"/>
                    <a:gd name="T101" fmla="*/ 254 w 254"/>
                    <a:gd name="T102" fmla="*/ 59 h 5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54" h="59">
                      <a:moveTo>
                        <a:pt x="126" y="58"/>
                      </a:moveTo>
                      <a:lnTo>
                        <a:pt x="152" y="57"/>
                      </a:lnTo>
                      <a:lnTo>
                        <a:pt x="176" y="55"/>
                      </a:lnTo>
                      <a:lnTo>
                        <a:pt x="197" y="52"/>
                      </a:lnTo>
                      <a:lnTo>
                        <a:pt x="216" y="49"/>
                      </a:lnTo>
                      <a:lnTo>
                        <a:pt x="232" y="45"/>
                      </a:lnTo>
                      <a:lnTo>
                        <a:pt x="243" y="40"/>
                      </a:lnTo>
                      <a:lnTo>
                        <a:pt x="251" y="34"/>
                      </a:lnTo>
                      <a:lnTo>
                        <a:pt x="253" y="29"/>
                      </a:lnTo>
                      <a:lnTo>
                        <a:pt x="251" y="23"/>
                      </a:lnTo>
                      <a:lnTo>
                        <a:pt x="243" y="17"/>
                      </a:lnTo>
                      <a:lnTo>
                        <a:pt x="232" y="13"/>
                      </a:lnTo>
                      <a:lnTo>
                        <a:pt x="216" y="8"/>
                      </a:lnTo>
                      <a:lnTo>
                        <a:pt x="197" y="5"/>
                      </a:lnTo>
                      <a:lnTo>
                        <a:pt x="176" y="2"/>
                      </a:lnTo>
                      <a:lnTo>
                        <a:pt x="152" y="0"/>
                      </a:lnTo>
                      <a:lnTo>
                        <a:pt x="126" y="0"/>
                      </a:lnTo>
                      <a:lnTo>
                        <a:pt x="101" y="0"/>
                      </a:lnTo>
                      <a:lnTo>
                        <a:pt x="76" y="2"/>
                      </a:lnTo>
                      <a:lnTo>
                        <a:pt x="56" y="5"/>
                      </a:lnTo>
                      <a:lnTo>
                        <a:pt x="36" y="8"/>
                      </a:lnTo>
                      <a:lnTo>
                        <a:pt x="20" y="13"/>
                      </a:lnTo>
                      <a:lnTo>
                        <a:pt x="9" y="17"/>
                      </a:lnTo>
                      <a:lnTo>
                        <a:pt x="2" y="23"/>
                      </a:lnTo>
                      <a:lnTo>
                        <a:pt x="0" y="29"/>
                      </a:lnTo>
                      <a:lnTo>
                        <a:pt x="2" y="34"/>
                      </a:lnTo>
                      <a:lnTo>
                        <a:pt x="9" y="40"/>
                      </a:lnTo>
                      <a:lnTo>
                        <a:pt x="20" y="45"/>
                      </a:lnTo>
                      <a:lnTo>
                        <a:pt x="36" y="49"/>
                      </a:lnTo>
                      <a:lnTo>
                        <a:pt x="56" y="52"/>
                      </a:lnTo>
                      <a:lnTo>
                        <a:pt x="76" y="55"/>
                      </a:lnTo>
                      <a:lnTo>
                        <a:pt x="101" y="57"/>
                      </a:lnTo>
                      <a:lnTo>
                        <a:pt x="126" y="58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3" name="Freeform 192">
                  <a:extLst>
                    <a:ext uri="{FF2B5EF4-FFF2-40B4-BE49-F238E27FC236}">
                      <a16:creationId xmlns:a16="http://schemas.microsoft.com/office/drawing/2014/main" id="{F73A33AD-06A9-4EEF-90F5-567A5C0667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8" y="2426"/>
                  <a:ext cx="254" cy="59"/>
                </a:xfrm>
                <a:custGeom>
                  <a:avLst/>
                  <a:gdLst>
                    <a:gd name="T0" fmla="*/ 126 w 254"/>
                    <a:gd name="T1" fmla="*/ 58 h 59"/>
                    <a:gd name="T2" fmla="*/ 126 w 254"/>
                    <a:gd name="T3" fmla="*/ 58 h 59"/>
                    <a:gd name="T4" fmla="*/ 152 w 254"/>
                    <a:gd name="T5" fmla="*/ 57 h 59"/>
                    <a:gd name="T6" fmla="*/ 176 w 254"/>
                    <a:gd name="T7" fmla="*/ 55 h 59"/>
                    <a:gd name="T8" fmla="*/ 197 w 254"/>
                    <a:gd name="T9" fmla="*/ 52 h 59"/>
                    <a:gd name="T10" fmla="*/ 216 w 254"/>
                    <a:gd name="T11" fmla="*/ 49 h 59"/>
                    <a:gd name="T12" fmla="*/ 232 w 254"/>
                    <a:gd name="T13" fmla="*/ 45 h 59"/>
                    <a:gd name="T14" fmla="*/ 243 w 254"/>
                    <a:gd name="T15" fmla="*/ 40 h 59"/>
                    <a:gd name="T16" fmla="*/ 251 w 254"/>
                    <a:gd name="T17" fmla="*/ 34 h 59"/>
                    <a:gd name="T18" fmla="*/ 253 w 254"/>
                    <a:gd name="T19" fmla="*/ 29 h 59"/>
                    <a:gd name="T20" fmla="*/ 253 w 254"/>
                    <a:gd name="T21" fmla="*/ 29 h 59"/>
                    <a:gd name="T22" fmla="*/ 251 w 254"/>
                    <a:gd name="T23" fmla="*/ 23 h 59"/>
                    <a:gd name="T24" fmla="*/ 243 w 254"/>
                    <a:gd name="T25" fmla="*/ 17 h 59"/>
                    <a:gd name="T26" fmla="*/ 232 w 254"/>
                    <a:gd name="T27" fmla="*/ 13 h 59"/>
                    <a:gd name="T28" fmla="*/ 216 w 254"/>
                    <a:gd name="T29" fmla="*/ 8 h 59"/>
                    <a:gd name="T30" fmla="*/ 197 w 254"/>
                    <a:gd name="T31" fmla="*/ 5 h 59"/>
                    <a:gd name="T32" fmla="*/ 176 w 254"/>
                    <a:gd name="T33" fmla="*/ 2 h 59"/>
                    <a:gd name="T34" fmla="*/ 152 w 254"/>
                    <a:gd name="T35" fmla="*/ 0 h 59"/>
                    <a:gd name="T36" fmla="*/ 126 w 254"/>
                    <a:gd name="T37" fmla="*/ 0 h 59"/>
                    <a:gd name="T38" fmla="*/ 126 w 254"/>
                    <a:gd name="T39" fmla="*/ 0 h 59"/>
                    <a:gd name="T40" fmla="*/ 101 w 254"/>
                    <a:gd name="T41" fmla="*/ 0 h 59"/>
                    <a:gd name="T42" fmla="*/ 76 w 254"/>
                    <a:gd name="T43" fmla="*/ 2 h 59"/>
                    <a:gd name="T44" fmla="*/ 56 w 254"/>
                    <a:gd name="T45" fmla="*/ 5 h 59"/>
                    <a:gd name="T46" fmla="*/ 36 w 254"/>
                    <a:gd name="T47" fmla="*/ 8 h 59"/>
                    <a:gd name="T48" fmla="*/ 20 w 254"/>
                    <a:gd name="T49" fmla="*/ 13 h 59"/>
                    <a:gd name="T50" fmla="*/ 9 w 254"/>
                    <a:gd name="T51" fmla="*/ 17 h 59"/>
                    <a:gd name="T52" fmla="*/ 2 w 254"/>
                    <a:gd name="T53" fmla="*/ 23 h 59"/>
                    <a:gd name="T54" fmla="*/ 0 w 254"/>
                    <a:gd name="T55" fmla="*/ 29 h 59"/>
                    <a:gd name="T56" fmla="*/ 0 w 254"/>
                    <a:gd name="T57" fmla="*/ 29 h 59"/>
                    <a:gd name="T58" fmla="*/ 2 w 254"/>
                    <a:gd name="T59" fmla="*/ 34 h 59"/>
                    <a:gd name="T60" fmla="*/ 9 w 254"/>
                    <a:gd name="T61" fmla="*/ 40 h 59"/>
                    <a:gd name="T62" fmla="*/ 20 w 254"/>
                    <a:gd name="T63" fmla="*/ 45 h 59"/>
                    <a:gd name="T64" fmla="*/ 36 w 254"/>
                    <a:gd name="T65" fmla="*/ 49 h 59"/>
                    <a:gd name="T66" fmla="*/ 56 w 254"/>
                    <a:gd name="T67" fmla="*/ 52 h 59"/>
                    <a:gd name="T68" fmla="*/ 76 w 254"/>
                    <a:gd name="T69" fmla="*/ 55 h 59"/>
                    <a:gd name="T70" fmla="*/ 101 w 254"/>
                    <a:gd name="T71" fmla="*/ 57 h 59"/>
                    <a:gd name="T72" fmla="*/ 126 w 254"/>
                    <a:gd name="T73" fmla="*/ 58 h 5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54"/>
                    <a:gd name="T112" fmla="*/ 0 h 59"/>
                    <a:gd name="T113" fmla="*/ 254 w 254"/>
                    <a:gd name="T114" fmla="*/ 59 h 59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54" h="59">
                      <a:moveTo>
                        <a:pt x="126" y="58"/>
                      </a:moveTo>
                      <a:lnTo>
                        <a:pt x="126" y="58"/>
                      </a:lnTo>
                      <a:lnTo>
                        <a:pt x="152" y="57"/>
                      </a:lnTo>
                      <a:lnTo>
                        <a:pt x="176" y="55"/>
                      </a:lnTo>
                      <a:lnTo>
                        <a:pt x="197" y="52"/>
                      </a:lnTo>
                      <a:lnTo>
                        <a:pt x="216" y="49"/>
                      </a:lnTo>
                      <a:lnTo>
                        <a:pt x="232" y="45"/>
                      </a:lnTo>
                      <a:lnTo>
                        <a:pt x="243" y="40"/>
                      </a:lnTo>
                      <a:lnTo>
                        <a:pt x="251" y="34"/>
                      </a:lnTo>
                      <a:lnTo>
                        <a:pt x="253" y="29"/>
                      </a:lnTo>
                      <a:lnTo>
                        <a:pt x="251" y="23"/>
                      </a:lnTo>
                      <a:lnTo>
                        <a:pt x="243" y="17"/>
                      </a:lnTo>
                      <a:lnTo>
                        <a:pt x="232" y="13"/>
                      </a:lnTo>
                      <a:lnTo>
                        <a:pt x="216" y="8"/>
                      </a:lnTo>
                      <a:lnTo>
                        <a:pt x="197" y="5"/>
                      </a:lnTo>
                      <a:lnTo>
                        <a:pt x="176" y="2"/>
                      </a:lnTo>
                      <a:lnTo>
                        <a:pt x="152" y="0"/>
                      </a:lnTo>
                      <a:lnTo>
                        <a:pt x="126" y="0"/>
                      </a:lnTo>
                      <a:lnTo>
                        <a:pt x="101" y="0"/>
                      </a:lnTo>
                      <a:lnTo>
                        <a:pt x="76" y="2"/>
                      </a:lnTo>
                      <a:lnTo>
                        <a:pt x="56" y="5"/>
                      </a:lnTo>
                      <a:lnTo>
                        <a:pt x="36" y="8"/>
                      </a:lnTo>
                      <a:lnTo>
                        <a:pt x="20" y="13"/>
                      </a:lnTo>
                      <a:lnTo>
                        <a:pt x="9" y="17"/>
                      </a:lnTo>
                      <a:lnTo>
                        <a:pt x="2" y="23"/>
                      </a:lnTo>
                      <a:lnTo>
                        <a:pt x="0" y="29"/>
                      </a:lnTo>
                      <a:lnTo>
                        <a:pt x="2" y="34"/>
                      </a:lnTo>
                      <a:lnTo>
                        <a:pt x="9" y="40"/>
                      </a:lnTo>
                      <a:lnTo>
                        <a:pt x="20" y="45"/>
                      </a:lnTo>
                      <a:lnTo>
                        <a:pt x="36" y="49"/>
                      </a:lnTo>
                      <a:lnTo>
                        <a:pt x="56" y="52"/>
                      </a:lnTo>
                      <a:lnTo>
                        <a:pt x="76" y="55"/>
                      </a:lnTo>
                      <a:lnTo>
                        <a:pt x="101" y="57"/>
                      </a:lnTo>
                      <a:lnTo>
                        <a:pt x="126" y="58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4" name="Freeform 193">
                  <a:extLst>
                    <a:ext uri="{FF2B5EF4-FFF2-40B4-BE49-F238E27FC236}">
                      <a16:creationId xmlns:a16="http://schemas.microsoft.com/office/drawing/2014/main" id="{1B34C4EF-300C-46AF-AC81-089F1B6F67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8" y="2455"/>
                  <a:ext cx="254" cy="36"/>
                </a:xfrm>
                <a:custGeom>
                  <a:avLst/>
                  <a:gdLst>
                    <a:gd name="T0" fmla="*/ 0 w 254"/>
                    <a:gd name="T1" fmla="*/ 0 h 36"/>
                    <a:gd name="T2" fmla="*/ 2 w 254"/>
                    <a:gd name="T3" fmla="*/ 5 h 36"/>
                    <a:gd name="T4" fmla="*/ 9 w 254"/>
                    <a:gd name="T5" fmla="*/ 10 h 36"/>
                    <a:gd name="T6" fmla="*/ 20 w 254"/>
                    <a:gd name="T7" fmla="*/ 16 h 36"/>
                    <a:gd name="T8" fmla="*/ 36 w 254"/>
                    <a:gd name="T9" fmla="*/ 19 h 36"/>
                    <a:gd name="T10" fmla="*/ 56 w 254"/>
                    <a:gd name="T11" fmla="*/ 23 h 36"/>
                    <a:gd name="T12" fmla="*/ 76 w 254"/>
                    <a:gd name="T13" fmla="*/ 25 h 36"/>
                    <a:gd name="T14" fmla="*/ 101 w 254"/>
                    <a:gd name="T15" fmla="*/ 27 h 36"/>
                    <a:gd name="T16" fmla="*/ 126 w 254"/>
                    <a:gd name="T17" fmla="*/ 28 h 36"/>
                    <a:gd name="T18" fmla="*/ 152 w 254"/>
                    <a:gd name="T19" fmla="*/ 27 h 36"/>
                    <a:gd name="T20" fmla="*/ 176 w 254"/>
                    <a:gd name="T21" fmla="*/ 25 h 36"/>
                    <a:gd name="T22" fmla="*/ 197 w 254"/>
                    <a:gd name="T23" fmla="*/ 23 h 36"/>
                    <a:gd name="T24" fmla="*/ 216 w 254"/>
                    <a:gd name="T25" fmla="*/ 19 h 36"/>
                    <a:gd name="T26" fmla="*/ 232 w 254"/>
                    <a:gd name="T27" fmla="*/ 16 h 36"/>
                    <a:gd name="T28" fmla="*/ 243 w 254"/>
                    <a:gd name="T29" fmla="*/ 10 h 36"/>
                    <a:gd name="T30" fmla="*/ 251 w 254"/>
                    <a:gd name="T31" fmla="*/ 5 h 36"/>
                    <a:gd name="T32" fmla="*/ 253 w 254"/>
                    <a:gd name="T33" fmla="*/ 0 h 36"/>
                    <a:gd name="T34" fmla="*/ 253 w 254"/>
                    <a:gd name="T35" fmla="*/ 6 h 36"/>
                    <a:gd name="T36" fmla="*/ 251 w 254"/>
                    <a:gd name="T37" fmla="*/ 12 h 36"/>
                    <a:gd name="T38" fmla="*/ 243 w 254"/>
                    <a:gd name="T39" fmla="*/ 17 h 36"/>
                    <a:gd name="T40" fmla="*/ 232 w 254"/>
                    <a:gd name="T41" fmla="*/ 22 h 36"/>
                    <a:gd name="T42" fmla="*/ 216 w 254"/>
                    <a:gd name="T43" fmla="*/ 26 h 36"/>
                    <a:gd name="T44" fmla="*/ 197 w 254"/>
                    <a:gd name="T45" fmla="*/ 30 h 36"/>
                    <a:gd name="T46" fmla="*/ 176 w 254"/>
                    <a:gd name="T47" fmla="*/ 32 h 36"/>
                    <a:gd name="T48" fmla="*/ 152 w 254"/>
                    <a:gd name="T49" fmla="*/ 34 h 36"/>
                    <a:gd name="T50" fmla="*/ 126 w 254"/>
                    <a:gd name="T51" fmla="*/ 35 h 36"/>
                    <a:gd name="T52" fmla="*/ 101 w 254"/>
                    <a:gd name="T53" fmla="*/ 34 h 36"/>
                    <a:gd name="T54" fmla="*/ 76 w 254"/>
                    <a:gd name="T55" fmla="*/ 32 h 36"/>
                    <a:gd name="T56" fmla="*/ 56 w 254"/>
                    <a:gd name="T57" fmla="*/ 30 h 36"/>
                    <a:gd name="T58" fmla="*/ 36 w 254"/>
                    <a:gd name="T59" fmla="*/ 26 h 36"/>
                    <a:gd name="T60" fmla="*/ 20 w 254"/>
                    <a:gd name="T61" fmla="*/ 22 h 36"/>
                    <a:gd name="T62" fmla="*/ 9 w 254"/>
                    <a:gd name="T63" fmla="*/ 17 h 36"/>
                    <a:gd name="T64" fmla="*/ 2 w 254"/>
                    <a:gd name="T65" fmla="*/ 12 h 36"/>
                    <a:gd name="T66" fmla="*/ 0 w 254"/>
                    <a:gd name="T67" fmla="*/ 6 h 36"/>
                    <a:gd name="T68" fmla="*/ 0 w 254"/>
                    <a:gd name="T69" fmla="*/ 0 h 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4"/>
                    <a:gd name="T106" fmla="*/ 0 h 36"/>
                    <a:gd name="T107" fmla="*/ 254 w 254"/>
                    <a:gd name="T108" fmla="*/ 36 h 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4" h="36">
                      <a:moveTo>
                        <a:pt x="0" y="0"/>
                      </a:moveTo>
                      <a:lnTo>
                        <a:pt x="2" y="5"/>
                      </a:lnTo>
                      <a:lnTo>
                        <a:pt x="9" y="10"/>
                      </a:lnTo>
                      <a:lnTo>
                        <a:pt x="20" y="16"/>
                      </a:lnTo>
                      <a:lnTo>
                        <a:pt x="36" y="19"/>
                      </a:lnTo>
                      <a:lnTo>
                        <a:pt x="56" y="23"/>
                      </a:lnTo>
                      <a:lnTo>
                        <a:pt x="76" y="25"/>
                      </a:lnTo>
                      <a:lnTo>
                        <a:pt x="101" y="27"/>
                      </a:lnTo>
                      <a:lnTo>
                        <a:pt x="126" y="28"/>
                      </a:lnTo>
                      <a:lnTo>
                        <a:pt x="152" y="27"/>
                      </a:lnTo>
                      <a:lnTo>
                        <a:pt x="176" y="25"/>
                      </a:lnTo>
                      <a:lnTo>
                        <a:pt x="197" y="23"/>
                      </a:lnTo>
                      <a:lnTo>
                        <a:pt x="216" y="19"/>
                      </a:lnTo>
                      <a:lnTo>
                        <a:pt x="232" y="16"/>
                      </a:lnTo>
                      <a:lnTo>
                        <a:pt x="243" y="10"/>
                      </a:lnTo>
                      <a:lnTo>
                        <a:pt x="251" y="5"/>
                      </a:lnTo>
                      <a:lnTo>
                        <a:pt x="253" y="0"/>
                      </a:lnTo>
                      <a:lnTo>
                        <a:pt x="253" y="6"/>
                      </a:lnTo>
                      <a:lnTo>
                        <a:pt x="251" y="12"/>
                      </a:lnTo>
                      <a:lnTo>
                        <a:pt x="243" y="17"/>
                      </a:lnTo>
                      <a:lnTo>
                        <a:pt x="232" y="22"/>
                      </a:lnTo>
                      <a:lnTo>
                        <a:pt x="216" y="26"/>
                      </a:lnTo>
                      <a:lnTo>
                        <a:pt x="197" y="30"/>
                      </a:lnTo>
                      <a:lnTo>
                        <a:pt x="176" y="32"/>
                      </a:lnTo>
                      <a:lnTo>
                        <a:pt x="152" y="34"/>
                      </a:lnTo>
                      <a:lnTo>
                        <a:pt x="126" y="35"/>
                      </a:lnTo>
                      <a:lnTo>
                        <a:pt x="101" y="34"/>
                      </a:lnTo>
                      <a:lnTo>
                        <a:pt x="76" y="32"/>
                      </a:lnTo>
                      <a:lnTo>
                        <a:pt x="56" y="30"/>
                      </a:lnTo>
                      <a:lnTo>
                        <a:pt x="36" y="26"/>
                      </a:lnTo>
                      <a:lnTo>
                        <a:pt x="20" y="22"/>
                      </a:lnTo>
                      <a:lnTo>
                        <a:pt x="9" y="17"/>
                      </a:lnTo>
                      <a:lnTo>
                        <a:pt x="2" y="12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5" name="Freeform 194">
                  <a:extLst>
                    <a:ext uri="{FF2B5EF4-FFF2-40B4-BE49-F238E27FC236}">
                      <a16:creationId xmlns:a16="http://schemas.microsoft.com/office/drawing/2014/main" id="{3468933A-5412-4A75-BB85-5ED3726251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8" y="2455"/>
                  <a:ext cx="254" cy="36"/>
                </a:xfrm>
                <a:custGeom>
                  <a:avLst/>
                  <a:gdLst>
                    <a:gd name="T0" fmla="*/ 0 w 254"/>
                    <a:gd name="T1" fmla="*/ 0 h 36"/>
                    <a:gd name="T2" fmla="*/ 0 w 254"/>
                    <a:gd name="T3" fmla="*/ 0 h 36"/>
                    <a:gd name="T4" fmla="*/ 2 w 254"/>
                    <a:gd name="T5" fmla="*/ 5 h 36"/>
                    <a:gd name="T6" fmla="*/ 9 w 254"/>
                    <a:gd name="T7" fmla="*/ 10 h 36"/>
                    <a:gd name="T8" fmla="*/ 20 w 254"/>
                    <a:gd name="T9" fmla="*/ 16 h 36"/>
                    <a:gd name="T10" fmla="*/ 36 w 254"/>
                    <a:gd name="T11" fmla="*/ 19 h 36"/>
                    <a:gd name="T12" fmla="*/ 56 w 254"/>
                    <a:gd name="T13" fmla="*/ 23 h 36"/>
                    <a:gd name="T14" fmla="*/ 76 w 254"/>
                    <a:gd name="T15" fmla="*/ 25 h 36"/>
                    <a:gd name="T16" fmla="*/ 101 w 254"/>
                    <a:gd name="T17" fmla="*/ 27 h 36"/>
                    <a:gd name="T18" fmla="*/ 126 w 254"/>
                    <a:gd name="T19" fmla="*/ 28 h 36"/>
                    <a:gd name="T20" fmla="*/ 126 w 254"/>
                    <a:gd name="T21" fmla="*/ 28 h 36"/>
                    <a:gd name="T22" fmla="*/ 152 w 254"/>
                    <a:gd name="T23" fmla="*/ 27 h 36"/>
                    <a:gd name="T24" fmla="*/ 176 w 254"/>
                    <a:gd name="T25" fmla="*/ 25 h 36"/>
                    <a:gd name="T26" fmla="*/ 197 w 254"/>
                    <a:gd name="T27" fmla="*/ 23 h 36"/>
                    <a:gd name="T28" fmla="*/ 216 w 254"/>
                    <a:gd name="T29" fmla="*/ 19 h 36"/>
                    <a:gd name="T30" fmla="*/ 232 w 254"/>
                    <a:gd name="T31" fmla="*/ 16 h 36"/>
                    <a:gd name="T32" fmla="*/ 243 w 254"/>
                    <a:gd name="T33" fmla="*/ 10 h 36"/>
                    <a:gd name="T34" fmla="*/ 251 w 254"/>
                    <a:gd name="T35" fmla="*/ 5 h 36"/>
                    <a:gd name="T36" fmla="*/ 253 w 254"/>
                    <a:gd name="T37" fmla="*/ 0 h 36"/>
                    <a:gd name="T38" fmla="*/ 253 w 254"/>
                    <a:gd name="T39" fmla="*/ 6 h 36"/>
                    <a:gd name="T40" fmla="*/ 253 w 254"/>
                    <a:gd name="T41" fmla="*/ 6 h 36"/>
                    <a:gd name="T42" fmla="*/ 251 w 254"/>
                    <a:gd name="T43" fmla="*/ 12 h 36"/>
                    <a:gd name="T44" fmla="*/ 243 w 254"/>
                    <a:gd name="T45" fmla="*/ 17 h 36"/>
                    <a:gd name="T46" fmla="*/ 232 w 254"/>
                    <a:gd name="T47" fmla="*/ 22 h 36"/>
                    <a:gd name="T48" fmla="*/ 216 w 254"/>
                    <a:gd name="T49" fmla="*/ 26 h 36"/>
                    <a:gd name="T50" fmla="*/ 197 w 254"/>
                    <a:gd name="T51" fmla="*/ 30 h 36"/>
                    <a:gd name="T52" fmla="*/ 176 w 254"/>
                    <a:gd name="T53" fmla="*/ 32 h 36"/>
                    <a:gd name="T54" fmla="*/ 152 w 254"/>
                    <a:gd name="T55" fmla="*/ 34 h 36"/>
                    <a:gd name="T56" fmla="*/ 126 w 254"/>
                    <a:gd name="T57" fmla="*/ 35 h 36"/>
                    <a:gd name="T58" fmla="*/ 126 w 254"/>
                    <a:gd name="T59" fmla="*/ 35 h 36"/>
                    <a:gd name="T60" fmla="*/ 101 w 254"/>
                    <a:gd name="T61" fmla="*/ 34 h 36"/>
                    <a:gd name="T62" fmla="*/ 76 w 254"/>
                    <a:gd name="T63" fmla="*/ 32 h 36"/>
                    <a:gd name="T64" fmla="*/ 56 w 254"/>
                    <a:gd name="T65" fmla="*/ 30 h 36"/>
                    <a:gd name="T66" fmla="*/ 36 w 254"/>
                    <a:gd name="T67" fmla="*/ 26 h 36"/>
                    <a:gd name="T68" fmla="*/ 20 w 254"/>
                    <a:gd name="T69" fmla="*/ 22 h 36"/>
                    <a:gd name="T70" fmla="*/ 9 w 254"/>
                    <a:gd name="T71" fmla="*/ 17 h 36"/>
                    <a:gd name="T72" fmla="*/ 2 w 254"/>
                    <a:gd name="T73" fmla="*/ 12 h 36"/>
                    <a:gd name="T74" fmla="*/ 0 w 254"/>
                    <a:gd name="T75" fmla="*/ 6 h 36"/>
                    <a:gd name="T76" fmla="*/ 0 w 254"/>
                    <a:gd name="T77" fmla="*/ 0 h 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54"/>
                    <a:gd name="T118" fmla="*/ 0 h 36"/>
                    <a:gd name="T119" fmla="*/ 254 w 254"/>
                    <a:gd name="T120" fmla="*/ 36 h 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54" h="3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9" y="10"/>
                      </a:lnTo>
                      <a:lnTo>
                        <a:pt x="20" y="16"/>
                      </a:lnTo>
                      <a:lnTo>
                        <a:pt x="36" y="19"/>
                      </a:lnTo>
                      <a:lnTo>
                        <a:pt x="56" y="23"/>
                      </a:lnTo>
                      <a:lnTo>
                        <a:pt x="76" y="25"/>
                      </a:lnTo>
                      <a:lnTo>
                        <a:pt x="101" y="27"/>
                      </a:lnTo>
                      <a:lnTo>
                        <a:pt x="126" y="28"/>
                      </a:lnTo>
                      <a:lnTo>
                        <a:pt x="152" y="27"/>
                      </a:lnTo>
                      <a:lnTo>
                        <a:pt x="176" y="25"/>
                      </a:lnTo>
                      <a:lnTo>
                        <a:pt x="197" y="23"/>
                      </a:lnTo>
                      <a:lnTo>
                        <a:pt x="216" y="19"/>
                      </a:lnTo>
                      <a:lnTo>
                        <a:pt x="232" y="16"/>
                      </a:lnTo>
                      <a:lnTo>
                        <a:pt x="243" y="10"/>
                      </a:lnTo>
                      <a:lnTo>
                        <a:pt x="251" y="5"/>
                      </a:lnTo>
                      <a:lnTo>
                        <a:pt x="253" y="0"/>
                      </a:lnTo>
                      <a:lnTo>
                        <a:pt x="253" y="6"/>
                      </a:lnTo>
                      <a:lnTo>
                        <a:pt x="251" y="12"/>
                      </a:lnTo>
                      <a:lnTo>
                        <a:pt x="243" y="17"/>
                      </a:lnTo>
                      <a:lnTo>
                        <a:pt x="232" y="22"/>
                      </a:lnTo>
                      <a:lnTo>
                        <a:pt x="216" y="26"/>
                      </a:lnTo>
                      <a:lnTo>
                        <a:pt x="197" y="30"/>
                      </a:lnTo>
                      <a:lnTo>
                        <a:pt x="176" y="32"/>
                      </a:lnTo>
                      <a:lnTo>
                        <a:pt x="152" y="34"/>
                      </a:lnTo>
                      <a:lnTo>
                        <a:pt x="126" y="35"/>
                      </a:lnTo>
                      <a:lnTo>
                        <a:pt x="101" y="34"/>
                      </a:lnTo>
                      <a:lnTo>
                        <a:pt x="76" y="32"/>
                      </a:lnTo>
                      <a:lnTo>
                        <a:pt x="56" y="30"/>
                      </a:lnTo>
                      <a:lnTo>
                        <a:pt x="36" y="26"/>
                      </a:lnTo>
                      <a:lnTo>
                        <a:pt x="20" y="22"/>
                      </a:lnTo>
                      <a:lnTo>
                        <a:pt x="9" y="17"/>
                      </a:lnTo>
                      <a:lnTo>
                        <a:pt x="2" y="12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6" name="Freeform 195">
                  <a:extLst>
                    <a:ext uri="{FF2B5EF4-FFF2-40B4-BE49-F238E27FC236}">
                      <a16:creationId xmlns:a16="http://schemas.microsoft.com/office/drawing/2014/main" id="{43FE9CD1-0F5F-4348-8B0D-5926D421B4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9" y="2425"/>
                  <a:ext cx="152" cy="40"/>
                </a:xfrm>
                <a:custGeom>
                  <a:avLst/>
                  <a:gdLst>
                    <a:gd name="T0" fmla="*/ 0 w 152"/>
                    <a:gd name="T1" fmla="*/ 0 h 40"/>
                    <a:gd name="T2" fmla="*/ 0 w 152"/>
                    <a:gd name="T3" fmla="*/ 0 h 40"/>
                    <a:gd name="T4" fmla="*/ 0 w 152"/>
                    <a:gd name="T5" fmla="*/ 0 h 40"/>
                    <a:gd name="T6" fmla="*/ 0 w 152"/>
                    <a:gd name="T7" fmla="*/ 4 h 40"/>
                    <a:gd name="T8" fmla="*/ 0 w 152"/>
                    <a:gd name="T9" fmla="*/ 11 h 40"/>
                    <a:gd name="T10" fmla="*/ 0 w 152"/>
                    <a:gd name="T11" fmla="*/ 22 h 40"/>
                    <a:gd name="T12" fmla="*/ 0 w 152"/>
                    <a:gd name="T13" fmla="*/ 22 h 40"/>
                    <a:gd name="T14" fmla="*/ 2 w 152"/>
                    <a:gd name="T15" fmla="*/ 25 h 40"/>
                    <a:gd name="T16" fmla="*/ 6 w 152"/>
                    <a:gd name="T17" fmla="*/ 29 h 40"/>
                    <a:gd name="T18" fmla="*/ 13 w 152"/>
                    <a:gd name="T19" fmla="*/ 31 h 40"/>
                    <a:gd name="T20" fmla="*/ 23 w 152"/>
                    <a:gd name="T21" fmla="*/ 34 h 40"/>
                    <a:gd name="T22" fmla="*/ 33 w 152"/>
                    <a:gd name="T23" fmla="*/ 36 h 40"/>
                    <a:gd name="T24" fmla="*/ 45 w 152"/>
                    <a:gd name="T25" fmla="*/ 37 h 40"/>
                    <a:gd name="T26" fmla="*/ 60 w 152"/>
                    <a:gd name="T27" fmla="*/ 38 h 40"/>
                    <a:gd name="T28" fmla="*/ 75 w 152"/>
                    <a:gd name="T29" fmla="*/ 39 h 40"/>
                    <a:gd name="T30" fmla="*/ 75 w 152"/>
                    <a:gd name="T31" fmla="*/ 39 h 40"/>
                    <a:gd name="T32" fmla="*/ 89 w 152"/>
                    <a:gd name="T33" fmla="*/ 38 h 40"/>
                    <a:gd name="T34" fmla="*/ 104 w 152"/>
                    <a:gd name="T35" fmla="*/ 37 h 40"/>
                    <a:gd name="T36" fmla="*/ 117 w 152"/>
                    <a:gd name="T37" fmla="*/ 36 h 40"/>
                    <a:gd name="T38" fmla="*/ 128 w 152"/>
                    <a:gd name="T39" fmla="*/ 34 h 40"/>
                    <a:gd name="T40" fmla="*/ 137 w 152"/>
                    <a:gd name="T41" fmla="*/ 31 h 40"/>
                    <a:gd name="T42" fmla="*/ 144 w 152"/>
                    <a:gd name="T43" fmla="*/ 29 h 40"/>
                    <a:gd name="T44" fmla="*/ 149 w 152"/>
                    <a:gd name="T45" fmla="*/ 25 h 40"/>
                    <a:gd name="T46" fmla="*/ 151 w 152"/>
                    <a:gd name="T47" fmla="*/ 22 h 40"/>
                    <a:gd name="T48" fmla="*/ 151 w 152"/>
                    <a:gd name="T49" fmla="*/ 22 h 40"/>
                    <a:gd name="T50" fmla="*/ 151 w 152"/>
                    <a:gd name="T51" fmla="*/ 12 h 40"/>
                    <a:gd name="T52" fmla="*/ 151 w 152"/>
                    <a:gd name="T53" fmla="*/ 5 h 40"/>
                    <a:gd name="T54" fmla="*/ 151 w 152"/>
                    <a:gd name="T55" fmla="*/ 1 h 40"/>
                    <a:gd name="T56" fmla="*/ 151 w 152"/>
                    <a:gd name="T57" fmla="*/ 0 h 4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52"/>
                    <a:gd name="T88" fmla="*/ 0 h 40"/>
                    <a:gd name="T89" fmla="*/ 152 w 152"/>
                    <a:gd name="T90" fmla="*/ 40 h 4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52" h="4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11"/>
                      </a:lnTo>
                      <a:lnTo>
                        <a:pt x="0" y="22"/>
                      </a:lnTo>
                      <a:lnTo>
                        <a:pt x="2" y="25"/>
                      </a:lnTo>
                      <a:lnTo>
                        <a:pt x="6" y="29"/>
                      </a:lnTo>
                      <a:lnTo>
                        <a:pt x="13" y="31"/>
                      </a:lnTo>
                      <a:lnTo>
                        <a:pt x="23" y="34"/>
                      </a:lnTo>
                      <a:lnTo>
                        <a:pt x="33" y="36"/>
                      </a:lnTo>
                      <a:lnTo>
                        <a:pt x="45" y="37"/>
                      </a:lnTo>
                      <a:lnTo>
                        <a:pt x="60" y="38"/>
                      </a:lnTo>
                      <a:lnTo>
                        <a:pt x="75" y="39"/>
                      </a:lnTo>
                      <a:lnTo>
                        <a:pt x="89" y="38"/>
                      </a:lnTo>
                      <a:lnTo>
                        <a:pt x="104" y="37"/>
                      </a:lnTo>
                      <a:lnTo>
                        <a:pt x="117" y="36"/>
                      </a:lnTo>
                      <a:lnTo>
                        <a:pt x="128" y="34"/>
                      </a:lnTo>
                      <a:lnTo>
                        <a:pt x="137" y="31"/>
                      </a:lnTo>
                      <a:lnTo>
                        <a:pt x="144" y="29"/>
                      </a:lnTo>
                      <a:lnTo>
                        <a:pt x="149" y="25"/>
                      </a:lnTo>
                      <a:lnTo>
                        <a:pt x="151" y="22"/>
                      </a:lnTo>
                      <a:lnTo>
                        <a:pt x="151" y="12"/>
                      </a:lnTo>
                      <a:lnTo>
                        <a:pt x="151" y="5"/>
                      </a:lnTo>
                      <a:lnTo>
                        <a:pt x="151" y="1"/>
                      </a:lnTo>
                      <a:lnTo>
                        <a:pt x="151" y="0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7" name="Freeform 196">
                  <a:extLst>
                    <a:ext uri="{FF2B5EF4-FFF2-40B4-BE49-F238E27FC236}">
                      <a16:creationId xmlns:a16="http://schemas.microsoft.com/office/drawing/2014/main" id="{8F7B5CB2-291E-4C7F-9171-CEA24ABEC5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1" y="2290"/>
                  <a:ext cx="309" cy="152"/>
                </a:xfrm>
                <a:custGeom>
                  <a:avLst/>
                  <a:gdLst>
                    <a:gd name="T0" fmla="*/ 293 w 309"/>
                    <a:gd name="T1" fmla="*/ 142 h 152"/>
                    <a:gd name="T2" fmla="*/ 275 w 309"/>
                    <a:gd name="T3" fmla="*/ 144 h 152"/>
                    <a:gd name="T4" fmla="*/ 256 w 309"/>
                    <a:gd name="T5" fmla="*/ 146 h 152"/>
                    <a:gd name="T6" fmla="*/ 239 w 309"/>
                    <a:gd name="T7" fmla="*/ 147 h 152"/>
                    <a:gd name="T8" fmla="*/ 222 w 309"/>
                    <a:gd name="T9" fmla="*/ 149 h 152"/>
                    <a:gd name="T10" fmla="*/ 205 w 309"/>
                    <a:gd name="T11" fmla="*/ 149 h 152"/>
                    <a:gd name="T12" fmla="*/ 188 w 309"/>
                    <a:gd name="T13" fmla="*/ 150 h 152"/>
                    <a:gd name="T14" fmla="*/ 172 w 309"/>
                    <a:gd name="T15" fmla="*/ 151 h 152"/>
                    <a:gd name="T16" fmla="*/ 157 w 309"/>
                    <a:gd name="T17" fmla="*/ 151 h 152"/>
                    <a:gd name="T18" fmla="*/ 140 w 309"/>
                    <a:gd name="T19" fmla="*/ 151 h 152"/>
                    <a:gd name="T20" fmla="*/ 123 w 309"/>
                    <a:gd name="T21" fmla="*/ 151 h 152"/>
                    <a:gd name="T22" fmla="*/ 106 w 309"/>
                    <a:gd name="T23" fmla="*/ 150 h 152"/>
                    <a:gd name="T24" fmla="*/ 88 w 309"/>
                    <a:gd name="T25" fmla="*/ 149 h 152"/>
                    <a:gd name="T26" fmla="*/ 71 w 309"/>
                    <a:gd name="T27" fmla="*/ 149 h 152"/>
                    <a:gd name="T28" fmla="*/ 52 w 309"/>
                    <a:gd name="T29" fmla="*/ 147 h 152"/>
                    <a:gd name="T30" fmla="*/ 34 w 309"/>
                    <a:gd name="T31" fmla="*/ 144 h 152"/>
                    <a:gd name="T32" fmla="*/ 13 w 309"/>
                    <a:gd name="T33" fmla="*/ 142 h 152"/>
                    <a:gd name="T34" fmla="*/ 3 w 309"/>
                    <a:gd name="T35" fmla="*/ 114 h 152"/>
                    <a:gd name="T36" fmla="*/ 0 w 309"/>
                    <a:gd name="T37" fmla="*/ 74 h 152"/>
                    <a:gd name="T38" fmla="*/ 1 w 309"/>
                    <a:gd name="T39" fmla="*/ 35 h 152"/>
                    <a:gd name="T40" fmla="*/ 7 w 309"/>
                    <a:gd name="T41" fmla="*/ 8 h 152"/>
                    <a:gd name="T42" fmla="*/ 27 w 309"/>
                    <a:gd name="T43" fmla="*/ 6 h 152"/>
                    <a:gd name="T44" fmla="*/ 47 w 309"/>
                    <a:gd name="T45" fmla="*/ 4 h 152"/>
                    <a:gd name="T46" fmla="*/ 66 w 309"/>
                    <a:gd name="T47" fmla="*/ 2 h 152"/>
                    <a:gd name="T48" fmla="*/ 85 w 309"/>
                    <a:gd name="T49" fmla="*/ 0 h 152"/>
                    <a:gd name="T50" fmla="*/ 103 w 309"/>
                    <a:gd name="T51" fmla="*/ 0 h 152"/>
                    <a:gd name="T52" fmla="*/ 120 w 309"/>
                    <a:gd name="T53" fmla="*/ 0 h 152"/>
                    <a:gd name="T54" fmla="*/ 138 w 309"/>
                    <a:gd name="T55" fmla="*/ 0 h 152"/>
                    <a:gd name="T56" fmla="*/ 157 w 309"/>
                    <a:gd name="T57" fmla="*/ 0 h 152"/>
                    <a:gd name="T58" fmla="*/ 174 w 309"/>
                    <a:gd name="T59" fmla="*/ 0 h 152"/>
                    <a:gd name="T60" fmla="*/ 191 w 309"/>
                    <a:gd name="T61" fmla="*/ 0 h 152"/>
                    <a:gd name="T62" fmla="*/ 208 w 309"/>
                    <a:gd name="T63" fmla="*/ 0 h 152"/>
                    <a:gd name="T64" fmla="*/ 226 w 309"/>
                    <a:gd name="T65" fmla="*/ 2 h 152"/>
                    <a:gd name="T66" fmla="*/ 243 w 309"/>
                    <a:gd name="T67" fmla="*/ 3 h 152"/>
                    <a:gd name="T68" fmla="*/ 262 w 309"/>
                    <a:gd name="T69" fmla="*/ 5 h 152"/>
                    <a:gd name="T70" fmla="*/ 280 w 309"/>
                    <a:gd name="T71" fmla="*/ 6 h 152"/>
                    <a:gd name="T72" fmla="*/ 297 w 309"/>
                    <a:gd name="T73" fmla="*/ 8 h 152"/>
                    <a:gd name="T74" fmla="*/ 305 w 309"/>
                    <a:gd name="T75" fmla="*/ 35 h 152"/>
                    <a:gd name="T76" fmla="*/ 308 w 309"/>
                    <a:gd name="T77" fmla="*/ 74 h 152"/>
                    <a:gd name="T78" fmla="*/ 304 w 309"/>
                    <a:gd name="T79" fmla="*/ 114 h 152"/>
                    <a:gd name="T80" fmla="*/ 293 w 309"/>
                    <a:gd name="T81" fmla="*/ 142 h 15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09"/>
                    <a:gd name="T124" fmla="*/ 0 h 152"/>
                    <a:gd name="T125" fmla="*/ 309 w 309"/>
                    <a:gd name="T126" fmla="*/ 152 h 15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09" h="152">
                      <a:moveTo>
                        <a:pt x="293" y="142"/>
                      </a:moveTo>
                      <a:lnTo>
                        <a:pt x="275" y="144"/>
                      </a:lnTo>
                      <a:lnTo>
                        <a:pt x="256" y="146"/>
                      </a:lnTo>
                      <a:lnTo>
                        <a:pt x="239" y="147"/>
                      </a:lnTo>
                      <a:lnTo>
                        <a:pt x="222" y="149"/>
                      </a:lnTo>
                      <a:lnTo>
                        <a:pt x="205" y="149"/>
                      </a:lnTo>
                      <a:lnTo>
                        <a:pt x="188" y="150"/>
                      </a:lnTo>
                      <a:lnTo>
                        <a:pt x="172" y="151"/>
                      </a:lnTo>
                      <a:lnTo>
                        <a:pt x="157" y="151"/>
                      </a:lnTo>
                      <a:lnTo>
                        <a:pt x="140" y="151"/>
                      </a:lnTo>
                      <a:lnTo>
                        <a:pt x="123" y="151"/>
                      </a:lnTo>
                      <a:lnTo>
                        <a:pt x="106" y="150"/>
                      </a:lnTo>
                      <a:lnTo>
                        <a:pt x="88" y="149"/>
                      </a:lnTo>
                      <a:lnTo>
                        <a:pt x="71" y="149"/>
                      </a:lnTo>
                      <a:lnTo>
                        <a:pt x="52" y="147"/>
                      </a:lnTo>
                      <a:lnTo>
                        <a:pt x="34" y="144"/>
                      </a:lnTo>
                      <a:lnTo>
                        <a:pt x="13" y="142"/>
                      </a:lnTo>
                      <a:lnTo>
                        <a:pt x="3" y="114"/>
                      </a:lnTo>
                      <a:lnTo>
                        <a:pt x="0" y="74"/>
                      </a:lnTo>
                      <a:lnTo>
                        <a:pt x="1" y="35"/>
                      </a:lnTo>
                      <a:lnTo>
                        <a:pt x="7" y="8"/>
                      </a:lnTo>
                      <a:lnTo>
                        <a:pt x="27" y="6"/>
                      </a:lnTo>
                      <a:lnTo>
                        <a:pt x="47" y="4"/>
                      </a:lnTo>
                      <a:lnTo>
                        <a:pt x="66" y="2"/>
                      </a:lnTo>
                      <a:lnTo>
                        <a:pt x="85" y="0"/>
                      </a:lnTo>
                      <a:lnTo>
                        <a:pt x="103" y="0"/>
                      </a:lnTo>
                      <a:lnTo>
                        <a:pt x="120" y="0"/>
                      </a:lnTo>
                      <a:lnTo>
                        <a:pt x="138" y="0"/>
                      </a:lnTo>
                      <a:lnTo>
                        <a:pt x="157" y="0"/>
                      </a:lnTo>
                      <a:lnTo>
                        <a:pt x="174" y="0"/>
                      </a:lnTo>
                      <a:lnTo>
                        <a:pt x="191" y="0"/>
                      </a:lnTo>
                      <a:lnTo>
                        <a:pt x="208" y="0"/>
                      </a:lnTo>
                      <a:lnTo>
                        <a:pt x="226" y="2"/>
                      </a:lnTo>
                      <a:lnTo>
                        <a:pt x="243" y="3"/>
                      </a:lnTo>
                      <a:lnTo>
                        <a:pt x="262" y="5"/>
                      </a:lnTo>
                      <a:lnTo>
                        <a:pt x="280" y="6"/>
                      </a:lnTo>
                      <a:lnTo>
                        <a:pt x="297" y="8"/>
                      </a:lnTo>
                      <a:lnTo>
                        <a:pt x="305" y="35"/>
                      </a:lnTo>
                      <a:lnTo>
                        <a:pt x="308" y="74"/>
                      </a:lnTo>
                      <a:lnTo>
                        <a:pt x="304" y="114"/>
                      </a:lnTo>
                      <a:lnTo>
                        <a:pt x="293" y="142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8" name="Freeform 197">
                  <a:extLst>
                    <a:ext uri="{FF2B5EF4-FFF2-40B4-BE49-F238E27FC236}">
                      <a16:creationId xmlns:a16="http://schemas.microsoft.com/office/drawing/2014/main" id="{59E94957-D2C9-4C73-8AD4-60EF0C5546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1" y="2290"/>
                  <a:ext cx="309" cy="152"/>
                </a:xfrm>
                <a:custGeom>
                  <a:avLst/>
                  <a:gdLst>
                    <a:gd name="T0" fmla="*/ 293 w 309"/>
                    <a:gd name="T1" fmla="*/ 142 h 152"/>
                    <a:gd name="T2" fmla="*/ 293 w 309"/>
                    <a:gd name="T3" fmla="*/ 142 h 152"/>
                    <a:gd name="T4" fmla="*/ 275 w 309"/>
                    <a:gd name="T5" fmla="*/ 144 h 152"/>
                    <a:gd name="T6" fmla="*/ 256 w 309"/>
                    <a:gd name="T7" fmla="*/ 146 h 152"/>
                    <a:gd name="T8" fmla="*/ 239 w 309"/>
                    <a:gd name="T9" fmla="*/ 147 h 152"/>
                    <a:gd name="T10" fmla="*/ 222 w 309"/>
                    <a:gd name="T11" fmla="*/ 149 h 152"/>
                    <a:gd name="T12" fmla="*/ 205 w 309"/>
                    <a:gd name="T13" fmla="*/ 149 h 152"/>
                    <a:gd name="T14" fmla="*/ 188 w 309"/>
                    <a:gd name="T15" fmla="*/ 150 h 152"/>
                    <a:gd name="T16" fmla="*/ 172 w 309"/>
                    <a:gd name="T17" fmla="*/ 151 h 152"/>
                    <a:gd name="T18" fmla="*/ 157 w 309"/>
                    <a:gd name="T19" fmla="*/ 151 h 152"/>
                    <a:gd name="T20" fmla="*/ 140 w 309"/>
                    <a:gd name="T21" fmla="*/ 151 h 152"/>
                    <a:gd name="T22" fmla="*/ 123 w 309"/>
                    <a:gd name="T23" fmla="*/ 151 h 152"/>
                    <a:gd name="T24" fmla="*/ 106 w 309"/>
                    <a:gd name="T25" fmla="*/ 150 h 152"/>
                    <a:gd name="T26" fmla="*/ 88 w 309"/>
                    <a:gd name="T27" fmla="*/ 149 h 152"/>
                    <a:gd name="T28" fmla="*/ 71 w 309"/>
                    <a:gd name="T29" fmla="*/ 149 h 152"/>
                    <a:gd name="T30" fmla="*/ 52 w 309"/>
                    <a:gd name="T31" fmla="*/ 147 h 152"/>
                    <a:gd name="T32" fmla="*/ 34 w 309"/>
                    <a:gd name="T33" fmla="*/ 144 h 152"/>
                    <a:gd name="T34" fmla="*/ 13 w 309"/>
                    <a:gd name="T35" fmla="*/ 142 h 152"/>
                    <a:gd name="T36" fmla="*/ 13 w 309"/>
                    <a:gd name="T37" fmla="*/ 142 h 152"/>
                    <a:gd name="T38" fmla="*/ 3 w 309"/>
                    <a:gd name="T39" fmla="*/ 114 h 152"/>
                    <a:gd name="T40" fmla="*/ 0 w 309"/>
                    <a:gd name="T41" fmla="*/ 74 h 152"/>
                    <a:gd name="T42" fmla="*/ 1 w 309"/>
                    <a:gd name="T43" fmla="*/ 35 h 152"/>
                    <a:gd name="T44" fmla="*/ 7 w 309"/>
                    <a:gd name="T45" fmla="*/ 8 h 152"/>
                    <a:gd name="T46" fmla="*/ 7 w 309"/>
                    <a:gd name="T47" fmla="*/ 8 h 152"/>
                    <a:gd name="T48" fmla="*/ 27 w 309"/>
                    <a:gd name="T49" fmla="*/ 6 h 152"/>
                    <a:gd name="T50" fmla="*/ 47 w 309"/>
                    <a:gd name="T51" fmla="*/ 4 h 152"/>
                    <a:gd name="T52" fmla="*/ 66 w 309"/>
                    <a:gd name="T53" fmla="*/ 2 h 152"/>
                    <a:gd name="T54" fmla="*/ 85 w 309"/>
                    <a:gd name="T55" fmla="*/ 0 h 152"/>
                    <a:gd name="T56" fmla="*/ 103 w 309"/>
                    <a:gd name="T57" fmla="*/ 0 h 152"/>
                    <a:gd name="T58" fmla="*/ 120 w 309"/>
                    <a:gd name="T59" fmla="*/ 0 h 152"/>
                    <a:gd name="T60" fmla="*/ 138 w 309"/>
                    <a:gd name="T61" fmla="*/ 0 h 152"/>
                    <a:gd name="T62" fmla="*/ 157 w 309"/>
                    <a:gd name="T63" fmla="*/ 0 h 152"/>
                    <a:gd name="T64" fmla="*/ 174 w 309"/>
                    <a:gd name="T65" fmla="*/ 0 h 152"/>
                    <a:gd name="T66" fmla="*/ 191 w 309"/>
                    <a:gd name="T67" fmla="*/ 0 h 152"/>
                    <a:gd name="T68" fmla="*/ 208 w 309"/>
                    <a:gd name="T69" fmla="*/ 0 h 152"/>
                    <a:gd name="T70" fmla="*/ 226 w 309"/>
                    <a:gd name="T71" fmla="*/ 2 h 152"/>
                    <a:gd name="T72" fmla="*/ 243 w 309"/>
                    <a:gd name="T73" fmla="*/ 3 h 152"/>
                    <a:gd name="T74" fmla="*/ 262 w 309"/>
                    <a:gd name="T75" fmla="*/ 5 h 152"/>
                    <a:gd name="T76" fmla="*/ 280 w 309"/>
                    <a:gd name="T77" fmla="*/ 6 h 152"/>
                    <a:gd name="T78" fmla="*/ 297 w 309"/>
                    <a:gd name="T79" fmla="*/ 8 h 152"/>
                    <a:gd name="T80" fmla="*/ 297 w 309"/>
                    <a:gd name="T81" fmla="*/ 8 h 152"/>
                    <a:gd name="T82" fmla="*/ 305 w 309"/>
                    <a:gd name="T83" fmla="*/ 35 h 152"/>
                    <a:gd name="T84" fmla="*/ 308 w 309"/>
                    <a:gd name="T85" fmla="*/ 74 h 152"/>
                    <a:gd name="T86" fmla="*/ 304 w 309"/>
                    <a:gd name="T87" fmla="*/ 114 h 152"/>
                    <a:gd name="T88" fmla="*/ 293 w 309"/>
                    <a:gd name="T89" fmla="*/ 142 h 15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09"/>
                    <a:gd name="T136" fmla="*/ 0 h 152"/>
                    <a:gd name="T137" fmla="*/ 309 w 309"/>
                    <a:gd name="T138" fmla="*/ 152 h 152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09" h="152">
                      <a:moveTo>
                        <a:pt x="293" y="142"/>
                      </a:moveTo>
                      <a:lnTo>
                        <a:pt x="293" y="142"/>
                      </a:lnTo>
                      <a:lnTo>
                        <a:pt x="275" y="144"/>
                      </a:lnTo>
                      <a:lnTo>
                        <a:pt x="256" y="146"/>
                      </a:lnTo>
                      <a:lnTo>
                        <a:pt x="239" y="147"/>
                      </a:lnTo>
                      <a:lnTo>
                        <a:pt x="222" y="149"/>
                      </a:lnTo>
                      <a:lnTo>
                        <a:pt x="205" y="149"/>
                      </a:lnTo>
                      <a:lnTo>
                        <a:pt x="188" y="150"/>
                      </a:lnTo>
                      <a:lnTo>
                        <a:pt x="172" y="151"/>
                      </a:lnTo>
                      <a:lnTo>
                        <a:pt x="157" y="151"/>
                      </a:lnTo>
                      <a:lnTo>
                        <a:pt x="140" y="151"/>
                      </a:lnTo>
                      <a:lnTo>
                        <a:pt x="123" y="151"/>
                      </a:lnTo>
                      <a:lnTo>
                        <a:pt x="106" y="150"/>
                      </a:lnTo>
                      <a:lnTo>
                        <a:pt x="88" y="149"/>
                      </a:lnTo>
                      <a:lnTo>
                        <a:pt x="71" y="149"/>
                      </a:lnTo>
                      <a:lnTo>
                        <a:pt x="52" y="147"/>
                      </a:lnTo>
                      <a:lnTo>
                        <a:pt x="34" y="144"/>
                      </a:lnTo>
                      <a:lnTo>
                        <a:pt x="13" y="142"/>
                      </a:lnTo>
                      <a:lnTo>
                        <a:pt x="3" y="114"/>
                      </a:lnTo>
                      <a:lnTo>
                        <a:pt x="0" y="74"/>
                      </a:lnTo>
                      <a:lnTo>
                        <a:pt x="1" y="35"/>
                      </a:lnTo>
                      <a:lnTo>
                        <a:pt x="7" y="8"/>
                      </a:lnTo>
                      <a:lnTo>
                        <a:pt x="27" y="6"/>
                      </a:lnTo>
                      <a:lnTo>
                        <a:pt x="47" y="4"/>
                      </a:lnTo>
                      <a:lnTo>
                        <a:pt x="66" y="2"/>
                      </a:lnTo>
                      <a:lnTo>
                        <a:pt x="85" y="0"/>
                      </a:lnTo>
                      <a:lnTo>
                        <a:pt x="103" y="0"/>
                      </a:lnTo>
                      <a:lnTo>
                        <a:pt x="120" y="0"/>
                      </a:lnTo>
                      <a:lnTo>
                        <a:pt x="138" y="0"/>
                      </a:lnTo>
                      <a:lnTo>
                        <a:pt x="157" y="0"/>
                      </a:lnTo>
                      <a:lnTo>
                        <a:pt x="174" y="0"/>
                      </a:lnTo>
                      <a:lnTo>
                        <a:pt x="191" y="0"/>
                      </a:lnTo>
                      <a:lnTo>
                        <a:pt x="208" y="0"/>
                      </a:lnTo>
                      <a:lnTo>
                        <a:pt x="226" y="2"/>
                      </a:lnTo>
                      <a:lnTo>
                        <a:pt x="243" y="3"/>
                      </a:lnTo>
                      <a:lnTo>
                        <a:pt x="262" y="5"/>
                      </a:lnTo>
                      <a:lnTo>
                        <a:pt x="280" y="6"/>
                      </a:lnTo>
                      <a:lnTo>
                        <a:pt x="297" y="8"/>
                      </a:lnTo>
                      <a:lnTo>
                        <a:pt x="305" y="35"/>
                      </a:lnTo>
                      <a:lnTo>
                        <a:pt x="308" y="74"/>
                      </a:lnTo>
                      <a:lnTo>
                        <a:pt x="304" y="114"/>
                      </a:lnTo>
                      <a:lnTo>
                        <a:pt x="293" y="142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9" name="Freeform 198">
                  <a:extLst>
                    <a:ext uri="{FF2B5EF4-FFF2-40B4-BE49-F238E27FC236}">
                      <a16:creationId xmlns:a16="http://schemas.microsoft.com/office/drawing/2014/main" id="{91C98AF2-E76A-413F-A66C-1346FCABE9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0" y="2267"/>
                  <a:ext cx="290" cy="31"/>
                </a:xfrm>
                <a:custGeom>
                  <a:avLst/>
                  <a:gdLst>
                    <a:gd name="T0" fmla="*/ 253 w 290"/>
                    <a:gd name="T1" fmla="*/ 4 h 31"/>
                    <a:gd name="T2" fmla="*/ 238 w 290"/>
                    <a:gd name="T3" fmla="*/ 3 h 31"/>
                    <a:gd name="T4" fmla="*/ 225 w 290"/>
                    <a:gd name="T5" fmla="*/ 2 h 31"/>
                    <a:gd name="T6" fmla="*/ 211 w 290"/>
                    <a:gd name="T7" fmla="*/ 2 h 31"/>
                    <a:gd name="T8" fmla="*/ 198 w 290"/>
                    <a:gd name="T9" fmla="*/ 1 h 31"/>
                    <a:gd name="T10" fmla="*/ 185 w 290"/>
                    <a:gd name="T11" fmla="*/ 0 h 31"/>
                    <a:gd name="T12" fmla="*/ 172 w 290"/>
                    <a:gd name="T13" fmla="*/ 0 h 31"/>
                    <a:gd name="T14" fmla="*/ 158 w 290"/>
                    <a:gd name="T15" fmla="*/ 0 h 31"/>
                    <a:gd name="T16" fmla="*/ 147 w 290"/>
                    <a:gd name="T17" fmla="*/ 0 h 31"/>
                    <a:gd name="T18" fmla="*/ 133 w 290"/>
                    <a:gd name="T19" fmla="*/ 0 h 31"/>
                    <a:gd name="T20" fmla="*/ 120 w 290"/>
                    <a:gd name="T21" fmla="*/ 0 h 31"/>
                    <a:gd name="T22" fmla="*/ 107 w 290"/>
                    <a:gd name="T23" fmla="*/ 0 h 31"/>
                    <a:gd name="T24" fmla="*/ 94 w 290"/>
                    <a:gd name="T25" fmla="*/ 0 h 31"/>
                    <a:gd name="T26" fmla="*/ 79 w 290"/>
                    <a:gd name="T27" fmla="*/ 1 h 31"/>
                    <a:gd name="T28" fmla="*/ 64 w 290"/>
                    <a:gd name="T29" fmla="*/ 2 h 31"/>
                    <a:gd name="T30" fmla="*/ 50 w 290"/>
                    <a:gd name="T31" fmla="*/ 3 h 31"/>
                    <a:gd name="T32" fmla="*/ 35 w 290"/>
                    <a:gd name="T33" fmla="*/ 4 h 31"/>
                    <a:gd name="T34" fmla="*/ 0 w 290"/>
                    <a:gd name="T35" fmla="*/ 30 h 31"/>
                    <a:gd name="T36" fmla="*/ 20 w 290"/>
                    <a:gd name="T37" fmla="*/ 28 h 31"/>
                    <a:gd name="T38" fmla="*/ 39 w 290"/>
                    <a:gd name="T39" fmla="*/ 26 h 31"/>
                    <a:gd name="T40" fmla="*/ 58 w 290"/>
                    <a:gd name="T41" fmla="*/ 24 h 31"/>
                    <a:gd name="T42" fmla="*/ 77 w 290"/>
                    <a:gd name="T43" fmla="*/ 23 h 31"/>
                    <a:gd name="T44" fmla="*/ 95 w 290"/>
                    <a:gd name="T45" fmla="*/ 22 h 31"/>
                    <a:gd name="T46" fmla="*/ 112 w 290"/>
                    <a:gd name="T47" fmla="*/ 22 h 31"/>
                    <a:gd name="T48" fmla="*/ 130 w 290"/>
                    <a:gd name="T49" fmla="*/ 22 h 31"/>
                    <a:gd name="T50" fmla="*/ 148 w 290"/>
                    <a:gd name="T51" fmla="*/ 22 h 31"/>
                    <a:gd name="T52" fmla="*/ 166 w 290"/>
                    <a:gd name="T53" fmla="*/ 22 h 31"/>
                    <a:gd name="T54" fmla="*/ 183 w 290"/>
                    <a:gd name="T55" fmla="*/ 22 h 31"/>
                    <a:gd name="T56" fmla="*/ 200 w 290"/>
                    <a:gd name="T57" fmla="*/ 23 h 31"/>
                    <a:gd name="T58" fmla="*/ 218 w 290"/>
                    <a:gd name="T59" fmla="*/ 24 h 31"/>
                    <a:gd name="T60" fmla="*/ 235 w 290"/>
                    <a:gd name="T61" fmla="*/ 25 h 31"/>
                    <a:gd name="T62" fmla="*/ 253 w 290"/>
                    <a:gd name="T63" fmla="*/ 27 h 31"/>
                    <a:gd name="T64" fmla="*/ 272 w 290"/>
                    <a:gd name="T65" fmla="*/ 28 h 31"/>
                    <a:gd name="T66" fmla="*/ 289 w 290"/>
                    <a:gd name="T67" fmla="*/ 30 h 31"/>
                    <a:gd name="T68" fmla="*/ 253 w 290"/>
                    <a:gd name="T69" fmla="*/ 4 h 3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90"/>
                    <a:gd name="T106" fmla="*/ 0 h 31"/>
                    <a:gd name="T107" fmla="*/ 290 w 290"/>
                    <a:gd name="T108" fmla="*/ 31 h 3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90" h="31">
                      <a:moveTo>
                        <a:pt x="253" y="4"/>
                      </a:moveTo>
                      <a:lnTo>
                        <a:pt x="238" y="3"/>
                      </a:lnTo>
                      <a:lnTo>
                        <a:pt x="225" y="2"/>
                      </a:lnTo>
                      <a:lnTo>
                        <a:pt x="211" y="2"/>
                      </a:lnTo>
                      <a:lnTo>
                        <a:pt x="198" y="1"/>
                      </a:lnTo>
                      <a:lnTo>
                        <a:pt x="185" y="0"/>
                      </a:lnTo>
                      <a:lnTo>
                        <a:pt x="172" y="0"/>
                      </a:lnTo>
                      <a:lnTo>
                        <a:pt x="158" y="0"/>
                      </a:lnTo>
                      <a:lnTo>
                        <a:pt x="147" y="0"/>
                      </a:lnTo>
                      <a:lnTo>
                        <a:pt x="133" y="0"/>
                      </a:lnTo>
                      <a:lnTo>
                        <a:pt x="120" y="0"/>
                      </a:lnTo>
                      <a:lnTo>
                        <a:pt x="107" y="0"/>
                      </a:lnTo>
                      <a:lnTo>
                        <a:pt x="94" y="0"/>
                      </a:lnTo>
                      <a:lnTo>
                        <a:pt x="79" y="1"/>
                      </a:lnTo>
                      <a:lnTo>
                        <a:pt x="64" y="2"/>
                      </a:lnTo>
                      <a:lnTo>
                        <a:pt x="50" y="3"/>
                      </a:lnTo>
                      <a:lnTo>
                        <a:pt x="35" y="4"/>
                      </a:lnTo>
                      <a:lnTo>
                        <a:pt x="0" y="30"/>
                      </a:lnTo>
                      <a:lnTo>
                        <a:pt x="20" y="28"/>
                      </a:lnTo>
                      <a:lnTo>
                        <a:pt x="39" y="26"/>
                      </a:lnTo>
                      <a:lnTo>
                        <a:pt x="58" y="24"/>
                      </a:lnTo>
                      <a:lnTo>
                        <a:pt x="77" y="23"/>
                      </a:lnTo>
                      <a:lnTo>
                        <a:pt x="95" y="22"/>
                      </a:lnTo>
                      <a:lnTo>
                        <a:pt x="112" y="22"/>
                      </a:lnTo>
                      <a:lnTo>
                        <a:pt x="130" y="22"/>
                      </a:lnTo>
                      <a:lnTo>
                        <a:pt x="148" y="22"/>
                      </a:lnTo>
                      <a:lnTo>
                        <a:pt x="166" y="22"/>
                      </a:lnTo>
                      <a:lnTo>
                        <a:pt x="183" y="22"/>
                      </a:lnTo>
                      <a:lnTo>
                        <a:pt x="200" y="23"/>
                      </a:lnTo>
                      <a:lnTo>
                        <a:pt x="218" y="24"/>
                      </a:lnTo>
                      <a:lnTo>
                        <a:pt x="235" y="25"/>
                      </a:lnTo>
                      <a:lnTo>
                        <a:pt x="253" y="27"/>
                      </a:lnTo>
                      <a:lnTo>
                        <a:pt x="272" y="28"/>
                      </a:lnTo>
                      <a:lnTo>
                        <a:pt x="289" y="30"/>
                      </a:lnTo>
                      <a:lnTo>
                        <a:pt x="253" y="4"/>
                      </a:lnTo>
                    </a:path>
                  </a:pathLst>
                </a:custGeom>
                <a:solidFill>
                  <a:srgbClr val="FFFF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0" name="Freeform 199">
                  <a:extLst>
                    <a:ext uri="{FF2B5EF4-FFF2-40B4-BE49-F238E27FC236}">
                      <a16:creationId xmlns:a16="http://schemas.microsoft.com/office/drawing/2014/main" id="{1BF3BB98-274B-43DA-8946-8E947D9232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0" y="2267"/>
                  <a:ext cx="290" cy="31"/>
                </a:xfrm>
                <a:custGeom>
                  <a:avLst/>
                  <a:gdLst>
                    <a:gd name="T0" fmla="*/ 253 w 290"/>
                    <a:gd name="T1" fmla="*/ 4 h 31"/>
                    <a:gd name="T2" fmla="*/ 253 w 290"/>
                    <a:gd name="T3" fmla="*/ 4 h 31"/>
                    <a:gd name="T4" fmla="*/ 238 w 290"/>
                    <a:gd name="T5" fmla="*/ 3 h 31"/>
                    <a:gd name="T6" fmla="*/ 225 w 290"/>
                    <a:gd name="T7" fmla="*/ 2 h 31"/>
                    <a:gd name="T8" fmla="*/ 211 w 290"/>
                    <a:gd name="T9" fmla="*/ 2 h 31"/>
                    <a:gd name="T10" fmla="*/ 198 w 290"/>
                    <a:gd name="T11" fmla="*/ 1 h 31"/>
                    <a:gd name="T12" fmla="*/ 185 w 290"/>
                    <a:gd name="T13" fmla="*/ 0 h 31"/>
                    <a:gd name="T14" fmla="*/ 172 w 290"/>
                    <a:gd name="T15" fmla="*/ 0 h 31"/>
                    <a:gd name="T16" fmla="*/ 158 w 290"/>
                    <a:gd name="T17" fmla="*/ 0 h 31"/>
                    <a:gd name="T18" fmla="*/ 147 w 290"/>
                    <a:gd name="T19" fmla="*/ 0 h 31"/>
                    <a:gd name="T20" fmla="*/ 133 w 290"/>
                    <a:gd name="T21" fmla="*/ 0 h 31"/>
                    <a:gd name="T22" fmla="*/ 120 w 290"/>
                    <a:gd name="T23" fmla="*/ 0 h 31"/>
                    <a:gd name="T24" fmla="*/ 107 w 290"/>
                    <a:gd name="T25" fmla="*/ 0 h 31"/>
                    <a:gd name="T26" fmla="*/ 94 w 290"/>
                    <a:gd name="T27" fmla="*/ 0 h 31"/>
                    <a:gd name="T28" fmla="*/ 79 w 290"/>
                    <a:gd name="T29" fmla="*/ 1 h 31"/>
                    <a:gd name="T30" fmla="*/ 64 w 290"/>
                    <a:gd name="T31" fmla="*/ 2 h 31"/>
                    <a:gd name="T32" fmla="*/ 50 w 290"/>
                    <a:gd name="T33" fmla="*/ 3 h 31"/>
                    <a:gd name="T34" fmla="*/ 35 w 290"/>
                    <a:gd name="T35" fmla="*/ 4 h 31"/>
                    <a:gd name="T36" fmla="*/ 0 w 290"/>
                    <a:gd name="T37" fmla="*/ 30 h 31"/>
                    <a:gd name="T38" fmla="*/ 0 w 290"/>
                    <a:gd name="T39" fmla="*/ 30 h 31"/>
                    <a:gd name="T40" fmla="*/ 20 w 290"/>
                    <a:gd name="T41" fmla="*/ 28 h 31"/>
                    <a:gd name="T42" fmla="*/ 39 w 290"/>
                    <a:gd name="T43" fmla="*/ 26 h 31"/>
                    <a:gd name="T44" fmla="*/ 58 w 290"/>
                    <a:gd name="T45" fmla="*/ 24 h 31"/>
                    <a:gd name="T46" fmla="*/ 77 w 290"/>
                    <a:gd name="T47" fmla="*/ 23 h 31"/>
                    <a:gd name="T48" fmla="*/ 95 w 290"/>
                    <a:gd name="T49" fmla="*/ 22 h 31"/>
                    <a:gd name="T50" fmla="*/ 112 w 290"/>
                    <a:gd name="T51" fmla="*/ 22 h 31"/>
                    <a:gd name="T52" fmla="*/ 130 w 290"/>
                    <a:gd name="T53" fmla="*/ 22 h 31"/>
                    <a:gd name="T54" fmla="*/ 148 w 290"/>
                    <a:gd name="T55" fmla="*/ 22 h 31"/>
                    <a:gd name="T56" fmla="*/ 166 w 290"/>
                    <a:gd name="T57" fmla="*/ 22 h 31"/>
                    <a:gd name="T58" fmla="*/ 183 w 290"/>
                    <a:gd name="T59" fmla="*/ 22 h 31"/>
                    <a:gd name="T60" fmla="*/ 200 w 290"/>
                    <a:gd name="T61" fmla="*/ 23 h 31"/>
                    <a:gd name="T62" fmla="*/ 218 w 290"/>
                    <a:gd name="T63" fmla="*/ 24 h 31"/>
                    <a:gd name="T64" fmla="*/ 235 w 290"/>
                    <a:gd name="T65" fmla="*/ 25 h 31"/>
                    <a:gd name="T66" fmla="*/ 253 w 290"/>
                    <a:gd name="T67" fmla="*/ 27 h 31"/>
                    <a:gd name="T68" fmla="*/ 272 w 290"/>
                    <a:gd name="T69" fmla="*/ 28 h 31"/>
                    <a:gd name="T70" fmla="*/ 289 w 290"/>
                    <a:gd name="T71" fmla="*/ 30 h 31"/>
                    <a:gd name="T72" fmla="*/ 253 w 290"/>
                    <a:gd name="T73" fmla="*/ 4 h 3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90"/>
                    <a:gd name="T112" fmla="*/ 0 h 31"/>
                    <a:gd name="T113" fmla="*/ 290 w 290"/>
                    <a:gd name="T114" fmla="*/ 31 h 3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90" h="31">
                      <a:moveTo>
                        <a:pt x="253" y="4"/>
                      </a:moveTo>
                      <a:lnTo>
                        <a:pt x="253" y="4"/>
                      </a:lnTo>
                      <a:lnTo>
                        <a:pt x="238" y="3"/>
                      </a:lnTo>
                      <a:lnTo>
                        <a:pt x="225" y="2"/>
                      </a:lnTo>
                      <a:lnTo>
                        <a:pt x="211" y="2"/>
                      </a:lnTo>
                      <a:lnTo>
                        <a:pt x="198" y="1"/>
                      </a:lnTo>
                      <a:lnTo>
                        <a:pt x="185" y="0"/>
                      </a:lnTo>
                      <a:lnTo>
                        <a:pt x="172" y="0"/>
                      </a:lnTo>
                      <a:lnTo>
                        <a:pt x="158" y="0"/>
                      </a:lnTo>
                      <a:lnTo>
                        <a:pt x="147" y="0"/>
                      </a:lnTo>
                      <a:lnTo>
                        <a:pt x="133" y="0"/>
                      </a:lnTo>
                      <a:lnTo>
                        <a:pt x="120" y="0"/>
                      </a:lnTo>
                      <a:lnTo>
                        <a:pt x="107" y="0"/>
                      </a:lnTo>
                      <a:lnTo>
                        <a:pt x="94" y="0"/>
                      </a:lnTo>
                      <a:lnTo>
                        <a:pt x="79" y="1"/>
                      </a:lnTo>
                      <a:lnTo>
                        <a:pt x="64" y="2"/>
                      </a:lnTo>
                      <a:lnTo>
                        <a:pt x="50" y="3"/>
                      </a:lnTo>
                      <a:lnTo>
                        <a:pt x="35" y="4"/>
                      </a:lnTo>
                      <a:lnTo>
                        <a:pt x="0" y="30"/>
                      </a:lnTo>
                      <a:lnTo>
                        <a:pt x="20" y="28"/>
                      </a:lnTo>
                      <a:lnTo>
                        <a:pt x="39" y="26"/>
                      </a:lnTo>
                      <a:lnTo>
                        <a:pt x="58" y="24"/>
                      </a:lnTo>
                      <a:lnTo>
                        <a:pt x="77" y="23"/>
                      </a:lnTo>
                      <a:lnTo>
                        <a:pt x="95" y="22"/>
                      </a:lnTo>
                      <a:lnTo>
                        <a:pt x="112" y="22"/>
                      </a:lnTo>
                      <a:lnTo>
                        <a:pt x="130" y="22"/>
                      </a:lnTo>
                      <a:lnTo>
                        <a:pt x="148" y="22"/>
                      </a:lnTo>
                      <a:lnTo>
                        <a:pt x="166" y="22"/>
                      </a:lnTo>
                      <a:lnTo>
                        <a:pt x="183" y="22"/>
                      </a:lnTo>
                      <a:lnTo>
                        <a:pt x="200" y="23"/>
                      </a:lnTo>
                      <a:lnTo>
                        <a:pt x="218" y="24"/>
                      </a:lnTo>
                      <a:lnTo>
                        <a:pt x="235" y="25"/>
                      </a:lnTo>
                      <a:lnTo>
                        <a:pt x="253" y="27"/>
                      </a:lnTo>
                      <a:lnTo>
                        <a:pt x="272" y="28"/>
                      </a:lnTo>
                      <a:lnTo>
                        <a:pt x="289" y="30"/>
                      </a:lnTo>
                      <a:lnTo>
                        <a:pt x="253" y="4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1" name="Freeform 200">
                  <a:extLst>
                    <a:ext uri="{FF2B5EF4-FFF2-40B4-BE49-F238E27FC236}">
                      <a16:creationId xmlns:a16="http://schemas.microsoft.com/office/drawing/2014/main" id="{2B63A2AF-9A23-4EFD-B011-B8ABC44093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" y="2301"/>
                  <a:ext cx="262" cy="129"/>
                </a:xfrm>
                <a:custGeom>
                  <a:avLst/>
                  <a:gdLst>
                    <a:gd name="T0" fmla="*/ 247 w 262"/>
                    <a:gd name="T1" fmla="*/ 120 h 129"/>
                    <a:gd name="T2" fmla="*/ 232 w 262"/>
                    <a:gd name="T3" fmla="*/ 122 h 129"/>
                    <a:gd name="T4" fmla="*/ 217 w 262"/>
                    <a:gd name="T5" fmla="*/ 123 h 129"/>
                    <a:gd name="T6" fmla="*/ 202 w 262"/>
                    <a:gd name="T7" fmla="*/ 125 h 129"/>
                    <a:gd name="T8" fmla="*/ 188 w 262"/>
                    <a:gd name="T9" fmla="*/ 126 h 129"/>
                    <a:gd name="T10" fmla="*/ 174 w 262"/>
                    <a:gd name="T11" fmla="*/ 126 h 129"/>
                    <a:gd name="T12" fmla="*/ 161 w 262"/>
                    <a:gd name="T13" fmla="*/ 127 h 129"/>
                    <a:gd name="T14" fmla="*/ 146 w 262"/>
                    <a:gd name="T15" fmla="*/ 127 h 129"/>
                    <a:gd name="T16" fmla="*/ 133 w 262"/>
                    <a:gd name="T17" fmla="*/ 128 h 129"/>
                    <a:gd name="T18" fmla="*/ 119 w 262"/>
                    <a:gd name="T19" fmla="*/ 128 h 129"/>
                    <a:gd name="T20" fmla="*/ 106 w 262"/>
                    <a:gd name="T21" fmla="*/ 127 h 129"/>
                    <a:gd name="T22" fmla="*/ 91 w 262"/>
                    <a:gd name="T23" fmla="*/ 127 h 129"/>
                    <a:gd name="T24" fmla="*/ 77 w 262"/>
                    <a:gd name="T25" fmla="*/ 126 h 129"/>
                    <a:gd name="T26" fmla="*/ 61 w 262"/>
                    <a:gd name="T27" fmla="*/ 125 h 129"/>
                    <a:gd name="T28" fmla="*/ 45 w 262"/>
                    <a:gd name="T29" fmla="*/ 124 h 129"/>
                    <a:gd name="T30" fmla="*/ 29 w 262"/>
                    <a:gd name="T31" fmla="*/ 122 h 129"/>
                    <a:gd name="T32" fmla="*/ 13 w 262"/>
                    <a:gd name="T33" fmla="*/ 120 h 129"/>
                    <a:gd name="T34" fmla="*/ 3 w 262"/>
                    <a:gd name="T35" fmla="*/ 96 h 129"/>
                    <a:gd name="T36" fmla="*/ 0 w 262"/>
                    <a:gd name="T37" fmla="*/ 62 h 129"/>
                    <a:gd name="T38" fmla="*/ 2 w 262"/>
                    <a:gd name="T39" fmla="*/ 29 h 129"/>
                    <a:gd name="T40" fmla="*/ 7 w 262"/>
                    <a:gd name="T41" fmla="*/ 7 h 129"/>
                    <a:gd name="T42" fmla="*/ 24 w 262"/>
                    <a:gd name="T43" fmla="*/ 5 h 129"/>
                    <a:gd name="T44" fmla="*/ 41 w 262"/>
                    <a:gd name="T45" fmla="*/ 3 h 129"/>
                    <a:gd name="T46" fmla="*/ 58 w 262"/>
                    <a:gd name="T47" fmla="*/ 2 h 129"/>
                    <a:gd name="T48" fmla="*/ 72 w 262"/>
                    <a:gd name="T49" fmla="*/ 1 h 129"/>
                    <a:gd name="T50" fmla="*/ 88 w 262"/>
                    <a:gd name="T51" fmla="*/ 0 h 129"/>
                    <a:gd name="T52" fmla="*/ 103 w 262"/>
                    <a:gd name="T53" fmla="*/ 0 h 129"/>
                    <a:gd name="T54" fmla="*/ 117 w 262"/>
                    <a:gd name="T55" fmla="*/ 0 h 129"/>
                    <a:gd name="T56" fmla="*/ 133 w 262"/>
                    <a:gd name="T57" fmla="*/ 0 h 129"/>
                    <a:gd name="T58" fmla="*/ 147 w 262"/>
                    <a:gd name="T59" fmla="*/ 0 h 129"/>
                    <a:gd name="T60" fmla="*/ 161 w 262"/>
                    <a:gd name="T61" fmla="*/ 0 h 129"/>
                    <a:gd name="T62" fmla="*/ 177 w 262"/>
                    <a:gd name="T63" fmla="*/ 1 h 129"/>
                    <a:gd name="T64" fmla="*/ 192 w 262"/>
                    <a:gd name="T65" fmla="*/ 2 h 129"/>
                    <a:gd name="T66" fmla="*/ 206 w 262"/>
                    <a:gd name="T67" fmla="*/ 3 h 129"/>
                    <a:gd name="T68" fmla="*/ 221 w 262"/>
                    <a:gd name="T69" fmla="*/ 4 h 129"/>
                    <a:gd name="T70" fmla="*/ 237 w 262"/>
                    <a:gd name="T71" fmla="*/ 5 h 129"/>
                    <a:gd name="T72" fmla="*/ 254 w 262"/>
                    <a:gd name="T73" fmla="*/ 7 h 129"/>
                    <a:gd name="T74" fmla="*/ 258 w 262"/>
                    <a:gd name="T75" fmla="*/ 29 h 129"/>
                    <a:gd name="T76" fmla="*/ 261 w 262"/>
                    <a:gd name="T77" fmla="*/ 62 h 129"/>
                    <a:gd name="T78" fmla="*/ 257 w 262"/>
                    <a:gd name="T79" fmla="*/ 96 h 129"/>
                    <a:gd name="T80" fmla="*/ 247 w 262"/>
                    <a:gd name="T81" fmla="*/ 120 h 12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62"/>
                    <a:gd name="T124" fmla="*/ 0 h 129"/>
                    <a:gd name="T125" fmla="*/ 262 w 262"/>
                    <a:gd name="T126" fmla="*/ 129 h 12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62" h="129">
                      <a:moveTo>
                        <a:pt x="247" y="120"/>
                      </a:moveTo>
                      <a:lnTo>
                        <a:pt x="232" y="122"/>
                      </a:lnTo>
                      <a:lnTo>
                        <a:pt x="217" y="123"/>
                      </a:lnTo>
                      <a:lnTo>
                        <a:pt x="202" y="125"/>
                      </a:lnTo>
                      <a:lnTo>
                        <a:pt x="188" y="126"/>
                      </a:lnTo>
                      <a:lnTo>
                        <a:pt x="174" y="126"/>
                      </a:lnTo>
                      <a:lnTo>
                        <a:pt x="161" y="127"/>
                      </a:lnTo>
                      <a:lnTo>
                        <a:pt x="146" y="127"/>
                      </a:lnTo>
                      <a:lnTo>
                        <a:pt x="133" y="128"/>
                      </a:lnTo>
                      <a:lnTo>
                        <a:pt x="119" y="128"/>
                      </a:lnTo>
                      <a:lnTo>
                        <a:pt x="106" y="127"/>
                      </a:lnTo>
                      <a:lnTo>
                        <a:pt x="91" y="127"/>
                      </a:lnTo>
                      <a:lnTo>
                        <a:pt x="77" y="126"/>
                      </a:lnTo>
                      <a:lnTo>
                        <a:pt x="61" y="125"/>
                      </a:lnTo>
                      <a:lnTo>
                        <a:pt x="45" y="124"/>
                      </a:lnTo>
                      <a:lnTo>
                        <a:pt x="29" y="122"/>
                      </a:lnTo>
                      <a:lnTo>
                        <a:pt x="13" y="120"/>
                      </a:lnTo>
                      <a:lnTo>
                        <a:pt x="3" y="96"/>
                      </a:lnTo>
                      <a:lnTo>
                        <a:pt x="0" y="62"/>
                      </a:lnTo>
                      <a:lnTo>
                        <a:pt x="2" y="29"/>
                      </a:lnTo>
                      <a:lnTo>
                        <a:pt x="7" y="7"/>
                      </a:lnTo>
                      <a:lnTo>
                        <a:pt x="24" y="5"/>
                      </a:lnTo>
                      <a:lnTo>
                        <a:pt x="41" y="3"/>
                      </a:lnTo>
                      <a:lnTo>
                        <a:pt x="58" y="2"/>
                      </a:lnTo>
                      <a:lnTo>
                        <a:pt x="72" y="1"/>
                      </a:lnTo>
                      <a:lnTo>
                        <a:pt x="88" y="0"/>
                      </a:lnTo>
                      <a:lnTo>
                        <a:pt x="103" y="0"/>
                      </a:lnTo>
                      <a:lnTo>
                        <a:pt x="117" y="0"/>
                      </a:lnTo>
                      <a:lnTo>
                        <a:pt x="133" y="0"/>
                      </a:lnTo>
                      <a:lnTo>
                        <a:pt x="147" y="0"/>
                      </a:lnTo>
                      <a:lnTo>
                        <a:pt x="161" y="0"/>
                      </a:lnTo>
                      <a:lnTo>
                        <a:pt x="177" y="1"/>
                      </a:lnTo>
                      <a:lnTo>
                        <a:pt x="192" y="2"/>
                      </a:lnTo>
                      <a:lnTo>
                        <a:pt x="206" y="3"/>
                      </a:lnTo>
                      <a:lnTo>
                        <a:pt x="221" y="4"/>
                      </a:lnTo>
                      <a:lnTo>
                        <a:pt x="237" y="5"/>
                      </a:lnTo>
                      <a:lnTo>
                        <a:pt x="254" y="7"/>
                      </a:lnTo>
                      <a:lnTo>
                        <a:pt x="258" y="29"/>
                      </a:lnTo>
                      <a:lnTo>
                        <a:pt x="261" y="62"/>
                      </a:lnTo>
                      <a:lnTo>
                        <a:pt x="257" y="96"/>
                      </a:lnTo>
                      <a:lnTo>
                        <a:pt x="247" y="12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2" name="Freeform 201">
                  <a:extLst>
                    <a:ext uri="{FF2B5EF4-FFF2-40B4-BE49-F238E27FC236}">
                      <a16:creationId xmlns:a16="http://schemas.microsoft.com/office/drawing/2014/main" id="{0EE74E27-7FB9-4D90-832C-E1C371E2F0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6" y="2332"/>
                  <a:ext cx="162" cy="18"/>
                </a:xfrm>
                <a:custGeom>
                  <a:avLst/>
                  <a:gdLst>
                    <a:gd name="T0" fmla="*/ 161 w 162"/>
                    <a:gd name="T1" fmla="*/ 17 h 18"/>
                    <a:gd name="T2" fmla="*/ 161 w 162"/>
                    <a:gd name="T3" fmla="*/ 0 h 18"/>
                    <a:gd name="T4" fmla="*/ 0 w 162"/>
                    <a:gd name="T5" fmla="*/ 0 h 18"/>
                    <a:gd name="T6" fmla="*/ 0 w 162"/>
                    <a:gd name="T7" fmla="*/ 17 h 18"/>
                    <a:gd name="T8" fmla="*/ 161 w 162"/>
                    <a:gd name="T9" fmla="*/ 1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2"/>
                    <a:gd name="T16" fmla="*/ 0 h 18"/>
                    <a:gd name="T17" fmla="*/ 162 w 162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2" h="18">
                      <a:moveTo>
                        <a:pt x="161" y="17"/>
                      </a:moveTo>
                      <a:lnTo>
                        <a:pt x="161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161" y="17"/>
                      </a:lnTo>
                    </a:path>
                  </a:pathLst>
                </a:custGeom>
                <a:solidFill>
                  <a:srgbClr val="99999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3" name="Freeform 202">
                  <a:extLst>
                    <a:ext uri="{FF2B5EF4-FFF2-40B4-BE49-F238E27FC236}">
                      <a16:creationId xmlns:a16="http://schemas.microsoft.com/office/drawing/2014/main" id="{42D93EF4-0001-4B88-9EFE-7DBDC94C82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6" y="2351"/>
                  <a:ext cx="132" cy="18"/>
                </a:xfrm>
                <a:custGeom>
                  <a:avLst/>
                  <a:gdLst>
                    <a:gd name="T0" fmla="*/ 131 w 132"/>
                    <a:gd name="T1" fmla="*/ 17 h 18"/>
                    <a:gd name="T2" fmla="*/ 131 w 132"/>
                    <a:gd name="T3" fmla="*/ 0 h 18"/>
                    <a:gd name="T4" fmla="*/ 0 w 132"/>
                    <a:gd name="T5" fmla="*/ 0 h 18"/>
                    <a:gd name="T6" fmla="*/ 0 w 132"/>
                    <a:gd name="T7" fmla="*/ 17 h 18"/>
                    <a:gd name="T8" fmla="*/ 131 w 132"/>
                    <a:gd name="T9" fmla="*/ 1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2"/>
                    <a:gd name="T16" fmla="*/ 0 h 18"/>
                    <a:gd name="T17" fmla="*/ 132 w 132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2" h="18">
                      <a:moveTo>
                        <a:pt x="131" y="17"/>
                      </a:moveTo>
                      <a:lnTo>
                        <a:pt x="131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131" y="17"/>
                      </a:lnTo>
                    </a:path>
                  </a:pathLst>
                </a:custGeom>
                <a:solidFill>
                  <a:srgbClr val="99999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4" name="Freeform 203">
                  <a:extLst>
                    <a:ext uri="{FF2B5EF4-FFF2-40B4-BE49-F238E27FC236}">
                      <a16:creationId xmlns:a16="http://schemas.microsoft.com/office/drawing/2014/main" id="{FDFD3333-E4FF-4AE0-B26F-A746DD1A5D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6" y="2370"/>
                  <a:ext cx="90" cy="18"/>
                </a:xfrm>
                <a:custGeom>
                  <a:avLst/>
                  <a:gdLst>
                    <a:gd name="T0" fmla="*/ 89 w 90"/>
                    <a:gd name="T1" fmla="*/ 17 h 18"/>
                    <a:gd name="T2" fmla="*/ 89 w 90"/>
                    <a:gd name="T3" fmla="*/ 0 h 18"/>
                    <a:gd name="T4" fmla="*/ 0 w 90"/>
                    <a:gd name="T5" fmla="*/ 0 h 18"/>
                    <a:gd name="T6" fmla="*/ 0 w 90"/>
                    <a:gd name="T7" fmla="*/ 17 h 18"/>
                    <a:gd name="T8" fmla="*/ 89 w 90"/>
                    <a:gd name="T9" fmla="*/ 1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8"/>
                    <a:gd name="T17" fmla="*/ 90 w 90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8">
                      <a:moveTo>
                        <a:pt x="89" y="17"/>
                      </a:moveTo>
                      <a:lnTo>
                        <a:pt x="89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89" y="17"/>
                      </a:lnTo>
                    </a:path>
                  </a:pathLst>
                </a:custGeom>
                <a:solidFill>
                  <a:srgbClr val="99999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5" name="Freeform 204">
                  <a:extLst>
                    <a:ext uri="{FF2B5EF4-FFF2-40B4-BE49-F238E27FC236}">
                      <a16:creationId xmlns:a16="http://schemas.microsoft.com/office/drawing/2014/main" id="{36FA13F6-2D94-4533-A2D3-C3B91EE079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6" y="2389"/>
                  <a:ext cx="51" cy="18"/>
                </a:xfrm>
                <a:custGeom>
                  <a:avLst/>
                  <a:gdLst>
                    <a:gd name="T0" fmla="*/ 50 w 51"/>
                    <a:gd name="T1" fmla="*/ 17 h 18"/>
                    <a:gd name="T2" fmla="*/ 50 w 51"/>
                    <a:gd name="T3" fmla="*/ 0 h 18"/>
                    <a:gd name="T4" fmla="*/ 0 w 51"/>
                    <a:gd name="T5" fmla="*/ 0 h 18"/>
                    <a:gd name="T6" fmla="*/ 0 w 51"/>
                    <a:gd name="T7" fmla="*/ 17 h 18"/>
                    <a:gd name="T8" fmla="*/ 50 w 51"/>
                    <a:gd name="T9" fmla="*/ 17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18"/>
                    <a:gd name="T17" fmla="*/ 51 w 51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18">
                      <a:moveTo>
                        <a:pt x="50" y="17"/>
                      </a:moveTo>
                      <a:lnTo>
                        <a:pt x="50" y="0"/>
                      </a:ln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50" y="17"/>
                      </a:lnTo>
                    </a:path>
                  </a:pathLst>
                </a:custGeom>
                <a:solidFill>
                  <a:srgbClr val="999999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936" name="Group 205">
              <a:extLst>
                <a:ext uri="{FF2B5EF4-FFF2-40B4-BE49-F238E27FC236}">
                  <a16:creationId xmlns:a16="http://schemas.microsoft.com/office/drawing/2014/main" id="{1E2D394E-7E17-461C-88B1-717A24437C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66672" y="160508"/>
              <a:ext cx="330139" cy="974042"/>
              <a:chOff x="964" y="1684"/>
              <a:chExt cx="424" cy="664"/>
            </a:xfrm>
          </p:grpSpPr>
          <p:sp>
            <p:nvSpPr>
              <p:cNvPr id="937" name="Rectangle 206" descr="Granite">
                <a:extLst>
                  <a:ext uri="{FF2B5EF4-FFF2-40B4-BE49-F238E27FC236}">
                    <a16:creationId xmlns:a16="http://schemas.microsoft.com/office/drawing/2014/main" id="{AD16F984-13F1-4AA7-A9DD-9933BC4C0B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4" y="1684"/>
                <a:ext cx="424" cy="664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938" name="Group 207">
                <a:extLst>
                  <a:ext uri="{FF2B5EF4-FFF2-40B4-BE49-F238E27FC236}">
                    <a16:creationId xmlns:a16="http://schemas.microsoft.com/office/drawing/2014/main" id="{A4655935-BA71-40F7-AA6D-F551610E58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82" y="1732"/>
                <a:ext cx="388" cy="184"/>
                <a:chOff x="982" y="1732"/>
                <a:chExt cx="388" cy="184"/>
              </a:xfrm>
            </p:grpSpPr>
            <p:sp>
              <p:nvSpPr>
                <p:cNvPr id="953" name="Rectangle 208">
                  <a:extLst>
                    <a:ext uri="{FF2B5EF4-FFF2-40B4-BE49-F238E27FC236}">
                      <a16:creationId xmlns:a16="http://schemas.microsoft.com/office/drawing/2014/main" id="{D4688970-93CD-4703-ADFE-E01716D3C2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2" y="173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4" name="Rectangle 209">
                  <a:extLst>
                    <a:ext uri="{FF2B5EF4-FFF2-40B4-BE49-F238E27FC236}">
                      <a16:creationId xmlns:a16="http://schemas.microsoft.com/office/drawing/2014/main" id="{5DBB4D63-0B46-43C0-AA05-3BB8A1C40B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4" y="173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5" name="Rectangle 210">
                  <a:extLst>
                    <a:ext uri="{FF2B5EF4-FFF2-40B4-BE49-F238E27FC236}">
                      <a16:creationId xmlns:a16="http://schemas.microsoft.com/office/drawing/2014/main" id="{DBF35C8F-8C88-469C-9856-5F7AA05564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6" y="173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6" name="Rectangle 211">
                  <a:extLst>
                    <a:ext uri="{FF2B5EF4-FFF2-40B4-BE49-F238E27FC236}">
                      <a16:creationId xmlns:a16="http://schemas.microsoft.com/office/drawing/2014/main" id="{E0A4C888-9DBF-4424-86EA-137FCFC481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98" y="173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7" name="Rectangle 212">
                  <a:extLst>
                    <a:ext uri="{FF2B5EF4-FFF2-40B4-BE49-F238E27FC236}">
                      <a16:creationId xmlns:a16="http://schemas.microsoft.com/office/drawing/2014/main" id="{63DEF87C-399B-4BAF-9138-5C4BB86BDD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0" y="173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8" name="Rectangle 213">
                  <a:extLst>
                    <a:ext uri="{FF2B5EF4-FFF2-40B4-BE49-F238E27FC236}">
                      <a16:creationId xmlns:a16="http://schemas.microsoft.com/office/drawing/2014/main" id="{11DB5982-6954-4503-AA0F-13322CE97B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2" y="173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39" name="Group 214">
                <a:extLst>
                  <a:ext uri="{FF2B5EF4-FFF2-40B4-BE49-F238E27FC236}">
                    <a16:creationId xmlns:a16="http://schemas.microsoft.com/office/drawing/2014/main" id="{7C450AF6-2979-4DFB-AA37-9625AAEE5D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82" y="1972"/>
                <a:ext cx="388" cy="184"/>
                <a:chOff x="982" y="1972"/>
                <a:chExt cx="388" cy="184"/>
              </a:xfrm>
            </p:grpSpPr>
            <p:sp>
              <p:nvSpPr>
                <p:cNvPr id="947" name="Rectangle 215">
                  <a:extLst>
                    <a:ext uri="{FF2B5EF4-FFF2-40B4-BE49-F238E27FC236}">
                      <a16:creationId xmlns:a16="http://schemas.microsoft.com/office/drawing/2014/main" id="{79C416EB-E486-4273-928D-FFE6DE12FF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2" y="197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48" name="Rectangle 216">
                  <a:extLst>
                    <a:ext uri="{FF2B5EF4-FFF2-40B4-BE49-F238E27FC236}">
                      <a16:creationId xmlns:a16="http://schemas.microsoft.com/office/drawing/2014/main" id="{83179EC0-F6A1-40EA-AEDB-99603E6CFB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4" y="197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49" name="Rectangle 217">
                  <a:extLst>
                    <a:ext uri="{FF2B5EF4-FFF2-40B4-BE49-F238E27FC236}">
                      <a16:creationId xmlns:a16="http://schemas.microsoft.com/office/drawing/2014/main" id="{ADF55EFA-EF94-4BE5-BCBE-87E0DB5AC3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6" y="197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0" name="Rectangle 218">
                  <a:extLst>
                    <a:ext uri="{FF2B5EF4-FFF2-40B4-BE49-F238E27FC236}">
                      <a16:creationId xmlns:a16="http://schemas.microsoft.com/office/drawing/2014/main" id="{5FFE0524-7B6C-4F71-9993-0833F356C2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98" y="197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1" name="Rectangle 219">
                  <a:extLst>
                    <a:ext uri="{FF2B5EF4-FFF2-40B4-BE49-F238E27FC236}">
                      <a16:creationId xmlns:a16="http://schemas.microsoft.com/office/drawing/2014/main" id="{052BEF9C-566E-4414-A926-BDBDFBDC9E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70" y="197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2" name="Rectangle 220">
                  <a:extLst>
                    <a:ext uri="{FF2B5EF4-FFF2-40B4-BE49-F238E27FC236}">
                      <a16:creationId xmlns:a16="http://schemas.microsoft.com/office/drawing/2014/main" id="{688AC50A-DE21-4F48-ABE5-979767410D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2" y="1972"/>
                  <a:ext cx="28" cy="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777777"/>
                    </a:gs>
                    <a:gs pos="100000">
                      <a:srgbClr val="535353"/>
                    </a:gs>
                  </a:gsLst>
                  <a:lin ang="5400000" scaled="1"/>
                </a:gra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40" name="Group 221">
                <a:extLst>
                  <a:ext uri="{FF2B5EF4-FFF2-40B4-BE49-F238E27FC236}">
                    <a16:creationId xmlns:a16="http://schemas.microsoft.com/office/drawing/2014/main" id="{E13E50CC-A2AC-4144-817F-E4DC5695F8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44" y="2212"/>
                <a:ext cx="208" cy="40"/>
                <a:chOff x="1144" y="2212"/>
                <a:chExt cx="208" cy="40"/>
              </a:xfrm>
            </p:grpSpPr>
            <p:sp>
              <p:nvSpPr>
                <p:cNvPr id="944" name="Rectangle 222">
                  <a:extLst>
                    <a:ext uri="{FF2B5EF4-FFF2-40B4-BE49-F238E27FC236}">
                      <a16:creationId xmlns:a16="http://schemas.microsoft.com/office/drawing/2014/main" id="{A13AB8E6-B95B-4E91-8D05-03B654F601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4" y="2212"/>
                  <a:ext cx="64" cy="40"/>
                </a:xfrm>
                <a:prstGeom prst="rect">
                  <a:avLst/>
                </a:prstGeom>
                <a:solidFill>
                  <a:srgbClr val="77777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45" name="Rectangle 223">
                  <a:extLst>
                    <a:ext uri="{FF2B5EF4-FFF2-40B4-BE49-F238E27FC236}">
                      <a16:creationId xmlns:a16="http://schemas.microsoft.com/office/drawing/2014/main" id="{8AE9A23C-2DB3-4C57-993E-DC81CBAFCB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16" y="2212"/>
                  <a:ext cx="64" cy="40"/>
                </a:xfrm>
                <a:prstGeom prst="rect">
                  <a:avLst/>
                </a:prstGeom>
                <a:solidFill>
                  <a:srgbClr val="77777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46" name="Rectangle 224">
                  <a:extLst>
                    <a:ext uri="{FF2B5EF4-FFF2-40B4-BE49-F238E27FC236}">
                      <a16:creationId xmlns:a16="http://schemas.microsoft.com/office/drawing/2014/main" id="{57F138D5-57B5-4E78-AD07-1A4C9A3598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88" y="2212"/>
                  <a:ext cx="64" cy="40"/>
                </a:xfrm>
                <a:prstGeom prst="rect">
                  <a:avLst/>
                </a:prstGeom>
                <a:solidFill>
                  <a:srgbClr val="77777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41" name="Group 225">
                <a:extLst>
                  <a:ext uri="{FF2B5EF4-FFF2-40B4-BE49-F238E27FC236}">
                    <a16:creationId xmlns:a16="http://schemas.microsoft.com/office/drawing/2014/main" id="{6AC389E4-2C41-4927-BD52-0F65D53E2F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4" y="2260"/>
                <a:ext cx="80" cy="40"/>
                <a:chOff x="1024" y="2260"/>
                <a:chExt cx="80" cy="40"/>
              </a:xfrm>
            </p:grpSpPr>
            <p:sp>
              <p:nvSpPr>
                <p:cNvPr id="942" name="Oval 226">
                  <a:extLst>
                    <a:ext uri="{FF2B5EF4-FFF2-40B4-BE49-F238E27FC236}">
                      <a16:creationId xmlns:a16="http://schemas.microsoft.com/office/drawing/2014/main" id="{52A68D5E-BD0E-4995-843A-785579E49E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24" y="2260"/>
                  <a:ext cx="8" cy="40"/>
                </a:xfrm>
                <a:prstGeom prst="ellipse">
                  <a:avLst/>
                </a:prstGeom>
                <a:solidFill>
                  <a:srgbClr val="777777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43" name="Oval 227">
                  <a:extLst>
                    <a:ext uri="{FF2B5EF4-FFF2-40B4-BE49-F238E27FC236}">
                      <a16:creationId xmlns:a16="http://schemas.microsoft.com/office/drawing/2014/main" id="{E36FC624-8BA3-46A6-AD0C-CD52D59767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6" y="2260"/>
                  <a:ext cx="8" cy="40"/>
                </a:xfrm>
                <a:prstGeom prst="ellipse">
                  <a:avLst/>
                </a:prstGeom>
                <a:solidFill>
                  <a:srgbClr val="777777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959" name="Group 228">
              <a:extLst>
                <a:ext uri="{FF2B5EF4-FFF2-40B4-BE49-F238E27FC236}">
                  <a16:creationId xmlns:a16="http://schemas.microsoft.com/office/drawing/2014/main" id="{1C98C478-350A-425E-B1D6-EF62049F2D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89934" y="393390"/>
              <a:ext cx="987425" cy="1130300"/>
              <a:chOff x="196" y="3796"/>
              <a:chExt cx="1006" cy="856"/>
            </a:xfrm>
          </p:grpSpPr>
          <p:grpSp>
            <p:nvGrpSpPr>
              <p:cNvPr id="960" name="Group 229">
                <a:extLst>
                  <a:ext uri="{FF2B5EF4-FFF2-40B4-BE49-F238E27FC236}">
                    <a16:creationId xmlns:a16="http://schemas.microsoft.com/office/drawing/2014/main" id="{60725EA7-0192-4216-8CA6-926C58600A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6" y="3796"/>
                <a:ext cx="503" cy="658"/>
                <a:chOff x="196" y="3796"/>
                <a:chExt cx="503" cy="658"/>
              </a:xfrm>
            </p:grpSpPr>
            <p:sp>
              <p:nvSpPr>
                <p:cNvPr id="1009" name="Rectangle 230">
                  <a:extLst>
                    <a:ext uri="{FF2B5EF4-FFF2-40B4-BE49-F238E27FC236}">
                      <a16:creationId xmlns:a16="http://schemas.microsoft.com/office/drawing/2014/main" id="{10C584E1-7669-46A5-808F-5CFBBA32A6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0" y="3796"/>
                  <a:ext cx="37" cy="658"/>
                </a:xfrm>
                <a:prstGeom prst="rect">
                  <a:avLst/>
                </a:prstGeom>
                <a:solidFill>
                  <a:srgbClr val="AD6900"/>
                </a:solidFill>
                <a:ln w="12700">
                  <a:solidFill>
                    <a:srgbClr val="7144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0" name="Line 231">
                  <a:extLst>
                    <a:ext uri="{FF2B5EF4-FFF2-40B4-BE49-F238E27FC236}">
                      <a16:creationId xmlns:a16="http://schemas.microsoft.com/office/drawing/2014/main" id="{C38435BC-30C6-4BA3-A25A-5DA2DE6162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49" y="3846"/>
                  <a:ext cx="84" cy="57"/>
                </a:xfrm>
                <a:prstGeom prst="line">
                  <a:avLst/>
                </a:prstGeom>
                <a:noFill/>
                <a:ln w="12700">
                  <a:solidFill>
                    <a:srgbClr val="AD6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1" name="Line 232">
                  <a:extLst>
                    <a:ext uri="{FF2B5EF4-FFF2-40B4-BE49-F238E27FC236}">
                      <a16:creationId xmlns:a16="http://schemas.microsoft.com/office/drawing/2014/main" id="{B2E1F37A-6916-471E-AF0E-945DB0CF09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1" y="3846"/>
                  <a:ext cx="82" cy="55"/>
                </a:xfrm>
                <a:prstGeom prst="line">
                  <a:avLst/>
                </a:prstGeom>
                <a:noFill/>
                <a:ln w="12700">
                  <a:solidFill>
                    <a:srgbClr val="AD6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12" name="Group 233">
                  <a:extLst>
                    <a:ext uri="{FF2B5EF4-FFF2-40B4-BE49-F238E27FC236}">
                      <a16:creationId xmlns:a16="http://schemas.microsoft.com/office/drawing/2014/main" id="{B06C83FA-E2BA-4AAB-83C8-E0AB4690B6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9" y="3813"/>
                  <a:ext cx="28" cy="24"/>
                  <a:chOff x="219" y="3813"/>
                  <a:chExt cx="28" cy="24"/>
                </a:xfrm>
              </p:grpSpPr>
              <p:sp>
                <p:nvSpPr>
                  <p:cNvPr id="1033" name="Freeform 234">
                    <a:extLst>
                      <a:ext uri="{FF2B5EF4-FFF2-40B4-BE49-F238E27FC236}">
                        <a16:creationId xmlns:a16="http://schemas.microsoft.com/office/drawing/2014/main" id="{25D8CB80-A1A6-4A69-9A50-81F560B344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3" y="3815"/>
                    <a:ext cx="20" cy="18"/>
                  </a:xfrm>
                  <a:custGeom>
                    <a:avLst/>
                    <a:gdLst>
                      <a:gd name="T0" fmla="*/ 13 w 20"/>
                      <a:gd name="T1" fmla="*/ 0 h 18"/>
                      <a:gd name="T2" fmla="*/ 19 w 20"/>
                      <a:gd name="T3" fmla="*/ 17 h 18"/>
                      <a:gd name="T4" fmla="*/ 0 w 20"/>
                      <a:gd name="T5" fmla="*/ 17 h 18"/>
                      <a:gd name="T6" fmla="*/ 5 w 20"/>
                      <a:gd name="T7" fmla="*/ 0 h 18"/>
                      <a:gd name="T8" fmla="*/ 13 w 20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18"/>
                      <a:gd name="T17" fmla="*/ 20 w 20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18">
                        <a:moveTo>
                          <a:pt x="13" y="0"/>
                        </a:moveTo>
                        <a:lnTo>
                          <a:pt x="19" y="17"/>
                        </a:lnTo>
                        <a:lnTo>
                          <a:pt x="0" y="17"/>
                        </a:lnTo>
                        <a:lnTo>
                          <a:pt x="5" y="0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34" name="Freeform 235">
                    <a:extLst>
                      <a:ext uri="{FF2B5EF4-FFF2-40B4-BE49-F238E27FC236}">
                        <a16:creationId xmlns:a16="http://schemas.microsoft.com/office/drawing/2014/main" id="{8EDCD89F-3DFB-4658-8472-DC0CE2F3DC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9" y="3813"/>
                    <a:ext cx="28" cy="24"/>
                  </a:xfrm>
                  <a:custGeom>
                    <a:avLst/>
                    <a:gdLst>
                      <a:gd name="T0" fmla="*/ 19 w 28"/>
                      <a:gd name="T1" fmla="*/ 0 h 24"/>
                      <a:gd name="T2" fmla="*/ 27 w 28"/>
                      <a:gd name="T3" fmla="*/ 23 h 24"/>
                      <a:gd name="T4" fmla="*/ 0 w 28"/>
                      <a:gd name="T5" fmla="*/ 23 h 24"/>
                      <a:gd name="T6" fmla="*/ 6 w 28"/>
                      <a:gd name="T7" fmla="*/ 0 h 24"/>
                      <a:gd name="T8" fmla="*/ 19 w 28"/>
                      <a:gd name="T9" fmla="*/ 0 h 24"/>
                      <a:gd name="T10" fmla="*/ 14 w 28"/>
                      <a:gd name="T11" fmla="*/ 6 h 24"/>
                      <a:gd name="T12" fmla="*/ 11 w 28"/>
                      <a:gd name="T13" fmla="*/ 6 h 24"/>
                      <a:gd name="T14" fmla="*/ 9 w 28"/>
                      <a:gd name="T15" fmla="*/ 16 h 24"/>
                      <a:gd name="T16" fmla="*/ 18 w 28"/>
                      <a:gd name="T17" fmla="*/ 16 h 24"/>
                      <a:gd name="T18" fmla="*/ 14 w 28"/>
                      <a:gd name="T19" fmla="*/ 6 h 24"/>
                      <a:gd name="T20" fmla="*/ 19 w 28"/>
                      <a:gd name="T21" fmla="*/ 0 h 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8"/>
                      <a:gd name="T34" fmla="*/ 0 h 24"/>
                      <a:gd name="T35" fmla="*/ 28 w 28"/>
                      <a:gd name="T36" fmla="*/ 24 h 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8" h="24">
                        <a:moveTo>
                          <a:pt x="19" y="0"/>
                        </a:moveTo>
                        <a:lnTo>
                          <a:pt x="27" y="23"/>
                        </a:lnTo>
                        <a:lnTo>
                          <a:pt x="0" y="23"/>
                        </a:lnTo>
                        <a:lnTo>
                          <a:pt x="6" y="0"/>
                        </a:lnTo>
                        <a:lnTo>
                          <a:pt x="19" y="0"/>
                        </a:lnTo>
                        <a:lnTo>
                          <a:pt x="14" y="6"/>
                        </a:lnTo>
                        <a:lnTo>
                          <a:pt x="11" y="6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4" y="6"/>
                        </a:lnTo>
                        <a:lnTo>
                          <a:pt x="19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13" name="Group 236">
                  <a:extLst>
                    <a:ext uri="{FF2B5EF4-FFF2-40B4-BE49-F238E27FC236}">
                      <a16:creationId xmlns:a16="http://schemas.microsoft.com/office/drawing/2014/main" id="{D01841D3-C8DF-4F56-AEED-A9299031B0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3" y="3813"/>
                  <a:ext cx="28" cy="24"/>
                  <a:chOff x="263" y="3813"/>
                  <a:chExt cx="28" cy="24"/>
                </a:xfrm>
              </p:grpSpPr>
              <p:sp>
                <p:nvSpPr>
                  <p:cNvPr id="1031" name="Freeform 237">
                    <a:extLst>
                      <a:ext uri="{FF2B5EF4-FFF2-40B4-BE49-F238E27FC236}">
                        <a16:creationId xmlns:a16="http://schemas.microsoft.com/office/drawing/2014/main" id="{72B8A4AB-765F-4992-AB39-1CBC235348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9" y="3815"/>
                    <a:ext cx="20" cy="18"/>
                  </a:xfrm>
                  <a:custGeom>
                    <a:avLst/>
                    <a:gdLst>
                      <a:gd name="T0" fmla="*/ 14 w 20"/>
                      <a:gd name="T1" fmla="*/ 0 h 18"/>
                      <a:gd name="T2" fmla="*/ 19 w 20"/>
                      <a:gd name="T3" fmla="*/ 17 h 18"/>
                      <a:gd name="T4" fmla="*/ 0 w 20"/>
                      <a:gd name="T5" fmla="*/ 17 h 18"/>
                      <a:gd name="T6" fmla="*/ 5 w 20"/>
                      <a:gd name="T7" fmla="*/ 0 h 18"/>
                      <a:gd name="T8" fmla="*/ 14 w 20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18"/>
                      <a:gd name="T17" fmla="*/ 20 w 20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18">
                        <a:moveTo>
                          <a:pt x="14" y="0"/>
                        </a:moveTo>
                        <a:lnTo>
                          <a:pt x="19" y="17"/>
                        </a:lnTo>
                        <a:lnTo>
                          <a:pt x="0" y="17"/>
                        </a:lnTo>
                        <a:lnTo>
                          <a:pt x="5" y="0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32" name="Freeform 238">
                    <a:extLst>
                      <a:ext uri="{FF2B5EF4-FFF2-40B4-BE49-F238E27FC236}">
                        <a16:creationId xmlns:a16="http://schemas.microsoft.com/office/drawing/2014/main" id="{49E41C14-880C-4778-99B0-5C0DFA01B9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3" y="3813"/>
                    <a:ext cx="28" cy="24"/>
                  </a:xfrm>
                  <a:custGeom>
                    <a:avLst/>
                    <a:gdLst>
                      <a:gd name="T0" fmla="*/ 19 w 28"/>
                      <a:gd name="T1" fmla="*/ 0 h 24"/>
                      <a:gd name="T2" fmla="*/ 27 w 28"/>
                      <a:gd name="T3" fmla="*/ 23 h 24"/>
                      <a:gd name="T4" fmla="*/ 0 w 28"/>
                      <a:gd name="T5" fmla="*/ 23 h 24"/>
                      <a:gd name="T6" fmla="*/ 6 w 28"/>
                      <a:gd name="T7" fmla="*/ 0 h 24"/>
                      <a:gd name="T8" fmla="*/ 19 w 28"/>
                      <a:gd name="T9" fmla="*/ 0 h 24"/>
                      <a:gd name="T10" fmla="*/ 14 w 28"/>
                      <a:gd name="T11" fmla="*/ 6 h 24"/>
                      <a:gd name="T12" fmla="*/ 11 w 28"/>
                      <a:gd name="T13" fmla="*/ 6 h 24"/>
                      <a:gd name="T14" fmla="*/ 9 w 28"/>
                      <a:gd name="T15" fmla="*/ 16 h 24"/>
                      <a:gd name="T16" fmla="*/ 18 w 28"/>
                      <a:gd name="T17" fmla="*/ 16 h 24"/>
                      <a:gd name="T18" fmla="*/ 14 w 28"/>
                      <a:gd name="T19" fmla="*/ 6 h 24"/>
                      <a:gd name="T20" fmla="*/ 19 w 28"/>
                      <a:gd name="T21" fmla="*/ 0 h 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8"/>
                      <a:gd name="T34" fmla="*/ 0 h 24"/>
                      <a:gd name="T35" fmla="*/ 28 w 28"/>
                      <a:gd name="T36" fmla="*/ 24 h 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8" h="24">
                        <a:moveTo>
                          <a:pt x="19" y="0"/>
                        </a:moveTo>
                        <a:lnTo>
                          <a:pt x="27" y="23"/>
                        </a:lnTo>
                        <a:lnTo>
                          <a:pt x="0" y="23"/>
                        </a:lnTo>
                        <a:lnTo>
                          <a:pt x="6" y="0"/>
                        </a:lnTo>
                        <a:lnTo>
                          <a:pt x="19" y="0"/>
                        </a:lnTo>
                        <a:lnTo>
                          <a:pt x="14" y="6"/>
                        </a:lnTo>
                        <a:lnTo>
                          <a:pt x="11" y="6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4" y="6"/>
                        </a:lnTo>
                        <a:lnTo>
                          <a:pt x="19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14" name="Group 239">
                  <a:extLst>
                    <a:ext uri="{FF2B5EF4-FFF2-40B4-BE49-F238E27FC236}">
                      <a16:creationId xmlns:a16="http://schemas.microsoft.com/office/drawing/2014/main" id="{66E96A33-713E-4D16-9CF0-68B4C79AF1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6" y="3814"/>
                  <a:ext cx="28" cy="24"/>
                  <a:chOff x="396" y="3814"/>
                  <a:chExt cx="28" cy="24"/>
                </a:xfrm>
              </p:grpSpPr>
              <p:sp>
                <p:nvSpPr>
                  <p:cNvPr id="1029" name="Freeform 240">
                    <a:extLst>
                      <a:ext uri="{FF2B5EF4-FFF2-40B4-BE49-F238E27FC236}">
                        <a16:creationId xmlns:a16="http://schemas.microsoft.com/office/drawing/2014/main" id="{AEA9BFF1-A025-4687-960B-37BB04F04B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1" y="3817"/>
                    <a:ext cx="19" cy="18"/>
                  </a:xfrm>
                  <a:custGeom>
                    <a:avLst/>
                    <a:gdLst>
                      <a:gd name="T0" fmla="*/ 13 w 19"/>
                      <a:gd name="T1" fmla="*/ 0 h 18"/>
                      <a:gd name="T2" fmla="*/ 18 w 19"/>
                      <a:gd name="T3" fmla="*/ 17 h 18"/>
                      <a:gd name="T4" fmla="*/ 0 w 19"/>
                      <a:gd name="T5" fmla="*/ 17 h 18"/>
                      <a:gd name="T6" fmla="*/ 4 w 19"/>
                      <a:gd name="T7" fmla="*/ 0 h 18"/>
                      <a:gd name="T8" fmla="*/ 13 w 19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18"/>
                      <a:gd name="T17" fmla="*/ 19 w 19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18">
                        <a:moveTo>
                          <a:pt x="13" y="0"/>
                        </a:moveTo>
                        <a:lnTo>
                          <a:pt x="18" y="17"/>
                        </a:lnTo>
                        <a:lnTo>
                          <a:pt x="0" y="17"/>
                        </a:lnTo>
                        <a:lnTo>
                          <a:pt x="4" y="0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30" name="Freeform 241">
                    <a:extLst>
                      <a:ext uri="{FF2B5EF4-FFF2-40B4-BE49-F238E27FC236}">
                        <a16:creationId xmlns:a16="http://schemas.microsoft.com/office/drawing/2014/main" id="{3DABA630-266F-4254-AD90-4B1373B191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6" y="3814"/>
                    <a:ext cx="28" cy="24"/>
                  </a:xfrm>
                  <a:custGeom>
                    <a:avLst/>
                    <a:gdLst>
                      <a:gd name="T0" fmla="*/ 19 w 28"/>
                      <a:gd name="T1" fmla="*/ 0 h 24"/>
                      <a:gd name="T2" fmla="*/ 27 w 28"/>
                      <a:gd name="T3" fmla="*/ 23 h 24"/>
                      <a:gd name="T4" fmla="*/ 0 w 28"/>
                      <a:gd name="T5" fmla="*/ 23 h 24"/>
                      <a:gd name="T6" fmla="*/ 6 w 28"/>
                      <a:gd name="T7" fmla="*/ 0 h 24"/>
                      <a:gd name="T8" fmla="*/ 19 w 28"/>
                      <a:gd name="T9" fmla="*/ 0 h 24"/>
                      <a:gd name="T10" fmla="*/ 14 w 28"/>
                      <a:gd name="T11" fmla="*/ 6 h 24"/>
                      <a:gd name="T12" fmla="*/ 11 w 28"/>
                      <a:gd name="T13" fmla="*/ 6 h 24"/>
                      <a:gd name="T14" fmla="*/ 9 w 28"/>
                      <a:gd name="T15" fmla="*/ 16 h 24"/>
                      <a:gd name="T16" fmla="*/ 18 w 28"/>
                      <a:gd name="T17" fmla="*/ 16 h 24"/>
                      <a:gd name="T18" fmla="*/ 14 w 28"/>
                      <a:gd name="T19" fmla="*/ 6 h 24"/>
                      <a:gd name="T20" fmla="*/ 19 w 28"/>
                      <a:gd name="T21" fmla="*/ 0 h 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8"/>
                      <a:gd name="T34" fmla="*/ 0 h 24"/>
                      <a:gd name="T35" fmla="*/ 28 w 28"/>
                      <a:gd name="T36" fmla="*/ 24 h 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8" h="24">
                        <a:moveTo>
                          <a:pt x="19" y="0"/>
                        </a:moveTo>
                        <a:lnTo>
                          <a:pt x="27" y="23"/>
                        </a:lnTo>
                        <a:lnTo>
                          <a:pt x="0" y="23"/>
                        </a:lnTo>
                        <a:lnTo>
                          <a:pt x="6" y="0"/>
                        </a:lnTo>
                        <a:lnTo>
                          <a:pt x="19" y="0"/>
                        </a:lnTo>
                        <a:lnTo>
                          <a:pt x="14" y="6"/>
                        </a:lnTo>
                        <a:lnTo>
                          <a:pt x="11" y="6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4" y="6"/>
                        </a:lnTo>
                        <a:lnTo>
                          <a:pt x="19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15" name="Group 242">
                  <a:extLst>
                    <a:ext uri="{FF2B5EF4-FFF2-40B4-BE49-F238E27FC236}">
                      <a16:creationId xmlns:a16="http://schemas.microsoft.com/office/drawing/2014/main" id="{CD2E7CD9-0ADE-40AA-BCF6-A3C2E020438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7" y="3814"/>
                  <a:ext cx="29" cy="24"/>
                  <a:chOff x="437" y="3814"/>
                  <a:chExt cx="29" cy="24"/>
                </a:xfrm>
              </p:grpSpPr>
              <p:sp>
                <p:nvSpPr>
                  <p:cNvPr id="1024" name="Freeform 243">
                    <a:extLst>
                      <a:ext uri="{FF2B5EF4-FFF2-40B4-BE49-F238E27FC236}">
                        <a16:creationId xmlns:a16="http://schemas.microsoft.com/office/drawing/2014/main" id="{637FDCA1-7A03-457A-8880-166A786DC4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3" y="3817"/>
                    <a:ext cx="19" cy="18"/>
                  </a:xfrm>
                  <a:custGeom>
                    <a:avLst/>
                    <a:gdLst>
                      <a:gd name="T0" fmla="*/ 12 w 19"/>
                      <a:gd name="T1" fmla="*/ 0 h 18"/>
                      <a:gd name="T2" fmla="*/ 18 w 19"/>
                      <a:gd name="T3" fmla="*/ 17 h 18"/>
                      <a:gd name="T4" fmla="*/ 0 w 19"/>
                      <a:gd name="T5" fmla="*/ 17 h 18"/>
                      <a:gd name="T6" fmla="*/ 4 w 19"/>
                      <a:gd name="T7" fmla="*/ 0 h 18"/>
                      <a:gd name="T8" fmla="*/ 12 w 19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18"/>
                      <a:gd name="T17" fmla="*/ 19 w 19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18">
                        <a:moveTo>
                          <a:pt x="12" y="0"/>
                        </a:moveTo>
                        <a:lnTo>
                          <a:pt x="18" y="17"/>
                        </a:lnTo>
                        <a:lnTo>
                          <a:pt x="0" y="17"/>
                        </a:lnTo>
                        <a:lnTo>
                          <a:pt x="4" y="0"/>
                        </a:lnTo>
                        <a:lnTo>
                          <a:pt x="12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25" name="Freeform 244">
                    <a:extLst>
                      <a:ext uri="{FF2B5EF4-FFF2-40B4-BE49-F238E27FC236}">
                        <a16:creationId xmlns:a16="http://schemas.microsoft.com/office/drawing/2014/main" id="{11BFF77F-6CD8-408D-A0A6-F1E24A404B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7" y="3814"/>
                    <a:ext cx="29" cy="24"/>
                  </a:xfrm>
                  <a:custGeom>
                    <a:avLst/>
                    <a:gdLst>
                      <a:gd name="T0" fmla="*/ 20 w 29"/>
                      <a:gd name="T1" fmla="*/ 0 h 24"/>
                      <a:gd name="T2" fmla="*/ 28 w 29"/>
                      <a:gd name="T3" fmla="*/ 23 h 24"/>
                      <a:gd name="T4" fmla="*/ 0 w 29"/>
                      <a:gd name="T5" fmla="*/ 23 h 24"/>
                      <a:gd name="T6" fmla="*/ 5 w 29"/>
                      <a:gd name="T7" fmla="*/ 0 h 24"/>
                      <a:gd name="T8" fmla="*/ 20 w 29"/>
                      <a:gd name="T9" fmla="*/ 0 h 24"/>
                      <a:gd name="T10" fmla="*/ 15 w 29"/>
                      <a:gd name="T11" fmla="*/ 6 h 24"/>
                      <a:gd name="T12" fmla="*/ 11 w 29"/>
                      <a:gd name="T13" fmla="*/ 6 h 24"/>
                      <a:gd name="T14" fmla="*/ 9 w 29"/>
                      <a:gd name="T15" fmla="*/ 16 h 24"/>
                      <a:gd name="T16" fmla="*/ 18 w 29"/>
                      <a:gd name="T17" fmla="*/ 16 h 24"/>
                      <a:gd name="T18" fmla="*/ 15 w 29"/>
                      <a:gd name="T19" fmla="*/ 6 h 24"/>
                      <a:gd name="T20" fmla="*/ 20 w 29"/>
                      <a:gd name="T21" fmla="*/ 0 h 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"/>
                      <a:gd name="T34" fmla="*/ 0 h 24"/>
                      <a:gd name="T35" fmla="*/ 29 w 29"/>
                      <a:gd name="T36" fmla="*/ 24 h 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" h="24">
                        <a:moveTo>
                          <a:pt x="20" y="0"/>
                        </a:moveTo>
                        <a:lnTo>
                          <a:pt x="28" y="23"/>
                        </a:lnTo>
                        <a:lnTo>
                          <a:pt x="0" y="23"/>
                        </a:lnTo>
                        <a:lnTo>
                          <a:pt x="5" y="0"/>
                        </a:lnTo>
                        <a:lnTo>
                          <a:pt x="20" y="0"/>
                        </a:lnTo>
                        <a:lnTo>
                          <a:pt x="15" y="6"/>
                        </a:lnTo>
                        <a:lnTo>
                          <a:pt x="11" y="6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5" y="6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016" name="Rectangle 245">
                  <a:extLst>
                    <a:ext uri="{FF2B5EF4-FFF2-40B4-BE49-F238E27FC236}">
                      <a16:creationId xmlns:a16="http://schemas.microsoft.com/office/drawing/2014/main" id="{147DC7B1-2C09-47AC-AA19-BE031DBB81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" y="3836"/>
                  <a:ext cx="282" cy="19"/>
                </a:xfrm>
                <a:prstGeom prst="rect">
                  <a:avLst/>
                </a:prstGeom>
                <a:solidFill>
                  <a:srgbClr val="AD6900"/>
                </a:solidFill>
                <a:ln w="12700">
                  <a:solidFill>
                    <a:srgbClr val="AD6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7" name="Rectangle 246">
                  <a:extLst>
                    <a:ext uri="{FF2B5EF4-FFF2-40B4-BE49-F238E27FC236}">
                      <a16:creationId xmlns:a16="http://schemas.microsoft.com/office/drawing/2014/main" id="{B58B0003-713F-422C-9D62-5ADC8142A7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7" y="3859"/>
                  <a:ext cx="43" cy="16"/>
                </a:xfrm>
                <a:prstGeom prst="rect">
                  <a:avLst/>
                </a:prstGeom>
                <a:solidFill>
                  <a:srgbClr val="7144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8" name="Line 247">
                  <a:extLst>
                    <a:ext uri="{FF2B5EF4-FFF2-40B4-BE49-F238E27FC236}">
                      <a16:creationId xmlns:a16="http://schemas.microsoft.com/office/drawing/2014/main" id="{8254036B-B41C-4920-A5B4-7AA5DE3E7C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6" y="3831"/>
                  <a:ext cx="44" cy="0"/>
                </a:xfrm>
                <a:prstGeom prst="line">
                  <a:avLst/>
                </a:prstGeom>
                <a:noFill/>
                <a:ln w="12700">
                  <a:solidFill>
                    <a:srgbClr val="7144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9" name="Line 248">
                  <a:extLst>
                    <a:ext uri="{FF2B5EF4-FFF2-40B4-BE49-F238E27FC236}">
                      <a16:creationId xmlns:a16="http://schemas.microsoft.com/office/drawing/2014/main" id="{E57098EE-B9FD-496C-8203-6C491BAF7A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" y="3883"/>
                  <a:ext cx="0" cy="30"/>
                </a:xfrm>
                <a:prstGeom prst="line">
                  <a:avLst/>
                </a:prstGeom>
                <a:noFill/>
                <a:ln w="12700">
                  <a:solidFill>
                    <a:srgbClr val="7144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0" name="Arc 249">
                  <a:extLst>
                    <a:ext uri="{FF2B5EF4-FFF2-40B4-BE49-F238E27FC236}">
                      <a16:creationId xmlns:a16="http://schemas.microsoft.com/office/drawing/2014/main" id="{0A05CAF9-26D3-49A4-B7CA-D755C282B7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" y="3818"/>
                  <a:ext cx="253" cy="109"/>
                </a:xfrm>
                <a:custGeom>
                  <a:avLst/>
                  <a:gdLst>
                    <a:gd name="T0" fmla="*/ 0 w 21600"/>
                    <a:gd name="T1" fmla="*/ 0 h 21799"/>
                    <a:gd name="T2" fmla="*/ 0 w 21600"/>
                    <a:gd name="T3" fmla="*/ 0 h 21799"/>
                    <a:gd name="T4" fmla="*/ 0 w 21600"/>
                    <a:gd name="T5" fmla="*/ 0 h 217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799"/>
                    <a:gd name="T11" fmla="*/ 21600 w 21600"/>
                    <a:gd name="T12" fmla="*/ 21799 h 217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799" fill="none" extrusionOk="0">
                      <a:moveTo>
                        <a:pt x="21514" y="21798"/>
                      </a:moveTo>
                      <a:cubicBezTo>
                        <a:pt x="9618" y="21751"/>
                        <a:pt x="0" y="12094"/>
                        <a:pt x="0" y="199"/>
                      </a:cubicBezTo>
                      <a:cubicBezTo>
                        <a:pt x="-1" y="132"/>
                        <a:pt x="0" y="66"/>
                        <a:pt x="0" y="-1"/>
                      </a:cubicBezTo>
                    </a:path>
                    <a:path w="21600" h="21799" stroke="0" extrusionOk="0">
                      <a:moveTo>
                        <a:pt x="21514" y="21798"/>
                      </a:moveTo>
                      <a:cubicBezTo>
                        <a:pt x="9618" y="21751"/>
                        <a:pt x="0" y="12094"/>
                        <a:pt x="0" y="199"/>
                      </a:cubicBezTo>
                      <a:cubicBezTo>
                        <a:pt x="-1" y="132"/>
                        <a:pt x="0" y="66"/>
                        <a:pt x="0" y="-1"/>
                      </a:cubicBezTo>
                      <a:lnTo>
                        <a:pt x="21600" y="1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1" name="Arc 250">
                  <a:extLst>
                    <a:ext uri="{FF2B5EF4-FFF2-40B4-BE49-F238E27FC236}">
                      <a16:creationId xmlns:a16="http://schemas.microsoft.com/office/drawing/2014/main" id="{93427FD4-34E2-4C53-9464-00EB0F8FF8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" y="3817"/>
                  <a:ext cx="254" cy="109"/>
                </a:xfrm>
                <a:custGeom>
                  <a:avLst/>
                  <a:gdLst>
                    <a:gd name="T0" fmla="*/ 0 w 21600"/>
                    <a:gd name="T1" fmla="*/ 0 h 21800"/>
                    <a:gd name="T2" fmla="*/ 0 w 21600"/>
                    <a:gd name="T3" fmla="*/ 0 h 21800"/>
                    <a:gd name="T4" fmla="*/ 0 w 21600"/>
                    <a:gd name="T5" fmla="*/ 0 h 218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800"/>
                    <a:gd name="T11" fmla="*/ 21600 w 21600"/>
                    <a:gd name="T12" fmla="*/ 21800 h 218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800" fill="none" extrusionOk="0">
                      <a:moveTo>
                        <a:pt x="21514" y="21799"/>
                      </a:moveTo>
                      <a:cubicBezTo>
                        <a:pt x="9618" y="21752"/>
                        <a:pt x="0" y="12095"/>
                        <a:pt x="0" y="200"/>
                      </a:cubicBezTo>
                      <a:cubicBezTo>
                        <a:pt x="-1" y="133"/>
                        <a:pt x="0" y="66"/>
                        <a:pt x="0" y="-1"/>
                      </a:cubicBezTo>
                    </a:path>
                    <a:path w="21600" h="21800" stroke="0" extrusionOk="0">
                      <a:moveTo>
                        <a:pt x="21514" y="21799"/>
                      </a:moveTo>
                      <a:cubicBezTo>
                        <a:pt x="9618" y="21752"/>
                        <a:pt x="0" y="12095"/>
                        <a:pt x="0" y="200"/>
                      </a:cubicBezTo>
                      <a:cubicBezTo>
                        <a:pt x="-1" y="133"/>
                        <a:pt x="0" y="66"/>
                        <a:pt x="0" y="-1"/>
                      </a:cubicBezTo>
                      <a:lnTo>
                        <a:pt x="21600" y="2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2" name="Arc 251">
                  <a:extLst>
                    <a:ext uri="{FF2B5EF4-FFF2-40B4-BE49-F238E27FC236}">
                      <a16:creationId xmlns:a16="http://schemas.microsoft.com/office/drawing/2014/main" id="{0E15AD64-39C6-4E99-B336-975121771D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" y="3817"/>
                  <a:ext cx="253" cy="10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21600" h="21600" stroke="0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3" name="Arc 252">
                  <a:extLst>
                    <a:ext uri="{FF2B5EF4-FFF2-40B4-BE49-F238E27FC236}">
                      <a16:creationId xmlns:a16="http://schemas.microsoft.com/office/drawing/2014/main" id="{9708CCC6-4453-48AB-B7BA-B7D8ABF18A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" y="3812"/>
                  <a:ext cx="253" cy="109"/>
                </a:xfrm>
                <a:custGeom>
                  <a:avLst/>
                  <a:gdLst>
                    <a:gd name="T0" fmla="*/ 0 w 21600"/>
                    <a:gd name="T1" fmla="*/ 0 h 21801"/>
                    <a:gd name="T2" fmla="*/ 0 w 21600"/>
                    <a:gd name="T3" fmla="*/ 0 h 21801"/>
                    <a:gd name="T4" fmla="*/ 0 w 21600"/>
                    <a:gd name="T5" fmla="*/ 0 h 2180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801"/>
                    <a:gd name="T11" fmla="*/ 21600 w 21600"/>
                    <a:gd name="T12" fmla="*/ 21801 h 2180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801" fill="none" extrusionOk="0">
                      <a:moveTo>
                        <a:pt x="21600" y="21801"/>
                      </a:moveTo>
                      <a:cubicBezTo>
                        <a:pt x="9670" y="21801"/>
                        <a:pt x="0" y="12130"/>
                        <a:pt x="0" y="201"/>
                      </a:cubicBezTo>
                      <a:cubicBezTo>
                        <a:pt x="-1" y="133"/>
                        <a:pt x="0" y="66"/>
                        <a:pt x="0" y="-1"/>
                      </a:cubicBezTo>
                    </a:path>
                    <a:path w="21600" h="21801" stroke="0" extrusionOk="0">
                      <a:moveTo>
                        <a:pt x="21600" y="21801"/>
                      </a:moveTo>
                      <a:cubicBezTo>
                        <a:pt x="9670" y="21801"/>
                        <a:pt x="0" y="12130"/>
                        <a:pt x="0" y="201"/>
                      </a:cubicBezTo>
                      <a:cubicBezTo>
                        <a:pt x="-1" y="133"/>
                        <a:pt x="0" y="66"/>
                        <a:pt x="0" y="-1"/>
                      </a:cubicBezTo>
                      <a:lnTo>
                        <a:pt x="21600" y="20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61" name="Group 253">
                <a:extLst>
                  <a:ext uri="{FF2B5EF4-FFF2-40B4-BE49-F238E27FC236}">
                    <a16:creationId xmlns:a16="http://schemas.microsoft.com/office/drawing/2014/main" id="{C84A07FA-C31C-4DF8-8144-C9B471C12E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7" y="3895"/>
                <a:ext cx="503" cy="658"/>
                <a:chOff x="447" y="3895"/>
                <a:chExt cx="503" cy="658"/>
              </a:xfrm>
            </p:grpSpPr>
            <p:sp>
              <p:nvSpPr>
                <p:cNvPr id="986" name="Rectangle 254">
                  <a:extLst>
                    <a:ext uri="{FF2B5EF4-FFF2-40B4-BE49-F238E27FC236}">
                      <a16:creationId xmlns:a16="http://schemas.microsoft.com/office/drawing/2014/main" id="{03C86BF7-7626-40F6-8D94-8F7765712A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9" y="3895"/>
                  <a:ext cx="39" cy="658"/>
                </a:xfrm>
                <a:prstGeom prst="rect">
                  <a:avLst/>
                </a:prstGeom>
                <a:solidFill>
                  <a:srgbClr val="AD6900"/>
                </a:solidFill>
                <a:ln w="12700">
                  <a:solidFill>
                    <a:srgbClr val="7144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87" name="Line 255">
                  <a:extLst>
                    <a:ext uri="{FF2B5EF4-FFF2-40B4-BE49-F238E27FC236}">
                      <a16:creationId xmlns:a16="http://schemas.microsoft.com/office/drawing/2014/main" id="{474FBCA6-CE91-4CEC-A1D8-AB5FD640FB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99" y="3945"/>
                  <a:ext cx="85" cy="57"/>
                </a:xfrm>
                <a:prstGeom prst="line">
                  <a:avLst/>
                </a:prstGeom>
                <a:noFill/>
                <a:ln w="12700">
                  <a:solidFill>
                    <a:srgbClr val="AD6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88" name="Line 256">
                  <a:extLst>
                    <a:ext uri="{FF2B5EF4-FFF2-40B4-BE49-F238E27FC236}">
                      <a16:creationId xmlns:a16="http://schemas.microsoft.com/office/drawing/2014/main" id="{B34548C7-90C3-4B7D-9C24-18FCA3E321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1" y="3945"/>
                  <a:ext cx="83" cy="56"/>
                </a:xfrm>
                <a:prstGeom prst="line">
                  <a:avLst/>
                </a:prstGeom>
                <a:noFill/>
                <a:ln w="12700">
                  <a:solidFill>
                    <a:srgbClr val="AD6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989" name="Group 257">
                  <a:extLst>
                    <a:ext uri="{FF2B5EF4-FFF2-40B4-BE49-F238E27FC236}">
                      <a16:creationId xmlns:a16="http://schemas.microsoft.com/office/drawing/2014/main" id="{9FC383D1-B483-4F34-BB12-352DBB056B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8" y="3912"/>
                  <a:ext cx="29" cy="25"/>
                  <a:chOff x="468" y="3912"/>
                  <a:chExt cx="29" cy="25"/>
                </a:xfrm>
              </p:grpSpPr>
              <p:sp>
                <p:nvSpPr>
                  <p:cNvPr id="1007" name="Freeform 258">
                    <a:extLst>
                      <a:ext uri="{FF2B5EF4-FFF2-40B4-BE49-F238E27FC236}">
                        <a16:creationId xmlns:a16="http://schemas.microsoft.com/office/drawing/2014/main" id="{47BF1FC3-5BE3-4F43-9CBB-48AA64A2AD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4" y="3916"/>
                    <a:ext cx="20" cy="17"/>
                  </a:xfrm>
                  <a:custGeom>
                    <a:avLst/>
                    <a:gdLst>
                      <a:gd name="T0" fmla="*/ 14 w 20"/>
                      <a:gd name="T1" fmla="*/ 0 h 17"/>
                      <a:gd name="T2" fmla="*/ 19 w 20"/>
                      <a:gd name="T3" fmla="*/ 16 h 17"/>
                      <a:gd name="T4" fmla="*/ 0 w 20"/>
                      <a:gd name="T5" fmla="*/ 16 h 17"/>
                      <a:gd name="T6" fmla="*/ 5 w 20"/>
                      <a:gd name="T7" fmla="*/ 0 h 17"/>
                      <a:gd name="T8" fmla="*/ 14 w 20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17"/>
                      <a:gd name="T17" fmla="*/ 20 w 20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17">
                        <a:moveTo>
                          <a:pt x="14" y="0"/>
                        </a:moveTo>
                        <a:lnTo>
                          <a:pt x="19" y="16"/>
                        </a:lnTo>
                        <a:lnTo>
                          <a:pt x="0" y="16"/>
                        </a:lnTo>
                        <a:lnTo>
                          <a:pt x="5" y="0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08" name="Freeform 259">
                    <a:extLst>
                      <a:ext uri="{FF2B5EF4-FFF2-40B4-BE49-F238E27FC236}">
                        <a16:creationId xmlns:a16="http://schemas.microsoft.com/office/drawing/2014/main" id="{38709FA2-74FF-4830-A24F-67E4F20393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8" y="3912"/>
                    <a:ext cx="29" cy="25"/>
                  </a:xfrm>
                  <a:custGeom>
                    <a:avLst/>
                    <a:gdLst>
                      <a:gd name="T0" fmla="*/ 20 w 29"/>
                      <a:gd name="T1" fmla="*/ 0 h 25"/>
                      <a:gd name="T2" fmla="*/ 28 w 29"/>
                      <a:gd name="T3" fmla="*/ 24 h 25"/>
                      <a:gd name="T4" fmla="*/ 0 w 29"/>
                      <a:gd name="T5" fmla="*/ 24 h 25"/>
                      <a:gd name="T6" fmla="*/ 6 w 29"/>
                      <a:gd name="T7" fmla="*/ 0 h 25"/>
                      <a:gd name="T8" fmla="*/ 20 w 29"/>
                      <a:gd name="T9" fmla="*/ 0 h 25"/>
                      <a:gd name="T10" fmla="*/ 16 w 29"/>
                      <a:gd name="T11" fmla="*/ 7 h 25"/>
                      <a:gd name="T12" fmla="*/ 11 w 29"/>
                      <a:gd name="T13" fmla="*/ 7 h 25"/>
                      <a:gd name="T14" fmla="*/ 9 w 29"/>
                      <a:gd name="T15" fmla="*/ 16 h 25"/>
                      <a:gd name="T16" fmla="*/ 18 w 29"/>
                      <a:gd name="T17" fmla="*/ 16 h 25"/>
                      <a:gd name="T18" fmla="*/ 16 w 29"/>
                      <a:gd name="T19" fmla="*/ 7 h 25"/>
                      <a:gd name="T20" fmla="*/ 20 w 29"/>
                      <a:gd name="T21" fmla="*/ 0 h 2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"/>
                      <a:gd name="T34" fmla="*/ 0 h 25"/>
                      <a:gd name="T35" fmla="*/ 29 w 29"/>
                      <a:gd name="T36" fmla="*/ 25 h 2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" h="25">
                        <a:moveTo>
                          <a:pt x="20" y="0"/>
                        </a:moveTo>
                        <a:lnTo>
                          <a:pt x="28" y="24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lnTo>
                          <a:pt x="20" y="0"/>
                        </a:lnTo>
                        <a:lnTo>
                          <a:pt x="16" y="7"/>
                        </a:lnTo>
                        <a:lnTo>
                          <a:pt x="11" y="7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6" y="7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90" name="Group 260">
                  <a:extLst>
                    <a:ext uri="{FF2B5EF4-FFF2-40B4-BE49-F238E27FC236}">
                      <a16:creationId xmlns:a16="http://schemas.microsoft.com/office/drawing/2014/main" id="{48F7ED63-4140-449B-8674-6DAA64A2ED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14" y="3912"/>
                  <a:ext cx="29" cy="25"/>
                  <a:chOff x="514" y="3912"/>
                  <a:chExt cx="29" cy="25"/>
                </a:xfrm>
              </p:grpSpPr>
              <p:sp>
                <p:nvSpPr>
                  <p:cNvPr id="1005" name="Freeform 261">
                    <a:extLst>
                      <a:ext uri="{FF2B5EF4-FFF2-40B4-BE49-F238E27FC236}">
                        <a16:creationId xmlns:a16="http://schemas.microsoft.com/office/drawing/2014/main" id="{FB1990CF-8FB2-433F-87EE-AF4993A607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0" y="3916"/>
                    <a:ext cx="19" cy="17"/>
                  </a:xfrm>
                  <a:custGeom>
                    <a:avLst/>
                    <a:gdLst>
                      <a:gd name="T0" fmla="*/ 12 w 19"/>
                      <a:gd name="T1" fmla="*/ 0 h 17"/>
                      <a:gd name="T2" fmla="*/ 18 w 19"/>
                      <a:gd name="T3" fmla="*/ 16 h 17"/>
                      <a:gd name="T4" fmla="*/ 0 w 19"/>
                      <a:gd name="T5" fmla="*/ 16 h 17"/>
                      <a:gd name="T6" fmla="*/ 4 w 19"/>
                      <a:gd name="T7" fmla="*/ 0 h 17"/>
                      <a:gd name="T8" fmla="*/ 12 w 19"/>
                      <a:gd name="T9" fmla="*/ 0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17"/>
                      <a:gd name="T17" fmla="*/ 19 w 19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17">
                        <a:moveTo>
                          <a:pt x="12" y="0"/>
                        </a:moveTo>
                        <a:lnTo>
                          <a:pt x="18" y="16"/>
                        </a:lnTo>
                        <a:lnTo>
                          <a:pt x="0" y="16"/>
                        </a:lnTo>
                        <a:lnTo>
                          <a:pt x="4" y="0"/>
                        </a:lnTo>
                        <a:lnTo>
                          <a:pt x="12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06" name="Freeform 262">
                    <a:extLst>
                      <a:ext uri="{FF2B5EF4-FFF2-40B4-BE49-F238E27FC236}">
                        <a16:creationId xmlns:a16="http://schemas.microsoft.com/office/drawing/2014/main" id="{B8CA6E8D-BDD2-4850-B217-8D7AB876A2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4" y="3912"/>
                    <a:ext cx="29" cy="25"/>
                  </a:xfrm>
                  <a:custGeom>
                    <a:avLst/>
                    <a:gdLst>
                      <a:gd name="T0" fmla="*/ 20 w 29"/>
                      <a:gd name="T1" fmla="*/ 0 h 25"/>
                      <a:gd name="T2" fmla="*/ 28 w 29"/>
                      <a:gd name="T3" fmla="*/ 24 h 25"/>
                      <a:gd name="T4" fmla="*/ 0 w 29"/>
                      <a:gd name="T5" fmla="*/ 24 h 25"/>
                      <a:gd name="T6" fmla="*/ 5 w 29"/>
                      <a:gd name="T7" fmla="*/ 0 h 25"/>
                      <a:gd name="T8" fmla="*/ 20 w 29"/>
                      <a:gd name="T9" fmla="*/ 0 h 25"/>
                      <a:gd name="T10" fmla="*/ 14 w 29"/>
                      <a:gd name="T11" fmla="*/ 7 h 25"/>
                      <a:gd name="T12" fmla="*/ 11 w 29"/>
                      <a:gd name="T13" fmla="*/ 7 h 25"/>
                      <a:gd name="T14" fmla="*/ 9 w 29"/>
                      <a:gd name="T15" fmla="*/ 16 h 25"/>
                      <a:gd name="T16" fmla="*/ 18 w 29"/>
                      <a:gd name="T17" fmla="*/ 16 h 25"/>
                      <a:gd name="T18" fmla="*/ 14 w 29"/>
                      <a:gd name="T19" fmla="*/ 7 h 25"/>
                      <a:gd name="T20" fmla="*/ 20 w 29"/>
                      <a:gd name="T21" fmla="*/ 0 h 2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"/>
                      <a:gd name="T34" fmla="*/ 0 h 25"/>
                      <a:gd name="T35" fmla="*/ 29 w 29"/>
                      <a:gd name="T36" fmla="*/ 25 h 2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" h="25">
                        <a:moveTo>
                          <a:pt x="20" y="0"/>
                        </a:moveTo>
                        <a:lnTo>
                          <a:pt x="28" y="24"/>
                        </a:lnTo>
                        <a:lnTo>
                          <a:pt x="0" y="24"/>
                        </a:lnTo>
                        <a:lnTo>
                          <a:pt x="5" y="0"/>
                        </a:lnTo>
                        <a:lnTo>
                          <a:pt x="20" y="0"/>
                        </a:lnTo>
                        <a:lnTo>
                          <a:pt x="14" y="7"/>
                        </a:lnTo>
                        <a:lnTo>
                          <a:pt x="11" y="7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4" y="7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91" name="Group 263">
                  <a:extLst>
                    <a:ext uri="{FF2B5EF4-FFF2-40B4-BE49-F238E27FC236}">
                      <a16:creationId xmlns:a16="http://schemas.microsoft.com/office/drawing/2014/main" id="{E8244138-6FAE-494A-87C5-DEA773A9AC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7" y="3913"/>
                  <a:ext cx="28" cy="25"/>
                  <a:chOff x="647" y="3913"/>
                  <a:chExt cx="28" cy="25"/>
                </a:xfrm>
              </p:grpSpPr>
              <p:sp>
                <p:nvSpPr>
                  <p:cNvPr id="1003" name="Freeform 264">
                    <a:extLst>
                      <a:ext uri="{FF2B5EF4-FFF2-40B4-BE49-F238E27FC236}">
                        <a16:creationId xmlns:a16="http://schemas.microsoft.com/office/drawing/2014/main" id="{88047CAF-4F56-4BF5-A9D1-03B338B40A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2" y="3916"/>
                    <a:ext cx="19" cy="18"/>
                  </a:xfrm>
                  <a:custGeom>
                    <a:avLst/>
                    <a:gdLst>
                      <a:gd name="T0" fmla="*/ 13 w 19"/>
                      <a:gd name="T1" fmla="*/ 0 h 18"/>
                      <a:gd name="T2" fmla="*/ 18 w 19"/>
                      <a:gd name="T3" fmla="*/ 17 h 18"/>
                      <a:gd name="T4" fmla="*/ 0 w 19"/>
                      <a:gd name="T5" fmla="*/ 17 h 18"/>
                      <a:gd name="T6" fmla="*/ 4 w 19"/>
                      <a:gd name="T7" fmla="*/ 0 h 18"/>
                      <a:gd name="T8" fmla="*/ 13 w 19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18"/>
                      <a:gd name="T17" fmla="*/ 19 w 19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18">
                        <a:moveTo>
                          <a:pt x="13" y="0"/>
                        </a:moveTo>
                        <a:lnTo>
                          <a:pt x="18" y="17"/>
                        </a:lnTo>
                        <a:lnTo>
                          <a:pt x="0" y="17"/>
                        </a:lnTo>
                        <a:lnTo>
                          <a:pt x="4" y="0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04" name="Freeform 265">
                    <a:extLst>
                      <a:ext uri="{FF2B5EF4-FFF2-40B4-BE49-F238E27FC236}">
                        <a16:creationId xmlns:a16="http://schemas.microsoft.com/office/drawing/2014/main" id="{7403F330-B217-4AE2-B6CE-E9F7BBC39B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7" y="3913"/>
                    <a:ext cx="28" cy="25"/>
                  </a:xfrm>
                  <a:custGeom>
                    <a:avLst/>
                    <a:gdLst>
                      <a:gd name="T0" fmla="*/ 19 w 28"/>
                      <a:gd name="T1" fmla="*/ 0 h 25"/>
                      <a:gd name="T2" fmla="*/ 27 w 28"/>
                      <a:gd name="T3" fmla="*/ 24 h 25"/>
                      <a:gd name="T4" fmla="*/ 0 w 28"/>
                      <a:gd name="T5" fmla="*/ 24 h 25"/>
                      <a:gd name="T6" fmla="*/ 6 w 28"/>
                      <a:gd name="T7" fmla="*/ 0 h 25"/>
                      <a:gd name="T8" fmla="*/ 19 w 28"/>
                      <a:gd name="T9" fmla="*/ 0 h 25"/>
                      <a:gd name="T10" fmla="*/ 14 w 28"/>
                      <a:gd name="T11" fmla="*/ 7 h 25"/>
                      <a:gd name="T12" fmla="*/ 11 w 28"/>
                      <a:gd name="T13" fmla="*/ 7 h 25"/>
                      <a:gd name="T14" fmla="*/ 9 w 28"/>
                      <a:gd name="T15" fmla="*/ 16 h 25"/>
                      <a:gd name="T16" fmla="*/ 18 w 28"/>
                      <a:gd name="T17" fmla="*/ 16 h 25"/>
                      <a:gd name="T18" fmla="*/ 14 w 28"/>
                      <a:gd name="T19" fmla="*/ 7 h 25"/>
                      <a:gd name="T20" fmla="*/ 19 w 28"/>
                      <a:gd name="T21" fmla="*/ 0 h 2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8"/>
                      <a:gd name="T34" fmla="*/ 0 h 25"/>
                      <a:gd name="T35" fmla="*/ 28 w 28"/>
                      <a:gd name="T36" fmla="*/ 25 h 2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8" h="25">
                        <a:moveTo>
                          <a:pt x="19" y="0"/>
                        </a:moveTo>
                        <a:lnTo>
                          <a:pt x="27" y="24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lnTo>
                          <a:pt x="19" y="0"/>
                        </a:lnTo>
                        <a:lnTo>
                          <a:pt x="14" y="7"/>
                        </a:lnTo>
                        <a:lnTo>
                          <a:pt x="11" y="7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4" y="7"/>
                        </a:lnTo>
                        <a:lnTo>
                          <a:pt x="19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92" name="Group 266">
                  <a:extLst>
                    <a:ext uri="{FF2B5EF4-FFF2-40B4-BE49-F238E27FC236}">
                      <a16:creationId xmlns:a16="http://schemas.microsoft.com/office/drawing/2014/main" id="{8BA4CFEF-EABF-4F9D-B56F-A9BD29A1F4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88" y="3913"/>
                  <a:ext cx="29" cy="25"/>
                  <a:chOff x="688" y="3913"/>
                  <a:chExt cx="29" cy="25"/>
                </a:xfrm>
              </p:grpSpPr>
              <p:sp>
                <p:nvSpPr>
                  <p:cNvPr id="1001" name="Freeform 267">
                    <a:extLst>
                      <a:ext uri="{FF2B5EF4-FFF2-40B4-BE49-F238E27FC236}">
                        <a16:creationId xmlns:a16="http://schemas.microsoft.com/office/drawing/2014/main" id="{AE18861B-146E-4DFF-9591-5275EABE69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2" y="3916"/>
                    <a:ext cx="20" cy="18"/>
                  </a:xfrm>
                  <a:custGeom>
                    <a:avLst/>
                    <a:gdLst>
                      <a:gd name="T0" fmla="*/ 13 w 20"/>
                      <a:gd name="T1" fmla="*/ 0 h 18"/>
                      <a:gd name="T2" fmla="*/ 19 w 20"/>
                      <a:gd name="T3" fmla="*/ 17 h 18"/>
                      <a:gd name="T4" fmla="*/ 0 w 20"/>
                      <a:gd name="T5" fmla="*/ 17 h 18"/>
                      <a:gd name="T6" fmla="*/ 5 w 20"/>
                      <a:gd name="T7" fmla="*/ 0 h 18"/>
                      <a:gd name="T8" fmla="*/ 13 w 20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18"/>
                      <a:gd name="T17" fmla="*/ 20 w 20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18">
                        <a:moveTo>
                          <a:pt x="13" y="0"/>
                        </a:moveTo>
                        <a:lnTo>
                          <a:pt x="19" y="17"/>
                        </a:lnTo>
                        <a:lnTo>
                          <a:pt x="0" y="17"/>
                        </a:lnTo>
                        <a:lnTo>
                          <a:pt x="5" y="0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02" name="Freeform 268">
                    <a:extLst>
                      <a:ext uri="{FF2B5EF4-FFF2-40B4-BE49-F238E27FC236}">
                        <a16:creationId xmlns:a16="http://schemas.microsoft.com/office/drawing/2014/main" id="{E77E37C0-793B-46FB-B078-0D91CBF8CE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8" y="3913"/>
                    <a:ext cx="29" cy="25"/>
                  </a:xfrm>
                  <a:custGeom>
                    <a:avLst/>
                    <a:gdLst>
                      <a:gd name="T0" fmla="*/ 20 w 29"/>
                      <a:gd name="T1" fmla="*/ 0 h 25"/>
                      <a:gd name="T2" fmla="*/ 28 w 29"/>
                      <a:gd name="T3" fmla="*/ 24 h 25"/>
                      <a:gd name="T4" fmla="*/ 0 w 29"/>
                      <a:gd name="T5" fmla="*/ 24 h 25"/>
                      <a:gd name="T6" fmla="*/ 6 w 29"/>
                      <a:gd name="T7" fmla="*/ 0 h 25"/>
                      <a:gd name="T8" fmla="*/ 20 w 29"/>
                      <a:gd name="T9" fmla="*/ 0 h 25"/>
                      <a:gd name="T10" fmla="*/ 14 w 29"/>
                      <a:gd name="T11" fmla="*/ 7 h 25"/>
                      <a:gd name="T12" fmla="*/ 12 w 29"/>
                      <a:gd name="T13" fmla="*/ 7 h 25"/>
                      <a:gd name="T14" fmla="*/ 9 w 29"/>
                      <a:gd name="T15" fmla="*/ 16 h 25"/>
                      <a:gd name="T16" fmla="*/ 18 w 29"/>
                      <a:gd name="T17" fmla="*/ 16 h 25"/>
                      <a:gd name="T18" fmla="*/ 14 w 29"/>
                      <a:gd name="T19" fmla="*/ 7 h 25"/>
                      <a:gd name="T20" fmla="*/ 20 w 29"/>
                      <a:gd name="T21" fmla="*/ 0 h 2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"/>
                      <a:gd name="T34" fmla="*/ 0 h 25"/>
                      <a:gd name="T35" fmla="*/ 29 w 29"/>
                      <a:gd name="T36" fmla="*/ 25 h 2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" h="25">
                        <a:moveTo>
                          <a:pt x="20" y="0"/>
                        </a:moveTo>
                        <a:lnTo>
                          <a:pt x="28" y="24"/>
                        </a:lnTo>
                        <a:lnTo>
                          <a:pt x="0" y="24"/>
                        </a:lnTo>
                        <a:lnTo>
                          <a:pt x="6" y="0"/>
                        </a:lnTo>
                        <a:lnTo>
                          <a:pt x="20" y="0"/>
                        </a:lnTo>
                        <a:lnTo>
                          <a:pt x="14" y="7"/>
                        </a:lnTo>
                        <a:lnTo>
                          <a:pt x="12" y="7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4" y="7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993" name="Rectangle 269">
                  <a:extLst>
                    <a:ext uri="{FF2B5EF4-FFF2-40B4-BE49-F238E27FC236}">
                      <a16:creationId xmlns:a16="http://schemas.microsoft.com/office/drawing/2014/main" id="{7201A180-4656-4DA7-97A6-698A025D0B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7" y="3936"/>
                  <a:ext cx="283" cy="19"/>
                </a:xfrm>
                <a:prstGeom prst="rect">
                  <a:avLst/>
                </a:prstGeom>
                <a:solidFill>
                  <a:srgbClr val="AD6900"/>
                </a:solidFill>
                <a:ln w="12700">
                  <a:solidFill>
                    <a:srgbClr val="AD6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94" name="Rectangle 270">
                  <a:extLst>
                    <a:ext uri="{FF2B5EF4-FFF2-40B4-BE49-F238E27FC236}">
                      <a16:creationId xmlns:a16="http://schemas.microsoft.com/office/drawing/2014/main" id="{5B285DA5-16EE-410D-8BAA-9736D3D0BB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6" y="3958"/>
                  <a:ext cx="44" cy="16"/>
                </a:xfrm>
                <a:prstGeom prst="rect">
                  <a:avLst/>
                </a:prstGeom>
                <a:solidFill>
                  <a:srgbClr val="7144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95" name="Line 271">
                  <a:extLst>
                    <a:ext uri="{FF2B5EF4-FFF2-40B4-BE49-F238E27FC236}">
                      <a16:creationId xmlns:a16="http://schemas.microsoft.com/office/drawing/2014/main" id="{749F139B-D3B6-4E49-863F-843DC67286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66" y="3932"/>
                  <a:ext cx="44" cy="0"/>
                </a:xfrm>
                <a:prstGeom prst="line">
                  <a:avLst/>
                </a:prstGeom>
                <a:noFill/>
                <a:ln w="12700">
                  <a:solidFill>
                    <a:srgbClr val="7144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96" name="Line 272">
                  <a:extLst>
                    <a:ext uri="{FF2B5EF4-FFF2-40B4-BE49-F238E27FC236}">
                      <a16:creationId xmlns:a16="http://schemas.microsoft.com/office/drawing/2014/main" id="{FA852D48-8C0C-4A80-8123-746570E797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8" y="3984"/>
                  <a:ext cx="0" cy="28"/>
                </a:xfrm>
                <a:prstGeom prst="line">
                  <a:avLst/>
                </a:prstGeom>
                <a:noFill/>
                <a:ln w="12700">
                  <a:solidFill>
                    <a:srgbClr val="7144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97" name="Arc 273">
                  <a:extLst>
                    <a:ext uri="{FF2B5EF4-FFF2-40B4-BE49-F238E27FC236}">
                      <a16:creationId xmlns:a16="http://schemas.microsoft.com/office/drawing/2014/main" id="{181EBE87-928D-40C6-8012-A51C490128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7" y="3917"/>
                  <a:ext cx="253" cy="109"/>
                </a:xfrm>
                <a:custGeom>
                  <a:avLst/>
                  <a:gdLst>
                    <a:gd name="T0" fmla="*/ 0 w 21600"/>
                    <a:gd name="T1" fmla="*/ 0 h 21801"/>
                    <a:gd name="T2" fmla="*/ 0 w 21600"/>
                    <a:gd name="T3" fmla="*/ 0 h 21801"/>
                    <a:gd name="T4" fmla="*/ 0 w 21600"/>
                    <a:gd name="T5" fmla="*/ 0 h 2180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801"/>
                    <a:gd name="T11" fmla="*/ 21600 w 21600"/>
                    <a:gd name="T12" fmla="*/ 21801 h 2180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801" fill="none" extrusionOk="0">
                      <a:moveTo>
                        <a:pt x="21513" y="21800"/>
                      </a:moveTo>
                      <a:cubicBezTo>
                        <a:pt x="9617" y="21752"/>
                        <a:pt x="0" y="12096"/>
                        <a:pt x="0" y="201"/>
                      </a:cubicBezTo>
                      <a:cubicBezTo>
                        <a:pt x="-1" y="133"/>
                        <a:pt x="0" y="66"/>
                        <a:pt x="0" y="-1"/>
                      </a:cubicBezTo>
                    </a:path>
                    <a:path w="21600" h="21801" stroke="0" extrusionOk="0">
                      <a:moveTo>
                        <a:pt x="21513" y="21800"/>
                      </a:moveTo>
                      <a:cubicBezTo>
                        <a:pt x="9617" y="21752"/>
                        <a:pt x="0" y="12096"/>
                        <a:pt x="0" y="201"/>
                      </a:cubicBezTo>
                      <a:cubicBezTo>
                        <a:pt x="-1" y="133"/>
                        <a:pt x="0" y="66"/>
                        <a:pt x="0" y="-1"/>
                      </a:cubicBezTo>
                      <a:lnTo>
                        <a:pt x="21600" y="20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98" name="Arc 274">
                  <a:extLst>
                    <a:ext uri="{FF2B5EF4-FFF2-40B4-BE49-F238E27FC236}">
                      <a16:creationId xmlns:a16="http://schemas.microsoft.com/office/drawing/2014/main" id="{C66944DD-AC65-4DC6-9DDC-80540425AA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7" y="3917"/>
                  <a:ext cx="254" cy="109"/>
                </a:xfrm>
                <a:custGeom>
                  <a:avLst/>
                  <a:gdLst>
                    <a:gd name="T0" fmla="*/ 0 w 21600"/>
                    <a:gd name="T1" fmla="*/ 0 h 21798"/>
                    <a:gd name="T2" fmla="*/ 0 w 21600"/>
                    <a:gd name="T3" fmla="*/ 0 h 21798"/>
                    <a:gd name="T4" fmla="*/ 0 w 21600"/>
                    <a:gd name="T5" fmla="*/ 0 h 2179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798"/>
                    <a:gd name="T11" fmla="*/ 21600 w 21600"/>
                    <a:gd name="T12" fmla="*/ 21798 h 217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798" fill="none" extrusionOk="0">
                      <a:moveTo>
                        <a:pt x="21426" y="21798"/>
                      </a:moveTo>
                      <a:cubicBezTo>
                        <a:pt x="9565" y="21703"/>
                        <a:pt x="0" y="12060"/>
                        <a:pt x="0" y="199"/>
                      </a:cubicBezTo>
                      <a:cubicBezTo>
                        <a:pt x="-1" y="132"/>
                        <a:pt x="0" y="66"/>
                        <a:pt x="0" y="-1"/>
                      </a:cubicBezTo>
                    </a:path>
                    <a:path w="21600" h="21798" stroke="0" extrusionOk="0">
                      <a:moveTo>
                        <a:pt x="21426" y="21798"/>
                      </a:moveTo>
                      <a:cubicBezTo>
                        <a:pt x="9565" y="21703"/>
                        <a:pt x="0" y="12060"/>
                        <a:pt x="0" y="199"/>
                      </a:cubicBezTo>
                      <a:cubicBezTo>
                        <a:pt x="-1" y="132"/>
                        <a:pt x="0" y="66"/>
                        <a:pt x="0" y="-1"/>
                      </a:cubicBezTo>
                      <a:lnTo>
                        <a:pt x="21600" y="1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99" name="Arc 275">
                  <a:extLst>
                    <a:ext uri="{FF2B5EF4-FFF2-40B4-BE49-F238E27FC236}">
                      <a16:creationId xmlns:a16="http://schemas.microsoft.com/office/drawing/2014/main" id="{44BAA668-9C0B-4F91-B30E-DCD5590380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8" y="3917"/>
                  <a:ext cx="253" cy="109"/>
                </a:xfrm>
                <a:custGeom>
                  <a:avLst/>
                  <a:gdLst>
                    <a:gd name="T0" fmla="*/ 0 w 21600"/>
                    <a:gd name="T1" fmla="*/ 0 h 21799"/>
                    <a:gd name="T2" fmla="*/ 0 w 21600"/>
                    <a:gd name="T3" fmla="*/ 0 h 21799"/>
                    <a:gd name="T4" fmla="*/ 0 w 21600"/>
                    <a:gd name="T5" fmla="*/ 0 h 217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799"/>
                    <a:gd name="T11" fmla="*/ 21600 w 21600"/>
                    <a:gd name="T12" fmla="*/ 21799 h 217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799" fill="none" extrusionOk="0">
                      <a:moveTo>
                        <a:pt x="21600" y="21799"/>
                      </a:moveTo>
                      <a:cubicBezTo>
                        <a:pt x="9670" y="21799"/>
                        <a:pt x="0" y="12128"/>
                        <a:pt x="0" y="199"/>
                      </a:cubicBezTo>
                      <a:cubicBezTo>
                        <a:pt x="-1" y="132"/>
                        <a:pt x="0" y="66"/>
                        <a:pt x="0" y="-1"/>
                      </a:cubicBezTo>
                    </a:path>
                    <a:path w="21600" h="21799" stroke="0" extrusionOk="0">
                      <a:moveTo>
                        <a:pt x="21600" y="21799"/>
                      </a:moveTo>
                      <a:cubicBezTo>
                        <a:pt x="9670" y="21799"/>
                        <a:pt x="0" y="12128"/>
                        <a:pt x="0" y="199"/>
                      </a:cubicBezTo>
                      <a:cubicBezTo>
                        <a:pt x="-1" y="132"/>
                        <a:pt x="0" y="66"/>
                        <a:pt x="0" y="-1"/>
                      </a:cubicBezTo>
                      <a:lnTo>
                        <a:pt x="21600" y="1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00" name="Arc 276">
                  <a:extLst>
                    <a:ext uri="{FF2B5EF4-FFF2-40B4-BE49-F238E27FC236}">
                      <a16:creationId xmlns:a16="http://schemas.microsoft.com/office/drawing/2014/main" id="{CD1A23ED-D0D8-483F-B3A9-E24FD673EC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4" y="3911"/>
                  <a:ext cx="253" cy="108"/>
                </a:xfrm>
                <a:custGeom>
                  <a:avLst/>
                  <a:gdLst>
                    <a:gd name="T0" fmla="*/ 0 w 21600"/>
                    <a:gd name="T1" fmla="*/ 0 h 21802"/>
                    <a:gd name="T2" fmla="*/ 0 w 21600"/>
                    <a:gd name="T3" fmla="*/ 0 h 21802"/>
                    <a:gd name="T4" fmla="*/ 0 w 21600"/>
                    <a:gd name="T5" fmla="*/ 0 h 21802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802"/>
                    <a:gd name="T11" fmla="*/ 21600 w 21600"/>
                    <a:gd name="T12" fmla="*/ 21802 h 2180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802" fill="none" extrusionOk="0">
                      <a:moveTo>
                        <a:pt x="21600" y="21802"/>
                      </a:moveTo>
                      <a:cubicBezTo>
                        <a:pt x="9670" y="21802"/>
                        <a:pt x="0" y="12131"/>
                        <a:pt x="0" y="202"/>
                      </a:cubicBezTo>
                      <a:cubicBezTo>
                        <a:pt x="-1" y="134"/>
                        <a:pt x="0" y="67"/>
                        <a:pt x="0" y="-1"/>
                      </a:cubicBezTo>
                    </a:path>
                    <a:path w="21600" h="21802" stroke="0" extrusionOk="0">
                      <a:moveTo>
                        <a:pt x="21600" y="21802"/>
                      </a:moveTo>
                      <a:cubicBezTo>
                        <a:pt x="9670" y="21802"/>
                        <a:pt x="0" y="12131"/>
                        <a:pt x="0" y="202"/>
                      </a:cubicBezTo>
                      <a:cubicBezTo>
                        <a:pt x="-1" y="134"/>
                        <a:pt x="0" y="67"/>
                        <a:pt x="0" y="-1"/>
                      </a:cubicBezTo>
                      <a:lnTo>
                        <a:pt x="21600" y="20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62" name="Group 277">
                <a:extLst>
                  <a:ext uri="{FF2B5EF4-FFF2-40B4-BE49-F238E27FC236}">
                    <a16:creationId xmlns:a16="http://schemas.microsoft.com/office/drawing/2014/main" id="{463FA15A-80A8-47D2-A04E-81783E5452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0" y="3993"/>
                <a:ext cx="502" cy="659"/>
                <a:chOff x="700" y="3993"/>
                <a:chExt cx="502" cy="659"/>
              </a:xfrm>
            </p:grpSpPr>
            <p:sp>
              <p:nvSpPr>
                <p:cNvPr id="963" name="Rectangle 278">
                  <a:extLst>
                    <a:ext uri="{FF2B5EF4-FFF2-40B4-BE49-F238E27FC236}">
                      <a16:creationId xmlns:a16="http://schemas.microsoft.com/office/drawing/2014/main" id="{ADE77247-AC9C-46B1-8347-0DC4F9B391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0" y="3993"/>
                  <a:ext cx="40" cy="659"/>
                </a:xfrm>
                <a:prstGeom prst="rect">
                  <a:avLst/>
                </a:prstGeom>
                <a:solidFill>
                  <a:srgbClr val="AD6900"/>
                </a:solidFill>
                <a:ln w="12700">
                  <a:solidFill>
                    <a:srgbClr val="7144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4" name="Line 279">
                  <a:extLst>
                    <a:ext uri="{FF2B5EF4-FFF2-40B4-BE49-F238E27FC236}">
                      <a16:creationId xmlns:a16="http://schemas.microsoft.com/office/drawing/2014/main" id="{09303B55-5192-4729-BE1A-F2C3AD04D0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1" y="4044"/>
                  <a:ext cx="84" cy="57"/>
                </a:xfrm>
                <a:prstGeom prst="line">
                  <a:avLst/>
                </a:prstGeom>
                <a:noFill/>
                <a:ln w="12700">
                  <a:solidFill>
                    <a:srgbClr val="AD6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5" name="Line 280">
                  <a:extLst>
                    <a:ext uri="{FF2B5EF4-FFF2-40B4-BE49-F238E27FC236}">
                      <a16:creationId xmlns:a16="http://schemas.microsoft.com/office/drawing/2014/main" id="{904D4451-1038-450E-8927-E1652CD54D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3" y="4044"/>
                  <a:ext cx="83" cy="55"/>
                </a:xfrm>
                <a:prstGeom prst="line">
                  <a:avLst/>
                </a:prstGeom>
                <a:noFill/>
                <a:ln w="12700">
                  <a:solidFill>
                    <a:srgbClr val="AD6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966" name="Group 281">
                  <a:extLst>
                    <a:ext uri="{FF2B5EF4-FFF2-40B4-BE49-F238E27FC236}">
                      <a16:creationId xmlns:a16="http://schemas.microsoft.com/office/drawing/2014/main" id="{2B374527-72B3-41C9-A040-A902C7AE10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20" y="4010"/>
                  <a:ext cx="29" cy="24"/>
                  <a:chOff x="720" y="4010"/>
                  <a:chExt cx="29" cy="24"/>
                </a:xfrm>
              </p:grpSpPr>
              <p:sp>
                <p:nvSpPr>
                  <p:cNvPr id="984" name="Freeform 282">
                    <a:extLst>
                      <a:ext uri="{FF2B5EF4-FFF2-40B4-BE49-F238E27FC236}">
                        <a16:creationId xmlns:a16="http://schemas.microsoft.com/office/drawing/2014/main" id="{455471EA-37F6-470A-AC82-5D4215ED6A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6" y="4013"/>
                    <a:ext cx="20" cy="18"/>
                  </a:xfrm>
                  <a:custGeom>
                    <a:avLst/>
                    <a:gdLst>
                      <a:gd name="T0" fmla="*/ 13 w 20"/>
                      <a:gd name="T1" fmla="*/ 0 h 18"/>
                      <a:gd name="T2" fmla="*/ 19 w 20"/>
                      <a:gd name="T3" fmla="*/ 17 h 18"/>
                      <a:gd name="T4" fmla="*/ 0 w 20"/>
                      <a:gd name="T5" fmla="*/ 17 h 18"/>
                      <a:gd name="T6" fmla="*/ 5 w 20"/>
                      <a:gd name="T7" fmla="*/ 0 h 18"/>
                      <a:gd name="T8" fmla="*/ 13 w 20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18"/>
                      <a:gd name="T17" fmla="*/ 20 w 20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18">
                        <a:moveTo>
                          <a:pt x="13" y="0"/>
                        </a:moveTo>
                        <a:lnTo>
                          <a:pt x="19" y="17"/>
                        </a:lnTo>
                        <a:lnTo>
                          <a:pt x="0" y="17"/>
                        </a:lnTo>
                        <a:lnTo>
                          <a:pt x="5" y="0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85" name="Freeform 283">
                    <a:extLst>
                      <a:ext uri="{FF2B5EF4-FFF2-40B4-BE49-F238E27FC236}">
                        <a16:creationId xmlns:a16="http://schemas.microsoft.com/office/drawing/2014/main" id="{02ABFD7E-BF38-4FBA-958A-B42B52FF08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0" y="4010"/>
                    <a:ext cx="29" cy="24"/>
                  </a:xfrm>
                  <a:custGeom>
                    <a:avLst/>
                    <a:gdLst>
                      <a:gd name="T0" fmla="*/ 21 w 29"/>
                      <a:gd name="T1" fmla="*/ 0 h 24"/>
                      <a:gd name="T2" fmla="*/ 28 w 29"/>
                      <a:gd name="T3" fmla="*/ 23 h 24"/>
                      <a:gd name="T4" fmla="*/ 0 w 29"/>
                      <a:gd name="T5" fmla="*/ 23 h 24"/>
                      <a:gd name="T6" fmla="*/ 6 w 29"/>
                      <a:gd name="T7" fmla="*/ 0 h 24"/>
                      <a:gd name="T8" fmla="*/ 21 w 29"/>
                      <a:gd name="T9" fmla="*/ 0 h 24"/>
                      <a:gd name="T10" fmla="*/ 16 w 29"/>
                      <a:gd name="T11" fmla="*/ 6 h 24"/>
                      <a:gd name="T12" fmla="*/ 12 w 29"/>
                      <a:gd name="T13" fmla="*/ 6 h 24"/>
                      <a:gd name="T14" fmla="*/ 9 w 29"/>
                      <a:gd name="T15" fmla="*/ 16 h 24"/>
                      <a:gd name="T16" fmla="*/ 18 w 29"/>
                      <a:gd name="T17" fmla="*/ 16 h 24"/>
                      <a:gd name="T18" fmla="*/ 16 w 29"/>
                      <a:gd name="T19" fmla="*/ 6 h 24"/>
                      <a:gd name="T20" fmla="*/ 21 w 29"/>
                      <a:gd name="T21" fmla="*/ 0 h 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9"/>
                      <a:gd name="T34" fmla="*/ 0 h 24"/>
                      <a:gd name="T35" fmla="*/ 29 w 29"/>
                      <a:gd name="T36" fmla="*/ 24 h 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9" h="24">
                        <a:moveTo>
                          <a:pt x="21" y="0"/>
                        </a:moveTo>
                        <a:lnTo>
                          <a:pt x="28" y="23"/>
                        </a:lnTo>
                        <a:lnTo>
                          <a:pt x="0" y="23"/>
                        </a:lnTo>
                        <a:lnTo>
                          <a:pt x="6" y="0"/>
                        </a:lnTo>
                        <a:lnTo>
                          <a:pt x="21" y="0"/>
                        </a:lnTo>
                        <a:lnTo>
                          <a:pt x="16" y="6"/>
                        </a:lnTo>
                        <a:lnTo>
                          <a:pt x="12" y="6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6" y="6"/>
                        </a:lnTo>
                        <a:lnTo>
                          <a:pt x="21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67" name="Group 284">
                  <a:extLst>
                    <a:ext uri="{FF2B5EF4-FFF2-40B4-BE49-F238E27FC236}">
                      <a16:creationId xmlns:a16="http://schemas.microsoft.com/office/drawing/2014/main" id="{7600E6F0-6D47-4057-81A3-81EE0F4A1C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67" y="4010"/>
                  <a:ext cx="28" cy="24"/>
                  <a:chOff x="767" y="4010"/>
                  <a:chExt cx="28" cy="24"/>
                </a:xfrm>
              </p:grpSpPr>
              <p:sp>
                <p:nvSpPr>
                  <p:cNvPr id="982" name="Freeform 285">
                    <a:extLst>
                      <a:ext uri="{FF2B5EF4-FFF2-40B4-BE49-F238E27FC236}">
                        <a16:creationId xmlns:a16="http://schemas.microsoft.com/office/drawing/2014/main" id="{FF1C9AFB-8EF9-45D6-BB8A-3CEAFCAB87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2" y="4013"/>
                    <a:ext cx="19" cy="18"/>
                  </a:xfrm>
                  <a:custGeom>
                    <a:avLst/>
                    <a:gdLst>
                      <a:gd name="T0" fmla="*/ 12 w 19"/>
                      <a:gd name="T1" fmla="*/ 0 h 18"/>
                      <a:gd name="T2" fmla="*/ 18 w 19"/>
                      <a:gd name="T3" fmla="*/ 17 h 18"/>
                      <a:gd name="T4" fmla="*/ 0 w 19"/>
                      <a:gd name="T5" fmla="*/ 17 h 18"/>
                      <a:gd name="T6" fmla="*/ 5 w 19"/>
                      <a:gd name="T7" fmla="*/ 0 h 18"/>
                      <a:gd name="T8" fmla="*/ 12 w 19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18"/>
                      <a:gd name="T17" fmla="*/ 19 w 19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18">
                        <a:moveTo>
                          <a:pt x="12" y="0"/>
                        </a:moveTo>
                        <a:lnTo>
                          <a:pt x="18" y="17"/>
                        </a:lnTo>
                        <a:lnTo>
                          <a:pt x="0" y="17"/>
                        </a:lnTo>
                        <a:lnTo>
                          <a:pt x="5" y="0"/>
                        </a:lnTo>
                        <a:lnTo>
                          <a:pt x="12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83" name="Freeform 286">
                    <a:extLst>
                      <a:ext uri="{FF2B5EF4-FFF2-40B4-BE49-F238E27FC236}">
                        <a16:creationId xmlns:a16="http://schemas.microsoft.com/office/drawing/2014/main" id="{377A88D7-1808-4C2A-933D-C2DCBB61A8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7" y="4010"/>
                    <a:ext cx="28" cy="24"/>
                  </a:xfrm>
                  <a:custGeom>
                    <a:avLst/>
                    <a:gdLst>
                      <a:gd name="T0" fmla="*/ 19 w 28"/>
                      <a:gd name="T1" fmla="*/ 0 h 24"/>
                      <a:gd name="T2" fmla="*/ 27 w 28"/>
                      <a:gd name="T3" fmla="*/ 23 h 24"/>
                      <a:gd name="T4" fmla="*/ 0 w 28"/>
                      <a:gd name="T5" fmla="*/ 23 h 24"/>
                      <a:gd name="T6" fmla="*/ 6 w 28"/>
                      <a:gd name="T7" fmla="*/ 0 h 24"/>
                      <a:gd name="T8" fmla="*/ 19 w 28"/>
                      <a:gd name="T9" fmla="*/ 0 h 24"/>
                      <a:gd name="T10" fmla="*/ 14 w 28"/>
                      <a:gd name="T11" fmla="*/ 6 h 24"/>
                      <a:gd name="T12" fmla="*/ 11 w 28"/>
                      <a:gd name="T13" fmla="*/ 6 h 24"/>
                      <a:gd name="T14" fmla="*/ 9 w 28"/>
                      <a:gd name="T15" fmla="*/ 16 h 24"/>
                      <a:gd name="T16" fmla="*/ 18 w 28"/>
                      <a:gd name="T17" fmla="*/ 16 h 24"/>
                      <a:gd name="T18" fmla="*/ 14 w 28"/>
                      <a:gd name="T19" fmla="*/ 6 h 24"/>
                      <a:gd name="T20" fmla="*/ 19 w 28"/>
                      <a:gd name="T21" fmla="*/ 0 h 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8"/>
                      <a:gd name="T34" fmla="*/ 0 h 24"/>
                      <a:gd name="T35" fmla="*/ 28 w 28"/>
                      <a:gd name="T36" fmla="*/ 24 h 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8" h="24">
                        <a:moveTo>
                          <a:pt x="19" y="0"/>
                        </a:moveTo>
                        <a:lnTo>
                          <a:pt x="27" y="23"/>
                        </a:lnTo>
                        <a:lnTo>
                          <a:pt x="0" y="23"/>
                        </a:lnTo>
                        <a:lnTo>
                          <a:pt x="6" y="0"/>
                        </a:lnTo>
                        <a:lnTo>
                          <a:pt x="19" y="0"/>
                        </a:lnTo>
                        <a:lnTo>
                          <a:pt x="14" y="6"/>
                        </a:lnTo>
                        <a:lnTo>
                          <a:pt x="11" y="6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4" y="6"/>
                        </a:lnTo>
                        <a:lnTo>
                          <a:pt x="19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68" name="Group 287">
                  <a:extLst>
                    <a:ext uri="{FF2B5EF4-FFF2-40B4-BE49-F238E27FC236}">
                      <a16:creationId xmlns:a16="http://schemas.microsoft.com/office/drawing/2014/main" id="{98E6014B-811B-49A3-9ABB-E162F5A9980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9" y="4012"/>
                  <a:ext cx="28" cy="24"/>
                  <a:chOff x="899" y="4012"/>
                  <a:chExt cx="28" cy="24"/>
                </a:xfrm>
              </p:grpSpPr>
              <p:sp>
                <p:nvSpPr>
                  <p:cNvPr id="980" name="Freeform 288">
                    <a:extLst>
                      <a:ext uri="{FF2B5EF4-FFF2-40B4-BE49-F238E27FC236}">
                        <a16:creationId xmlns:a16="http://schemas.microsoft.com/office/drawing/2014/main" id="{12C4BE36-0E81-4C07-9241-04DF0F78F5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04" y="4014"/>
                    <a:ext cx="19" cy="18"/>
                  </a:xfrm>
                  <a:custGeom>
                    <a:avLst/>
                    <a:gdLst>
                      <a:gd name="T0" fmla="*/ 12 w 19"/>
                      <a:gd name="T1" fmla="*/ 0 h 18"/>
                      <a:gd name="T2" fmla="*/ 18 w 19"/>
                      <a:gd name="T3" fmla="*/ 17 h 18"/>
                      <a:gd name="T4" fmla="*/ 0 w 19"/>
                      <a:gd name="T5" fmla="*/ 17 h 18"/>
                      <a:gd name="T6" fmla="*/ 4 w 19"/>
                      <a:gd name="T7" fmla="*/ 0 h 18"/>
                      <a:gd name="T8" fmla="*/ 12 w 19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18"/>
                      <a:gd name="T17" fmla="*/ 19 w 19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18">
                        <a:moveTo>
                          <a:pt x="12" y="0"/>
                        </a:moveTo>
                        <a:lnTo>
                          <a:pt x="18" y="17"/>
                        </a:lnTo>
                        <a:lnTo>
                          <a:pt x="0" y="17"/>
                        </a:lnTo>
                        <a:lnTo>
                          <a:pt x="4" y="0"/>
                        </a:lnTo>
                        <a:lnTo>
                          <a:pt x="12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81" name="Freeform 289">
                    <a:extLst>
                      <a:ext uri="{FF2B5EF4-FFF2-40B4-BE49-F238E27FC236}">
                        <a16:creationId xmlns:a16="http://schemas.microsoft.com/office/drawing/2014/main" id="{77D740C7-6876-43DF-A5BF-63CDAF9C55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99" y="4012"/>
                    <a:ext cx="28" cy="24"/>
                  </a:xfrm>
                  <a:custGeom>
                    <a:avLst/>
                    <a:gdLst>
                      <a:gd name="T0" fmla="*/ 19 w 28"/>
                      <a:gd name="T1" fmla="*/ 0 h 24"/>
                      <a:gd name="T2" fmla="*/ 27 w 28"/>
                      <a:gd name="T3" fmla="*/ 23 h 24"/>
                      <a:gd name="T4" fmla="*/ 0 w 28"/>
                      <a:gd name="T5" fmla="*/ 23 h 24"/>
                      <a:gd name="T6" fmla="*/ 5 w 28"/>
                      <a:gd name="T7" fmla="*/ 0 h 24"/>
                      <a:gd name="T8" fmla="*/ 19 w 28"/>
                      <a:gd name="T9" fmla="*/ 0 h 24"/>
                      <a:gd name="T10" fmla="*/ 14 w 28"/>
                      <a:gd name="T11" fmla="*/ 6 h 24"/>
                      <a:gd name="T12" fmla="*/ 11 w 28"/>
                      <a:gd name="T13" fmla="*/ 6 h 24"/>
                      <a:gd name="T14" fmla="*/ 9 w 28"/>
                      <a:gd name="T15" fmla="*/ 16 h 24"/>
                      <a:gd name="T16" fmla="*/ 18 w 28"/>
                      <a:gd name="T17" fmla="*/ 16 h 24"/>
                      <a:gd name="T18" fmla="*/ 14 w 28"/>
                      <a:gd name="T19" fmla="*/ 6 h 24"/>
                      <a:gd name="T20" fmla="*/ 19 w 28"/>
                      <a:gd name="T21" fmla="*/ 0 h 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8"/>
                      <a:gd name="T34" fmla="*/ 0 h 24"/>
                      <a:gd name="T35" fmla="*/ 28 w 28"/>
                      <a:gd name="T36" fmla="*/ 24 h 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8" h="24">
                        <a:moveTo>
                          <a:pt x="19" y="0"/>
                        </a:moveTo>
                        <a:lnTo>
                          <a:pt x="27" y="23"/>
                        </a:lnTo>
                        <a:lnTo>
                          <a:pt x="0" y="23"/>
                        </a:lnTo>
                        <a:lnTo>
                          <a:pt x="5" y="0"/>
                        </a:lnTo>
                        <a:lnTo>
                          <a:pt x="19" y="0"/>
                        </a:lnTo>
                        <a:lnTo>
                          <a:pt x="14" y="6"/>
                        </a:lnTo>
                        <a:lnTo>
                          <a:pt x="11" y="6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4" y="6"/>
                        </a:lnTo>
                        <a:lnTo>
                          <a:pt x="19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69" name="Group 290">
                  <a:extLst>
                    <a:ext uri="{FF2B5EF4-FFF2-40B4-BE49-F238E27FC236}">
                      <a16:creationId xmlns:a16="http://schemas.microsoft.com/office/drawing/2014/main" id="{8C470D3B-D2B6-45BF-ABF8-2244922E9A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40" y="4012"/>
                  <a:ext cx="28" cy="24"/>
                  <a:chOff x="940" y="4012"/>
                  <a:chExt cx="28" cy="24"/>
                </a:xfrm>
              </p:grpSpPr>
              <p:sp>
                <p:nvSpPr>
                  <p:cNvPr id="978" name="Freeform 291">
                    <a:extLst>
                      <a:ext uri="{FF2B5EF4-FFF2-40B4-BE49-F238E27FC236}">
                        <a16:creationId xmlns:a16="http://schemas.microsoft.com/office/drawing/2014/main" id="{36171E22-54E4-4191-A070-CD44E14B91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46" y="4014"/>
                    <a:ext cx="19" cy="18"/>
                  </a:xfrm>
                  <a:custGeom>
                    <a:avLst/>
                    <a:gdLst>
                      <a:gd name="T0" fmla="*/ 13 w 19"/>
                      <a:gd name="T1" fmla="*/ 0 h 18"/>
                      <a:gd name="T2" fmla="*/ 18 w 19"/>
                      <a:gd name="T3" fmla="*/ 17 h 18"/>
                      <a:gd name="T4" fmla="*/ 0 w 19"/>
                      <a:gd name="T5" fmla="*/ 17 h 18"/>
                      <a:gd name="T6" fmla="*/ 5 w 19"/>
                      <a:gd name="T7" fmla="*/ 0 h 18"/>
                      <a:gd name="T8" fmla="*/ 13 w 19"/>
                      <a:gd name="T9" fmla="*/ 0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18"/>
                      <a:gd name="T17" fmla="*/ 19 w 19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18">
                        <a:moveTo>
                          <a:pt x="13" y="0"/>
                        </a:moveTo>
                        <a:lnTo>
                          <a:pt x="18" y="17"/>
                        </a:lnTo>
                        <a:lnTo>
                          <a:pt x="0" y="17"/>
                        </a:lnTo>
                        <a:lnTo>
                          <a:pt x="5" y="0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919191"/>
                  </a:solidFill>
                  <a:ln w="12700" cap="rnd">
                    <a:solidFill>
                      <a:srgbClr val="91919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79" name="Freeform 292">
                    <a:extLst>
                      <a:ext uri="{FF2B5EF4-FFF2-40B4-BE49-F238E27FC236}">
                        <a16:creationId xmlns:a16="http://schemas.microsoft.com/office/drawing/2014/main" id="{52DDBA54-0D26-43E9-80B0-F840C00B8D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40" y="4012"/>
                    <a:ext cx="28" cy="24"/>
                  </a:xfrm>
                  <a:custGeom>
                    <a:avLst/>
                    <a:gdLst>
                      <a:gd name="T0" fmla="*/ 20 w 28"/>
                      <a:gd name="T1" fmla="*/ 0 h 24"/>
                      <a:gd name="T2" fmla="*/ 27 w 28"/>
                      <a:gd name="T3" fmla="*/ 23 h 24"/>
                      <a:gd name="T4" fmla="*/ 0 w 28"/>
                      <a:gd name="T5" fmla="*/ 23 h 24"/>
                      <a:gd name="T6" fmla="*/ 6 w 28"/>
                      <a:gd name="T7" fmla="*/ 0 h 24"/>
                      <a:gd name="T8" fmla="*/ 20 w 28"/>
                      <a:gd name="T9" fmla="*/ 0 h 24"/>
                      <a:gd name="T10" fmla="*/ 15 w 28"/>
                      <a:gd name="T11" fmla="*/ 6 h 24"/>
                      <a:gd name="T12" fmla="*/ 12 w 28"/>
                      <a:gd name="T13" fmla="*/ 6 h 24"/>
                      <a:gd name="T14" fmla="*/ 9 w 28"/>
                      <a:gd name="T15" fmla="*/ 16 h 24"/>
                      <a:gd name="T16" fmla="*/ 18 w 28"/>
                      <a:gd name="T17" fmla="*/ 16 h 24"/>
                      <a:gd name="T18" fmla="*/ 15 w 28"/>
                      <a:gd name="T19" fmla="*/ 6 h 24"/>
                      <a:gd name="T20" fmla="*/ 20 w 28"/>
                      <a:gd name="T21" fmla="*/ 0 h 2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8"/>
                      <a:gd name="T34" fmla="*/ 0 h 24"/>
                      <a:gd name="T35" fmla="*/ 28 w 28"/>
                      <a:gd name="T36" fmla="*/ 24 h 2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8" h="24">
                        <a:moveTo>
                          <a:pt x="20" y="0"/>
                        </a:moveTo>
                        <a:lnTo>
                          <a:pt x="27" y="23"/>
                        </a:lnTo>
                        <a:lnTo>
                          <a:pt x="0" y="23"/>
                        </a:lnTo>
                        <a:lnTo>
                          <a:pt x="6" y="0"/>
                        </a:lnTo>
                        <a:lnTo>
                          <a:pt x="20" y="0"/>
                        </a:lnTo>
                        <a:lnTo>
                          <a:pt x="15" y="6"/>
                        </a:lnTo>
                        <a:lnTo>
                          <a:pt x="12" y="6"/>
                        </a:lnTo>
                        <a:lnTo>
                          <a:pt x="9" y="16"/>
                        </a:lnTo>
                        <a:lnTo>
                          <a:pt x="18" y="16"/>
                        </a:lnTo>
                        <a:lnTo>
                          <a:pt x="15" y="6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919191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970" name="Rectangle 293">
                  <a:extLst>
                    <a:ext uri="{FF2B5EF4-FFF2-40B4-BE49-F238E27FC236}">
                      <a16:creationId xmlns:a16="http://schemas.microsoft.com/office/drawing/2014/main" id="{A95E49F0-4560-45E6-8123-9F4CCDDC99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" y="4034"/>
                  <a:ext cx="281" cy="20"/>
                </a:xfrm>
                <a:prstGeom prst="rect">
                  <a:avLst/>
                </a:prstGeom>
                <a:solidFill>
                  <a:srgbClr val="AD6900"/>
                </a:solidFill>
                <a:ln w="12700">
                  <a:solidFill>
                    <a:srgbClr val="AD6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1" name="Rectangle 294">
                  <a:extLst>
                    <a:ext uri="{FF2B5EF4-FFF2-40B4-BE49-F238E27FC236}">
                      <a16:creationId xmlns:a16="http://schemas.microsoft.com/office/drawing/2014/main" id="{F40103D9-F7BF-4117-ABDF-F29ECE6B94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8" y="4056"/>
                  <a:ext cx="45" cy="16"/>
                </a:xfrm>
                <a:prstGeom prst="rect">
                  <a:avLst/>
                </a:prstGeom>
                <a:solidFill>
                  <a:srgbClr val="7144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2" name="Line 295">
                  <a:extLst>
                    <a:ext uri="{FF2B5EF4-FFF2-40B4-BE49-F238E27FC236}">
                      <a16:creationId xmlns:a16="http://schemas.microsoft.com/office/drawing/2014/main" id="{88A2FFA4-788C-4DF8-9C11-E3A81A574C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18" y="4029"/>
                  <a:ext cx="45" cy="0"/>
                </a:xfrm>
                <a:prstGeom prst="line">
                  <a:avLst/>
                </a:prstGeom>
                <a:noFill/>
                <a:ln w="12700">
                  <a:solidFill>
                    <a:srgbClr val="7144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3" name="Line 296">
                  <a:extLst>
                    <a:ext uri="{FF2B5EF4-FFF2-40B4-BE49-F238E27FC236}">
                      <a16:creationId xmlns:a16="http://schemas.microsoft.com/office/drawing/2014/main" id="{2D644A94-06CA-4088-BBFE-94124E9690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21" y="4082"/>
                  <a:ext cx="0" cy="28"/>
                </a:xfrm>
                <a:prstGeom prst="line">
                  <a:avLst/>
                </a:prstGeom>
                <a:noFill/>
                <a:ln w="12700">
                  <a:solidFill>
                    <a:srgbClr val="7144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4" name="Arc 297">
                  <a:extLst>
                    <a:ext uri="{FF2B5EF4-FFF2-40B4-BE49-F238E27FC236}">
                      <a16:creationId xmlns:a16="http://schemas.microsoft.com/office/drawing/2014/main" id="{2A56162D-7AAC-4860-AC04-B8F2447D78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8" y="4016"/>
                  <a:ext cx="254" cy="109"/>
                </a:xfrm>
                <a:custGeom>
                  <a:avLst/>
                  <a:gdLst>
                    <a:gd name="T0" fmla="*/ 0 w 21600"/>
                    <a:gd name="T1" fmla="*/ 0 h 21800"/>
                    <a:gd name="T2" fmla="*/ 0 w 21600"/>
                    <a:gd name="T3" fmla="*/ 0 h 21800"/>
                    <a:gd name="T4" fmla="*/ 0 w 21600"/>
                    <a:gd name="T5" fmla="*/ 0 h 218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800"/>
                    <a:gd name="T11" fmla="*/ 21600 w 21600"/>
                    <a:gd name="T12" fmla="*/ 21800 h 218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800" fill="none" extrusionOk="0">
                      <a:moveTo>
                        <a:pt x="21515" y="21799"/>
                      </a:moveTo>
                      <a:cubicBezTo>
                        <a:pt x="9618" y="21753"/>
                        <a:pt x="0" y="12096"/>
                        <a:pt x="0" y="200"/>
                      </a:cubicBezTo>
                      <a:cubicBezTo>
                        <a:pt x="-1" y="133"/>
                        <a:pt x="0" y="66"/>
                        <a:pt x="0" y="-1"/>
                      </a:cubicBezTo>
                    </a:path>
                    <a:path w="21600" h="21800" stroke="0" extrusionOk="0">
                      <a:moveTo>
                        <a:pt x="21515" y="21799"/>
                      </a:moveTo>
                      <a:cubicBezTo>
                        <a:pt x="9618" y="21753"/>
                        <a:pt x="0" y="12096"/>
                        <a:pt x="0" y="200"/>
                      </a:cubicBezTo>
                      <a:cubicBezTo>
                        <a:pt x="-1" y="133"/>
                        <a:pt x="0" y="66"/>
                        <a:pt x="0" y="-1"/>
                      </a:cubicBezTo>
                      <a:lnTo>
                        <a:pt x="21600" y="2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5" name="Arc 298">
                  <a:extLst>
                    <a:ext uri="{FF2B5EF4-FFF2-40B4-BE49-F238E27FC236}">
                      <a16:creationId xmlns:a16="http://schemas.microsoft.com/office/drawing/2014/main" id="{9D0E1807-1CBA-432F-8B4D-DB8B277A89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0" y="4015"/>
                  <a:ext cx="254" cy="108"/>
                </a:xfrm>
                <a:custGeom>
                  <a:avLst/>
                  <a:gdLst>
                    <a:gd name="T0" fmla="*/ 0 w 21600"/>
                    <a:gd name="T1" fmla="*/ 0 h 21599"/>
                    <a:gd name="T2" fmla="*/ 0 w 21600"/>
                    <a:gd name="T3" fmla="*/ 0 h 21599"/>
                    <a:gd name="T4" fmla="*/ 0 w 21600"/>
                    <a:gd name="T5" fmla="*/ 0 h 215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99"/>
                    <a:gd name="T11" fmla="*/ 21600 w 21600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99" fill="none" extrusionOk="0">
                      <a:moveTo>
                        <a:pt x="21427" y="21599"/>
                      </a:moveTo>
                      <a:cubicBezTo>
                        <a:pt x="9566" y="21504"/>
                        <a:pt x="0" y="11862"/>
                        <a:pt x="0" y="0"/>
                      </a:cubicBezTo>
                    </a:path>
                    <a:path w="21600" h="21599" stroke="0" extrusionOk="0">
                      <a:moveTo>
                        <a:pt x="21427" y="21599"/>
                      </a:moveTo>
                      <a:cubicBezTo>
                        <a:pt x="9566" y="21504"/>
                        <a:pt x="0" y="11862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6" name="Arc 299">
                  <a:extLst>
                    <a:ext uri="{FF2B5EF4-FFF2-40B4-BE49-F238E27FC236}">
                      <a16:creationId xmlns:a16="http://schemas.microsoft.com/office/drawing/2014/main" id="{529638E2-C81C-4D4E-9099-0FEABE6505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0" y="4015"/>
                  <a:ext cx="253" cy="10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21600" h="21600" stroke="0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7" name="Arc 300">
                  <a:extLst>
                    <a:ext uri="{FF2B5EF4-FFF2-40B4-BE49-F238E27FC236}">
                      <a16:creationId xmlns:a16="http://schemas.microsoft.com/office/drawing/2014/main" id="{2C927D6F-F30F-4C7A-917F-898EEEBED7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6" y="4011"/>
                  <a:ext cx="253" cy="10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21600" h="21600" stroke="0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676767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038" name="Freeform 532">
              <a:extLst>
                <a:ext uri="{FF2B5EF4-FFF2-40B4-BE49-F238E27FC236}">
                  <a16:creationId xmlns:a16="http://schemas.microsoft.com/office/drawing/2014/main" id="{17CFC587-4941-4293-99F6-98022709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5519" y="469589"/>
              <a:ext cx="496299" cy="1322219"/>
            </a:xfrm>
            <a:custGeom>
              <a:avLst/>
              <a:gdLst>
                <a:gd name="T0" fmla="*/ 0 w 384"/>
                <a:gd name="T1" fmla="*/ 2147483647 h 672"/>
                <a:gd name="T2" fmla="*/ 2147483647 w 384"/>
                <a:gd name="T3" fmla="*/ 2147483647 h 672"/>
                <a:gd name="T4" fmla="*/ 2147483647 w 384"/>
                <a:gd name="T5" fmla="*/ 2147483647 h 672"/>
                <a:gd name="T6" fmla="*/ 2147483647 w 384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672"/>
                <a:gd name="T14" fmla="*/ 384 w 384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672">
                  <a:moveTo>
                    <a:pt x="0" y="672"/>
                  </a:moveTo>
                  <a:cubicBezTo>
                    <a:pt x="48" y="444"/>
                    <a:pt x="96" y="216"/>
                    <a:pt x="144" y="144"/>
                  </a:cubicBezTo>
                  <a:cubicBezTo>
                    <a:pt x="192" y="72"/>
                    <a:pt x="248" y="264"/>
                    <a:pt x="288" y="240"/>
                  </a:cubicBezTo>
                  <a:cubicBezTo>
                    <a:pt x="328" y="216"/>
                    <a:pt x="356" y="108"/>
                    <a:pt x="38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09" tIns="45704" rIns="91409" bIns="45704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9" name="Freeform 532">
              <a:extLst>
                <a:ext uri="{FF2B5EF4-FFF2-40B4-BE49-F238E27FC236}">
                  <a16:creationId xmlns:a16="http://schemas.microsoft.com/office/drawing/2014/main" id="{15916AB0-688E-4F02-87A4-14502605624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101015" y="1144185"/>
              <a:ext cx="111623" cy="446295"/>
            </a:xfrm>
            <a:custGeom>
              <a:avLst/>
              <a:gdLst>
                <a:gd name="T0" fmla="*/ 0 w 384"/>
                <a:gd name="T1" fmla="*/ 2147483647 h 672"/>
                <a:gd name="T2" fmla="*/ 2147483647 w 384"/>
                <a:gd name="T3" fmla="*/ 2147483647 h 672"/>
                <a:gd name="T4" fmla="*/ 2147483647 w 384"/>
                <a:gd name="T5" fmla="*/ 2147483647 h 672"/>
                <a:gd name="T6" fmla="*/ 2147483647 w 384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672"/>
                <a:gd name="T14" fmla="*/ 384 w 384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672">
                  <a:moveTo>
                    <a:pt x="0" y="672"/>
                  </a:moveTo>
                  <a:cubicBezTo>
                    <a:pt x="48" y="444"/>
                    <a:pt x="96" y="216"/>
                    <a:pt x="144" y="144"/>
                  </a:cubicBezTo>
                  <a:cubicBezTo>
                    <a:pt x="192" y="72"/>
                    <a:pt x="248" y="264"/>
                    <a:pt x="288" y="240"/>
                  </a:cubicBezTo>
                  <a:cubicBezTo>
                    <a:pt x="328" y="216"/>
                    <a:pt x="356" y="108"/>
                    <a:pt x="38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09" tIns="45704" rIns="91409" bIns="45704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0" name="Freeform 532">
              <a:extLst>
                <a:ext uri="{FF2B5EF4-FFF2-40B4-BE49-F238E27FC236}">
                  <a16:creationId xmlns:a16="http://schemas.microsoft.com/office/drawing/2014/main" id="{1F8DF96B-593D-4C27-88A0-1CD01C079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9079" y="1920188"/>
              <a:ext cx="119935" cy="96787"/>
            </a:xfrm>
            <a:custGeom>
              <a:avLst/>
              <a:gdLst>
                <a:gd name="T0" fmla="*/ 0 w 384"/>
                <a:gd name="T1" fmla="*/ 2147483647 h 672"/>
                <a:gd name="T2" fmla="*/ 2147483647 w 384"/>
                <a:gd name="T3" fmla="*/ 2147483647 h 672"/>
                <a:gd name="T4" fmla="*/ 2147483647 w 384"/>
                <a:gd name="T5" fmla="*/ 2147483647 h 672"/>
                <a:gd name="T6" fmla="*/ 2147483647 w 384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672"/>
                <a:gd name="T14" fmla="*/ 384 w 384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672">
                  <a:moveTo>
                    <a:pt x="0" y="672"/>
                  </a:moveTo>
                  <a:cubicBezTo>
                    <a:pt x="48" y="444"/>
                    <a:pt x="96" y="216"/>
                    <a:pt x="144" y="144"/>
                  </a:cubicBezTo>
                  <a:cubicBezTo>
                    <a:pt x="192" y="72"/>
                    <a:pt x="248" y="264"/>
                    <a:pt x="288" y="240"/>
                  </a:cubicBezTo>
                  <a:cubicBezTo>
                    <a:pt x="328" y="216"/>
                    <a:pt x="356" y="108"/>
                    <a:pt x="38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09" tIns="45704" rIns="91409" bIns="45704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35" name="Group 304">
              <a:extLst>
                <a:ext uri="{FF2B5EF4-FFF2-40B4-BE49-F238E27FC236}">
                  <a16:creationId xmlns:a16="http://schemas.microsoft.com/office/drawing/2014/main" id="{D4DFC010-F0D9-4367-AD2E-C5AE74519B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30772" y="1717796"/>
              <a:ext cx="457200" cy="228600"/>
              <a:chOff x="1728" y="2976"/>
              <a:chExt cx="432" cy="192"/>
            </a:xfrm>
          </p:grpSpPr>
          <p:sp>
            <p:nvSpPr>
              <p:cNvPr id="1036" name="AutoShape 305">
                <a:extLst>
                  <a:ext uri="{FF2B5EF4-FFF2-40B4-BE49-F238E27FC236}">
                    <a16:creationId xmlns:a16="http://schemas.microsoft.com/office/drawing/2014/main" id="{0A9F7C90-B00C-4992-804F-E1D903E071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3072"/>
                <a:ext cx="432" cy="96"/>
              </a:xfrm>
              <a:prstGeom prst="cube">
                <a:avLst>
                  <a:gd name="adj" fmla="val 24995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7" name="AutoShape 306">
                <a:extLst>
                  <a:ext uri="{FF2B5EF4-FFF2-40B4-BE49-F238E27FC236}">
                    <a16:creationId xmlns:a16="http://schemas.microsoft.com/office/drawing/2014/main" id="{AE121EA2-6DEC-4DEE-8FB9-A8D4F65FC3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2976"/>
                <a:ext cx="432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6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76" name="Line 534">
            <a:extLst>
              <a:ext uri="{FF2B5EF4-FFF2-40B4-BE49-F238E27FC236}">
                <a16:creationId xmlns:a16="http://schemas.microsoft.com/office/drawing/2014/main" id="{C4D27485-41A8-45E1-8150-335101592B7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26611" y="3139210"/>
            <a:ext cx="801314" cy="660404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3429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1" name="Rectangle 345">
            <a:extLst>
              <a:ext uri="{FF2B5EF4-FFF2-40B4-BE49-F238E27FC236}">
                <a16:creationId xmlns:a16="http://schemas.microsoft.com/office/drawing/2014/main" id="{1D8B1815-29CE-46DB-B022-30810846E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5488" y="3526802"/>
            <a:ext cx="259686" cy="1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342900" eaLnBrk="0" hangingPunct="0"/>
            <a:r>
              <a:rPr lang="en-US" sz="675" dirty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  <a:endParaRPr lang="en-US" b="1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grpSp>
        <p:nvGrpSpPr>
          <p:cNvPr id="1727" name="Group 1726">
            <a:extLst>
              <a:ext uri="{FF2B5EF4-FFF2-40B4-BE49-F238E27FC236}">
                <a16:creationId xmlns:a16="http://schemas.microsoft.com/office/drawing/2014/main" id="{9080F521-0F45-4C4F-B36B-35ADA634140C}"/>
              </a:ext>
            </a:extLst>
          </p:cNvPr>
          <p:cNvGrpSpPr/>
          <p:nvPr/>
        </p:nvGrpSpPr>
        <p:grpSpPr>
          <a:xfrm>
            <a:off x="7737682" y="3495751"/>
            <a:ext cx="1396722" cy="1276308"/>
            <a:chOff x="7676720" y="3495751"/>
            <a:chExt cx="1396722" cy="1276308"/>
          </a:xfrm>
        </p:grpSpPr>
        <p:grpSp>
          <p:nvGrpSpPr>
            <p:cNvPr id="1723" name="Group 1722">
              <a:extLst>
                <a:ext uri="{FF2B5EF4-FFF2-40B4-BE49-F238E27FC236}">
                  <a16:creationId xmlns:a16="http://schemas.microsoft.com/office/drawing/2014/main" id="{8E4057B6-3339-49F8-A284-B1941E0371DC}"/>
                </a:ext>
              </a:extLst>
            </p:cNvPr>
            <p:cNvGrpSpPr/>
            <p:nvPr/>
          </p:nvGrpSpPr>
          <p:grpSpPr>
            <a:xfrm>
              <a:off x="8281685" y="3495751"/>
              <a:ext cx="791757" cy="1276308"/>
              <a:chOff x="7628239" y="3552921"/>
              <a:chExt cx="1055360" cy="1276425"/>
            </a:xfrm>
          </p:grpSpPr>
          <p:grpSp>
            <p:nvGrpSpPr>
              <p:cNvPr id="1721" name="Group 1720">
                <a:extLst>
                  <a:ext uri="{FF2B5EF4-FFF2-40B4-BE49-F238E27FC236}">
                    <a16:creationId xmlns:a16="http://schemas.microsoft.com/office/drawing/2014/main" id="{512D5FCE-7412-40D3-929C-6923E212058C}"/>
                  </a:ext>
                </a:extLst>
              </p:cNvPr>
              <p:cNvGrpSpPr/>
              <p:nvPr/>
            </p:nvGrpSpPr>
            <p:grpSpPr>
              <a:xfrm>
                <a:off x="7628239" y="3552921"/>
                <a:ext cx="716717" cy="864236"/>
                <a:chOff x="7628239" y="3552921"/>
                <a:chExt cx="1182687" cy="925514"/>
              </a:xfrm>
            </p:grpSpPr>
            <p:sp>
              <p:nvSpPr>
                <p:cNvPr id="1073" name="Freeform 318">
                  <a:extLst>
                    <a:ext uri="{FF2B5EF4-FFF2-40B4-BE49-F238E27FC236}">
                      <a16:creationId xmlns:a16="http://schemas.microsoft.com/office/drawing/2014/main" id="{5F25C904-E4A7-442F-8082-083DA91674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28239" y="3552921"/>
                  <a:ext cx="1182687" cy="925513"/>
                </a:xfrm>
                <a:custGeom>
                  <a:avLst/>
                  <a:gdLst>
                    <a:gd name="T0" fmla="*/ 0 w 217"/>
                    <a:gd name="T1" fmla="*/ 4885 h 287"/>
                    <a:gd name="T2" fmla="*/ 0 w 217"/>
                    <a:gd name="T3" fmla="*/ 4737 h 287"/>
                    <a:gd name="T4" fmla="*/ 4720 w 217"/>
                    <a:gd name="T5" fmla="*/ 4428 h 287"/>
                    <a:gd name="T6" fmla="*/ 4720 w 217"/>
                    <a:gd name="T7" fmla="*/ 0 h 287"/>
                    <a:gd name="T8" fmla="*/ 13797 w 217"/>
                    <a:gd name="T9" fmla="*/ 0 h 287"/>
                    <a:gd name="T10" fmla="*/ 13797 w 217"/>
                    <a:gd name="T11" fmla="*/ 4428 h 287"/>
                    <a:gd name="T12" fmla="*/ 18233 w 217"/>
                    <a:gd name="T13" fmla="*/ 4737 h 287"/>
                    <a:gd name="T14" fmla="*/ 18233 w 217"/>
                    <a:gd name="T15" fmla="*/ 4885 h 287"/>
                    <a:gd name="T16" fmla="*/ 0 w 217"/>
                    <a:gd name="T17" fmla="*/ 4885 h 28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17"/>
                    <a:gd name="T28" fmla="*/ 0 h 287"/>
                    <a:gd name="T29" fmla="*/ 217 w 217"/>
                    <a:gd name="T30" fmla="*/ 287 h 28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17" h="287">
                      <a:moveTo>
                        <a:pt x="0" y="287"/>
                      </a:moveTo>
                      <a:lnTo>
                        <a:pt x="0" y="278"/>
                      </a:lnTo>
                      <a:lnTo>
                        <a:pt x="56" y="260"/>
                      </a:lnTo>
                      <a:lnTo>
                        <a:pt x="56" y="0"/>
                      </a:lnTo>
                      <a:lnTo>
                        <a:pt x="164" y="0"/>
                      </a:lnTo>
                      <a:lnTo>
                        <a:pt x="164" y="260"/>
                      </a:lnTo>
                      <a:lnTo>
                        <a:pt x="217" y="278"/>
                      </a:lnTo>
                      <a:lnTo>
                        <a:pt x="217" y="287"/>
                      </a:lnTo>
                      <a:lnTo>
                        <a:pt x="0" y="2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74" name="Line 319">
                  <a:extLst>
                    <a:ext uri="{FF2B5EF4-FFF2-40B4-BE49-F238E27FC236}">
                      <a16:creationId xmlns:a16="http://schemas.microsoft.com/office/drawing/2014/main" id="{D81DD2F0-BC9F-4D66-B032-98636C9AF2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934261" y="4391122"/>
                  <a:ext cx="5400" cy="873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75" name="Line 320">
                  <a:extLst>
                    <a:ext uri="{FF2B5EF4-FFF2-40B4-BE49-F238E27FC236}">
                      <a16:creationId xmlns:a16="http://schemas.microsoft.com/office/drawing/2014/main" id="{66B10742-D5AE-49E4-BDB7-0190FEB8C9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21105" y="4391122"/>
                  <a:ext cx="5400" cy="873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76" name="Line 321">
                  <a:extLst>
                    <a:ext uri="{FF2B5EF4-FFF2-40B4-BE49-F238E27FC236}">
                      <a16:creationId xmlns:a16="http://schemas.microsoft.com/office/drawing/2014/main" id="{953900B0-FBE4-45EA-BD3C-791496BE2C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25075" y="3843434"/>
                  <a:ext cx="194414" cy="31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77" name="Line 322">
                  <a:extLst>
                    <a:ext uri="{FF2B5EF4-FFF2-40B4-BE49-F238E27FC236}">
                      <a16:creationId xmlns:a16="http://schemas.microsoft.com/office/drawing/2014/main" id="{EB50B9AD-A57A-4677-ABE8-2544BAA90C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90873" y="3743421"/>
                  <a:ext cx="262819" cy="31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78" name="Rectangle 323">
                  <a:extLst>
                    <a:ext uri="{FF2B5EF4-FFF2-40B4-BE49-F238E27FC236}">
                      <a16:creationId xmlns:a16="http://schemas.microsoft.com/office/drawing/2014/main" id="{563FDBE3-F9CF-44DF-88EB-3014F2DC0B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04467" y="3594196"/>
                  <a:ext cx="441032" cy="538163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79" name="Rectangle 324">
                  <a:extLst>
                    <a:ext uri="{FF2B5EF4-FFF2-40B4-BE49-F238E27FC236}">
                      <a16:creationId xmlns:a16="http://schemas.microsoft.com/office/drawing/2014/main" id="{51C0DE67-C2CF-4219-BDDB-E92ECF817E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73679" y="3830734"/>
                  <a:ext cx="91807" cy="19050"/>
                </a:xfrm>
                <a:prstGeom prst="rect">
                  <a:avLst/>
                </a:prstGeom>
                <a:solidFill>
                  <a:srgbClr val="00000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0" name="Freeform 325">
                  <a:extLst>
                    <a:ext uri="{FF2B5EF4-FFF2-40B4-BE49-F238E27FC236}">
                      <a16:creationId xmlns:a16="http://schemas.microsoft.com/office/drawing/2014/main" id="{D2854B70-2BCF-4328-AE80-336A0EF5308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977465" y="4168872"/>
                  <a:ext cx="489636" cy="254000"/>
                </a:xfrm>
                <a:custGeom>
                  <a:avLst/>
                  <a:gdLst>
                    <a:gd name="T0" fmla="*/ 574 w 90"/>
                    <a:gd name="T1" fmla="*/ 804 h 79"/>
                    <a:gd name="T2" fmla="*/ 0 w 90"/>
                    <a:gd name="T3" fmla="*/ 0 h 79"/>
                    <a:gd name="T4" fmla="*/ 1079 w 90"/>
                    <a:gd name="T5" fmla="*/ 804 h 79"/>
                    <a:gd name="T6" fmla="*/ 1735 w 90"/>
                    <a:gd name="T7" fmla="*/ 0 h 79"/>
                    <a:gd name="T8" fmla="*/ 1079 w 90"/>
                    <a:gd name="T9" fmla="*/ 804 h 79"/>
                    <a:gd name="T10" fmla="*/ 2841 w 90"/>
                    <a:gd name="T11" fmla="*/ 804 h 79"/>
                    <a:gd name="T12" fmla="*/ 2348 w 90"/>
                    <a:gd name="T13" fmla="*/ 0 h 79"/>
                    <a:gd name="T14" fmla="*/ 3509 w 90"/>
                    <a:gd name="T15" fmla="*/ 804 h 79"/>
                    <a:gd name="T16" fmla="*/ 4001 w 90"/>
                    <a:gd name="T17" fmla="*/ 0 h 79"/>
                    <a:gd name="T18" fmla="*/ 3509 w 90"/>
                    <a:gd name="T19" fmla="*/ 804 h 79"/>
                    <a:gd name="T20" fmla="*/ 5244 w 90"/>
                    <a:gd name="T21" fmla="*/ 804 h 79"/>
                    <a:gd name="T22" fmla="*/ 4585 w 90"/>
                    <a:gd name="T23" fmla="*/ 0 h 79"/>
                    <a:gd name="T24" fmla="*/ 5772 w 90"/>
                    <a:gd name="T25" fmla="*/ 804 h 79"/>
                    <a:gd name="T26" fmla="*/ 6347 w 90"/>
                    <a:gd name="T27" fmla="*/ 0 h 79"/>
                    <a:gd name="T28" fmla="*/ 5772 w 90"/>
                    <a:gd name="T29" fmla="*/ 804 h 79"/>
                    <a:gd name="T30" fmla="*/ 7507 w 90"/>
                    <a:gd name="T31" fmla="*/ 804 h 79"/>
                    <a:gd name="T32" fmla="*/ 6851 w 90"/>
                    <a:gd name="T33" fmla="*/ 0 h 79"/>
                    <a:gd name="T34" fmla="*/ 6851 w 90"/>
                    <a:gd name="T35" fmla="*/ 1329 h 79"/>
                    <a:gd name="T36" fmla="*/ 7507 w 90"/>
                    <a:gd name="T37" fmla="*/ 907 h 79"/>
                    <a:gd name="T38" fmla="*/ 6851 w 90"/>
                    <a:gd name="T39" fmla="*/ 1329 h 79"/>
                    <a:gd name="T40" fmla="*/ 6347 w 90"/>
                    <a:gd name="T41" fmla="*/ 1329 h 79"/>
                    <a:gd name="T42" fmla="*/ 5772 w 90"/>
                    <a:gd name="T43" fmla="*/ 907 h 79"/>
                    <a:gd name="T44" fmla="*/ 4585 w 90"/>
                    <a:gd name="T45" fmla="*/ 1329 h 79"/>
                    <a:gd name="T46" fmla="*/ 5244 w 90"/>
                    <a:gd name="T47" fmla="*/ 907 h 79"/>
                    <a:gd name="T48" fmla="*/ 4585 w 90"/>
                    <a:gd name="T49" fmla="*/ 1329 h 79"/>
                    <a:gd name="T50" fmla="*/ 4001 w 90"/>
                    <a:gd name="T51" fmla="*/ 1329 h 79"/>
                    <a:gd name="T52" fmla="*/ 3509 w 90"/>
                    <a:gd name="T53" fmla="*/ 907 h 79"/>
                    <a:gd name="T54" fmla="*/ 2348 w 90"/>
                    <a:gd name="T55" fmla="*/ 1329 h 79"/>
                    <a:gd name="T56" fmla="*/ 2841 w 90"/>
                    <a:gd name="T57" fmla="*/ 907 h 79"/>
                    <a:gd name="T58" fmla="*/ 2348 w 90"/>
                    <a:gd name="T59" fmla="*/ 1329 h 79"/>
                    <a:gd name="T60" fmla="*/ 1735 w 90"/>
                    <a:gd name="T61" fmla="*/ 1329 h 79"/>
                    <a:gd name="T62" fmla="*/ 1079 w 90"/>
                    <a:gd name="T63" fmla="*/ 907 h 79"/>
                    <a:gd name="T64" fmla="*/ 0 w 90"/>
                    <a:gd name="T65" fmla="*/ 1329 h 79"/>
                    <a:gd name="T66" fmla="*/ 574 w 90"/>
                    <a:gd name="T67" fmla="*/ 907 h 79"/>
                    <a:gd name="T68" fmla="*/ 0 w 90"/>
                    <a:gd name="T69" fmla="*/ 1329 h 7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0"/>
                    <a:gd name="T106" fmla="*/ 0 h 79"/>
                    <a:gd name="T107" fmla="*/ 90 w 90"/>
                    <a:gd name="T108" fmla="*/ 79 h 7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0" h="79">
                      <a:moveTo>
                        <a:pt x="0" y="48"/>
                      </a:moveTo>
                      <a:lnTo>
                        <a:pt x="7" y="48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48"/>
                      </a:lnTo>
                      <a:close/>
                      <a:moveTo>
                        <a:pt x="13" y="48"/>
                      </a:moveTo>
                      <a:lnTo>
                        <a:pt x="21" y="48"/>
                      </a:lnTo>
                      <a:lnTo>
                        <a:pt x="21" y="0"/>
                      </a:lnTo>
                      <a:lnTo>
                        <a:pt x="13" y="0"/>
                      </a:lnTo>
                      <a:lnTo>
                        <a:pt x="13" y="48"/>
                      </a:lnTo>
                      <a:close/>
                      <a:moveTo>
                        <a:pt x="28" y="48"/>
                      </a:moveTo>
                      <a:lnTo>
                        <a:pt x="34" y="48"/>
                      </a:lnTo>
                      <a:lnTo>
                        <a:pt x="34" y="0"/>
                      </a:lnTo>
                      <a:lnTo>
                        <a:pt x="28" y="0"/>
                      </a:lnTo>
                      <a:lnTo>
                        <a:pt x="28" y="48"/>
                      </a:lnTo>
                      <a:close/>
                      <a:moveTo>
                        <a:pt x="42" y="48"/>
                      </a:moveTo>
                      <a:lnTo>
                        <a:pt x="48" y="48"/>
                      </a:lnTo>
                      <a:lnTo>
                        <a:pt x="48" y="0"/>
                      </a:lnTo>
                      <a:lnTo>
                        <a:pt x="42" y="0"/>
                      </a:lnTo>
                      <a:lnTo>
                        <a:pt x="42" y="48"/>
                      </a:lnTo>
                      <a:close/>
                      <a:moveTo>
                        <a:pt x="55" y="48"/>
                      </a:moveTo>
                      <a:lnTo>
                        <a:pt x="63" y="48"/>
                      </a:lnTo>
                      <a:lnTo>
                        <a:pt x="63" y="0"/>
                      </a:lnTo>
                      <a:lnTo>
                        <a:pt x="55" y="0"/>
                      </a:lnTo>
                      <a:lnTo>
                        <a:pt x="55" y="48"/>
                      </a:lnTo>
                      <a:close/>
                      <a:moveTo>
                        <a:pt x="69" y="48"/>
                      </a:moveTo>
                      <a:lnTo>
                        <a:pt x="76" y="48"/>
                      </a:lnTo>
                      <a:lnTo>
                        <a:pt x="76" y="0"/>
                      </a:lnTo>
                      <a:lnTo>
                        <a:pt x="69" y="0"/>
                      </a:lnTo>
                      <a:lnTo>
                        <a:pt x="69" y="48"/>
                      </a:lnTo>
                      <a:close/>
                      <a:moveTo>
                        <a:pt x="82" y="48"/>
                      </a:moveTo>
                      <a:lnTo>
                        <a:pt x="90" y="48"/>
                      </a:lnTo>
                      <a:lnTo>
                        <a:pt x="90" y="0"/>
                      </a:lnTo>
                      <a:lnTo>
                        <a:pt x="82" y="0"/>
                      </a:lnTo>
                      <a:lnTo>
                        <a:pt x="82" y="48"/>
                      </a:lnTo>
                      <a:close/>
                      <a:moveTo>
                        <a:pt x="82" y="79"/>
                      </a:moveTo>
                      <a:lnTo>
                        <a:pt x="90" y="79"/>
                      </a:lnTo>
                      <a:lnTo>
                        <a:pt x="90" y="54"/>
                      </a:lnTo>
                      <a:lnTo>
                        <a:pt x="82" y="54"/>
                      </a:lnTo>
                      <a:lnTo>
                        <a:pt x="82" y="79"/>
                      </a:lnTo>
                      <a:close/>
                      <a:moveTo>
                        <a:pt x="69" y="79"/>
                      </a:moveTo>
                      <a:lnTo>
                        <a:pt x="76" y="79"/>
                      </a:lnTo>
                      <a:lnTo>
                        <a:pt x="76" y="54"/>
                      </a:lnTo>
                      <a:lnTo>
                        <a:pt x="69" y="54"/>
                      </a:lnTo>
                      <a:lnTo>
                        <a:pt x="69" y="79"/>
                      </a:lnTo>
                      <a:close/>
                      <a:moveTo>
                        <a:pt x="55" y="79"/>
                      </a:moveTo>
                      <a:lnTo>
                        <a:pt x="63" y="79"/>
                      </a:lnTo>
                      <a:lnTo>
                        <a:pt x="63" y="54"/>
                      </a:lnTo>
                      <a:lnTo>
                        <a:pt x="55" y="54"/>
                      </a:lnTo>
                      <a:lnTo>
                        <a:pt x="55" y="79"/>
                      </a:lnTo>
                      <a:close/>
                      <a:moveTo>
                        <a:pt x="42" y="79"/>
                      </a:moveTo>
                      <a:lnTo>
                        <a:pt x="48" y="79"/>
                      </a:lnTo>
                      <a:lnTo>
                        <a:pt x="48" y="54"/>
                      </a:lnTo>
                      <a:lnTo>
                        <a:pt x="42" y="54"/>
                      </a:lnTo>
                      <a:lnTo>
                        <a:pt x="42" y="79"/>
                      </a:lnTo>
                      <a:close/>
                      <a:moveTo>
                        <a:pt x="28" y="79"/>
                      </a:moveTo>
                      <a:lnTo>
                        <a:pt x="34" y="79"/>
                      </a:lnTo>
                      <a:lnTo>
                        <a:pt x="34" y="54"/>
                      </a:lnTo>
                      <a:lnTo>
                        <a:pt x="28" y="54"/>
                      </a:lnTo>
                      <a:lnTo>
                        <a:pt x="28" y="79"/>
                      </a:lnTo>
                      <a:close/>
                      <a:moveTo>
                        <a:pt x="13" y="79"/>
                      </a:moveTo>
                      <a:lnTo>
                        <a:pt x="21" y="79"/>
                      </a:lnTo>
                      <a:lnTo>
                        <a:pt x="21" y="54"/>
                      </a:lnTo>
                      <a:lnTo>
                        <a:pt x="13" y="54"/>
                      </a:lnTo>
                      <a:lnTo>
                        <a:pt x="13" y="79"/>
                      </a:lnTo>
                      <a:close/>
                      <a:moveTo>
                        <a:pt x="0" y="79"/>
                      </a:moveTo>
                      <a:lnTo>
                        <a:pt x="7" y="79"/>
                      </a:lnTo>
                      <a:lnTo>
                        <a:pt x="7" y="54"/>
                      </a:lnTo>
                      <a:lnTo>
                        <a:pt x="0" y="54"/>
                      </a:lnTo>
                      <a:lnTo>
                        <a:pt x="0" y="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1" name="Rectangle 326">
                  <a:extLst>
                    <a:ext uri="{FF2B5EF4-FFF2-40B4-BE49-F238E27FC236}">
                      <a16:creationId xmlns:a16="http://schemas.microsoft.com/office/drawing/2014/main" id="{F675A60A-83F2-42DF-8827-2C6623B0EA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36869" y="3608484"/>
                  <a:ext cx="376228" cy="7937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2" name="Freeform 327">
                  <a:extLst>
                    <a:ext uri="{FF2B5EF4-FFF2-40B4-BE49-F238E27FC236}">
                      <a16:creationId xmlns:a16="http://schemas.microsoft.com/office/drawing/2014/main" id="{B58AABC6-6B19-4F66-B546-C33DD96E53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36869" y="3608484"/>
                  <a:ext cx="376228" cy="22225"/>
                </a:xfrm>
                <a:custGeom>
                  <a:avLst/>
                  <a:gdLst>
                    <a:gd name="T0" fmla="*/ 0 w 69"/>
                    <a:gd name="T1" fmla="*/ 0 h 7"/>
                    <a:gd name="T2" fmla="*/ 506 w 69"/>
                    <a:gd name="T3" fmla="*/ 112 h 7"/>
                    <a:gd name="T4" fmla="*/ 5219 w 69"/>
                    <a:gd name="T5" fmla="*/ 112 h 7"/>
                    <a:gd name="T6" fmla="*/ 5807 w 69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9"/>
                    <a:gd name="T13" fmla="*/ 0 h 7"/>
                    <a:gd name="T14" fmla="*/ 69 w 69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9" h="7">
                      <a:moveTo>
                        <a:pt x="0" y="0"/>
                      </a:moveTo>
                      <a:lnTo>
                        <a:pt x="6" y="7"/>
                      </a:lnTo>
                      <a:lnTo>
                        <a:pt x="62" y="7"/>
                      </a:lnTo>
                      <a:lnTo>
                        <a:pt x="69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3" name="Rectangle 328">
                  <a:extLst>
                    <a:ext uri="{FF2B5EF4-FFF2-40B4-BE49-F238E27FC236}">
                      <a16:creationId xmlns:a16="http://schemas.microsoft.com/office/drawing/2014/main" id="{22A536C4-C32C-43B8-9016-70B69B6E1A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36869" y="3703734"/>
                  <a:ext cx="376228" cy="80963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4" name="Rectangle 329">
                  <a:extLst>
                    <a:ext uri="{FF2B5EF4-FFF2-40B4-BE49-F238E27FC236}">
                      <a16:creationId xmlns:a16="http://schemas.microsoft.com/office/drawing/2014/main" id="{40BFEE48-B00B-4535-A9CE-538A094127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36867" y="3803746"/>
                  <a:ext cx="376229" cy="74614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5" name="Rectangle 330">
                  <a:extLst>
                    <a:ext uri="{FF2B5EF4-FFF2-40B4-BE49-F238E27FC236}">
                      <a16:creationId xmlns:a16="http://schemas.microsoft.com/office/drawing/2014/main" id="{6FE52962-D860-4B29-9C59-F238C19617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36869" y="3897409"/>
                  <a:ext cx="376228" cy="80963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6" name="Rectangle 331">
                  <a:extLst>
                    <a:ext uri="{FF2B5EF4-FFF2-40B4-BE49-F238E27FC236}">
                      <a16:creationId xmlns:a16="http://schemas.microsoft.com/office/drawing/2014/main" id="{3A4E9D00-2A3C-4BD0-A08A-2D94155FAA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36869" y="3997421"/>
                  <a:ext cx="376228" cy="74613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7" name="Line 332">
                  <a:extLst>
                    <a:ext uri="{FF2B5EF4-FFF2-40B4-BE49-F238E27FC236}">
                      <a16:creationId xmlns:a16="http://schemas.microsoft.com/office/drawing/2014/main" id="{0F45479A-6BFA-4C47-A0BF-CE7051FC89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036869" y="3630709"/>
                  <a:ext cx="32402" cy="5715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8" name="Line 333">
                  <a:extLst>
                    <a:ext uri="{FF2B5EF4-FFF2-40B4-BE49-F238E27FC236}">
                      <a16:creationId xmlns:a16="http://schemas.microsoft.com/office/drawing/2014/main" id="{0BF69B13-7435-4FDA-9D19-78E6B34223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75294" y="3630709"/>
                  <a:ext cx="37803" cy="5715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9" name="Line 334">
                  <a:extLst>
                    <a:ext uri="{FF2B5EF4-FFF2-40B4-BE49-F238E27FC236}">
                      <a16:creationId xmlns:a16="http://schemas.microsoft.com/office/drawing/2014/main" id="{F9C241F0-2FDC-4B2E-B61A-8BDC855397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47670" y="3965671"/>
                  <a:ext cx="250218" cy="317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0" name="Line 335">
                  <a:extLst>
                    <a:ext uri="{FF2B5EF4-FFF2-40B4-BE49-F238E27FC236}">
                      <a16:creationId xmlns:a16="http://schemas.microsoft.com/office/drawing/2014/main" id="{77E559AB-3D98-40CE-B2DF-D50A990C5F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47670" y="3952971"/>
                  <a:ext cx="250218" cy="317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1" name="Line 336">
                  <a:extLst>
                    <a:ext uri="{FF2B5EF4-FFF2-40B4-BE49-F238E27FC236}">
                      <a16:creationId xmlns:a16="http://schemas.microsoft.com/office/drawing/2014/main" id="{FF957AB0-0673-492F-980C-BCDAA7324C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47670" y="3940271"/>
                  <a:ext cx="250218" cy="317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2" name="Line 337">
                  <a:extLst>
                    <a:ext uri="{FF2B5EF4-FFF2-40B4-BE49-F238E27FC236}">
                      <a16:creationId xmlns:a16="http://schemas.microsoft.com/office/drawing/2014/main" id="{B7A63E31-7FD3-4171-847C-038C1840CE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47670" y="3922809"/>
                  <a:ext cx="250218" cy="317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3" name="Line 338">
                  <a:extLst>
                    <a:ext uri="{FF2B5EF4-FFF2-40B4-BE49-F238E27FC236}">
                      <a16:creationId xmlns:a16="http://schemas.microsoft.com/office/drawing/2014/main" id="{2B489501-B3F0-4FC5-90D3-52D2EA2F45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47670" y="3910109"/>
                  <a:ext cx="250218" cy="317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4" name="Rectangle 339">
                  <a:extLst>
                    <a:ext uri="{FF2B5EF4-FFF2-40B4-BE49-F238E27FC236}">
                      <a16:creationId xmlns:a16="http://schemas.microsoft.com/office/drawing/2014/main" id="{C2D09123-4192-4F0A-8CFA-70EB148C29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27683" y="3724371"/>
                  <a:ext cx="102608" cy="3810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5" name="Rectangle 340">
                  <a:extLst>
                    <a:ext uri="{FF2B5EF4-FFF2-40B4-BE49-F238E27FC236}">
                      <a16:creationId xmlns:a16="http://schemas.microsoft.com/office/drawing/2014/main" id="{6E2D825E-4ADA-4B84-B8DB-2D0DD18B96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0291" y="3856134"/>
                  <a:ext cx="55804" cy="952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6" name="Rectangle 341">
                  <a:extLst>
                    <a:ext uri="{FF2B5EF4-FFF2-40B4-BE49-F238E27FC236}">
                      <a16:creationId xmlns:a16="http://schemas.microsoft.com/office/drawing/2014/main" id="{1D852655-2EB1-4C08-A35F-AB7CCADBCF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0291" y="3910109"/>
                  <a:ext cx="55804" cy="635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7" name="Rectangle 342">
                  <a:extLst>
                    <a:ext uri="{FF2B5EF4-FFF2-40B4-BE49-F238E27FC236}">
                      <a16:creationId xmlns:a16="http://schemas.microsoft.com/office/drawing/2014/main" id="{3F61CC43-6313-4D6E-8467-0F56EC1F4C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0291" y="3929159"/>
                  <a:ext cx="55804" cy="11113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98" name="Rectangle 343">
                <a:extLst>
                  <a:ext uri="{FF2B5EF4-FFF2-40B4-BE49-F238E27FC236}">
                    <a16:creationId xmlns:a16="http://schemas.microsoft.com/office/drawing/2014/main" id="{6363440C-D85C-4BF6-ACB3-5C8991F48F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56962" y="4459980"/>
                <a:ext cx="1026637" cy="369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4572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External  Servers</a:t>
                </a:r>
              </a:p>
            </p:txBody>
          </p:sp>
        </p:grpSp>
        <p:sp>
          <p:nvSpPr>
            <p:cNvPr id="1105" name="Rectangle 309">
              <a:extLst>
                <a:ext uri="{FF2B5EF4-FFF2-40B4-BE49-F238E27FC236}">
                  <a16:creationId xmlns:a16="http://schemas.microsoft.com/office/drawing/2014/main" id="{2A51A081-8E9E-4548-AC0E-31A553367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3865" y="4042227"/>
              <a:ext cx="269081" cy="91678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8557" tIns="34278" rIns="68557" bIns="34278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7" name="Rectangle 310">
              <a:extLst>
                <a:ext uri="{FF2B5EF4-FFF2-40B4-BE49-F238E27FC236}">
                  <a16:creationId xmlns:a16="http://schemas.microsoft.com/office/drawing/2014/main" id="{64BE3CB4-B408-4F66-B28B-777E340DB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2946" y="4042227"/>
              <a:ext cx="159544" cy="91678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8557" tIns="34278" rIns="68557" bIns="34278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8" name="Freeform 311">
              <a:extLst>
                <a:ext uri="{FF2B5EF4-FFF2-40B4-BE49-F238E27FC236}">
                  <a16:creationId xmlns:a16="http://schemas.microsoft.com/office/drawing/2014/main" id="{C577A7CA-7FDB-4B9B-8357-3432BA0BFB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76720" y="4045799"/>
              <a:ext cx="428625" cy="60722"/>
            </a:xfrm>
            <a:custGeom>
              <a:avLst/>
              <a:gdLst>
                <a:gd name="T0" fmla="*/ 0 w 360"/>
                <a:gd name="T1" fmla="*/ 2147483647 h 51"/>
                <a:gd name="T2" fmla="*/ 2147483647 w 360"/>
                <a:gd name="T3" fmla="*/ 2147483647 h 51"/>
                <a:gd name="T4" fmla="*/ 2147483647 w 360"/>
                <a:gd name="T5" fmla="*/ 0 h 51"/>
                <a:gd name="T6" fmla="*/ 0 w 360"/>
                <a:gd name="T7" fmla="*/ 0 h 51"/>
                <a:gd name="T8" fmla="*/ 0 w 360"/>
                <a:gd name="T9" fmla="*/ 2147483647 h 51"/>
                <a:gd name="T10" fmla="*/ 2147483647 w 360"/>
                <a:gd name="T11" fmla="*/ 2147483647 h 51"/>
                <a:gd name="T12" fmla="*/ 2147483647 w 360"/>
                <a:gd name="T13" fmla="*/ 2147483647 h 51"/>
                <a:gd name="T14" fmla="*/ 2147483647 w 360"/>
                <a:gd name="T15" fmla="*/ 0 h 51"/>
                <a:gd name="T16" fmla="*/ 2147483647 w 360"/>
                <a:gd name="T17" fmla="*/ 0 h 51"/>
                <a:gd name="T18" fmla="*/ 2147483647 w 360"/>
                <a:gd name="T19" fmla="*/ 2147483647 h 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0"/>
                <a:gd name="T31" fmla="*/ 0 h 51"/>
                <a:gd name="T32" fmla="*/ 360 w 360"/>
                <a:gd name="T33" fmla="*/ 51 h 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0" h="51">
                  <a:moveTo>
                    <a:pt x="0" y="51"/>
                  </a:moveTo>
                  <a:lnTo>
                    <a:pt x="214" y="51"/>
                  </a:lnTo>
                  <a:lnTo>
                    <a:pt x="214" y="0"/>
                  </a:lnTo>
                  <a:lnTo>
                    <a:pt x="0" y="0"/>
                  </a:lnTo>
                  <a:lnTo>
                    <a:pt x="0" y="51"/>
                  </a:lnTo>
                  <a:close/>
                  <a:moveTo>
                    <a:pt x="238" y="51"/>
                  </a:moveTo>
                  <a:lnTo>
                    <a:pt x="360" y="51"/>
                  </a:lnTo>
                  <a:lnTo>
                    <a:pt x="360" y="0"/>
                  </a:lnTo>
                  <a:lnTo>
                    <a:pt x="238" y="0"/>
                  </a:lnTo>
                  <a:lnTo>
                    <a:pt x="238" y="51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68557" tIns="34278" rIns="68557" bIns="34278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0" name="Freeform 312">
              <a:extLst>
                <a:ext uri="{FF2B5EF4-FFF2-40B4-BE49-F238E27FC236}">
                  <a16:creationId xmlns:a16="http://schemas.microsoft.com/office/drawing/2014/main" id="{94B43A5C-5857-4AE7-A311-226DE9EC9E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8152" y="4044607"/>
              <a:ext cx="409575" cy="8334"/>
            </a:xfrm>
            <a:custGeom>
              <a:avLst/>
              <a:gdLst>
                <a:gd name="T0" fmla="*/ 2147483647 w 344"/>
                <a:gd name="T1" fmla="*/ 2147483647 h 7"/>
                <a:gd name="T2" fmla="*/ 2147483647 w 344"/>
                <a:gd name="T3" fmla="*/ 2147483647 h 7"/>
                <a:gd name="T4" fmla="*/ 2147483647 w 344"/>
                <a:gd name="T5" fmla="*/ 0 h 7"/>
                <a:gd name="T6" fmla="*/ 2147483647 w 344"/>
                <a:gd name="T7" fmla="*/ 0 h 7"/>
                <a:gd name="T8" fmla="*/ 2147483647 w 344"/>
                <a:gd name="T9" fmla="*/ 2147483647 h 7"/>
                <a:gd name="T10" fmla="*/ 2147483647 w 344"/>
                <a:gd name="T11" fmla="*/ 2147483647 h 7"/>
                <a:gd name="T12" fmla="*/ 2147483647 w 344"/>
                <a:gd name="T13" fmla="*/ 2147483647 h 7"/>
                <a:gd name="T14" fmla="*/ 2147483647 w 344"/>
                <a:gd name="T15" fmla="*/ 2147483647 h 7"/>
                <a:gd name="T16" fmla="*/ 2147483647 w 344"/>
                <a:gd name="T17" fmla="*/ 2147483647 h 7"/>
                <a:gd name="T18" fmla="*/ 2147483647 w 344"/>
                <a:gd name="T19" fmla="*/ 2147483647 h 7"/>
                <a:gd name="T20" fmla="*/ 2147483647 w 344"/>
                <a:gd name="T21" fmla="*/ 2147483647 h 7"/>
                <a:gd name="T22" fmla="*/ 2147483647 w 344"/>
                <a:gd name="T23" fmla="*/ 2147483647 h 7"/>
                <a:gd name="T24" fmla="*/ 2147483647 w 344"/>
                <a:gd name="T25" fmla="*/ 2147483647 h 7"/>
                <a:gd name="T26" fmla="*/ 2147483647 w 344"/>
                <a:gd name="T27" fmla="*/ 2147483647 h 7"/>
                <a:gd name="T28" fmla="*/ 2147483647 w 344"/>
                <a:gd name="T29" fmla="*/ 2147483647 h 7"/>
                <a:gd name="T30" fmla="*/ 0 w 344"/>
                <a:gd name="T31" fmla="*/ 2147483647 h 7"/>
                <a:gd name="T32" fmla="*/ 2147483647 w 344"/>
                <a:gd name="T33" fmla="*/ 2147483647 h 7"/>
                <a:gd name="T34" fmla="*/ 2147483647 w 344"/>
                <a:gd name="T35" fmla="*/ 2147483647 h 7"/>
                <a:gd name="T36" fmla="*/ 0 w 344"/>
                <a:gd name="T37" fmla="*/ 2147483647 h 7"/>
                <a:gd name="T38" fmla="*/ 0 w 344"/>
                <a:gd name="T39" fmla="*/ 2147483647 h 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44"/>
                <a:gd name="T61" fmla="*/ 0 h 7"/>
                <a:gd name="T62" fmla="*/ 344 w 344"/>
                <a:gd name="T63" fmla="*/ 7 h 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44" h="7">
                  <a:moveTo>
                    <a:pt x="332" y="7"/>
                  </a:moveTo>
                  <a:lnTo>
                    <a:pt x="344" y="7"/>
                  </a:lnTo>
                  <a:lnTo>
                    <a:pt x="344" y="0"/>
                  </a:lnTo>
                  <a:lnTo>
                    <a:pt x="332" y="0"/>
                  </a:lnTo>
                  <a:lnTo>
                    <a:pt x="332" y="7"/>
                  </a:lnTo>
                  <a:close/>
                  <a:moveTo>
                    <a:pt x="34" y="5"/>
                  </a:moveTo>
                  <a:lnTo>
                    <a:pt x="46" y="5"/>
                  </a:lnTo>
                  <a:lnTo>
                    <a:pt x="46" y="3"/>
                  </a:lnTo>
                  <a:lnTo>
                    <a:pt x="34" y="3"/>
                  </a:lnTo>
                  <a:lnTo>
                    <a:pt x="34" y="5"/>
                  </a:lnTo>
                  <a:close/>
                  <a:moveTo>
                    <a:pt x="17" y="5"/>
                  </a:moveTo>
                  <a:lnTo>
                    <a:pt x="29" y="5"/>
                  </a:lnTo>
                  <a:lnTo>
                    <a:pt x="29" y="3"/>
                  </a:lnTo>
                  <a:lnTo>
                    <a:pt x="17" y="3"/>
                  </a:lnTo>
                  <a:lnTo>
                    <a:pt x="17" y="5"/>
                  </a:lnTo>
                  <a:close/>
                  <a:moveTo>
                    <a:pt x="0" y="5"/>
                  </a:moveTo>
                  <a:lnTo>
                    <a:pt x="12" y="5"/>
                  </a:lnTo>
                  <a:lnTo>
                    <a:pt x="12" y="3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lIns="68557" tIns="34278" rIns="68557" bIns="34278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2" name="Rectangle 313">
              <a:extLst>
                <a:ext uri="{FF2B5EF4-FFF2-40B4-BE49-F238E27FC236}">
                  <a16:creationId xmlns:a16="http://schemas.microsoft.com/office/drawing/2014/main" id="{ED194BBD-9777-472A-9D49-C57E89CD2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8659" y="4042227"/>
              <a:ext cx="28575" cy="9167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8557" tIns="34278" rIns="68557" bIns="34278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9" name="Rectangle 314">
              <a:extLst>
                <a:ext uri="{FF2B5EF4-FFF2-40B4-BE49-F238E27FC236}">
                  <a16:creationId xmlns:a16="http://schemas.microsoft.com/office/drawing/2014/main" id="{DA0A4DC8-4662-41CA-8A2B-104B3E48C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9109" y="4167242"/>
              <a:ext cx="340519" cy="1131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68557" tIns="34278" rIns="68557" bIns="34278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2" name="Rectangle 315">
              <a:extLst>
                <a:ext uri="{FF2B5EF4-FFF2-40B4-BE49-F238E27FC236}">
                  <a16:creationId xmlns:a16="http://schemas.microsoft.com/office/drawing/2014/main" id="{3002AF92-6BD1-4A45-BF01-D90FA7A62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3871" y="4160099"/>
              <a:ext cx="259686" cy="10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342900" eaLnBrk="0" hangingPunct="0"/>
              <a:r>
                <a:rPr lang="en-US" sz="675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  <a:endParaRPr lang="en-US" b="1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1725" name="Freeform: Shape 1724">
              <a:extLst>
                <a:ext uri="{FF2B5EF4-FFF2-40B4-BE49-F238E27FC236}">
                  <a16:creationId xmlns:a16="http://schemas.microsoft.com/office/drawing/2014/main" id="{E79ADA31-7CC3-4DEE-9E6A-1FCFD9600592}"/>
                </a:ext>
              </a:extLst>
            </p:cNvPr>
            <p:cNvSpPr/>
            <p:nvPr/>
          </p:nvSpPr>
          <p:spPr>
            <a:xfrm>
              <a:off x="8013851" y="4076630"/>
              <a:ext cx="402055" cy="100094"/>
            </a:xfrm>
            <a:custGeom>
              <a:avLst/>
              <a:gdLst>
                <a:gd name="connsiteX0" fmla="*/ 449943 w 449943"/>
                <a:gd name="connsiteY0" fmla="*/ 89658 h 89658"/>
                <a:gd name="connsiteX1" fmla="*/ 174172 w 449943"/>
                <a:gd name="connsiteY1" fmla="*/ 2573 h 89658"/>
                <a:gd name="connsiteX2" fmla="*/ 0 w 449943"/>
                <a:gd name="connsiteY2" fmla="*/ 31601 h 8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9943" h="89658">
                  <a:moveTo>
                    <a:pt x="449943" y="89658"/>
                  </a:moveTo>
                  <a:cubicBezTo>
                    <a:pt x="349552" y="50953"/>
                    <a:pt x="249162" y="12249"/>
                    <a:pt x="174172" y="2573"/>
                  </a:cubicBezTo>
                  <a:cubicBezTo>
                    <a:pt x="99182" y="-7103"/>
                    <a:pt x="49591" y="12249"/>
                    <a:pt x="0" y="3160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9" name="Group 385">
            <a:extLst>
              <a:ext uri="{FF2B5EF4-FFF2-40B4-BE49-F238E27FC236}">
                <a16:creationId xmlns:a16="http://schemas.microsoft.com/office/drawing/2014/main" id="{520F4206-2C74-4F01-B320-5DBB51F9452E}"/>
              </a:ext>
            </a:extLst>
          </p:cNvPr>
          <p:cNvGrpSpPr>
            <a:grpSpLocks/>
          </p:cNvGrpSpPr>
          <p:nvPr/>
        </p:nvGrpSpPr>
        <p:grpSpPr bwMode="auto">
          <a:xfrm>
            <a:off x="6660394" y="3448634"/>
            <a:ext cx="514350" cy="395139"/>
            <a:chOff x="672" y="2112"/>
            <a:chExt cx="432" cy="295"/>
          </a:xfrm>
        </p:grpSpPr>
        <p:grpSp>
          <p:nvGrpSpPr>
            <p:cNvPr id="1232" name="Group 386">
              <a:extLst>
                <a:ext uri="{FF2B5EF4-FFF2-40B4-BE49-F238E27FC236}">
                  <a16:creationId xmlns:a16="http://schemas.microsoft.com/office/drawing/2014/main" id="{0A71C187-E8F0-4DA4-9769-DE6FC7FA21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2160"/>
              <a:ext cx="360" cy="124"/>
              <a:chOff x="2298" y="1938"/>
              <a:chExt cx="360" cy="154"/>
            </a:xfrm>
          </p:grpSpPr>
          <p:sp>
            <p:nvSpPr>
              <p:cNvPr id="1265" name="Rectangle 387">
                <a:extLst>
                  <a:ext uri="{FF2B5EF4-FFF2-40B4-BE49-F238E27FC236}">
                    <a16:creationId xmlns:a16="http://schemas.microsoft.com/office/drawing/2014/main" id="{C5E8C3FF-8CA3-4A1D-95D3-CC781F0EB9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1938"/>
                <a:ext cx="91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66" name="Rectangle 388">
                <a:extLst>
                  <a:ext uri="{FF2B5EF4-FFF2-40B4-BE49-F238E27FC236}">
                    <a16:creationId xmlns:a16="http://schemas.microsoft.com/office/drawing/2014/main" id="{ABAFB0CD-A52A-476A-89AA-6247FEAE07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1948"/>
                <a:ext cx="91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84" name="Rectangle 389">
                <a:extLst>
                  <a:ext uri="{FF2B5EF4-FFF2-40B4-BE49-F238E27FC236}">
                    <a16:creationId xmlns:a16="http://schemas.microsoft.com/office/drawing/2014/main" id="{D73ACA9B-E100-4ED0-80FF-0E0F8B6E30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086"/>
                <a:ext cx="91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85" name="Rectangle 390">
                <a:extLst>
                  <a:ext uri="{FF2B5EF4-FFF2-40B4-BE49-F238E27FC236}">
                    <a16:creationId xmlns:a16="http://schemas.microsoft.com/office/drawing/2014/main" id="{E74AD1D9-346E-48EF-A0E1-B7D67C36F8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9" y="1938"/>
                <a:ext cx="89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98" name="Rectangle 391">
                <a:extLst>
                  <a:ext uri="{FF2B5EF4-FFF2-40B4-BE49-F238E27FC236}">
                    <a16:creationId xmlns:a16="http://schemas.microsoft.com/office/drawing/2014/main" id="{EE443797-EDB2-4905-AEBE-4100922BBB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9" y="2086"/>
                <a:ext cx="89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99" name="Rectangle 392">
                <a:extLst>
                  <a:ext uri="{FF2B5EF4-FFF2-40B4-BE49-F238E27FC236}">
                    <a16:creationId xmlns:a16="http://schemas.microsoft.com/office/drawing/2014/main" id="{696358B2-B870-4A2C-8F07-DA8828C41D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" y="1938"/>
                <a:ext cx="91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28" name="Rectangle 393">
                <a:extLst>
                  <a:ext uri="{FF2B5EF4-FFF2-40B4-BE49-F238E27FC236}">
                    <a16:creationId xmlns:a16="http://schemas.microsoft.com/office/drawing/2014/main" id="{873DCD4E-F37C-497D-B12F-7A0C799A0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" y="2086"/>
                <a:ext cx="91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29" name="Rectangle 394">
                <a:extLst>
                  <a:ext uri="{FF2B5EF4-FFF2-40B4-BE49-F238E27FC236}">
                    <a16:creationId xmlns:a16="http://schemas.microsoft.com/office/drawing/2014/main" id="{DFD9D64F-D407-4EEA-AF4C-7B394A8B07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9" y="1938"/>
                <a:ext cx="89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0" name="Rectangle 395">
                <a:extLst>
                  <a:ext uri="{FF2B5EF4-FFF2-40B4-BE49-F238E27FC236}">
                    <a16:creationId xmlns:a16="http://schemas.microsoft.com/office/drawing/2014/main" id="{06F69C85-CE20-4770-ADD0-B1D0FD2B9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9" y="2086"/>
                <a:ext cx="89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1" name="Rectangle 396">
                <a:extLst>
                  <a:ext uri="{FF2B5EF4-FFF2-40B4-BE49-F238E27FC236}">
                    <a16:creationId xmlns:a16="http://schemas.microsoft.com/office/drawing/2014/main" id="{8F0F08A7-C441-401D-8122-4A1ED5B2C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5" y="1952"/>
                <a:ext cx="9" cy="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2" name="Rectangle 397">
                <a:extLst>
                  <a:ext uri="{FF2B5EF4-FFF2-40B4-BE49-F238E27FC236}">
                    <a16:creationId xmlns:a16="http://schemas.microsoft.com/office/drawing/2014/main" id="{520B07F8-6652-4ADE-842E-162F39915A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9" y="1948"/>
                <a:ext cx="89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3" name="Rectangle 398">
                <a:extLst>
                  <a:ext uri="{FF2B5EF4-FFF2-40B4-BE49-F238E27FC236}">
                    <a16:creationId xmlns:a16="http://schemas.microsoft.com/office/drawing/2014/main" id="{CE6495E9-8FD2-4013-A65A-A934855389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" y="1948"/>
                <a:ext cx="91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4" name="Rectangle 399">
                <a:extLst>
                  <a:ext uri="{FF2B5EF4-FFF2-40B4-BE49-F238E27FC236}">
                    <a16:creationId xmlns:a16="http://schemas.microsoft.com/office/drawing/2014/main" id="{CB3912B6-A27E-4A7E-8530-79DE05FEDF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9" y="1948"/>
                <a:ext cx="89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240" name="Rectangle 400">
              <a:extLst>
                <a:ext uri="{FF2B5EF4-FFF2-40B4-BE49-F238E27FC236}">
                  <a16:creationId xmlns:a16="http://schemas.microsoft.com/office/drawing/2014/main" id="{32A51E43-9F04-4455-8BFC-47DAE5748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" y="2208"/>
              <a:ext cx="48" cy="48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342900"/>
              <a:endParaRPr lang="en-US">
                <a:solidFill>
                  <a:srgbClr val="FF33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4" name="Text Box 401">
              <a:extLst>
                <a:ext uri="{FF2B5EF4-FFF2-40B4-BE49-F238E27FC236}">
                  <a16:creationId xmlns:a16="http://schemas.microsoft.com/office/drawing/2014/main" id="{9F728C50-AF47-4CDD-9A44-9C0FF8C067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112"/>
              <a:ext cx="384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342900"/>
              <a:r>
                <a:rPr lang="en-US" sz="1050" dirty="0">
                  <a:solidFill>
                    <a:srgbClr val="FF3300"/>
                  </a:solidFill>
                  <a:latin typeface="Arial Black" pitchFamily="34" charset="0"/>
                  <a:cs typeface="Arial" charset="0"/>
                </a:rPr>
                <a:t>::::::</a:t>
              </a:r>
            </a:p>
          </p:txBody>
        </p:sp>
        <p:sp>
          <p:nvSpPr>
            <p:cNvPr id="1251" name="Rectangle 402">
              <a:extLst>
                <a:ext uri="{FF2B5EF4-FFF2-40B4-BE49-F238E27FC236}">
                  <a16:creationId xmlns:a16="http://schemas.microsoft.com/office/drawing/2014/main" id="{389EE462-5917-4C03-963B-CDCC32761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305"/>
              <a:ext cx="276" cy="9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6" name="Rectangle 403">
              <a:extLst>
                <a:ext uri="{FF2B5EF4-FFF2-40B4-BE49-F238E27FC236}">
                  <a16:creationId xmlns:a16="http://schemas.microsoft.com/office/drawing/2014/main" id="{5905D1D5-CC9C-4633-A68A-10CC24BB3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304"/>
              <a:ext cx="386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342900" eaLnBrk="0" hangingPunct="0"/>
              <a:r>
                <a:rPr lang="en-US" sz="900" b="1" dirty="0">
                  <a:solidFill>
                    <a:srgbClr val="FF3300"/>
                  </a:solidFill>
                  <a:latin typeface="Calibri"/>
                  <a:cs typeface="Arial" charset="0"/>
                </a:rPr>
                <a:t>Firewall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9A9F597-A671-4E2C-BBCC-DFED39DC607C}"/>
              </a:ext>
            </a:extLst>
          </p:cNvPr>
          <p:cNvGrpSpPr/>
          <p:nvPr/>
        </p:nvGrpSpPr>
        <p:grpSpPr>
          <a:xfrm>
            <a:off x="4296144" y="3210086"/>
            <a:ext cx="571104" cy="996932"/>
            <a:chOff x="4250692" y="3209838"/>
            <a:chExt cx="571104" cy="996932"/>
          </a:xfrm>
        </p:grpSpPr>
        <p:sp>
          <p:nvSpPr>
            <p:cNvPr id="330" name="Freeform 406">
              <a:extLst>
                <a:ext uri="{FF2B5EF4-FFF2-40B4-BE49-F238E27FC236}">
                  <a16:creationId xmlns:a16="http://schemas.microsoft.com/office/drawing/2014/main" id="{E441B590-CBCD-42BC-AE01-EF8D3BA7C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692" y="3209838"/>
              <a:ext cx="537103" cy="673344"/>
            </a:xfrm>
            <a:custGeom>
              <a:avLst/>
              <a:gdLst>
                <a:gd name="T0" fmla="*/ 0 w 217"/>
                <a:gd name="T1" fmla="*/ 3676 h 287"/>
                <a:gd name="T2" fmla="*/ 0 w 217"/>
                <a:gd name="T3" fmla="*/ 3563 h 287"/>
                <a:gd name="T4" fmla="*/ 876 w 217"/>
                <a:gd name="T5" fmla="*/ 3332 h 287"/>
                <a:gd name="T6" fmla="*/ 876 w 217"/>
                <a:gd name="T7" fmla="*/ 0 h 287"/>
                <a:gd name="T8" fmla="*/ 2572 w 217"/>
                <a:gd name="T9" fmla="*/ 0 h 287"/>
                <a:gd name="T10" fmla="*/ 2572 w 217"/>
                <a:gd name="T11" fmla="*/ 3332 h 287"/>
                <a:gd name="T12" fmla="*/ 3408 w 217"/>
                <a:gd name="T13" fmla="*/ 3563 h 287"/>
                <a:gd name="T14" fmla="*/ 3408 w 217"/>
                <a:gd name="T15" fmla="*/ 3676 h 287"/>
                <a:gd name="T16" fmla="*/ 0 w 217"/>
                <a:gd name="T17" fmla="*/ 3676 h 2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7"/>
                <a:gd name="T28" fmla="*/ 0 h 287"/>
                <a:gd name="T29" fmla="*/ 217 w 217"/>
                <a:gd name="T30" fmla="*/ 287 h 2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7" h="287">
                  <a:moveTo>
                    <a:pt x="0" y="287"/>
                  </a:moveTo>
                  <a:lnTo>
                    <a:pt x="0" y="278"/>
                  </a:lnTo>
                  <a:lnTo>
                    <a:pt x="56" y="260"/>
                  </a:lnTo>
                  <a:lnTo>
                    <a:pt x="56" y="0"/>
                  </a:lnTo>
                  <a:lnTo>
                    <a:pt x="164" y="0"/>
                  </a:lnTo>
                  <a:lnTo>
                    <a:pt x="164" y="260"/>
                  </a:lnTo>
                  <a:lnTo>
                    <a:pt x="217" y="278"/>
                  </a:lnTo>
                  <a:lnTo>
                    <a:pt x="217" y="287"/>
                  </a:lnTo>
                  <a:lnTo>
                    <a:pt x="0" y="2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1" name="Line 407">
              <a:extLst>
                <a:ext uri="{FF2B5EF4-FFF2-40B4-BE49-F238E27FC236}">
                  <a16:creationId xmlns:a16="http://schemas.microsoft.com/office/drawing/2014/main" id="{9110E828-F8BC-466D-BA03-798E2A8743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9941" y="3819939"/>
              <a:ext cx="2487" cy="632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2" name="Line 408">
              <a:extLst>
                <a:ext uri="{FF2B5EF4-FFF2-40B4-BE49-F238E27FC236}">
                  <a16:creationId xmlns:a16="http://schemas.microsoft.com/office/drawing/2014/main" id="{4C882175-3B67-4342-938A-2BF2238FDA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006" y="3819939"/>
              <a:ext cx="2487" cy="632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3" name="Line 409">
              <a:extLst>
                <a:ext uri="{FF2B5EF4-FFF2-40B4-BE49-F238E27FC236}">
                  <a16:creationId xmlns:a16="http://schemas.microsoft.com/office/drawing/2014/main" id="{370A1C1A-9BC8-4E4A-B4A9-34CFA6AD58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5728" y="3421885"/>
              <a:ext cx="88275" cy="12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4" name="Line 410">
              <a:extLst>
                <a:ext uri="{FF2B5EF4-FFF2-40B4-BE49-F238E27FC236}">
                  <a16:creationId xmlns:a16="http://schemas.microsoft.com/office/drawing/2014/main" id="{D9D4D2CA-6B9F-4D39-90E8-63DB6F2B28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0809" y="3348723"/>
              <a:ext cx="119356" cy="2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5" name="Rectangle 411">
              <a:extLst>
                <a:ext uri="{FF2B5EF4-FFF2-40B4-BE49-F238E27FC236}">
                  <a16:creationId xmlns:a16="http://schemas.microsoft.com/office/drawing/2014/main" id="{E691087A-4E63-40A5-9581-6640D063D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1024" y="3239599"/>
              <a:ext cx="200170" cy="39185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6" name="Rectangle 412">
              <a:extLst>
                <a:ext uri="{FF2B5EF4-FFF2-40B4-BE49-F238E27FC236}">
                  <a16:creationId xmlns:a16="http://schemas.microsoft.com/office/drawing/2014/main" id="{0A4C7A26-4BC6-4E10-BCAA-9C452793D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8107" y="3411966"/>
              <a:ext cx="42272" cy="13641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7" name="Freeform 413">
              <a:extLst>
                <a:ext uri="{FF2B5EF4-FFF2-40B4-BE49-F238E27FC236}">
                  <a16:creationId xmlns:a16="http://schemas.microsoft.com/office/drawing/2014/main" id="{6C107487-BBA8-4D0A-A653-6D2083D0CD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9834" y="3658734"/>
              <a:ext cx="221306" cy="184767"/>
            </a:xfrm>
            <a:custGeom>
              <a:avLst/>
              <a:gdLst>
                <a:gd name="T0" fmla="*/ 109 w 90"/>
                <a:gd name="T1" fmla="*/ 611 h 79"/>
                <a:gd name="T2" fmla="*/ 0 w 90"/>
                <a:gd name="T3" fmla="*/ 0 h 79"/>
                <a:gd name="T4" fmla="*/ 200 w 90"/>
                <a:gd name="T5" fmla="*/ 611 h 79"/>
                <a:gd name="T6" fmla="*/ 324 w 90"/>
                <a:gd name="T7" fmla="*/ 0 h 79"/>
                <a:gd name="T8" fmla="*/ 200 w 90"/>
                <a:gd name="T9" fmla="*/ 611 h 79"/>
                <a:gd name="T10" fmla="*/ 520 w 90"/>
                <a:gd name="T11" fmla="*/ 611 h 79"/>
                <a:gd name="T12" fmla="*/ 427 w 90"/>
                <a:gd name="T13" fmla="*/ 0 h 79"/>
                <a:gd name="T14" fmla="*/ 641 w 90"/>
                <a:gd name="T15" fmla="*/ 611 h 79"/>
                <a:gd name="T16" fmla="*/ 736 w 90"/>
                <a:gd name="T17" fmla="*/ 0 h 79"/>
                <a:gd name="T18" fmla="*/ 641 w 90"/>
                <a:gd name="T19" fmla="*/ 611 h 79"/>
                <a:gd name="T20" fmla="*/ 967 w 90"/>
                <a:gd name="T21" fmla="*/ 611 h 79"/>
                <a:gd name="T22" fmla="*/ 845 w 90"/>
                <a:gd name="T23" fmla="*/ 0 h 79"/>
                <a:gd name="T24" fmla="*/ 1052 w 90"/>
                <a:gd name="T25" fmla="*/ 611 h 79"/>
                <a:gd name="T26" fmla="*/ 1161 w 90"/>
                <a:gd name="T27" fmla="*/ 0 h 79"/>
                <a:gd name="T28" fmla="*/ 1052 w 90"/>
                <a:gd name="T29" fmla="*/ 611 h 79"/>
                <a:gd name="T30" fmla="*/ 1377 w 90"/>
                <a:gd name="T31" fmla="*/ 611 h 79"/>
                <a:gd name="T32" fmla="*/ 1252 w 90"/>
                <a:gd name="T33" fmla="*/ 0 h 79"/>
                <a:gd name="T34" fmla="*/ 1252 w 90"/>
                <a:gd name="T35" fmla="*/ 1000 h 79"/>
                <a:gd name="T36" fmla="*/ 1377 w 90"/>
                <a:gd name="T37" fmla="*/ 683 h 79"/>
                <a:gd name="T38" fmla="*/ 1252 w 90"/>
                <a:gd name="T39" fmla="*/ 1000 h 79"/>
                <a:gd name="T40" fmla="*/ 1161 w 90"/>
                <a:gd name="T41" fmla="*/ 1000 h 79"/>
                <a:gd name="T42" fmla="*/ 1052 w 90"/>
                <a:gd name="T43" fmla="*/ 683 h 79"/>
                <a:gd name="T44" fmla="*/ 845 w 90"/>
                <a:gd name="T45" fmla="*/ 1000 h 79"/>
                <a:gd name="T46" fmla="*/ 967 w 90"/>
                <a:gd name="T47" fmla="*/ 683 h 79"/>
                <a:gd name="T48" fmla="*/ 845 w 90"/>
                <a:gd name="T49" fmla="*/ 1000 h 79"/>
                <a:gd name="T50" fmla="*/ 736 w 90"/>
                <a:gd name="T51" fmla="*/ 1000 h 79"/>
                <a:gd name="T52" fmla="*/ 641 w 90"/>
                <a:gd name="T53" fmla="*/ 683 h 79"/>
                <a:gd name="T54" fmla="*/ 427 w 90"/>
                <a:gd name="T55" fmla="*/ 1000 h 79"/>
                <a:gd name="T56" fmla="*/ 520 w 90"/>
                <a:gd name="T57" fmla="*/ 683 h 79"/>
                <a:gd name="T58" fmla="*/ 427 w 90"/>
                <a:gd name="T59" fmla="*/ 1000 h 79"/>
                <a:gd name="T60" fmla="*/ 324 w 90"/>
                <a:gd name="T61" fmla="*/ 1000 h 79"/>
                <a:gd name="T62" fmla="*/ 200 w 90"/>
                <a:gd name="T63" fmla="*/ 683 h 79"/>
                <a:gd name="T64" fmla="*/ 0 w 90"/>
                <a:gd name="T65" fmla="*/ 1000 h 79"/>
                <a:gd name="T66" fmla="*/ 109 w 90"/>
                <a:gd name="T67" fmla="*/ 683 h 79"/>
                <a:gd name="T68" fmla="*/ 0 w 90"/>
                <a:gd name="T69" fmla="*/ 100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0"/>
                <a:gd name="T106" fmla="*/ 0 h 79"/>
                <a:gd name="T107" fmla="*/ 90 w 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0" h="79">
                  <a:moveTo>
                    <a:pt x="0" y="48"/>
                  </a:moveTo>
                  <a:lnTo>
                    <a:pt x="7" y="48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8"/>
                  </a:lnTo>
                  <a:close/>
                  <a:moveTo>
                    <a:pt x="13" y="48"/>
                  </a:moveTo>
                  <a:lnTo>
                    <a:pt x="21" y="48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13" y="48"/>
                  </a:lnTo>
                  <a:close/>
                  <a:moveTo>
                    <a:pt x="28" y="48"/>
                  </a:moveTo>
                  <a:lnTo>
                    <a:pt x="34" y="48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8" y="48"/>
                  </a:lnTo>
                  <a:close/>
                  <a:moveTo>
                    <a:pt x="42" y="48"/>
                  </a:moveTo>
                  <a:lnTo>
                    <a:pt x="48" y="48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2" y="48"/>
                  </a:lnTo>
                  <a:close/>
                  <a:moveTo>
                    <a:pt x="55" y="48"/>
                  </a:moveTo>
                  <a:lnTo>
                    <a:pt x="63" y="48"/>
                  </a:lnTo>
                  <a:lnTo>
                    <a:pt x="63" y="0"/>
                  </a:lnTo>
                  <a:lnTo>
                    <a:pt x="55" y="0"/>
                  </a:lnTo>
                  <a:lnTo>
                    <a:pt x="55" y="48"/>
                  </a:lnTo>
                  <a:close/>
                  <a:moveTo>
                    <a:pt x="69" y="48"/>
                  </a:moveTo>
                  <a:lnTo>
                    <a:pt x="76" y="48"/>
                  </a:lnTo>
                  <a:lnTo>
                    <a:pt x="76" y="0"/>
                  </a:lnTo>
                  <a:lnTo>
                    <a:pt x="69" y="0"/>
                  </a:lnTo>
                  <a:lnTo>
                    <a:pt x="69" y="48"/>
                  </a:lnTo>
                  <a:close/>
                  <a:moveTo>
                    <a:pt x="82" y="48"/>
                  </a:moveTo>
                  <a:lnTo>
                    <a:pt x="90" y="48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82" y="48"/>
                  </a:lnTo>
                  <a:close/>
                  <a:moveTo>
                    <a:pt x="82" y="79"/>
                  </a:moveTo>
                  <a:lnTo>
                    <a:pt x="90" y="79"/>
                  </a:lnTo>
                  <a:lnTo>
                    <a:pt x="90" y="54"/>
                  </a:lnTo>
                  <a:lnTo>
                    <a:pt x="82" y="54"/>
                  </a:lnTo>
                  <a:lnTo>
                    <a:pt x="82" y="79"/>
                  </a:lnTo>
                  <a:close/>
                  <a:moveTo>
                    <a:pt x="69" y="79"/>
                  </a:moveTo>
                  <a:lnTo>
                    <a:pt x="76" y="79"/>
                  </a:lnTo>
                  <a:lnTo>
                    <a:pt x="76" y="54"/>
                  </a:lnTo>
                  <a:lnTo>
                    <a:pt x="69" y="54"/>
                  </a:lnTo>
                  <a:lnTo>
                    <a:pt x="69" y="79"/>
                  </a:lnTo>
                  <a:close/>
                  <a:moveTo>
                    <a:pt x="55" y="79"/>
                  </a:moveTo>
                  <a:lnTo>
                    <a:pt x="63" y="79"/>
                  </a:lnTo>
                  <a:lnTo>
                    <a:pt x="63" y="54"/>
                  </a:lnTo>
                  <a:lnTo>
                    <a:pt x="55" y="54"/>
                  </a:lnTo>
                  <a:lnTo>
                    <a:pt x="55" y="79"/>
                  </a:lnTo>
                  <a:close/>
                  <a:moveTo>
                    <a:pt x="42" y="79"/>
                  </a:moveTo>
                  <a:lnTo>
                    <a:pt x="48" y="79"/>
                  </a:lnTo>
                  <a:lnTo>
                    <a:pt x="48" y="54"/>
                  </a:lnTo>
                  <a:lnTo>
                    <a:pt x="42" y="54"/>
                  </a:lnTo>
                  <a:lnTo>
                    <a:pt x="42" y="79"/>
                  </a:lnTo>
                  <a:close/>
                  <a:moveTo>
                    <a:pt x="28" y="79"/>
                  </a:moveTo>
                  <a:lnTo>
                    <a:pt x="34" y="79"/>
                  </a:lnTo>
                  <a:lnTo>
                    <a:pt x="34" y="54"/>
                  </a:lnTo>
                  <a:lnTo>
                    <a:pt x="28" y="54"/>
                  </a:lnTo>
                  <a:lnTo>
                    <a:pt x="28" y="79"/>
                  </a:lnTo>
                  <a:close/>
                  <a:moveTo>
                    <a:pt x="13" y="79"/>
                  </a:moveTo>
                  <a:lnTo>
                    <a:pt x="21" y="79"/>
                  </a:lnTo>
                  <a:lnTo>
                    <a:pt x="21" y="54"/>
                  </a:lnTo>
                  <a:lnTo>
                    <a:pt x="13" y="54"/>
                  </a:lnTo>
                  <a:lnTo>
                    <a:pt x="13" y="79"/>
                  </a:lnTo>
                  <a:close/>
                  <a:moveTo>
                    <a:pt x="0" y="79"/>
                  </a:moveTo>
                  <a:lnTo>
                    <a:pt x="7" y="79"/>
                  </a:lnTo>
                  <a:lnTo>
                    <a:pt x="7" y="54"/>
                  </a:lnTo>
                  <a:lnTo>
                    <a:pt x="0" y="54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" name="Rectangle 414">
              <a:extLst>
                <a:ext uri="{FF2B5EF4-FFF2-40B4-BE49-F238E27FC236}">
                  <a16:creationId xmlns:a16="http://schemas.microsoft.com/office/drawing/2014/main" id="{38401844-FCFC-4738-B500-B27188C8F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5942" y="3250759"/>
              <a:ext cx="171575" cy="5704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9" name="Freeform 415">
              <a:extLst>
                <a:ext uri="{FF2B5EF4-FFF2-40B4-BE49-F238E27FC236}">
                  <a16:creationId xmlns:a16="http://schemas.microsoft.com/office/drawing/2014/main" id="{7BCA63CE-E744-4ED6-ACCB-03E3ED0E2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5942" y="3250759"/>
              <a:ext cx="171575" cy="16121"/>
            </a:xfrm>
            <a:custGeom>
              <a:avLst/>
              <a:gdLst>
                <a:gd name="T0" fmla="*/ 0 w 69"/>
                <a:gd name="T1" fmla="*/ 0 h 7"/>
                <a:gd name="T2" fmla="*/ 96 w 69"/>
                <a:gd name="T3" fmla="*/ 84 h 7"/>
                <a:gd name="T4" fmla="*/ 992 w 69"/>
                <a:gd name="T5" fmla="*/ 84 h 7"/>
                <a:gd name="T6" fmla="*/ 1104 w 69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7"/>
                <a:gd name="T14" fmla="*/ 69 w 69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7">
                  <a:moveTo>
                    <a:pt x="0" y="0"/>
                  </a:moveTo>
                  <a:lnTo>
                    <a:pt x="6" y="7"/>
                  </a:lnTo>
                  <a:lnTo>
                    <a:pt x="62" y="7"/>
                  </a:lnTo>
                  <a:lnTo>
                    <a:pt x="6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0" name="Rectangle 416">
              <a:extLst>
                <a:ext uri="{FF2B5EF4-FFF2-40B4-BE49-F238E27FC236}">
                  <a16:creationId xmlns:a16="http://schemas.microsoft.com/office/drawing/2014/main" id="{0B54C338-01BF-440B-B656-BE2DC68AB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5942" y="3320202"/>
              <a:ext cx="171575" cy="5828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1" name="Rectangle 417">
              <a:extLst>
                <a:ext uri="{FF2B5EF4-FFF2-40B4-BE49-F238E27FC236}">
                  <a16:creationId xmlns:a16="http://schemas.microsoft.com/office/drawing/2014/main" id="{AB181623-B8D7-4684-8707-7DB428FE5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5942" y="3392125"/>
              <a:ext cx="171575" cy="5456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2" name="Rectangle 418">
              <a:extLst>
                <a:ext uri="{FF2B5EF4-FFF2-40B4-BE49-F238E27FC236}">
                  <a16:creationId xmlns:a16="http://schemas.microsoft.com/office/drawing/2014/main" id="{2A977F2F-F6A5-4EE7-A526-45FBDB43B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5942" y="3460326"/>
              <a:ext cx="171575" cy="5952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3" name="Rectangle 419">
              <a:extLst>
                <a:ext uri="{FF2B5EF4-FFF2-40B4-BE49-F238E27FC236}">
                  <a16:creationId xmlns:a16="http://schemas.microsoft.com/office/drawing/2014/main" id="{66FAF415-B3DD-4747-8530-03284008D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5942" y="3533490"/>
              <a:ext cx="171575" cy="5456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4" name="Line 420">
              <a:extLst>
                <a:ext uri="{FF2B5EF4-FFF2-40B4-BE49-F238E27FC236}">
                  <a16:creationId xmlns:a16="http://schemas.microsoft.com/office/drawing/2014/main" id="{FC4DC7BF-C852-4CA7-B0C1-6C377D93F2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35942" y="3266880"/>
              <a:ext cx="14920" cy="4092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5" name="Line 421">
              <a:extLst>
                <a:ext uri="{FF2B5EF4-FFF2-40B4-BE49-F238E27FC236}">
                  <a16:creationId xmlns:a16="http://schemas.microsoft.com/office/drawing/2014/main" id="{FC6AB00F-7EEC-4C09-A697-8DA30FE088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0112" y="3266880"/>
              <a:ext cx="17407" cy="4092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6" name="Line 422">
              <a:extLst>
                <a:ext uri="{FF2B5EF4-FFF2-40B4-BE49-F238E27FC236}">
                  <a16:creationId xmlns:a16="http://schemas.microsoft.com/office/drawing/2014/main" id="{585332EB-223A-49C7-952E-FE0EAE61C4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0916" y="3509928"/>
              <a:ext cx="113139" cy="24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7" name="Line 423">
              <a:extLst>
                <a:ext uri="{FF2B5EF4-FFF2-40B4-BE49-F238E27FC236}">
                  <a16:creationId xmlns:a16="http://schemas.microsoft.com/office/drawing/2014/main" id="{864BCC97-94A5-4478-8DA4-B6E452FAEA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0916" y="3501248"/>
              <a:ext cx="113139" cy="24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8" name="Line 424">
              <a:extLst>
                <a:ext uri="{FF2B5EF4-FFF2-40B4-BE49-F238E27FC236}">
                  <a16:creationId xmlns:a16="http://schemas.microsoft.com/office/drawing/2014/main" id="{5E02F73B-531E-45AF-9CC7-B05B8298AD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0916" y="3491328"/>
              <a:ext cx="113139" cy="24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9" name="Line 425">
              <a:extLst>
                <a:ext uri="{FF2B5EF4-FFF2-40B4-BE49-F238E27FC236}">
                  <a16:creationId xmlns:a16="http://schemas.microsoft.com/office/drawing/2014/main" id="{43EE82F0-DD20-42E8-B4C6-6B2F00DB82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0916" y="3478928"/>
              <a:ext cx="113139" cy="24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0" name="Line 426">
              <a:extLst>
                <a:ext uri="{FF2B5EF4-FFF2-40B4-BE49-F238E27FC236}">
                  <a16:creationId xmlns:a16="http://schemas.microsoft.com/office/drawing/2014/main" id="{F5BD601A-B09D-4809-B879-02DDD931FF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0916" y="3470248"/>
              <a:ext cx="113139" cy="24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1" name="Rectangle 427">
              <a:extLst>
                <a:ext uri="{FF2B5EF4-FFF2-40B4-BE49-F238E27FC236}">
                  <a16:creationId xmlns:a16="http://schemas.microsoft.com/office/drawing/2014/main" id="{8245696F-F97E-4BE3-AF32-9C42AACA9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2974" y="3335082"/>
              <a:ext cx="46001" cy="2728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2" name="Rectangle 428">
              <a:extLst>
                <a:ext uri="{FF2B5EF4-FFF2-40B4-BE49-F238E27FC236}">
                  <a16:creationId xmlns:a16="http://schemas.microsoft.com/office/drawing/2014/main" id="{49740F4A-EA1A-426E-BACB-24F018445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8975" y="3430566"/>
              <a:ext cx="26109" cy="744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3" name="Rectangle 429">
              <a:extLst>
                <a:ext uri="{FF2B5EF4-FFF2-40B4-BE49-F238E27FC236}">
                  <a16:creationId xmlns:a16="http://schemas.microsoft.com/office/drawing/2014/main" id="{C4999F0D-E603-4962-B629-E5513F831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8975" y="3470248"/>
              <a:ext cx="26109" cy="372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4" name="Rectangle 430">
              <a:extLst>
                <a:ext uri="{FF2B5EF4-FFF2-40B4-BE49-F238E27FC236}">
                  <a16:creationId xmlns:a16="http://schemas.microsoft.com/office/drawing/2014/main" id="{E5D8EF05-5997-486A-BF7B-10FD62121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8975" y="3483887"/>
              <a:ext cx="26109" cy="744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5" name="Rectangle 431">
              <a:extLst>
                <a:ext uri="{FF2B5EF4-FFF2-40B4-BE49-F238E27FC236}">
                  <a16:creationId xmlns:a16="http://schemas.microsoft.com/office/drawing/2014/main" id="{6E8A0AE1-296B-43EF-9711-625482225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7752" y="3908803"/>
              <a:ext cx="544044" cy="297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457200" rtl="0" eaLnBrk="0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Web</a:t>
              </a:r>
            </a:p>
            <a:p>
              <a:pPr marL="0" marR="0" lvl="0" indent="0" algn="ctr" defTabSz="457200" rtl="0" eaLnBrk="0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Servers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562F8EE4-D963-4BC3-8310-DFCF3F18AF54}"/>
              </a:ext>
            </a:extLst>
          </p:cNvPr>
          <p:cNvGrpSpPr/>
          <p:nvPr/>
        </p:nvGrpSpPr>
        <p:grpSpPr>
          <a:xfrm>
            <a:off x="3582212" y="2665169"/>
            <a:ext cx="1137749" cy="826407"/>
            <a:chOff x="2057400" y="5835107"/>
            <a:chExt cx="806514" cy="517437"/>
          </a:xfrm>
        </p:grpSpPr>
        <p:sp>
          <p:nvSpPr>
            <p:cNvPr id="358" name="Freeform 405">
              <a:extLst>
                <a:ext uri="{FF2B5EF4-FFF2-40B4-BE49-F238E27FC236}">
                  <a16:creationId xmlns:a16="http://schemas.microsoft.com/office/drawing/2014/main" id="{CBBB9892-4C36-4FDB-971A-539D7DE96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8919" y="5835107"/>
              <a:ext cx="594995" cy="207642"/>
            </a:xfrm>
            <a:custGeom>
              <a:avLst/>
              <a:gdLst>
                <a:gd name="T0" fmla="*/ 67 w 224"/>
                <a:gd name="T1" fmla="*/ 576 h 576"/>
                <a:gd name="T2" fmla="*/ 67 w 224"/>
                <a:gd name="T3" fmla="*/ 528 h 576"/>
                <a:gd name="T4" fmla="*/ 467 w 224"/>
                <a:gd name="T5" fmla="*/ 384 h 576"/>
                <a:gd name="T6" fmla="*/ 467 w 224"/>
                <a:gd name="T7" fmla="*/ 192 h 576"/>
                <a:gd name="T8" fmla="*/ 866 w 224"/>
                <a:gd name="T9" fmla="*/ 48 h 576"/>
                <a:gd name="T10" fmla="*/ 866 w 224"/>
                <a:gd name="T11" fmla="*/ 0 h 5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4"/>
                <a:gd name="T19" fmla="*/ 0 h 576"/>
                <a:gd name="T20" fmla="*/ 224 w 224"/>
                <a:gd name="T21" fmla="*/ 576 h 5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4" h="576">
                  <a:moveTo>
                    <a:pt x="16" y="576"/>
                  </a:moveTo>
                  <a:cubicBezTo>
                    <a:pt x="8" y="568"/>
                    <a:pt x="0" y="560"/>
                    <a:pt x="16" y="528"/>
                  </a:cubicBezTo>
                  <a:cubicBezTo>
                    <a:pt x="32" y="496"/>
                    <a:pt x="96" y="440"/>
                    <a:pt x="112" y="384"/>
                  </a:cubicBezTo>
                  <a:cubicBezTo>
                    <a:pt x="128" y="328"/>
                    <a:pt x="96" y="248"/>
                    <a:pt x="112" y="192"/>
                  </a:cubicBezTo>
                  <a:cubicBezTo>
                    <a:pt x="128" y="136"/>
                    <a:pt x="192" y="80"/>
                    <a:pt x="208" y="48"/>
                  </a:cubicBezTo>
                  <a:cubicBezTo>
                    <a:pt x="224" y="16"/>
                    <a:pt x="208" y="16"/>
                    <a:pt x="20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9" name="Freeform 406">
              <a:extLst>
                <a:ext uri="{FF2B5EF4-FFF2-40B4-BE49-F238E27FC236}">
                  <a16:creationId xmlns:a16="http://schemas.microsoft.com/office/drawing/2014/main" id="{238AA98F-F6EA-4EF8-BF7D-205EE9C95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400" y="5930944"/>
              <a:ext cx="380735" cy="421600"/>
            </a:xfrm>
            <a:custGeom>
              <a:avLst/>
              <a:gdLst>
                <a:gd name="T0" fmla="*/ 0 w 217"/>
                <a:gd name="T1" fmla="*/ 3676 h 287"/>
                <a:gd name="T2" fmla="*/ 0 w 217"/>
                <a:gd name="T3" fmla="*/ 3563 h 287"/>
                <a:gd name="T4" fmla="*/ 876 w 217"/>
                <a:gd name="T5" fmla="*/ 3332 h 287"/>
                <a:gd name="T6" fmla="*/ 876 w 217"/>
                <a:gd name="T7" fmla="*/ 0 h 287"/>
                <a:gd name="T8" fmla="*/ 2572 w 217"/>
                <a:gd name="T9" fmla="*/ 0 h 287"/>
                <a:gd name="T10" fmla="*/ 2572 w 217"/>
                <a:gd name="T11" fmla="*/ 3332 h 287"/>
                <a:gd name="T12" fmla="*/ 3408 w 217"/>
                <a:gd name="T13" fmla="*/ 3563 h 287"/>
                <a:gd name="T14" fmla="*/ 3408 w 217"/>
                <a:gd name="T15" fmla="*/ 3676 h 287"/>
                <a:gd name="T16" fmla="*/ 0 w 217"/>
                <a:gd name="T17" fmla="*/ 3676 h 2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7"/>
                <a:gd name="T28" fmla="*/ 0 h 287"/>
                <a:gd name="T29" fmla="*/ 217 w 217"/>
                <a:gd name="T30" fmla="*/ 287 h 2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7" h="287">
                  <a:moveTo>
                    <a:pt x="0" y="287"/>
                  </a:moveTo>
                  <a:lnTo>
                    <a:pt x="0" y="278"/>
                  </a:lnTo>
                  <a:lnTo>
                    <a:pt x="56" y="260"/>
                  </a:lnTo>
                  <a:lnTo>
                    <a:pt x="56" y="0"/>
                  </a:lnTo>
                  <a:lnTo>
                    <a:pt x="164" y="0"/>
                  </a:lnTo>
                  <a:lnTo>
                    <a:pt x="164" y="260"/>
                  </a:lnTo>
                  <a:lnTo>
                    <a:pt x="217" y="278"/>
                  </a:lnTo>
                  <a:lnTo>
                    <a:pt x="217" y="287"/>
                  </a:lnTo>
                  <a:lnTo>
                    <a:pt x="0" y="2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0" name="Line 407">
              <a:extLst>
                <a:ext uri="{FF2B5EF4-FFF2-40B4-BE49-F238E27FC236}">
                  <a16:creationId xmlns:a16="http://schemas.microsoft.com/office/drawing/2014/main" id="{EB4EEAC5-F0C2-4AE4-96CA-16D95413F4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6109" y="6312946"/>
              <a:ext cx="1763" cy="395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1" name="Line 408">
              <a:extLst>
                <a:ext uri="{FF2B5EF4-FFF2-40B4-BE49-F238E27FC236}">
                  <a16:creationId xmlns:a16="http://schemas.microsoft.com/office/drawing/2014/main" id="{E0DA1E6A-CC4E-46D4-A71E-D4D498DFBC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4714" y="6312946"/>
              <a:ext cx="1763" cy="395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2" name="Line 409">
              <a:extLst>
                <a:ext uri="{FF2B5EF4-FFF2-40B4-BE49-F238E27FC236}">
                  <a16:creationId xmlns:a16="http://schemas.microsoft.com/office/drawing/2014/main" id="{F5D1B402-21A6-4B7D-90E4-D63D3BAC90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6921" y="6063713"/>
              <a:ext cx="62575" cy="7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3" name="Line 410">
              <a:extLst>
                <a:ext uri="{FF2B5EF4-FFF2-40B4-BE49-F238E27FC236}">
                  <a16:creationId xmlns:a16="http://schemas.microsoft.com/office/drawing/2014/main" id="{4EE726E4-C963-4FC3-9F18-FDFD20C472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6345" y="6017904"/>
              <a:ext cx="84608" cy="15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4" name="Rectangle 411">
              <a:extLst>
                <a:ext uri="{FF2B5EF4-FFF2-40B4-BE49-F238E27FC236}">
                  <a16:creationId xmlns:a16="http://schemas.microsoft.com/office/drawing/2014/main" id="{A3928F4E-7326-4C2C-9B9D-4D341BD07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8143" y="5949578"/>
              <a:ext cx="141894" cy="24535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5" name="Rectangle 412">
              <a:extLst>
                <a:ext uri="{FF2B5EF4-FFF2-40B4-BE49-F238E27FC236}">
                  <a16:creationId xmlns:a16="http://schemas.microsoft.com/office/drawing/2014/main" id="{052063CD-46B0-4D97-B4E7-EED871B4F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785" y="6057502"/>
              <a:ext cx="29965" cy="8541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6" name="Freeform 413">
              <a:extLst>
                <a:ext uri="{FF2B5EF4-FFF2-40B4-BE49-F238E27FC236}">
                  <a16:creationId xmlns:a16="http://schemas.microsoft.com/office/drawing/2014/main" id="{6DF51052-F988-44AC-8D00-A09E7A47E3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0211" y="6212011"/>
              <a:ext cx="156877" cy="115688"/>
            </a:xfrm>
            <a:custGeom>
              <a:avLst/>
              <a:gdLst>
                <a:gd name="T0" fmla="*/ 109 w 90"/>
                <a:gd name="T1" fmla="*/ 611 h 79"/>
                <a:gd name="T2" fmla="*/ 0 w 90"/>
                <a:gd name="T3" fmla="*/ 0 h 79"/>
                <a:gd name="T4" fmla="*/ 200 w 90"/>
                <a:gd name="T5" fmla="*/ 611 h 79"/>
                <a:gd name="T6" fmla="*/ 324 w 90"/>
                <a:gd name="T7" fmla="*/ 0 h 79"/>
                <a:gd name="T8" fmla="*/ 200 w 90"/>
                <a:gd name="T9" fmla="*/ 611 h 79"/>
                <a:gd name="T10" fmla="*/ 520 w 90"/>
                <a:gd name="T11" fmla="*/ 611 h 79"/>
                <a:gd name="T12" fmla="*/ 427 w 90"/>
                <a:gd name="T13" fmla="*/ 0 h 79"/>
                <a:gd name="T14" fmla="*/ 641 w 90"/>
                <a:gd name="T15" fmla="*/ 611 h 79"/>
                <a:gd name="T16" fmla="*/ 736 w 90"/>
                <a:gd name="T17" fmla="*/ 0 h 79"/>
                <a:gd name="T18" fmla="*/ 641 w 90"/>
                <a:gd name="T19" fmla="*/ 611 h 79"/>
                <a:gd name="T20" fmla="*/ 967 w 90"/>
                <a:gd name="T21" fmla="*/ 611 h 79"/>
                <a:gd name="T22" fmla="*/ 845 w 90"/>
                <a:gd name="T23" fmla="*/ 0 h 79"/>
                <a:gd name="T24" fmla="*/ 1052 w 90"/>
                <a:gd name="T25" fmla="*/ 611 h 79"/>
                <a:gd name="T26" fmla="*/ 1161 w 90"/>
                <a:gd name="T27" fmla="*/ 0 h 79"/>
                <a:gd name="T28" fmla="*/ 1052 w 90"/>
                <a:gd name="T29" fmla="*/ 611 h 79"/>
                <a:gd name="T30" fmla="*/ 1377 w 90"/>
                <a:gd name="T31" fmla="*/ 611 h 79"/>
                <a:gd name="T32" fmla="*/ 1252 w 90"/>
                <a:gd name="T33" fmla="*/ 0 h 79"/>
                <a:gd name="T34" fmla="*/ 1252 w 90"/>
                <a:gd name="T35" fmla="*/ 1000 h 79"/>
                <a:gd name="T36" fmla="*/ 1377 w 90"/>
                <a:gd name="T37" fmla="*/ 683 h 79"/>
                <a:gd name="T38" fmla="*/ 1252 w 90"/>
                <a:gd name="T39" fmla="*/ 1000 h 79"/>
                <a:gd name="T40" fmla="*/ 1161 w 90"/>
                <a:gd name="T41" fmla="*/ 1000 h 79"/>
                <a:gd name="T42" fmla="*/ 1052 w 90"/>
                <a:gd name="T43" fmla="*/ 683 h 79"/>
                <a:gd name="T44" fmla="*/ 845 w 90"/>
                <a:gd name="T45" fmla="*/ 1000 h 79"/>
                <a:gd name="T46" fmla="*/ 967 w 90"/>
                <a:gd name="T47" fmla="*/ 683 h 79"/>
                <a:gd name="T48" fmla="*/ 845 w 90"/>
                <a:gd name="T49" fmla="*/ 1000 h 79"/>
                <a:gd name="T50" fmla="*/ 736 w 90"/>
                <a:gd name="T51" fmla="*/ 1000 h 79"/>
                <a:gd name="T52" fmla="*/ 641 w 90"/>
                <a:gd name="T53" fmla="*/ 683 h 79"/>
                <a:gd name="T54" fmla="*/ 427 w 90"/>
                <a:gd name="T55" fmla="*/ 1000 h 79"/>
                <a:gd name="T56" fmla="*/ 520 w 90"/>
                <a:gd name="T57" fmla="*/ 683 h 79"/>
                <a:gd name="T58" fmla="*/ 427 w 90"/>
                <a:gd name="T59" fmla="*/ 1000 h 79"/>
                <a:gd name="T60" fmla="*/ 324 w 90"/>
                <a:gd name="T61" fmla="*/ 1000 h 79"/>
                <a:gd name="T62" fmla="*/ 200 w 90"/>
                <a:gd name="T63" fmla="*/ 683 h 79"/>
                <a:gd name="T64" fmla="*/ 0 w 90"/>
                <a:gd name="T65" fmla="*/ 1000 h 79"/>
                <a:gd name="T66" fmla="*/ 109 w 90"/>
                <a:gd name="T67" fmla="*/ 683 h 79"/>
                <a:gd name="T68" fmla="*/ 0 w 90"/>
                <a:gd name="T69" fmla="*/ 100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0"/>
                <a:gd name="T106" fmla="*/ 0 h 79"/>
                <a:gd name="T107" fmla="*/ 90 w 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0" h="79">
                  <a:moveTo>
                    <a:pt x="0" y="48"/>
                  </a:moveTo>
                  <a:lnTo>
                    <a:pt x="7" y="48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8"/>
                  </a:lnTo>
                  <a:close/>
                  <a:moveTo>
                    <a:pt x="13" y="48"/>
                  </a:moveTo>
                  <a:lnTo>
                    <a:pt x="21" y="48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13" y="48"/>
                  </a:lnTo>
                  <a:close/>
                  <a:moveTo>
                    <a:pt x="28" y="48"/>
                  </a:moveTo>
                  <a:lnTo>
                    <a:pt x="34" y="48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8" y="48"/>
                  </a:lnTo>
                  <a:close/>
                  <a:moveTo>
                    <a:pt x="42" y="48"/>
                  </a:moveTo>
                  <a:lnTo>
                    <a:pt x="48" y="48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2" y="48"/>
                  </a:lnTo>
                  <a:close/>
                  <a:moveTo>
                    <a:pt x="55" y="48"/>
                  </a:moveTo>
                  <a:lnTo>
                    <a:pt x="63" y="48"/>
                  </a:lnTo>
                  <a:lnTo>
                    <a:pt x="63" y="0"/>
                  </a:lnTo>
                  <a:lnTo>
                    <a:pt x="55" y="0"/>
                  </a:lnTo>
                  <a:lnTo>
                    <a:pt x="55" y="48"/>
                  </a:lnTo>
                  <a:close/>
                  <a:moveTo>
                    <a:pt x="69" y="48"/>
                  </a:moveTo>
                  <a:lnTo>
                    <a:pt x="76" y="48"/>
                  </a:lnTo>
                  <a:lnTo>
                    <a:pt x="76" y="0"/>
                  </a:lnTo>
                  <a:lnTo>
                    <a:pt x="69" y="0"/>
                  </a:lnTo>
                  <a:lnTo>
                    <a:pt x="69" y="48"/>
                  </a:lnTo>
                  <a:close/>
                  <a:moveTo>
                    <a:pt x="82" y="48"/>
                  </a:moveTo>
                  <a:lnTo>
                    <a:pt x="90" y="48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82" y="48"/>
                  </a:lnTo>
                  <a:close/>
                  <a:moveTo>
                    <a:pt x="82" y="79"/>
                  </a:moveTo>
                  <a:lnTo>
                    <a:pt x="90" y="79"/>
                  </a:lnTo>
                  <a:lnTo>
                    <a:pt x="90" y="54"/>
                  </a:lnTo>
                  <a:lnTo>
                    <a:pt x="82" y="54"/>
                  </a:lnTo>
                  <a:lnTo>
                    <a:pt x="82" y="79"/>
                  </a:lnTo>
                  <a:close/>
                  <a:moveTo>
                    <a:pt x="69" y="79"/>
                  </a:moveTo>
                  <a:lnTo>
                    <a:pt x="76" y="79"/>
                  </a:lnTo>
                  <a:lnTo>
                    <a:pt x="76" y="54"/>
                  </a:lnTo>
                  <a:lnTo>
                    <a:pt x="69" y="54"/>
                  </a:lnTo>
                  <a:lnTo>
                    <a:pt x="69" y="79"/>
                  </a:lnTo>
                  <a:close/>
                  <a:moveTo>
                    <a:pt x="55" y="79"/>
                  </a:moveTo>
                  <a:lnTo>
                    <a:pt x="63" y="79"/>
                  </a:lnTo>
                  <a:lnTo>
                    <a:pt x="63" y="54"/>
                  </a:lnTo>
                  <a:lnTo>
                    <a:pt x="55" y="54"/>
                  </a:lnTo>
                  <a:lnTo>
                    <a:pt x="55" y="79"/>
                  </a:lnTo>
                  <a:close/>
                  <a:moveTo>
                    <a:pt x="42" y="79"/>
                  </a:moveTo>
                  <a:lnTo>
                    <a:pt x="48" y="79"/>
                  </a:lnTo>
                  <a:lnTo>
                    <a:pt x="48" y="54"/>
                  </a:lnTo>
                  <a:lnTo>
                    <a:pt x="42" y="54"/>
                  </a:lnTo>
                  <a:lnTo>
                    <a:pt x="42" y="79"/>
                  </a:lnTo>
                  <a:close/>
                  <a:moveTo>
                    <a:pt x="28" y="79"/>
                  </a:moveTo>
                  <a:lnTo>
                    <a:pt x="34" y="79"/>
                  </a:lnTo>
                  <a:lnTo>
                    <a:pt x="34" y="54"/>
                  </a:lnTo>
                  <a:lnTo>
                    <a:pt x="28" y="54"/>
                  </a:lnTo>
                  <a:lnTo>
                    <a:pt x="28" y="79"/>
                  </a:lnTo>
                  <a:close/>
                  <a:moveTo>
                    <a:pt x="13" y="79"/>
                  </a:moveTo>
                  <a:lnTo>
                    <a:pt x="21" y="79"/>
                  </a:lnTo>
                  <a:lnTo>
                    <a:pt x="21" y="54"/>
                  </a:lnTo>
                  <a:lnTo>
                    <a:pt x="13" y="54"/>
                  </a:lnTo>
                  <a:lnTo>
                    <a:pt x="13" y="79"/>
                  </a:lnTo>
                  <a:close/>
                  <a:moveTo>
                    <a:pt x="0" y="79"/>
                  </a:moveTo>
                  <a:lnTo>
                    <a:pt x="7" y="79"/>
                  </a:lnTo>
                  <a:lnTo>
                    <a:pt x="7" y="54"/>
                  </a:lnTo>
                  <a:lnTo>
                    <a:pt x="0" y="54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7" name="Rectangle 414">
              <a:extLst>
                <a:ext uri="{FF2B5EF4-FFF2-40B4-BE49-F238E27FC236}">
                  <a16:creationId xmlns:a16="http://schemas.microsoft.com/office/drawing/2014/main" id="{474BBEB9-2BBB-4E82-8B33-24CBB98F9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718" y="5956566"/>
              <a:ext cx="121624" cy="3571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8" name="Freeform 415">
              <a:extLst>
                <a:ext uri="{FF2B5EF4-FFF2-40B4-BE49-F238E27FC236}">
                  <a16:creationId xmlns:a16="http://schemas.microsoft.com/office/drawing/2014/main" id="{7D097C45-8B96-4B34-87D3-B313933F6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718" y="5956566"/>
              <a:ext cx="121624" cy="10094"/>
            </a:xfrm>
            <a:custGeom>
              <a:avLst/>
              <a:gdLst>
                <a:gd name="T0" fmla="*/ 0 w 69"/>
                <a:gd name="T1" fmla="*/ 0 h 7"/>
                <a:gd name="T2" fmla="*/ 96 w 69"/>
                <a:gd name="T3" fmla="*/ 84 h 7"/>
                <a:gd name="T4" fmla="*/ 992 w 69"/>
                <a:gd name="T5" fmla="*/ 84 h 7"/>
                <a:gd name="T6" fmla="*/ 1104 w 69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7"/>
                <a:gd name="T14" fmla="*/ 69 w 69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7">
                  <a:moveTo>
                    <a:pt x="0" y="0"/>
                  </a:moveTo>
                  <a:lnTo>
                    <a:pt x="6" y="7"/>
                  </a:lnTo>
                  <a:lnTo>
                    <a:pt x="62" y="7"/>
                  </a:lnTo>
                  <a:lnTo>
                    <a:pt x="6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9" name="Rectangle 416">
              <a:extLst>
                <a:ext uri="{FF2B5EF4-FFF2-40B4-BE49-F238E27FC236}">
                  <a16:creationId xmlns:a16="http://schemas.microsoft.com/office/drawing/2014/main" id="{E5DFC3C6-E5EC-426D-865D-5FD53DA95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718" y="6000046"/>
              <a:ext cx="121624" cy="3649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0" name="Rectangle 417">
              <a:extLst>
                <a:ext uri="{FF2B5EF4-FFF2-40B4-BE49-F238E27FC236}">
                  <a16:creationId xmlns:a16="http://schemas.microsoft.com/office/drawing/2014/main" id="{4D10651B-64E9-4390-A646-CCE9392BF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718" y="6045079"/>
              <a:ext cx="121624" cy="3416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1" name="Rectangle 418">
              <a:extLst>
                <a:ext uri="{FF2B5EF4-FFF2-40B4-BE49-F238E27FC236}">
                  <a16:creationId xmlns:a16="http://schemas.microsoft.com/office/drawing/2014/main" id="{5484C19E-E4C3-44D0-ADD4-7C72A91D1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718" y="6087782"/>
              <a:ext cx="121624" cy="3726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2" name="Rectangle 419">
              <a:extLst>
                <a:ext uri="{FF2B5EF4-FFF2-40B4-BE49-F238E27FC236}">
                  <a16:creationId xmlns:a16="http://schemas.microsoft.com/office/drawing/2014/main" id="{32A5FCD2-C13F-499A-9816-CF5CB04B8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8718" y="6133592"/>
              <a:ext cx="121624" cy="3416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3" name="Line 420">
              <a:extLst>
                <a:ext uri="{FF2B5EF4-FFF2-40B4-BE49-F238E27FC236}">
                  <a16:creationId xmlns:a16="http://schemas.microsoft.com/office/drawing/2014/main" id="{486EEE38-A67D-41D9-BA79-C50A41C9F8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8718" y="5966660"/>
              <a:ext cx="10576" cy="256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4" name="Line 421">
              <a:extLst>
                <a:ext uri="{FF2B5EF4-FFF2-40B4-BE49-F238E27FC236}">
                  <a16:creationId xmlns:a16="http://schemas.microsoft.com/office/drawing/2014/main" id="{4937B7E5-7231-438B-B901-37F20DE884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8004" y="5966660"/>
              <a:ext cx="12339" cy="256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5" name="Line 422">
              <a:extLst>
                <a:ext uri="{FF2B5EF4-FFF2-40B4-BE49-F238E27FC236}">
                  <a16:creationId xmlns:a16="http://schemas.microsoft.com/office/drawing/2014/main" id="{79B54A85-64CB-4A10-896F-06610C6344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2244" y="6118839"/>
              <a:ext cx="80201" cy="155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6" name="Line 423">
              <a:extLst>
                <a:ext uri="{FF2B5EF4-FFF2-40B4-BE49-F238E27FC236}">
                  <a16:creationId xmlns:a16="http://schemas.microsoft.com/office/drawing/2014/main" id="{50AB010F-5DE2-4123-AC04-67E3329A31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2244" y="6113404"/>
              <a:ext cx="80201" cy="155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7" name="Line 424">
              <a:extLst>
                <a:ext uri="{FF2B5EF4-FFF2-40B4-BE49-F238E27FC236}">
                  <a16:creationId xmlns:a16="http://schemas.microsoft.com/office/drawing/2014/main" id="{8679558A-7094-4E9A-A029-8D4420BC32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2244" y="6107193"/>
              <a:ext cx="80201" cy="155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8" name="Line 425">
              <a:extLst>
                <a:ext uri="{FF2B5EF4-FFF2-40B4-BE49-F238E27FC236}">
                  <a16:creationId xmlns:a16="http://schemas.microsoft.com/office/drawing/2014/main" id="{62ABC806-7A81-4AA3-8E97-7D08AFCA2E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2244" y="6099429"/>
              <a:ext cx="80201" cy="155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9" name="Line 426">
              <a:extLst>
                <a:ext uri="{FF2B5EF4-FFF2-40B4-BE49-F238E27FC236}">
                  <a16:creationId xmlns:a16="http://schemas.microsoft.com/office/drawing/2014/main" id="{003EC5E1-E823-4B57-A4FF-533CCB32D4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2244" y="6093994"/>
              <a:ext cx="80201" cy="155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0" name="Rectangle 427">
              <a:extLst>
                <a:ext uri="{FF2B5EF4-FFF2-40B4-BE49-F238E27FC236}">
                  <a16:creationId xmlns:a16="http://schemas.microsoft.com/office/drawing/2014/main" id="{FE7C7B3B-6FE7-4003-8FFE-A4EDDA163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0412" y="6009363"/>
              <a:ext cx="32609" cy="1708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1" name="Rectangle 428">
              <a:extLst>
                <a:ext uri="{FF2B5EF4-FFF2-40B4-BE49-F238E27FC236}">
                  <a16:creationId xmlns:a16="http://schemas.microsoft.com/office/drawing/2014/main" id="{5210ADDF-9968-4DFA-AB64-7E19B2BE0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3021" y="6069148"/>
              <a:ext cx="18508" cy="465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2" name="Rectangle 429">
              <a:extLst>
                <a:ext uri="{FF2B5EF4-FFF2-40B4-BE49-F238E27FC236}">
                  <a16:creationId xmlns:a16="http://schemas.microsoft.com/office/drawing/2014/main" id="{5BE30DBA-6274-4457-B17F-A18FB58AA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3021" y="6093994"/>
              <a:ext cx="18508" cy="232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3" name="Rectangle 430">
              <a:extLst>
                <a:ext uri="{FF2B5EF4-FFF2-40B4-BE49-F238E27FC236}">
                  <a16:creationId xmlns:a16="http://schemas.microsoft.com/office/drawing/2014/main" id="{DFC9E8D0-0264-45D3-8BCE-A0C3B43CB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3021" y="6102534"/>
              <a:ext cx="18508" cy="465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84" name="Rectangle 431">
            <a:extLst>
              <a:ext uri="{FF2B5EF4-FFF2-40B4-BE49-F238E27FC236}">
                <a16:creationId xmlns:a16="http://schemas.microsoft.com/office/drawing/2014/main" id="{2C881A0B-FCC2-4CA6-9801-D52C9A57D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4886" y="3515465"/>
            <a:ext cx="544044" cy="29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App</a:t>
            </a:r>
          </a:p>
          <a:p>
            <a:pPr marL="0" marR="0" lvl="0" indent="0" algn="ctr" defTabSz="457200" rtl="0" eaLnBrk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Servers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F4E741-D939-49A3-8932-11E6FF251E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2594" y="676875"/>
            <a:ext cx="557811" cy="15494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B1DCEBE-0A3E-4F05-B896-C9A99C0AAA39}"/>
              </a:ext>
            </a:extLst>
          </p:cNvPr>
          <p:cNvGrpSpPr/>
          <p:nvPr/>
        </p:nvGrpSpPr>
        <p:grpSpPr>
          <a:xfrm>
            <a:off x="4697022" y="2599607"/>
            <a:ext cx="1190381" cy="1309444"/>
            <a:chOff x="4636060" y="2599607"/>
            <a:chExt cx="1190381" cy="1309444"/>
          </a:xfrm>
        </p:grpSpPr>
        <p:sp>
          <p:nvSpPr>
            <p:cNvPr id="389" name="Freeform 152">
              <a:extLst>
                <a:ext uri="{FF2B5EF4-FFF2-40B4-BE49-F238E27FC236}">
                  <a16:creationId xmlns:a16="http://schemas.microsoft.com/office/drawing/2014/main" id="{F10CC978-454E-457F-A90C-53E8D6C8F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6290" y="3412371"/>
              <a:ext cx="240151" cy="92333"/>
            </a:xfrm>
            <a:custGeom>
              <a:avLst/>
              <a:gdLst>
                <a:gd name="T0" fmla="*/ 2147483647 w 576"/>
                <a:gd name="T1" fmla="*/ 0 h 336"/>
                <a:gd name="T2" fmla="*/ 2147483647 w 576"/>
                <a:gd name="T3" fmla="*/ 2147483647 h 336"/>
                <a:gd name="T4" fmla="*/ 2147483647 w 576"/>
                <a:gd name="T5" fmla="*/ 2147483647 h 336"/>
                <a:gd name="T6" fmla="*/ 0 w 576"/>
                <a:gd name="T7" fmla="*/ 2147483647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336"/>
                <a:gd name="T14" fmla="*/ 576 w 576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336">
                  <a:moveTo>
                    <a:pt x="576" y="0"/>
                  </a:moveTo>
                  <a:cubicBezTo>
                    <a:pt x="472" y="0"/>
                    <a:pt x="368" y="0"/>
                    <a:pt x="288" y="48"/>
                  </a:cubicBezTo>
                  <a:cubicBezTo>
                    <a:pt x="208" y="96"/>
                    <a:pt x="144" y="240"/>
                    <a:pt x="96" y="288"/>
                  </a:cubicBezTo>
                  <a:cubicBezTo>
                    <a:pt x="48" y="336"/>
                    <a:pt x="24" y="336"/>
                    <a:pt x="0" y="33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91409" tIns="45704" rIns="91409" bIns="45704"/>
            <a:lstStyle/>
            <a:p>
              <a:pPr>
                <a:buNone/>
              </a:pPr>
              <a:endParaRPr lang="en-US"/>
            </a:p>
          </p:txBody>
        </p:sp>
        <p:grpSp>
          <p:nvGrpSpPr>
            <p:cNvPr id="386" name="Group 378">
              <a:extLst>
                <a:ext uri="{FF2B5EF4-FFF2-40B4-BE49-F238E27FC236}">
                  <a16:creationId xmlns:a16="http://schemas.microsoft.com/office/drawing/2014/main" id="{F71915DF-5E68-4F44-B138-5BE3750D90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8975" y="3180482"/>
              <a:ext cx="948029" cy="728569"/>
              <a:chOff x="912" y="2880"/>
              <a:chExt cx="797" cy="504"/>
            </a:xfrm>
          </p:grpSpPr>
          <p:sp>
            <p:nvSpPr>
              <p:cNvPr id="387" name="Freeform 379">
                <a:extLst>
                  <a:ext uri="{FF2B5EF4-FFF2-40B4-BE49-F238E27FC236}">
                    <a16:creationId xmlns:a16="http://schemas.microsoft.com/office/drawing/2014/main" id="{F2CCA9A8-B913-40B5-A73E-00F93D2A1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" y="2880"/>
                <a:ext cx="787" cy="504"/>
              </a:xfrm>
              <a:custGeom>
                <a:avLst/>
                <a:gdLst>
                  <a:gd name="T0" fmla="*/ 123 w 721"/>
                  <a:gd name="T1" fmla="*/ 105 h 463"/>
                  <a:gd name="T2" fmla="*/ 166 w 721"/>
                  <a:gd name="T3" fmla="*/ 119 h 463"/>
                  <a:gd name="T4" fmla="*/ 221 w 721"/>
                  <a:gd name="T5" fmla="*/ 128 h 463"/>
                  <a:gd name="T6" fmla="*/ 281 w 721"/>
                  <a:gd name="T7" fmla="*/ 128 h 463"/>
                  <a:gd name="T8" fmla="*/ 337 w 721"/>
                  <a:gd name="T9" fmla="*/ 120 h 463"/>
                  <a:gd name="T10" fmla="*/ 385 w 721"/>
                  <a:gd name="T11" fmla="*/ 120 h 463"/>
                  <a:gd name="T12" fmla="*/ 440 w 721"/>
                  <a:gd name="T13" fmla="*/ 128 h 463"/>
                  <a:gd name="T14" fmla="*/ 500 w 721"/>
                  <a:gd name="T15" fmla="*/ 128 h 463"/>
                  <a:gd name="T16" fmla="*/ 555 w 721"/>
                  <a:gd name="T17" fmla="*/ 119 h 463"/>
                  <a:gd name="T18" fmla="*/ 598 w 721"/>
                  <a:gd name="T19" fmla="*/ 105 h 463"/>
                  <a:gd name="T20" fmla="*/ 637 w 721"/>
                  <a:gd name="T21" fmla="*/ 97 h 463"/>
                  <a:gd name="T22" fmla="*/ 680 w 721"/>
                  <a:gd name="T23" fmla="*/ 91 h 463"/>
                  <a:gd name="T24" fmla="*/ 709 w 721"/>
                  <a:gd name="T25" fmla="*/ 80 h 463"/>
                  <a:gd name="T26" fmla="*/ 721 w 721"/>
                  <a:gd name="T27" fmla="*/ 65 h 463"/>
                  <a:gd name="T28" fmla="*/ 709 w 721"/>
                  <a:gd name="T29" fmla="*/ 49 h 463"/>
                  <a:gd name="T30" fmla="*/ 680 w 721"/>
                  <a:gd name="T31" fmla="*/ 37 h 463"/>
                  <a:gd name="T32" fmla="*/ 637 w 721"/>
                  <a:gd name="T33" fmla="*/ 32 h 463"/>
                  <a:gd name="T34" fmla="*/ 598 w 721"/>
                  <a:gd name="T35" fmla="*/ 24 h 463"/>
                  <a:gd name="T36" fmla="*/ 555 w 721"/>
                  <a:gd name="T37" fmla="*/ 9 h 463"/>
                  <a:gd name="T38" fmla="*/ 500 w 721"/>
                  <a:gd name="T39" fmla="*/ 1 h 463"/>
                  <a:gd name="T40" fmla="*/ 440 w 721"/>
                  <a:gd name="T41" fmla="*/ 1 h 463"/>
                  <a:gd name="T42" fmla="*/ 385 w 721"/>
                  <a:gd name="T43" fmla="*/ 8 h 463"/>
                  <a:gd name="T44" fmla="*/ 337 w 721"/>
                  <a:gd name="T45" fmla="*/ 8 h 463"/>
                  <a:gd name="T46" fmla="*/ 281 w 721"/>
                  <a:gd name="T47" fmla="*/ 1 h 463"/>
                  <a:gd name="T48" fmla="*/ 221 w 721"/>
                  <a:gd name="T49" fmla="*/ 1 h 463"/>
                  <a:gd name="T50" fmla="*/ 166 w 721"/>
                  <a:gd name="T51" fmla="*/ 9 h 463"/>
                  <a:gd name="T52" fmla="*/ 123 w 721"/>
                  <a:gd name="T53" fmla="*/ 24 h 463"/>
                  <a:gd name="T54" fmla="*/ 84 w 721"/>
                  <a:gd name="T55" fmla="*/ 32 h 463"/>
                  <a:gd name="T56" fmla="*/ 41 w 721"/>
                  <a:gd name="T57" fmla="*/ 37 h 463"/>
                  <a:gd name="T58" fmla="*/ 12 w 721"/>
                  <a:gd name="T59" fmla="*/ 49 h 463"/>
                  <a:gd name="T60" fmla="*/ 0 w 721"/>
                  <a:gd name="T61" fmla="*/ 65 h 463"/>
                  <a:gd name="T62" fmla="*/ 12 w 721"/>
                  <a:gd name="T63" fmla="*/ 80 h 463"/>
                  <a:gd name="T64" fmla="*/ 41 w 721"/>
                  <a:gd name="T65" fmla="*/ 91 h 463"/>
                  <a:gd name="T66" fmla="*/ 84 w 721"/>
                  <a:gd name="T67" fmla="*/ 97 h 46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21"/>
                  <a:gd name="T103" fmla="*/ 0 h 463"/>
                  <a:gd name="T104" fmla="*/ 721 w 721"/>
                  <a:gd name="T105" fmla="*/ 463 h 46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21" h="463">
                    <a:moveTo>
                      <a:pt x="106" y="344"/>
                    </a:moveTo>
                    <a:lnTo>
                      <a:pt x="123" y="377"/>
                    </a:lnTo>
                    <a:lnTo>
                      <a:pt x="142" y="405"/>
                    </a:lnTo>
                    <a:lnTo>
                      <a:pt x="166" y="430"/>
                    </a:lnTo>
                    <a:lnTo>
                      <a:pt x="192" y="447"/>
                    </a:lnTo>
                    <a:lnTo>
                      <a:pt x="221" y="459"/>
                    </a:lnTo>
                    <a:lnTo>
                      <a:pt x="250" y="463"/>
                    </a:lnTo>
                    <a:lnTo>
                      <a:pt x="281" y="461"/>
                    </a:lnTo>
                    <a:lnTo>
                      <a:pt x="310" y="451"/>
                    </a:lnTo>
                    <a:lnTo>
                      <a:pt x="337" y="434"/>
                    </a:lnTo>
                    <a:lnTo>
                      <a:pt x="361" y="412"/>
                    </a:lnTo>
                    <a:lnTo>
                      <a:pt x="385" y="434"/>
                    </a:lnTo>
                    <a:lnTo>
                      <a:pt x="411" y="451"/>
                    </a:lnTo>
                    <a:lnTo>
                      <a:pt x="440" y="461"/>
                    </a:lnTo>
                    <a:lnTo>
                      <a:pt x="471" y="463"/>
                    </a:lnTo>
                    <a:lnTo>
                      <a:pt x="500" y="459"/>
                    </a:lnTo>
                    <a:lnTo>
                      <a:pt x="529" y="447"/>
                    </a:lnTo>
                    <a:lnTo>
                      <a:pt x="555" y="430"/>
                    </a:lnTo>
                    <a:lnTo>
                      <a:pt x="579" y="405"/>
                    </a:lnTo>
                    <a:lnTo>
                      <a:pt x="598" y="377"/>
                    </a:lnTo>
                    <a:lnTo>
                      <a:pt x="615" y="344"/>
                    </a:lnTo>
                    <a:lnTo>
                      <a:pt x="637" y="348"/>
                    </a:lnTo>
                    <a:lnTo>
                      <a:pt x="658" y="344"/>
                    </a:lnTo>
                    <a:lnTo>
                      <a:pt x="680" y="331"/>
                    </a:lnTo>
                    <a:lnTo>
                      <a:pt x="697" y="313"/>
                    </a:lnTo>
                    <a:lnTo>
                      <a:pt x="709" y="288"/>
                    </a:lnTo>
                    <a:lnTo>
                      <a:pt x="719" y="261"/>
                    </a:lnTo>
                    <a:lnTo>
                      <a:pt x="721" y="233"/>
                    </a:lnTo>
                    <a:lnTo>
                      <a:pt x="719" y="202"/>
                    </a:lnTo>
                    <a:lnTo>
                      <a:pt x="709" y="175"/>
                    </a:lnTo>
                    <a:lnTo>
                      <a:pt x="697" y="150"/>
                    </a:lnTo>
                    <a:lnTo>
                      <a:pt x="680" y="132"/>
                    </a:lnTo>
                    <a:lnTo>
                      <a:pt x="658" y="120"/>
                    </a:lnTo>
                    <a:lnTo>
                      <a:pt x="637" y="115"/>
                    </a:lnTo>
                    <a:lnTo>
                      <a:pt x="615" y="120"/>
                    </a:lnTo>
                    <a:lnTo>
                      <a:pt x="598" y="87"/>
                    </a:lnTo>
                    <a:lnTo>
                      <a:pt x="579" y="58"/>
                    </a:lnTo>
                    <a:lnTo>
                      <a:pt x="555" y="33"/>
                    </a:lnTo>
                    <a:lnTo>
                      <a:pt x="529" y="17"/>
                    </a:lnTo>
                    <a:lnTo>
                      <a:pt x="500" y="4"/>
                    </a:lnTo>
                    <a:lnTo>
                      <a:pt x="471" y="0"/>
                    </a:lnTo>
                    <a:lnTo>
                      <a:pt x="440" y="2"/>
                    </a:lnTo>
                    <a:lnTo>
                      <a:pt x="411" y="13"/>
                    </a:lnTo>
                    <a:lnTo>
                      <a:pt x="385" y="29"/>
                    </a:lnTo>
                    <a:lnTo>
                      <a:pt x="361" y="52"/>
                    </a:lnTo>
                    <a:lnTo>
                      <a:pt x="337" y="29"/>
                    </a:lnTo>
                    <a:lnTo>
                      <a:pt x="310" y="13"/>
                    </a:lnTo>
                    <a:lnTo>
                      <a:pt x="281" y="2"/>
                    </a:lnTo>
                    <a:lnTo>
                      <a:pt x="250" y="0"/>
                    </a:lnTo>
                    <a:lnTo>
                      <a:pt x="221" y="4"/>
                    </a:lnTo>
                    <a:lnTo>
                      <a:pt x="192" y="17"/>
                    </a:lnTo>
                    <a:lnTo>
                      <a:pt x="166" y="33"/>
                    </a:lnTo>
                    <a:lnTo>
                      <a:pt x="142" y="58"/>
                    </a:lnTo>
                    <a:lnTo>
                      <a:pt x="123" y="87"/>
                    </a:lnTo>
                    <a:lnTo>
                      <a:pt x="106" y="120"/>
                    </a:lnTo>
                    <a:lnTo>
                      <a:pt x="84" y="115"/>
                    </a:lnTo>
                    <a:lnTo>
                      <a:pt x="63" y="120"/>
                    </a:lnTo>
                    <a:lnTo>
                      <a:pt x="41" y="132"/>
                    </a:lnTo>
                    <a:lnTo>
                      <a:pt x="24" y="150"/>
                    </a:lnTo>
                    <a:lnTo>
                      <a:pt x="12" y="175"/>
                    </a:lnTo>
                    <a:lnTo>
                      <a:pt x="3" y="202"/>
                    </a:lnTo>
                    <a:lnTo>
                      <a:pt x="0" y="233"/>
                    </a:lnTo>
                    <a:lnTo>
                      <a:pt x="3" y="261"/>
                    </a:lnTo>
                    <a:lnTo>
                      <a:pt x="12" y="288"/>
                    </a:lnTo>
                    <a:lnTo>
                      <a:pt x="24" y="313"/>
                    </a:lnTo>
                    <a:lnTo>
                      <a:pt x="41" y="331"/>
                    </a:lnTo>
                    <a:lnTo>
                      <a:pt x="63" y="344"/>
                    </a:lnTo>
                    <a:lnTo>
                      <a:pt x="84" y="348"/>
                    </a:lnTo>
                    <a:lnTo>
                      <a:pt x="106" y="344"/>
                    </a:lnTo>
                    <a:close/>
                  </a:path>
                </a:pathLst>
              </a:custGeom>
              <a:solidFill>
                <a:schemeClr val="bg1"/>
              </a:solidFill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 sz="11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8" name="Rectangle 380">
                <a:extLst>
                  <a:ext uri="{FF2B5EF4-FFF2-40B4-BE49-F238E27FC236}">
                    <a16:creationId xmlns:a16="http://schemas.microsoft.com/office/drawing/2014/main" id="{4C120314-25FC-4D2D-B5DB-1CFF72397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" y="2980"/>
                <a:ext cx="791" cy="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defTabSz="342900" eaLnBrk="0" hangingPunct="0"/>
                <a:r>
                  <a:rPr lang="en-US" sz="11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Hardened</a:t>
                </a:r>
              </a:p>
              <a:p>
                <a:pPr algn="ctr" defTabSz="342900" eaLnBrk="0" hangingPunct="0"/>
                <a:r>
                  <a:rPr lang="en-US" sz="11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Server</a:t>
                </a:r>
              </a:p>
              <a:p>
                <a:pPr algn="ctr" defTabSz="342900" eaLnBrk="0" hangingPunct="0"/>
                <a:r>
                  <a:rPr lang="en-US" sz="11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Farm</a:t>
                </a:r>
                <a:endParaRPr lang="en-US" sz="1100" b="1" dirty="0">
                  <a:solidFill>
                    <a:srgbClr val="FF0000"/>
                  </a:solidFill>
                  <a:latin typeface="Calibri"/>
                  <a:cs typeface="Arial" charset="0"/>
                </a:endParaRPr>
              </a:p>
            </p:txBody>
          </p:sp>
        </p:grpSp>
        <p:sp>
          <p:nvSpPr>
            <p:cNvPr id="390" name="Freeform 152">
              <a:extLst>
                <a:ext uri="{FF2B5EF4-FFF2-40B4-BE49-F238E27FC236}">
                  <a16:creationId xmlns:a16="http://schemas.microsoft.com/office/drawing/2014/main" id="{B444DC4F-B2B3-4E6C-A2E0-DD9933571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060" y="3557931"/>
              <a:ext cx="127678" cy="67517"/>
            </a:xfrm>
            <a:custGeom>
              <a:avLst/>
              <a:gdLst>
                <a:gd name="T0" fmla="*/ 2147483647 w 576"/>
                <a:gd name="T1" fmla="*/ 0 h 336"/>
                <a:gd name="T2" fmla="*/ 2147483647 w 576"/>
                <a:gd name="T3" fmla="*/ 2147483647 h 336"/>
                <a:gd name="T4" fmla="*/ 2147483647 w 576"/>
                <a:gd name="T5" fmla="*/ 2147483647 h 336"/>
                <a:gd name="T6" fmla="*/ 0 w 576"/>
                <a:gd name="T7" fmla="*/ 2147483647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336"/>
                <a:gd name="T14" fmla="*/ 576 w 576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336">
                  <a:moveTo>
                    <a:pt x="576" y="0"/>
                  </a:moveTo>
                  <a:cubicBezTo>
                    <a:pt x="472" y="0"/>
                    <a:pt x="368" y="0"/>
                    <a:pt x="288" y="48"/>
                  </a:cubicBezTo>
                  <a:cubicBezTo>
                    <a:pt x="208" y="96"/>
                    <a:pt x="144" y="240"/>
                    <a:pt x="96" y="288"/>
                  </a:cubicBezTo>
                  <a:cubicBezTo>
                    <a:pt x="48" y="336"/>
                    <a:pt x="24" y="336"/>
                    <a:pt x="0" y="33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91409" tIns="45704" rIns="91409" bIns="45704"/>
            <a:lstStyle/>
            <a:p>
              <a:pPr>
                <a:buNone/>
              </a:pPr>
              <a:endParaRPr lang="en-US"/>
            </a:p>
          </p:txBody>
        </p:sp>
        <p:grpSp>
          <p:nvGrpSpPr>
            <p:cNvPr id="391" name="Group 385">
              <a:extLst>
                <a:ext uri="{FF2B5EF4-FFF2-40B4-BE49-F238E27FC236}">
                  <a16:creationId xmlns:a16="http://schemas.microsoft.com/office/drawing/2014/main" id="{CF602B31-3236-4531-8A3B-AF1B2F377C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92706" y="2599607"/>
              <a:ext cx="514350" cy="385763"/>
              <a:chOff x="672" y="2112"/>
              <a:chExt cx="432" cy="288"/>
            </a:xfrm>
          </p:grpSpPr>
          <p:grpSp>
            <p:nvGrpSpPr>
              <p:cNvPr id="392" name="Group 386">
                <a:extLst>
                  <a:ext uri="{FF2B5EF4-FFF2-40B4-BE49-F238E27FC236}">
                    <a16:creationId xmlns:a16="http://schemas.microsoft.com/office/drawing/2014/main" id="{0BC0BC0F-0A02-49E0-B14A-A4F5D1C043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2160"/>
                <a:ext cx="360" cy="124"/>
                <a:chOff x="2298" y="1938"/>
                <a:chExt cx="360" cy="154"/>
              </a:xfrm>
            </p:grpSpPr>
            <p:sp>
              <p:nvSpPr>
                <p:cNvPr id="397" name="Rectangle 387">
                  <a:extLst>
                    <a:ext uri="{FF2B5EF4-FFF2-40B4-BE49-F238E27FC236}">
                      <a16:creationId xmlns:a16="http://schemas.microsoft.com/office/drawing/2014/main" id="{ADD9907F-75CC-4961-89C8-B1A6E95F9A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98" y="1938"/>
                  <a:ext cx="91" cy="148"/>
                </a:xfrm>
                <a:prstGeom prst="rect">
                  <a:avLst/>
                </a:prstGeom>
                <a:solidFill>
                  <a:srgbClr val="FFFFFF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8" name="Rectangle 388">
                  <a:extLst>
                    <a:ext uri="{FF2B5EF4-FFF2-40B4-BE49-F238E27FC236}">
                      <a16:creationId xmlns:a16="http://schemas.microsoft.com/office/drawing/2014/main" id="{FABF1804-0122-4A4A-B81B-EABDAC5EB1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98" y="1948"/>
                  <a:ext cx="91" cy="13"/>
                </a:xfrm>
                <a:prstGeom prst="rect">
                  <a:avLst/>
                </a:prstGeom>
                <a:solidFill>
                  <a:srgbClr val="C0C0C0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9" name="Rectangle 389">
                  <a:extLst>
                    <a:ext uri="{FF2B5EF4-FFF2-40B4-BE49-F238E27FC236}">
                      <a16:creationId xmlns:a16="http://schemas.microsoft.com/office/drawing/2014/main" id="{D94435D2-5206-45F0-AC61-0F05CDED25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98" y="2086"/>
                  <a:ext cx="91" cy="6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0" name="Rectangle 390">
                  <a:extLst>
                    <a:ext uri="{FF2B5EF4-FFF2-40B4-BE49-F238E27FC236}">
                      <a16:creationId xmlns:a16="http://schemas.microsoft.com/office/drawing/2014/main" id="{84C85DB8-942B-46D9-B2EB-634829DD78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9" y="1938"/>
                  <a:ext cx="89" cy="148"/>
                </a:xfrm>
                <a:prstGeom prst="rect">
                  <a:avLst/>
                </a:prstGeom>
                <a:solidFill>
                  <a:srgbClr val="FFFFFF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1" name="Rectangle 391">
                  <a:extLst>
                    <a:ext uri="{FF2B5EF4-FFF2-40B4-BE49-F238E27FC236}">
                      <a16:creationId xmlns:a16="http://schemas.microsoft.com/office/drawing/2014/main" id="{754D692A-D2F6-4724-B604-BE87934B63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9" y="2086"/>
                  <a:ext cx="89" cy="6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2" name="Rectangle 392">
                  <a:extLst>
                    <a:ext uri="{FF2B5EF4-FFF2-40B4-BE49-F238E27FC236}">
                      <a16:creationId xmlns:a16="http://schemas.microsoft.com/office/drawing/2014/main" id="{25B99E3E-6AFA-4B5F-9982-E9713C8B33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78" y="1938"/>
                  <a:ext cx="91" cy="148"/>
                </a:xfrm>
                <a:prstGeom prst="rect">
                  <a:avLst/>
                </a:prstGeom>
                <a:solidFill>
                  <a:srgbClr val="FFFFFF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3" name="Rectangle 393">
                  <a:extLst>
                    <a:ext uri="{FF2B5EF4-FFF2-40B4-BE49-F238E27FC236}">
                      <a16:creationId xmlns:a16="http://schemas.microsoft.com/office/drawing/2014/main" id="{0133054A-6CB9-47A6-A860-0B0936A74A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78" y="2086"/>
                  <a:ext cx="91" cy="6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4" name="Rectangle 394">
                  <a:extLst>
                    <a:ext uri="{FF2B5EF4-FFF2-40B4-BE49-F238E27FC236}">
                      <a16:creationId xmlns:a16="http://schemas.microsoft.com/office/drawing/2014/main" id="{B48C8F6A-C91A-4A56-BAFF-ADF681E780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9" y="1938"/>
                  <a:ext cx="89" cy="148"/>
                </a:xfrm>
                <a:prstGeom prst="rect">
                  <a:avLst/>
                </a:prstGeom>
                <a:solidFill>
                  <a:srgbClr val="FFFFFF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5" name="Rectangle 395">
                  <a:extLst>
                    <a:ext uri="{FF2B5EF4-FFF2-40B4-BE49-F238E27FC236}">
                      <a16:creationId xmlns:a16="http://schemas.microsoft.com/office/drawing/2014/main" id="{EAA0528A-6798-4D28-B9C0-741FD220C6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9" y="2086"/>
                  <a:ext cx="89" cy="6"/>
                </a:xfrm>
                <a:prstGeom prst="rect">
                  <a:avLst/>
                </a:prstGeom>
                <a:solidFill>
                  <a:srgbClr val="000000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6" name="Rectangle 396">
                  <a:extLst>
                    <a:ext uri="{FF2B5EF4-FFF2-40B4-BE49-F238E27FC236}">
                      <a16:creationId xmlns:a16="http://schemas.microsoft.com/office/drawing/2014/main" id="{6022E278-6F8E-4C37-B354-1C4FBE544F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05" y="1952"/>
                  <a:ext cx="9" cy="6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7" name="Rectangle 397">
                  <a:extLst>
                    <a:ext uri="{FF2B5EF4-FFF2-40B4-BE49-F238E27FC236}">
                      <a16:creationId xmlns:a16="http://schemas.microsoft.com/office/drawing/2014/main" id="{3A54365C-5CE1-4F82-B86D-CA71DA2184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89" y="1948"/>
                  <a:ext cx="89" cy="13"/>
                </a:xfrm>
                <a:prstGeom prst="rect">
                  <a:avLst/>
                </a:prstGeom>
                <a:solidFill>
                  <a:srgbClr val="C0C0C0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8" name="Rectangle 398">
                  <a:extLst>
                    <a:ext uri="{FF2B5EF4-FFF2-40B4-BE49-F238E27FC236}">
                      <a16:creationId xmlns:a16="http://schemas.microsoft.com/office/drawing/2014/main" id="{27D5B34D-444A-498C-B146-B945A91B48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78" y="1948"/>
                  <a:ext cx="91" cy="13"/>
                </a:xfrm>
                <a:prstGeom prst="rect">
                  <a:avLst/>
                </a:prstGeom>
                <a:solidFill>
                  <a:srgbClr val="C0C0C0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9" name="Rectangle 399">
                  <a:extLst>
                    <a:ext uri="{FF2B5EF4-FFF2-40B4-BE49-F238E27FC236}">
                      <a16:creationId xmlns:a16="http://schemas.microsoft.com/office/drawing/2014/main" id="{60A760F1-51ED-484A-AE3C-5AC025C589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9" y="1948"/>
                  <a:ext cx="89" cy="13"/>
                </a:xfrm>
                <a:prstGeom prst="rect">
                  <a:avLst/>
                </a:prstGeom>
                <a:solidFill>
                  <a:srgbClr val="C0C0C0"/>
                </a:solidFill>
                <a:ln w="11113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93" name="Rectangle 400">
                <a:extLst>
                  <a:ext uri="{FF2B5EF4-FFF2-40B4-BE49-F238E27FC236}">
                    <a16:creationId xmlns:a16="http://schemas.microsoft.com/office/drawing/2014/main" id="{C5146200-77EB-45D6-9484-D38C576C9F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" y="2208"/>
                <a:ext cx="48" cy="48"/>
              </a:xfrm>
              <a:prstGeom prst="rect">
                <a:avLst/>
              </a:prstGeom>
              <a:noFill/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342900"/>
                <a:endParaRPr lang="en-US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94" name="Text Box 401">
                <a:extLst>
                  <a:ext uri="{FF2B5EF4-FFF2-40B4-BE49-F238E27FC236}">
                    <a16:creationId xmlns:a16="http://schemas.microsoft.com/office/drawing/2014/main" id="{356C578C-BF68-4829-89DF-6069A076CA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" y="2112"/>
                <a:ext cx="384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342900"/>
                <a:r>
                  <a:rPr lang="en-US" sz="1050" dirty="0">
                    <a:solidFill>
                      <a:srgbClr val="FF3300"/>
                    </a:solidFill>
                    <a:latin typeface="Arial Black" pitchFamily="34" charset="0"/>
                    <a:cs typeface="Arial" charset="0"/>
                  </a:rPr>
                  <a:t>::::::</a:t>
                </a:r>
              </a:p>
            </p:txBody>
          </p:sp>
          <p:sp>
            <p:nvSpPr>
              <p:cNvPr id="395" name="Rectangle 402">
                <a:extLst>
                  <a:ext uri="{FF2B5EF4-FFF2-40B4-BE49-F238E27FC236}">
                    <a16:creationId xmlns:a16="http://schemas.microsoft.com/office/drawing/2014/main" id="{47AEEF88-5D71-4FBB-886F-3235833F7A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2305"/>
                <a:ext cx="276" cy="9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6" name="Rectangle 403">
                <a:extLst>
                  <a:ext uri="{FF2B5EF4-FFF2-40B4-BE49-F238E27FC236}">
                    <a16:creationId xmlns:a16="http://schemas.microsoft.com/office/drawing/2014/main" id="{0EABB2B6-EDC7-46DB-8AAB-5146E31C69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2276"/>
                <a:ext cx="386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342900" eaLnBrk="0" hangingPunct="0"/>
                <a:r>
                  <a:rPr lang="en-US" sz="900" b="1" dirty="0">
                    <a:solidFill>
                      <a:srgbClr val="FF3300"/>
                    </a:solidFill>
                    <a:latin typeface="Calibri"/>
                    <a:cs typeface="Arial" charset="0"/>
                  </a:rPr>
                  <a:t>Firewall  </a:t>
                </a:r>
              </a:p>
            </p:txBody>
          </p:sp>
        </p:grpSp>
        <p:sp>
          <p:nvSpPr>
            <p:cNvPr id="410" name="Freeform 405">
              <a:extLst>
                <a:ext uri="{FF2B5EF4-FFF2-40B4-BE49-F238E27FC236}">
                  <a16:creationId xmlns:a16="http://schemas.microsoft.com/office/drawing/2014/main" id="{DA5D86AD-4343-498C-9FDE-CC19D8D23D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182034" y="2829993"/>
              <a:ext cx="47026" cy="418218"/>
            </a:xfrm>
            <a:custGeom>
              <a:avLst/>
              <a:gdLst>
                <a:gd name="T0" fmla="*/ 67 w 224"/>
                <a:gd name="T1" fmla="*/ 576 h 576"/>
                <a:gd name="T2" fmla="*/ 67 w 224"/>
                <a:gd name="T3" fmla="*/ 528 h 576"/>
                <a:gd name="T4" fmla="*/ 467 w 224"/>
                <a:gd name="T5" fmla="*/ 384 h 576"/>
                <a:gd name="T6" fmla="*/ 467 w 224"/>
                <a:gd name="T7" fmla="*/ 192 h 576"/>
                <a:gd name="T8" fmla="*/ 866 w 224"/>
                <a:gd name="T9" fmla="*/ 48 h 576"/>
                <a:gd name="T10" fmla="*/ 866 w 224"/>
                <a:gd name="T11" fmla="*/ 0 h 5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4"/>
                <a:gd name="T19" fmla="*/ 0 h 576"/>
                <a:gd name="T20" fmla="*/ 224 w 224"/>
                <a:gd name="T21" fmla="*/ 576 h 5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4" h="576">
                  <a:moveTo>
                    <a:pt x="16" y="576"/>
                  </a:moveTo>
                  <a:cubicBezTo>
                    <a:pt x="8" y="568"/>
                    <a:pt x="0" y="560"/>
                    <a:pt x="16" y="528"/>
                  </a:cubicBezTo>
                  <a:cubicBezTo>
                    <a:pt x="32" y="496"/>
                    <a:pt x="96" y="440"/>
                    <a:pt x="112" y="384"/>
                  </a:cubicBezTo>
                  <a:cubicBezTo>
                    <a:pt x="128" y="328"/>
                    <a:pt x="96" y="248"/>
                    <a:pt x="112" y="192"/>
                  </a:cubicBezTo>
                  <a:cubicBezTo>
                    <a:pt x="128" y="136"/>
                    <a:pt x="192" y="80"/>
                    <a:pt x="208" y="48"/>
                  </a:cubicBezTo>
                  <a:cubicBezTo>
                    <a:pt x="224" y="16"/>
                    <a:pt x="208" y="16"/>
                    <a:pt x="20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2" name="Freeform 152">
            <a:extLst>
              <a:ext uri="{FF2B5EF4-FFF2-40B4-BE49-F238E27FC236}">
                <a16:creationId xmlns:a16="http://schemas.microsoft.com/office/drawing/2014/main" id="{3AD0C11D-4B24-4213-ADD5-2F3B87712F6D}"/>
              </a:ext>
            </a:extLst>
          </p:cNvPr>
          <p:cNvSpPr>
            <a:spLocks/>
          </p:cNvSpPr>
          <p:nvPr/>
        </p:nvSpPr>
        <p:spPr bwMode="auto">
          <a:xfrm>
            <a:off x="5709232" y="3670443"/>
            <a:ext cx="961493" cy="45719"/>
          </a:xfrm>
          <a:custGeom>
            <a:avLst/>
            <a:gdLst>
              <a:gd name="T0" fmla="*/ 2147483647 w 576"/>
              <a:gd name="T1" fmla="*/ 0 h 336"/>
              <a:gd name="T2" fmla="*/ 2147483647 w 576"/>
              <a:gd name="T3" fmla="*/ 2147483647 h 336"/>
              <a:gd name="T4" fmla="*/ 2147483647 w 576"/>
              <a:gd name="T5" fmla="*/ 2147483647 h 336"/>
              <a:gd name="T6" fmla="*/ 0 w 576"/>
              <a:gd name="T7" fmla="*/ 2147483647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336"/>
              <a:gd name="T14" fmla="*/ 576 w 576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336">
                <a:moveTo>
                  <a:pt x="576" y="0"/>
                </a:moveTo>
                <a:cubicBezTo>
                  <a:pt x="472" y="0"/>
                  <a:pt x="368" y="0"/>
                  <a:pt x="288" y="48"/>
                </a:cubicBezTo>
                <a:cubicBezTo>
                  <a:pt x="208" y="96"/>
                  <a:pt x="144" y="240"/>
                  <a:pt x="96" y="288"/>
                </a:cubicBezTo>
                <a:cubicBezTo>
                  <a:pt x="48" y="336"/>
                  <a:pt x="24" y="336"/>
                  <a:pt x="0" y="33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91409" tIns="45704" rIns="91409" bIns="45704"/>
          <a:lstStyle/>
          <a:p>
            <a:pPr>
              <a:buNone/>
            </a:pPr>
            <a:endParaRPr lang="en-US"/>
          </a:p>
        </p:txBody>
      </p:sp>
      <p:sp>
        <p:nvSpPr>
          <p:cNvPr id="413" name="Rectangle: Rounded Corners 412">
            <a:extLst>
              <a:ext uri="{FF2B5EF4-FFF2-40B4-BE49-F238E27FC236}">
                <a16:creationId xmlns:a16="http://schemas.microsoft.com/office/drawing/2014/main" id="{7AF7A0C8-B7B8-48F4-99DD-C58AB2E62CB3}"/>
              </a:ext>
            </a:extLst>
          </p:cNvPr>
          <p:cNvSpPr/>
          <p:nvPr/>
        </p:nvSpPr>
        <p:spPr>
          <a:xfrm>
            <a:off x="4208997" y="2634882"/>
            <a:ext cx="3006328" cy="199385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laptop">
            <a:extLst>
              <a:ext uri="{FF2B5EF4-FFF2-40B4-BE49-F238E27FC236}">
                <a16:creationId xmlns:a16="http://schemas.microsoft.com/office/drawing/2014/main" id="{456D7A58-71D0-42EC-8932-1E34F4FCA7E3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03462" y="3182786"/>
            <a:ext cx="457200" cy="425054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lIns="68557" tIns="34278" rIns="68557" bIns="34278"/>
          <a:lstStyle/>
          <a:p>
            <a:pPr defTabSz="342900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23" name="Picture 422">
            <a:extLst>
              <a:ext uri="{FF2B5EF4-FFF2-40B4-BE49-F238E27FC236}">
                <a16:creationId xmlns:a16="http://schemas.microsoft.com/office/drawing/2014/main" id="{953750FC-5DB8-4110-A9C3-7D3054BABF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7293" y="3267215"/>
            <a:ext cx="291243" cy="80901"/>
          </a:xfrm>
          <a:prstGeom prst="rect">
            <a:avLst/>
          </a:prstGeom>
        </p:spPr>
      </p:pic>
      <p:grpSp>
        <p:nvGrpSpPr>
          <p:cNvPr id="424" name="Group 423">
            <a:extLst>
              <a:ext uri="{FF2B5EF4-FFF2-40B4-BE49-F238E27FC236}">
                <a16:creationId xmlns:a16="http://schemas.microsoft.com/office/drawing/2014/main" id="{D7BC9072-7801-4B01-B8DE-CE6DA05F3EB4}"/>
              </a:ext>
            </a:extLst>
          </p:cNvPr>
          <p:cNvGrpSpPr/>
          <p:nvPr/>
        </p:nvGrpSpPr>
        <p:grpSpPr>
          <a:xfrm>
            <a:off x="3296569" y="3958975"/>
            <a:ext cx="845590" cy="333923"/>
            <a:chOff x="8334994" y="2599805"/>
            <a:chExt cx="845590" cy="333923"/>
          </a:xfrm>
        </p:grpSpPr>
        <p:sp>
          <p:nvSpPr>
            <p:cNvPr id="425" name="AutoShape 547" descr="25%">
              <a:extLst>
                <a:ext uri="{FF2B5EF4-FFF2-40B4-BE49-F238E27FC236}">
                  <a16:creationId xmlns:a16="http://schemas.microsoft.com/office/drawing/2014/main" id="{D162B790-106C-400E-9F52-BEC8E5BF4AB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8468487" y="2599805"/>
              <a:ext cx="609601" cy="130757"/>
            </a:xfrm>
            <a:prstGeom prst="roundRect">
              <a:avLst>
                <a:gd name="adj" fmla="val 16667"/>
              </a:avLst>
            </a:prstGeom>
            <a:pattFill prst="pct25">
              <a:fgClr>
                <a:srgbClr val="FF3300"/>
              </a:fgClr>
              <a:bgClr>
                <a:schemeClr val="bg1"/>
              </a:bgClr>
            </a:pattFill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>
                <a:buNone/>
              </a:pPr>
              <a:endParaRPr lang="en-US" sz="11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6" name="Text Box 548">
              <a:extLst>
                <a:ext uri="{FF2B5EF4-FFF2-40B4-BE49-F238E27FC236}">
                  <a16:creationId xmlns:a16="http://schemas.microsoft.com/office/drawing/2014/main" id="{67DFFF3E-B5A0-4A98-9F67-6682971B61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4994" y="2727838"/>
              <a:ext cx="845590" cy="205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buNone/>
              </a:pPr>
              <a:r>
                <a:rPr lang="en-US" sz="900" dirty="0">
                  <a:solidFill>
                    <a:srgbClr val="FF33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Token Admin</a:t>
              </a:r>
            </a:p>
          </p:txBody>
        </p:sp>
        <p:grpSp>
          <p:nvGrpSpPr>
            <p:cNvPr id="427" name="Group 549">
              <a:extLst>
                <a:ext uri="{FF2B5EF4-FFF2-40B4-BE49-F238E27FC236}">
                  <a16:creationId xmlns:a16="http://schemas.microsoft.com/office/drawing/2014/main" id="{D0FEBFAB-C35C-4088-A335-77F17CAF2C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44687" y="2665184"/>
              <a:ext cx="304800" cy="65379"/>
              <a:chOff x="2016" y="-144"/>
              <a:chExt cx="288" cy="96"/>
            </a:xfrm>
          </p:grpSpPr>
          <p:sp>
            <p:nvSpPr>
              <p:cNvPr id="445" name="Rectangle 550">
                <a:extLst>
                  <a:ext uri="{FF2B5EF4-FFF2-40B4-BE49-F238E27FC236}">
                    <a16:creationId xmlns:a16="http://schemas.microsoft.com/office/drawing/2014/main" id="{52EBF763-6000-4FB1-980B-FD755B7EBE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-144"/>
                <a:ext cx="48" cy="96"/>
              </a:xfrm>
              <a:prstGeom prst="rect">
                <a:avLst/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46" name="Rectangle 551">
                <a:extLst>
                  <a:ext uri="{FF2B5EF4-FFF2-40B4-BE49-F238E27FC236}">
                    <a16:creationId xmlns:a16="http://schemas.microsoft.com/office/drawing/2014/main" id="{42FC76B0-F9FA-459A-B70D-DFAA52D58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-144"/>
                <a:ext cx="48" cy="96"/>
              </a:xfrm>
              <a:prstGeom prst="rect">
                <a:avLst/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47" name="Line 552">
                <a:extLst>
                  <a:ext uri="{FF2B5EF4-FFF2-40B4-BE49-F238E27FC236}">
                    <a16:creationId xmlns:a16="http://schemas.microsoft.com/office/drawing/2014/main" id="{C0806A6F-4104-4BA8-8059-71614A7DFA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48" name="Line 553">
                <a:extLst>
                  <a:ext uri="{FF2B5EF4-FFF2-40B4-BE49-F238E27FC236}">
                    <a16:creationId xmlns:a16="http://schemas.microsoft.com/office/drawing/2014/main" id="{04AB97AB-3DB3-4BAD-8A34-D5499E80B0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49" name="Line 554">
                <a:extLst>
                  <a:ext uri="{FF2B5EF4-FFF2-40B4-BE49-F238E27FC236}">
                    <a16:creationId xmlns:a16="http://schemas.microsoft.com/office/drawing/2014/main" id="{89E707BE-DF01-4332-87E6-2DF8174543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0" name="Line 555">
                <a:extLst>
                  <a:ext uri="{FF2B5EF4-FFF2-40B4-BE49-F238E27FC236}">
                    <a16:creationId xmlns:a16="http://schemas.microsoft.com/office/drawing/2014/main" id="{62CB0665-E26E-4040-9EDF-6EC8A87DB1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1" name="Line 556">
                <a:extLst>
                  <a:ext uri="{FF2B5EF4-FFF2-40B4-BE49-F238E27FC236}">
                    <a16:creationId xmlns:a16="http://schemas.microsoft.com/office/drawing/2014/main" id="{07FC48A6-AEB6-4719-9951-771BC6C107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64" y="-144"/>
                <a:ext cx="0" cy="48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2" name="Line 557">
                <a:extLst>
                  <a:ext uri="{FF2B5EF4-FFF2-40B4-BE49-F238E27FC236}">
                    <a16:creationId xmlns:a16="http://schemas.microsoft.com/office/drawing/2014/main" id="{214C73A3-684F-4450-B378-382FD02AB0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3" name="Rectangle 558">
                <a:extLst>
                  <a:ext uri="{FF2B5EF4-FFF2-40B4-BE49-F238E27FC236}">
                    <a16:creationId xmlns:a16="http://schemas.microsoft.com/office/drawing/2014/main" id="{99CFD706-2CE9-4079-A9B6-8D02C5103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-144"/>
                <a:ext cx="48" cy="96"/>
              </a:xfrm>
              <a:prstGeom prst="rect">
                <a:avLst/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4" name="Rectangle 559">
                <a:extLst>
                  <a:ext uri="{FF2B5EF4-FFF2-40B4-BE49-F238E27FC236}">
                    <a16:creationId xmlns:a16="http://schemas.microsoft.com/office/drawing/2014/main" id="{F5200773-818D-4364-8973-05779AFAB5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-144"/>
                <a:ext cx="48" cy="96"/>
              </a:xfrm>
              <a:prstGeom prst="rect">
                <a:avLst/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5" name="Line 560">
                <a:extLst>
                  <a:ext uri="{FF2B5EF4-FFF2-40B4-BE49-F238E27FC236}">
                    <a16:creationId xmlns:a16="http://schemas.microsoft.com/office/drawing/2014/main" id="{F2ED183E-555A-4294-AD60-4DEF9F7A57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6" name="Line 561">
                <a:extLst>
                  <a:ext uri="{FF2B5EF4-FFF2-40B4-BE49-F238E27FC236}">
                    <a16:creationId xmlns:a16="http://schemas.microsoft.com/office/drawing/2014/main" id="{5E5A6294-140A-4E85-BC3E-723C92BB70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7" name="Line 562">
                <a:extLst>
                  <a:ext uri="{FF2B5EF4-FFF2-40B4-BE49-F238E27FC236}">
                    <a16:creationId xmlns:a16="http://schemas.microsoft.com/office/drawing/2014/main" id="{DB657B01-8C78-494A-B017-6B8CCA1F63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8" name="Line 563">
                <a:extLst>
                  <a:ext uri="{FF2B5EF4-FFF2-40B4-BE49-F238E27FC236}">
                    <a16:creationId xmlns:a16="http://schemas.microsoft.com/office/drawing/2014/main" id="{7167C22D-7D5E-4835-B129-DAF9436E24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59" name="Line 564">
                <a:extLst>
                  <a:ext uri="{FF2B5EF4-FFF2-40B4-BE49-F238E27FC236}">
                    <a16:creationId xmlns:a16="http://schemas.microsoft.com/office/drawing/2014/main" id="{0DDE26B4-298C-45E5-85E1-03471D9A1A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60" name="Line 565">
                <a:extLst>
                  <a:ext uri="{FF2B5EF4-FFF2-40B4-BE49-F238E27FC236}">
                    <a16:creationId xmlns:a16="http://schemas.microsoft.com/office/drawing/2014/main" id="{A106141A-A64A-4FE3-B70D-1413CF08EC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</p:grpSp>
        <p:grpSp>
          <p:nvGrpSpPr>
            <p:cNvPr id="428" name="Group 566">
              <a:extLst>
                <a:ext uri="{FF2B5EF4-FFF2-40B4-BE49-F238E27FC236}">
                  <a16:creationId xmlns:a16="http://schemas.microsoft.com/office/drawing/2014/main" id="{D4F3E374-81FF-45F7-8F0A-3C5534AE66E6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8925687" y="2599805"/>
              <a:ext cx="152400" cy="130757"/>
              <a:chOff x="2016" y="-144"/>
              <a:chExt cx="288" cy="96"/>
            </a:xfrm>
          </p:grpSpPr>
          <p:sp>
            <p:nvSpPr>
              <p:cNvPr id="429" name="Rectangle 567">
                <a:extLst>
                  <a:ext uri="{FF2B5EF4-FFF2-40B4-BE49-F238E27FC236}">
                    <a16:creationId xmlns:a16="http://schemas.microsoft.com/office/drawing/2014/main" id="{7EC26E1E-F04A-46F4-923C-84961AA55F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-144"/>
                <a:ext cx="48" cy="96"/>
              </a:xfrm>
              <a:prstGeom prst="rect">
                <a:avLst/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0" name="Rectangle 568">
                <a:extLst>
                  <a:ext uri="{FF2B5EF4-FFF2-40B4-BE49-F238E27FC236}">
                    <a16:creationId xmlns:a16="http://schemas.microsoft.com/office/drawing/2014/main" id="{3E096E10-00D1-4476-8862-03C1FE45FA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-144"/>
                <a:ext cx="48" cy="96"/>
              </a:xfrm>
              <a:prstGeom prst="rect">
                <a:avLst/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1" name="Line 569">
                <a:extLst>
                  <a:ext uri="{FF2B5EF4-FFF2-40B4-BE49-F238E27FC236}">
                    <a16:creationId xmlns:a16="http://schemas.microsoft.com/office/drawing/2014/main" id="{8AC74FDE-E526-457F-9906-6F58649D4B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2" name="Line 570">
                <a:extLst>
                  <a:ext uri="{FF2B5EF4-FFF2-40B4-BE49-F238E27FC236}">
                    <a16:creationId xmlns:a16="http://schemas.microsoft.com/office/drawing/2014/main" id="{53B58E3E-BCCF-49E5-90D6-5127060D22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3" name="Line 571">
                <a:extLst>
                  <a:ext uri="{FF2B5EF4-FFF2-40B4-BE49-F238E27FC236}">
                    <a16:creationId xmlns:a16="http://schemas.microsoft.com/office/drawing/2014/main" id="{6460809A-4A06-4C83-8FD6-778843DA2C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4" name="Line 572">
                <a:extLst>
                  <a:ext uri="{FF2B5EF4-FFF2-40B4-BE49-F238E27FC236}">
                    <a16:creationId xmlns:a16="http://schemas.microsoft.com/office/drawing/2014/main" id="{ED03C96B-9197-4A5D-9DA7-17B657D6B6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5" name="Line 573">
                <a:extLst>
                  <a:ext uri="{FF2B5EF4-FFF2-40B4-BE49-F238E27FC236}">
                    <a16:creationId xmlns:a16="http://schemas.microsoft.com/office/drawing/2014/main" id="{CA43AEF5-6845-4E07-A0A1-09A65FE74D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64" y="-144"/>
                <a:ext cx="0" cy="48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6" name="Line 574">
                <a:extLst>
                  <a:ext uri="{FF2B5EF4-FFF2-40B4-BE49-F238E27FC236}">
                    <a16:creationId xmlns:a16="http://schemas.microsoft.com/office/drawing/2014/main" id="{E8E28C2D-7419-47FE-A6DF-509F75456C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7" name="Rectangle 575">
                <a:extLst>
                  <a:ext uri="{FF2B5EF4-FFF2-40B4-BE49-F238E27FC236}">
                    <a16:creationId xmlns:a16="http://schemas.microsoft.com/office/drawing/2014/main" id="{2C3A986E-9E36-45C4-9FCC-DD51A06F75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-144"/>
                <a:ext cx="48" cy="96"/>
              </a:xfrm>
              <a:prstGeom prst="rect">
                <a:avLst/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8" name="Rectangle 576">
                <a:extLst>
                  <a:ext uri="{FF2B5EF4-FFF2-40B4-BE49-F238E27FC236}">
                    <a16:creationId xmlns:a16="http://schemas.microsoft.com/office/drawing/2014/main" id="{88893554-E37E-4109-9B06-DF028567BF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-144"/>
                <a:ext cx="48" cy="96"/>
              </a:xfrm>
              <a:prstGeom prst="rect">
                <a:avLst/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39" name="Line 577">
                <a:extLst>
                  <a:ext uri="{FF2B5EF4-FFF2-40B4-BE49-F238E27FC236}">
                    <a16:creationId xmlns:a16="http://schemas.microsoft.com/office/drawing/2014/main" id="{D1EC1A61-1942-4B7B-8831-C871BEFE11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40" name="Line 578">
                <a:extLst>
                  <a:ext uri="{FF2B5EF4-FFF2-40B4-BE49-F238E27FC236}">
                    <a16:creationId xmlns:a16="http://schemas.microsoft.com/office/drawing/2014/main" id="{2121A648-6F87-464F-B038-696BEECE8D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41" name="Line 579">
                <a:extLst>
                  <a:ext uri="{FF2B5EF4-FFF2-40B4-BE49-F238E27FC236}">
                    <a16:creationId xmlns:a16="http://schemas.microsoft.com/office/drawing/2014/main" id="{2DF8E0DF-81A0-4B17-AFFF-CC08D70727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-96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42" name="Line 580">
                <a:extLst>
                  <a:ext uri="{FF2B5EF4-FFF2-40B4-BE49-F238E27FC236}">
                    <a16:creationId xmlns:a16="http://schemas.microsoft.com/office/drawing/2014/main" id="{B136BB86-88DC-4621-B107-F69191FAC9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43" name="Line 581">
                <a:extLst>
                  <a:ext uri="{FF2B5EF4-FFF2-40B4-BE49-F238E27FC236}">
                    <a16:creationId xmlns:a16="http://schemas.microsoft.com/office/drawing/2014/main" id="{4A33C08B-4738-4A32-ACB6-F3F291A1A2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444" name="Line 582">
                <a:extLst>
                  <a:ext uri="{FF2B5EF4-FFF2-40B4-BE49-F238E27FC236}">
                    <a16:creationId xmlns:a16="http://schemas.microsoft.com/office/drawing/2014/main" id="{CD874F59-4BE2-4D38-9458-9E69D36915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-1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</p:grp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C4D5716-8E30-4C73-AD5F-33A7DA023AF9}"/>
              </a:ext>
            </a:extLst>
          </p:cNvPr>
          <p:cNvSpPr/>
          <p:nvPr/>
        </p:nvSpPr>
        <p:spPr>
          <a:xfrm>
            <a:off x="1067809" y="3299538"/>
            <a:ext cx="1366350" cy="241221"/>
          </a:xfrm>
          <a:custGeom>
            <a:avLst/>
            <a:gdLst>
              <a:gd name="connsiteX0" fmla="*/ 0 w 1152939"/>
              <a:gd name="connsiteY0" fmla="*/ 79513 h 159306"/>
              <a:gd name="connsiteX1" fmla="*/ 397565 w 1152939"/>
              <a:gd name="connsiteY1" fmla="*/ 39756 h 159306"/>
              <a:gd name="connsiteX2" fmla="*/ 318052 w 1152939"/>
              <a:gd name="connsiteY2" fmla="*/ 159026 h 159306"/>
              <a:gd name="connsiteX3" fmla="*/ 1152939 w 1152939"/>
              <a:gd name="connsiteY3" fmla="*/ 0 h 15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939" h="159306">
                <a:moveTo>
                  <a:pt x="0" y="79513"/>
                </a:moveTo>
                <a:cubicBezTo>
                  <a:pt x="172278" y="53008"/>
                  <a:pt x="344556" y="26504"/>
                  <a:pt x="397565" y="39756"/>
                </a:cubicBezTo>
                <a:cubicBezTo>
                  <a:pt x="450574" y="53008"/>
                  <a:pt x="192156" y="165652"/>
                  <a:pt x="318052" y="159026"/>
                </a:cubicBezTo>
                <a:cubicBezTo>
                  <a:pt x="443948" y="152400"/>
                  <a:pt x="798443" y="76200"/>
                  <a:pt x="1152939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B164B1C-F160-487A-A36F-5DE51E21CC85}"/>
              </a:ext>
            </a:extLst>
          </p:cNvPr>
          <p:cNvSpPr/>
          <p:nvPr/>
        </p:nvSpPr>
        <p:spPr>
          <a:xfrm>
            <a:off x="2665691" y="2499573"/>
            <a:ext cx="1867880" cy="820876"/>
          </a:xfrm>
          <a:custGeom>
            <a:avLst/>
            <a:gdLst>
              <a:gd name="connsiteX0" fmla="*/ 11848 w 1701500"/>
              <a:gd name="connsiteY0" fmla="*/ 830037 h 830037"/>
              <a:gd name="connsiteX1" fmla="*/ 61543 w 1701500"/>
              <a:gd name="connsiteY1" fmla="*/ 790280 h 830037"/>
              <a:gd name="connsiteX2" fmla="*/ 488926 w 1701500"/>
              <a:gd name="connsiteY2" fmla="*/ 651132 h 830037"/>
              <a:gd name="connsiteX3" fmla="*/ 667830 w 1701500"/>
              <a:gd name="connsiteY3" fmla="*/ 94541 h 830037"/>
              <a:gd name="connsiteX4" fmla="*/ 1701500 w 1701500"/>
              <a:gd name="connsiteY4" fmla="*/ 5089 h 83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500" h="830037">
                <a:moveTo>
                  <a:pt x="11848" y="830037"/>
                </a:moveTo>
                <a:cubicBezTo>
                  <a:pt x="-3061" y="825067"/>
                  <a:pt x="-17970" y="820097"/>
                  <a:pt x="61543" y="790280"/>
                </a:cubicBezTo>
                <a:cubicBezTo>
                  <a:pt x="141056" y="760463"/>
                  <a:pt x="387878" y="767088"/>
                  <a:pt x="488926" y="651132"/>
                </a:cubicBezTo>
                <a:cubicBezTo>
                  <a:pt x="589974" y="535176"/>
                  <a:pt x="465734" y="202215"/>
                  <a:pt x="667830" y="94541"/>
                </a:cubicBezTo>
                <a:cubicBezTo>
                  <a:pt x="869926" y="-13133"/>
                  <a:pt x="1285713" y="-4022"/>
                  <a:pt x="1701500" y="508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9361E2C4-115A-4955-8A47-8147F51CC1BF}"/>
              </a:ext>
            </a:extLst>
          </p:cNvPr>
          <p:cNvCxnSpPr>
            <a:cxnSpLocks/>
            <a:stCxn id="425" idx="1"/>
            <a:endCxn id="423" idx="2"/>
          </p:cNvCxnSpPr>
          <p:nvPr/>
        </p:nvCxnSpPr>
        <p:spPr>
          <a:xfrm rot="10800000">
            <a:off x="2572916" y="3348117"/>
            <a:ext cx="857147" cy="676237"/>
          </a:xfrm>
          <a:prstGeom prst="bentConnector2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2" name="Group 101">
            <a:extLst>
              <a:ext uri="{FF2B5EF4-FFF2-40B4-BE49-F238E27FC236}">
                <a16:creationId xmlns:a16="http://schemas.microsoft.com/office/drawing/2014/main" id="{598884F0-08BF-497F-AFF9-20E686E991C2}"/>
              </a:ext>
            </a:extLst>
          </p:cNvPr>
          <p:cNvGrpSpPr>
            <a:grpSpLocks/>
          </p:cNvGrpSpPr>
          <p:nvPr/>
        </p:nvGrpSpPr>
        <p:grpSpPr bwMode="auto">
          <a:xfrm>
            <a:off x="4038519" y="465401"/>
            <a:ext cx="576262" cy="490538"/>
            <a:chOff x="3336" y="856"/>
            <a:chExt cx="363" cy="309"/>
          </a:xfrm>
        </p:grpSpPr>
        <p:sp>
          <p:nvSpPr>
            <p:cNvPr id="463" name="Freeform 102">
              <a:extLst>
                <a:ext uri="{FF2B5EF4-FFF2-40B4-BE49-F238E27FC236}">
                  <a16:creationId xmlns:a16="http://schemas.microsoft.com/office/drawing/2014/main" id="{2E3A8542-C48C-401F-8C82-FCCD063CC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" y="856"/>
              <a:ext cx="361" cy="309"/>
            </a:xfrm>
            <a:custGeom>
              <a:avLst/>
              <a:gdLst>
                <a:gd name="T0" fmla="*/ 77 w 361"/>
                <a:gd name="T1" fmla="*/ 202 h 309"/>
                <a:gd name="T2" fmla="*/ 0 w 361"/>
                <a:gd name="T3" fmla="*/ 202 h 309"/>
                <a:gd name="T4" fmla="*/ 0 w 361"/>
                <a:gd name="T5" fmla="*/ 309 h 309"/>
                <a:gd name="T6" fmla="*/ 361 w 361"/>
                <a:gd name="T7" fmla="*/ 309 h 309"/>
                <a:gd name="T8" fmla="*/ 361 w 361"/>
                <a:gd name="T9" fmla="*/ 202 h 309"/>
                <a:gd name="T10" fmla="*/ 281 w 361"/>
                <a:gd name="T11" fmla="*/ 202 h 309"/>
                <a:gd name="T12" fmla="*/ 281 w 361"/>
                <a:gd name="T13" fmla="*/ 188 h 309"/>
                <a:gd name="T14" fmla="*/ 315 w 361"/>
                <a:gd name="T15" fmla="*/ 188 h 309"/>
                <a:gd name="T16" fmla="*/ 315 w 361"/>
                <a:gd name="T17" fmla="*/ 0 h 309"/>
                <a:gd name="T18" fmla="*/ 44 w 361"/>
                <a:gd name="T19" fmla="*/ 0 h 309"/>
                <a:gd name="T20" fmla="*/ 44 w 361"/>
                <a:gd name="T21" fmla="*/ 188 h 309"/>
                <a:gd name="T22" fmla="*/ 77 w 361"/>
                <a:gd name="T23" fmla="*/ 188 h 309"/>
                <a:gd name="T24" fmla="*/ 77 w 361"/>
                <a:gd name="T25" fmla="*/ 202 h 3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1"/>
                <a:gd name="T40" fmla="*/ 0 h 309"/>
                <a:gd name="T41" fmla="*/ 361 w 361"/>
                <a:gd name="T42" fmla="*/ 309 h 3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1" h="309">
                  <a:moveTo>
                    <a:pt x="77" y="202"/>
                  </a:moveTo>
                  <a:lnTo>
                    <a:pt x="0" y="202"/>
                  </a:lnTo>
                  <a:lnTo>
                    <a:pt x="0" y="309"/>
                  </a:lnTo>
                  <a:lnTo>
                    <a:pt x="361" y="309"/>
                  </a:lnTo>
                  <a:lnTo>
                    <a:pt x="361" y="202"/>
                  </a:lnTo>
                  <a:lnTo>
                    <a:pt x="281" y="202"/>
                  </a:lnTo>
                  <a:lnTo>
                    <a:pt x="281" y="188"/>
                  </a:lnTo>
                  <a:lnTo>
                    <a:pt x="315" y="188"/>
                  </a:lnTo>
                  <a:lnTo>
                    <a:pt x="315" y="0"/>
                  </a:lnTo>
                  <a:lnTo>
                    <a:pt x="44" y="0"/>
                  </a:lnTo>
                  <a:lnTo>
                    <a:pt x="44" y="188"/>
                  </a:lnTo>
                  <a:lnTo>
                    <a:pt x="77" y="188"/>
                  </a:lnTo>
                  <a:lnTo>
                    <a:pt x="77" y="202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464" name="Freeform 103">
              <a:extLst>
                <a:ext uri="{FF2B5EF4-FFF2-40B4-BE49-F238E27FC236}">
                  <a16:creationId xmlns:a16="http://schemas.microsoft.com/office/drawing/2014/main" id="{19CC2F2E-820E-4620-B5EF-4BA1271795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3" y="1044"/>
              <a:ext cx="204" cy="14"/>
            </a:xfrm>
            <a:custGeom>
              <a:avLst/>
              <a:gdLst>
                <a:gd name="T0" fmla="*/ 0 w 204"/>
                <a:gd name="T1" fmla="*/ 14 h 14"/>
                <a:gd name="T2" fmla="*/ 204 w 204"/>
                <a:gd name="T3" fmla="*/ 14 h 14"/>
                <a:gd name="T4" fmla="*/ 0 w 204"/>
                <a:gd name="T5" fmla="*/ 0 h 14"/>
                <a:gd name="T6" fmla="*/ 204 w 204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4"/>
                <a:gd name="T13" fmla="*/ 0 h 14"/>
                <a:gd name="T14" fmla="*/ 204 w 204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4" h="14">
                  <a:moveTo>
                    <a:pt x="0" y="14"/>
                  </a:moveTo>
                  <a:lnTo>
                    <a:pt x="204" y="14"/>
                  </a:lnTo>
                  <a:moveTo>
                    <a:pt x="0" y="0"/>
                  </a:moveTo>
                  <a:lnTo>
                    <a:pt x="204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465" name="Freeform 104">
              <a:extLst>
                <a:ext uri="{FF2B5EF4-FFF2-40B4-BE49-F238E27FC236}">
                  <a16:creationId xmlns:a16="http://schemas.microsoft.com/office/drawing/2014/main" id="{E5CFB529-F9E9-4EC1-8623-C6FAFC5C71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1068"/>
              <a:ext cx="147" cy="87"/>
            </a:xfrm>
            <a:custGeom>
              <a:avLst/>
              <a:gdLst>
                <a:gd name="T0" fmla="*/ 0 w 147"/>
                <a:gd name="T1" fmla="*/ 87 h 87"/>
                <a:gd name="T2" fmla="*/ 118 w 147"/>
                <a:gd name="T3" fmla="*/ 87 h 87"/>
                <a:gd name="T4" fmla="*/ 118 w 147"/>
                <a:gd name="T5" fmla="*/ 0 h 87"/>
                <a:gd name="T6" fmla="*/ 0 w 147"/>
                <a:gd name="T7" fmla="*/ 0 h 87"/>
                <a:gd name="T8" fmla="*/ 0 w 147"/>
                <a:gd name="T9" fmla="*/ 87 h 87"/>
                <a:gd name="T10" fmla="*/ 130 w 147"/>
                <a:gd name="T11" fmla="*/ 15 h 87"/>
                <a:gd name="T12" fmla="*/ 147 w 147"/>
                <a:gd name="T13" fmla="*/ 15 h 87"/>
                <a:gd name="T14" fmla="*/ 147 w 147"/>
                <a:gd name="T15" fmla="*/ 0 h 87"/>
                <a:gd name="T16" fmla="*/ 130 w 147"/>
                <a:gd name="T17" fmla="*/ 0 h 87"/>
                <a:gd name="T18" fmla="*/ 130 w 147"/>
                <a:gd name="T19" fmla="*/ 15 h 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7"/>
                <a:gd name="T31" fmla="*/ 0 h 87"/>
                <a:gd name="T32" fmla="*/ 147 w 147"/>
                <a:gd name="T33" fmla="*/ 87 h 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7" h="87">
                  <a:moveTo>
                    <a:pt x="0" y="87"/>
                  </a:moveTo>
                  <a:lnTo>
                    <a:pt x="118" y="87"/>
                  </a:lnTo>
                  <a:lnTo>
                    <a:pt x="118" y="0"/>
                  </a:lnTo>
                  <a:lnTo>
                    <a:pt x="0" y="0"/>
                  </a:lnTo>
                  <a:lnTo>
                    <a:pt x="0" y="87"/>
                  </a:lnTo>
                  <a:close/>
                  <a:moveTo>
                    <a:pt x="130" y="15"/>
                  </a:moveTo>
                  <a:lnTo>
                    <a:pt x="147" y="15"/>
                  </a:lnTo>
                  <a:lnTo>
                    <a:pt x="147" y="0"/>
                  </a:lnTo>
                  <a:lnTo>
                    <a:pt x="130" y="0"/>
                  </a:lnTo>
                  <a:lnTo>
                    <a:pt x="130" y="15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466" name="Freeform 105">
              <a:extLst>
                <a:ext uri="{FF2B5EF4-FFF2-40B4-BE49-F238E27FC236}">
                  <a16:creationId xmlns:a16="http://schemas.microsoft.com/office/drawing/2014/main" id="{43EF7864-9E2E-4C7E-BE0F-2DC4F1D641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1097"/>
              <a:ext cx="118" cy="29"/>
            </a:xfrm>
            <a:custGeom>
              <a:avLst/>
              <a:gdLst>
                <a:gd name="T0" fmla="*/ 0 w 118"/>
                <a:gd name="T1" fmla="*/ 0 h 29"/>
                <a:gd name="T2" fmla="*/ 118 w 118"/>
                <a:gd name="T3" fmla="*/ 0 h 29"/>
                <a:gd name="T4" fmla="*/ 0 w 118"/>
                <a:gd name="T5" fmla="*/ 29 h 29"/>
                <a:gd name="T6" fmla="*/ 118 w 118"/>
                <a:gd name="T7" fmla="*/ 29 h 29"/>
                <a:gd name="T8" fmla="*/ 5 w 118"/>
                <a:gd name="T9" fmla="*/ 14 h 29"/>
                <a:gd name="T10" fmla="*/ 113 w 118"/>
                <a:gd name="T11" fmla="*/ 14 h 29"/>
                <a:gd name="T12" fmla="*/ 67 w 118"/>
                <a:gd name="T13" fmla="*/ 25 h 29"/>
                <a:gd name="T14" fmla="*/ 101 w 118"/>
                <a:gd name="T15" fmla="*/ 25 h 29"/>
                <a:gd name="T16" fmla="*/ 101 w 118"/>
                <a:gd name="T17" fmla="*/ 6 h 29"/>
                <a:gd name="T18" fmla="*/ 67 w 118"/>
                <a:gd name="T19" fmla="*/ 6 h 29"/>
                <a:gd name="T20" fmla="*/ 67 w 118"/>
                <a:gd name="T21" fmla="*/ 25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8"/>
                <a:gd name="T34" fmla="*/ 0 h 29"/>
                <a:gd name="T35" fmla="*/ 118 w 118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8" h="29">
                  <a:moveTo>
                    <a:pt x="0" y="0"/>
                  </a:moveTo>
                  <a:lnTo>
                    <a:pt x="118" y="0"/>
                  </a:lnTo>
                  <a:moveTo>
                    <a:pt x="0" y="29"/>
                  </a:moveTo>
                  <a:lnTo>
                    <a:pt x="118" y="29"/>
                  </a:lnTo>
                  <a:moveTo>
                    <a:pt x="5" y="14"/>
                  </a:moveTo>
                  <a:lnTo>
                    <a:pt x="113" y="14"/>
                  </a:lnTo>
                  <a:moveTo>
                    <a:pt x="67" y="25"/>
                  </a:moveTo>
                  <a:lnTo>
                    <a:pt x="101" y="25"/>
                  </a:lnTo>
                  <a:lnTo>
                    <a:pt x="101" y="6"/>
                  </a:lnTo>
                  <a:lnTo>
                    <a:pt x="67" y="6"/>
                  </a:lnTo>
                  <a:lnTo>
                    <a:pt x="67" y="2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467" name="Freeform 106">
              <a:extLst>
                <a:ext uri="{FF2B5EF4-FFF2-40B4-BE49-F238E27FC236}">
                  <a16:creationId xmlns:a16="http://schemas.microsoft.com/office/drawing/2014/main" id="{A7B8809B-99A0-430D-AF1D-E00D2B8919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0" y="864"/>
              <a:ext cx="339" cy="206"/>
            </a:xfrm>
            <a:custGeom>
              <a:avLst/>
              <a:gdLst>
                <a:gd name="T0" fmla="*/ 283 w 339"/>
                <a:gd name="T1" fmla="*/ 148 h 206"/>
                <a:gd name="T2" fmla="*/ 295 w 339"/>
                <a:gd name="T3" fmla="*/ 148 h 206"/>
                <a:gd name="T4" fmla="*/ 295 w 339"/>
                <a:gd name="T5" fmla="*/ 144 h 206"/>
                <a:gd name="T6" fmla="*/ 283 w 339"/>
                <a:gd name="T7" fmla="*/ 144 h 206"/>
                <a:gd name="T8" fmla="*/ 283 w 339"/>
                <a:gd name="T9" fmla="*/ 148 h 206"/>
                <a:gd name="T10" fmla="*/ 77 w 339"/>
                <a:gd name="T11" fmla="*/ 121 h 206"/>
                <a:gd name="T12" fmla="*/ 77 w 339"/>
                <a:gd name="T13" fmla="*/ 14 h 206"/>
                <a:gd name="T14" fmla="*/ 262 w 339"/>
                <a:gd name="T15" fmla="*/ 14 h 206"/>
                <a:gd name="T16" fmla="*/ 262 w 339"/>
                <a:gd name="T17" fmla="*/ 121 h 206"/>
                <a:gd name="T18" fmla="*/ 77 w 339"/>
                <a:gd name="T19" fmla="*/ 121 h 206"/>
                <a:gd name="T20" fmla="*/ 67 w 339"/>
                <a:gd name="T21" fmla="*/ 130 h 206"/>
                <a:gd name="T22" fmla="*/ 271 w 339"/>
                <a:gd name="T23" fmla="*/ 130 h 206"/>
                <a:gd name="T24" fmla="*/ 271 w 339"/>
                <a:gd name="T25" fmla="*/ 6 h 206"/>
                <a:gd name="T26" fmla="*/ 279 w 339"/>
                <a:gd name="T27" fmla="*/ 6 h 206"/>
                <a:gd name="T28" fmla="*/ 279 w 339"/>
                <a:gd name="T29" fmla="*/ 0 h 206"/>
                <a:gd name="T30" fmla="*/ 60 w 339"/>
                <a:gd name="T31" fmla="*/ 0 h 206"/>
                <a:gd name="T32" fmla="*/ 60 w 339"/>
                <a:gd name="T33" fmla="*/ 136 h 206"/>
                <a:gd name="T34" fmla="*/ 67 w 339"/>
                <a:gd name="T35" fmla="*/ 136 h 206"/>
                <a:gd name="T36" fmla="*/ 67 w 339"/>
                <a:gd name="T37" fmla="*/ 130 h 206"/>
                <a:gd name="T38" fmla="*/ 0 w 339"/>
                <a:gd name="T39" fmla="*/ 199 h 206"/>
                <a:gd name="T40" fmla="*/ 34 w 339"/>
                <a:gd name="T41" fmla="*/ 199 h 206"/>
                <a:gd name="T42" fmla="*/ 34 w 339"/>
                <a:gd name="T43" fmla="*/ 189 h 206"/>
                <a:gd name="T44" fmla="*/ 0 w 339"/>
                <a:gd name="T45" fmla="*/ 189 h 206"/>
                <a:gd name="T46" fmla="*/ 0 w 339"/>
                <a:gd name="T47" fmla="*/ 199 h 206"/>
                <a:gd name="T48" fmla="*/ 197 w 339"/>
                <a:gd name="T49" fmla="*/ 206 h 206"/>
                <a:gd name="T50" fmla="*/ 271 w 339"/>
                <a:gd name="T51" fmla="*/ 206 h 206"/>
                <a:gd name="T52" fmla="*/ 271 w 339"/>
                <a:gd name="T53" fmla="*/ 202 h 206"/>
                <a:gd name="T54" fmla="*/ 197 w 339"/>
                <a:gd name="T55" fmla="*/ 202 h 206"/>
                <a:gd name="T56" fmla="*/ 197 w 339"/>
                <a:gd name="T57" fmla="*/ 206 h 206"/>
                <a:gd name="T58" fmla="*/ 327 w 339"/>
                <a:gd name="T59" fmla="*/ 193 h 206"/>
                <a:gd name="T60" fmla="*/ 339 w 339"/>
                <a:gd name="T61" fmla="*/ 193 h 206"/>
                <a:gd name="T62" fmla="*/ 339 w 339"/>
                <a:gd name="T63" fmla="*/ 189 h 206"/>
                <a:gd name="T64" fmla="*/ 327 w 339"/>
                <a:gd name="T65" fmla="*/ 189 h 206"/>
                <a:gd name="T66" fmla="*/ 327 w 339"/>
                <a:gd name="T67" fmla="*/ 193 h 206"/>
                <a:gd name="T68" fmla="*/ 327 w 339"/>
                <a:gd name="T69" fmla="*/ 204 h 206"/>
                <a:gd name="T70" fmla="*/ 339 w 339"/>
                <a:gd name="T71" fmla="*/ 204 h 206"/>
                <a:gd name="T72" fmla="*/ 339 w 339"/>
                <a:gd name="T73" fmla="*/ 199 h 206"/>
                <a:gd name="T74" fmla="*/ 327 w 339"/>
                <a:gd name="T75" fmla="*/ 199 h 206"/>
                <a:gd name="T76" fmla="*/ 327 w 339"/>
                <a:gd name="T77" fmla="*/ 204 h 2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9"/>
                <a:gd name="T118" fmla="*/ 0 h 206"/>
                <a:gd name="T119" fmla="*/ 339 w 339"/>
                <a:gd name="T120" fmla="*/ 206 h 2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9" h="206">
                  <a:moveTo>
                    <a:pt x="283" y="148"/>
                  </a:moveTo>
                  <a:lnTo>
                    <a:pt x="295" y="148"/>
                  </a:lnTo>
                  <a:lnTo>
                    <a:pt x="295" y="144"/>
                  </a:lnTo>
                  <a:lnTo>
                    <a:pt x="283" y="144"/>
                  </a:lnTo>
                  <a:lnTo>
                    <a:pt x="283" y="148"/>
                  </a:lnTo>
                  <a:close/>
                  <a:moveTo>
                    <a:pt x="77" y="121"/>
                  </a:moveTo>
                  <a:lnTo>
                    <a:pt x="77" y="14"/>
                  </a:lnTo>
                  <a:lnTo>
                    <a:pt x="262" y="14"/>
                  </a:lnTo>
                  <a:lnTo>
                    <a:pt x="262" y="121"/>
                  </a:lnTo>
                  <a:lnTo>
                    <a:pt x="77" y="121"/>
                  </a:lnTo>
                  <a:close/>
                  <a:moveTo>
                    <a:pt x="67" y="130"/>
                  </a:moveTo>
                  <a:lnTo>
                    <a:pt x="271" y="130"/>
                  </a:lnTo>
                  <a:lnTo>
                    <a:pt x="271" y="6"/>
                  </a:lnTo>
                  <a:lnTo>
                    <a:pt x="279" y="6"/>
                  </a:lnTo>
                  <a:lnTo>
                    <a:pt x="279" y="0"/>
                  </a:lnTo>
                  <a:lnTo>
                    <a:pt x="60" y="0"/>
                  </a:lnTo>
                  <a:lnTo>
                    <a:pt x="60" y="136"/>
                  </a:lnTo>
                  <a:lnTo>
                    <a:pt x="67" y="136"/>
                  </a:lnTo>
                  <a:lnTo>
                    <a:pt x="67" y="130"/>
                  </a:lnTo>
                  <a:close/>
                  <a:moveTo>
                    <a:pt x="0" y="199"/>
                  </a:moveTo>
                  <a:lnTo>
                    <a:pt x="34" y="199"/>
                  </a:lnTo>
                  <a:lnTo>
                    <a:pt x="34" y="189"/>
                  </a:lnTo>
                  <a:lnTo>
                    <a:pt x="0" y="189"/>
                  </a:lnTo>
                  <a:lnTo>
                    <a:pt x="0" y="199"/>
                  </a:lnTo>
                  <a:close/>
                  <a:moveTo>
                    <a:pt x="197" y="206"/>
                  </a:moveTo>
                  <a:lnTo>
                    <a:pt x="271" y="206"/>
                  </a:lnTo>
                  <a:lnTo>
                    <a:pt x="271" y="202"/>
                  </a:lnTo>
                  <a:lnTo>
                    <a:pt x="197" y="202"/>
                  </a:lnTo>
                  <a:lnTo>
                    <a:pt x="197" y="206"/>
                  </a:lnTo>
                  <a:close/>
                  <a:moveTo>
                    <a:pt x="327" y="193"/>
                  </a:moveTo>
                  <a:lnTo>
                    <a:pt x="339" y="193"/>
                  </a:lnTo>
                  <a:lnTo>
                    <a:pt x="339" y="189"/>
                  </a:lnTo>
                  <a:lnTo>
                    <a:pt x="327" y="189"/>
                  </a:lnTo>
                  <a:lnTo>
                    <a:pt x="327" y="193"/>
                  </a:lnTo>
                  <a:close/>
                  <a:moveTo>
                    <a:pt x="327" y="204"/>
                  </a:moveTo>
                  <a:lnTo>
                    <a:pt x="339" y="204"/>
                  </a:lnTo>
                  <a:lnTo>
                    <a:pt x="339" y="199"/>
                  </a:lnTo>
                  <a:lnTo>
                    <a:pt x="327" y="199"/>
                  </a:lnTo>
                  <a:lnTo>
                    <a:pt x="327" y="20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  <p:sp>
          <p:nvSpPr>
            <p:cNvPr id="469" name="Freeform 107">
              <a:extLst>
                <a:ext uri="{FF2B5EF4-FFF2-40B4-BE49-F238E27FC236}">
                  <a16:creationId xmlns:a16="http://schemas.microsoft.com/office/drawing/2014/main" id="{D675FF50-E1CF-4C61-80EF-3BB180FFE0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0" y="1033"/>
              <a:ext cx="271" cy="11"/>
            </a:xfrm>
            <a:custGeom>
              <a:avLst/>
              <a:gdLst>
                <a:gd name="T0" fmla="*/ 0 w 271"/>
                <a:gd name="T1" fmla="*/ 0 h 11"/>
                <a:gd name="T2" fmla="*/ 271 w 271"/>
                <a:gd name="T3" fmla="*/ 0 h 11"/>
                <a:gd name="T4" fmla="*/ 67 w 271"/>
                <a:gd name="T5" fmla="*/ 11 h 11"/>
                <a:gd name="T6" fmla="*/ 67 w 271"/>
                <a:gd name="T7" fmla="*/ 0 h 11"/>
                <a:gd name="T8" fmla="*/ 136 w 271"/>
                <a:gd name="T9" fmla="*/ 11 h 11"/>
                <a:gd name="T10" fmla="*/ 136 w 27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1"/>
                <a:gd name="T19" fmla="*/ 0 h 11"/>
                <a:gd name="T20" fmla="*/ 271 w 271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1" h="11">
                  <a:moveTo>
                    <a:pt x="0" y="0"/>
                  </a:moveTo>
                  <a:lnTo>
                    <a:pt x="271" y="0"/>
                  </a:lnTo>
                  <a:moveTo>
                    <a:pt x="67" y="11"/>
                  </a:moveTo>
                  <a:lnTo>
                    <a:pt x="67" y="0"/>
                  </a:lnTo>
                  <a:moveTo>
                    <a:pt x="136" y="11"/>
                  </a:moveTo>
                  <a:lnTo>
                    <a:pt x="136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None/>
              </a:pPr>
              <a:endParaRPr lang="en-US"/>
            </a:p>
          </p:txBody>
        </p:sp>
      </p:grpSp>
      <p:sp>
        <p:nvSpPr>
          <p:cNvPr id="473" name="Rectangle 619">
            <a:extLst>
              <a:ext uri="{FF2B5EF4-FFF2-40B4-BE49-F238E27FC236}">
                <a16:creationId xmlns:a16="http://schemas.microsoft.com/office/drawing/2014/main" id="{5B2811B7-3258-4F72-B16A-82A35CF76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3670" y="1908869"/>
            <a:ext cx="1033937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342900" eaLnBrk="0" hangingPunct="0"/>
            <a:r>
              <a:rPr lang="en-US" sz="675" dirty="0">
                <a:solidFill>
                  <a:prstClr val="black"/>
                </a:solidFill>
                <a:latin typeface="Arial" charset="0"/>
                <a:cs typeface="Arial" charset="0"/>
              </a:rPr>
              <a:t>Online Services and</a:t>
            </a:r>
          </a:p>
          <a:p>
            <a:pPr algn="ctr" defTabSz="342900" eaLnBrk="0" hangingPunct="0"/>
            <a:r>
              <a:rPr lang="en-US" sz="675" dirty="0">
                <a:solidFill>
                  <a:prstClr val="black"/>
                </a:solidFill>
                <a:latin typeface="Arial" charset="0"/>
                <a:cs typeface="Arial" charset="0"/>
              </a:rPr>
              <a:t>Outsourcing Arrangements</a:t>
            </a:r>
          </a:p>
        </p:txBody>
      </p:sp>
      <p:sp>
        <p:nvSpPr>
          <p:cNvPr id="475" name="Freeform 529">
            <a:extLst>
              <a:ext uri="{FF2B5EF4-FFF2-40B4-BE49-F238E27FC236}">
                <a16:creationId xmlns:a16="http://schemas.microsoft.com/office/drawing/2014/main" id="{5DA329A8-E307-42B8-824A-B5FA1FF2857A}"/>
              </a:ext>
            </a:extLst>
          </p:cNvPr>
          <p:cNvSpPr>
            <a:spLocks/>
          </p:cNvSpPr>
          <p:nvPr/>
        </p:nvSpPr>
        <p:spPr bwMode="auto">
          <a:xfrm>
            <a:off x="7159963" y="218163"/>
            <a:ext cx="1885950" cy="4514850"/>
          </a:xfrm>
          <a:custGeom>
            <a:avLst/>
            <a:gdLst>
              <a:gd name="T0" fmla="*/ 905 w 1052"/>
              <a:gd name="T1" fmla="*/ 569310 h 698"/>
              <a:gd name="T2" fmla="*/ 1202 w 1052"/>
              <a:gd name="T3" fmla="*/ 645149 h 698"/>
              <a:gd name="T4" fmla="*/ 1564 w 1052"/>
              <a:gd name="T5" fmla="*/ 691574 h 698"/>
              <a:gd name="T6" fmla="*/ 1959 w 1052"/>
              <a:gd name="T7" fmla="*/ 705756 h 698"/>
              <a:gd name="T8" fmla="*/ 2355 w 1052"/>
              <a:gd name="T9" fmla="*/ 682450 h 698"/>
              <a:gd name="T10" fmla="*/ 2704 w 1052"/>
              <a:gd name="T11" fmla="*/ 627944 h 698"/>
              <a:gd name="T12" fmla="*/ 3052 w 1052"/>
              <a:gd name="T13" fmla="*/ 682450 h 698"/>
              <a:gd name="T14" fmla="*/ 3438 w 1052"/>
              <a:gd name="T15" fmla="*/ 705756 h 698"/>
              <a:gd name="T16" fmla="*/ 3843 w 1052"/>
              <a:gd name="T17" fmla="*/ 691574 h 698"/>
              <a:gd name="T18" fmla="*/ 4205 w 1052"/>
              <a:gd name="T19" fmla="*/ 645149 h 698"/>
              <a:gd name="T20" fmla="*/ 4493 w 1052"/>
              <a:gd name="T21" fmla="*/ 569310 h 698"/>
              <a:gd name="T22" fmla="*/ 4744 w 1052"/>
              <a:gd name="T23" fmla="*/ 529849 h 698"/>
              <a:gd name="T24" fmla="*/ 5031 w 1052"/>
              <a:gd name="T25" fmla="*/ 512644 h 698"/>
              <a:gd name="T26" fmla="*/ 5264 w 1052"/>
              <a:gd name="T27" fmla="*/ 463140 h 698"/>
              <a:gd name="T28" fmla="*/ 5380 w 1052"/>
              <a:gd name="T29" fmla="*/ 393403 h 698"/>
              <a:gd name="T30" fmla="*/ 5380 w 1052"/>
              <a:gd name="T31" fmla="*/ 312354 h 698"/>
              <a:gd name="T32" fmla="*/ 5264 w 1052"/>
              <a:gd name="T33" fmla="*/ 239566 h 698"/>
              <a:gd name="T34" fmla="*/ 5031 w 1052"/>
              <a:gd name="T35" fmla="*/ 193106 h 698"/>
              <a:gd name="T36" fmla="*/ 4744 w 1052"/>
              <a:gd name="T37" fmla="*/ 175908 h 698"/>
              <a:gd name="T38" fmla="*/ 4493 w 1052"/>
              <a:gd name="T39" fmla="*/ 133390 h 698"/>
              <a:gd name="T40" fmla="*/ 4205 w 1052"/>
              <a:gd name="T41" fmla="*/ 58634 h 698"/>
              <a:gd name="T42" fmla="*/ 3843 w 1052"/>
              <a:gd name="T43" fmla="*/ 11131 h 698"/>
              <a:gd name="T44" fmla="*/ 3438 w 1052"/>
              <a:gd name="T45" fmla="*/ 0 h 698"/>
              <a:gd name="T46" fmla="*/ 3052 w 1052"/>
              <a:gd name="T47" fmla="*/ 21146 h 698"/>
              <a:gd name="T48" fmla="*/ 2704 w 1052"/>
              <a:gd name="T49" fmla="*/ 77812 h 698"/>
              <a:gd name="T50" fmla="*/ 2355 w 1052"/>
              <a:gd name="T51" fmla="*/ 21146 h 698"/>
              <a:gd name="T52" fmla="*/ 1959 w 1052"/>
              <a:gd name="T53" fmla="*/ 0 h 698"/>
              <a:gd name="T54" fmla="*/ 1564 w 1052"/>
              <a:gd name="T55" fmla="*/ 11131 h 698"/>
              <a:gd name="T56" fmla="*/ 1202 w 1052"/>
              <a:gd name="T57" fmla="*/ 58634 h 698"/>
              <a:gd name="T58" fmla="*/ 905 w 1052"/>
              <a:gd name="T59" fmla="*/ 133390 h 698"/>
              <a:gd name="T60" fmla="*/ 653 w 1052"/>
              <a:gd name="T61" fmla="*/ 175908 h 698"/>
              <a:gd name="T62" fmla="*/ 376 w 1052"/>
              <a:gd name="T63" fmla="*/ 193106 h 698"/>
              <a:gd name="T64" fmla="*/ 143 w 1052"/>
              <a:gd name="T65" fmla="*/ 239566 h 698"/>
              <a:gd name="T66" fmla="*/ 18 w 1052"/>
              <a:gd name="T67" fmla="*/ 312354 h 698"/>
              <a:gd name="T68" fmla="*/ 18 w 1052"/>
              <a:gd name="T69" fmla="*/ 393403 h 698"/>
              <a:gd name="T70" fmla="*/ 143 w 1052"/>
              <a:gd name="T71" fmla="*/ 463140 h 698"/>
              <a:gd name="T72" fmla="*/ 376 w 1052"/>
              <a:gd name="T73" fmla="*/ 512644 h 698"/>
              <a:gd name="T74" fmla="*/ 653 w 1052"/>
              <a:gd name="T75" fmla="*/ 529849 h 6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52"/>
              <a:gd name="T115" fmla="*/ 0 h 698"/>
              <a:gd name="T116" fmla="*/ 1052 w 1052"/>
              <a:gd name="T117" fmla="*/ 698 h 69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52" h="698">
                <a:moveTo>
                  <a:pt x="155" y="517"/>
                </a:moveTo>
                <a:lnTo>
                  <a:pt x="176" y="563"/>
                </a:lnTo>
                <a:lnTo>
                  <a:pt x="201" y="605"/>
                </a:lnTo>
                <a:lnTo>
                  <a:pt x="234" y="638"/>
                </a:lnTo>
                <a:lnTo>
                  <a:pt x="267" y="666"/>
                </a:lnTo>
                <a:lnTo>
                  <a:pt x="304" y="684"/>
                </a:lnTo>
                <a:lnTo>
                  <a:pt x="342" y="696"/>
                </a:lnTo>
                <a:lnTo>
                  <a:pt x="381" y="698"/>
                </a:lnTo>
                <a:lnTo>
                  <a:pt x="421" y="691"/>
                </a:lnTo>
                <a:lnTo>
                  <a:pt x="458" y="675"/>
                </a:lnTo>
                <a:lnTo>
                  <a:pt x="493" y="652"/>
                </a:lnTo>
                <a:lnTo>
                  <a:pt x="526" y="621"/>
                </a:lnTo>
                <a:lnTo>
                  <a:pt x="559" y="652"/>
                </a:lnTo>
                <a:lnTo>
                  <a:pt x="594" y="675"/>
                </a:lnTo>
                <a:lnTo>
                  <a:pt x="631" y="691"/>
                </a:lnTo>
                <a:lnTo>
                  <a:pt x="669" y="698"/>
                </a:lnTo>
                <a:lnTo>
                  <a:pt x="708" y="696"/>
                </a:lnTo>
                <a:lnTo>
                  <a:pt x="748" y="684"/>
                </a:lnTo>
                <a:lnTo>
                  <a:pt x="783" y="666"/>
                </a:lnTo>
                <a:lnTo>
                  <a:pt x="818" y="638"/>
                </a:lnTo>
                <a:lnTo>
                  <a:pt x="848" y="605"/>
                </a:lnTo>
                <a:lnTo>
                  <a:pt x="874" y="563"/>
                </a:lnTo>
                <a:lnTo>
                  <a:pt x="897" y="517"/>
                </a:lnTo>
                <a:lnTo>
                  <a:pt x="923" y="524"/>
                </a:lnTo>
                <a:lnTo>
                  <a:pt x="951" y="519"/>
                </a:lnTo>
                <a:lnTo>
                  <a:pt x="979" y="507"/>
                </a:lnTo>
                <a:lnTo>
                  <a:pt x="1003" y="486"/>
                </a:lnTo>
                <a:lnTo>
                  <a:pt x="1024" y="458"/>
                </a:lnTo>
                <a:lnTo>
                  <a:pt x="1038" y="426"/>
                </a:lnTo>
                <a:lnTo>
                  <a:pt x="1047" y="389"/>
                </a:lnTo>
                <a:lnTo>
                  <a:pt x="1052" y="349"/>
                </a:lnTo>
                <a:lnTo>
                  <a:pt x="1047" y="309"/>
                </a:lnTo>
                <a:lnTo>
                  <a:pt x="1038" y="272"/>
                </a:lnTo>
                <a:lnTo>
                  <a:pt x="1024" y="237"/>
                </a:lnTo>
                <a:lnTo>
                  <a:pt x="1003" y="209"/>
                </a:lnTo>
                <a:lnTo>
                  <a:pt x="979" y="191"/>
                </a:lnTo>
                <a:lnTo>
                  <a:pt x="951" y="177"/>
                </a:lnTo>
                <a:lnTo>
                  <a:pt x="923" y="174"/>
                </a:lnTo>
                <a:lnTo>
                  <a:pt x="897" y="179"/>
                </a:lnTo>
                <a:lnTo>
                  <a:pt x="874" y="132"/>
                </a:lnTo>
                <a:lnTo>
                  <a:pt x="848" y="93"/>
                </a:lnTo>
                <a:lnTo>
                  <a:pt x="818" y="58"/>
                </a:lnTo>
                <a:lnTo>
                  <a:pt x="783" y="30"/>
                </a:lnTo>
                <a:lnTo>
                  <a:pt x="748" y="11"/>
                </a:lnTo>
                <a:lnTo>
                  <a:pt x="708" y="2"/>
                </a:lnTo>
                <a:lnTo>
                  <a:pt x="669" y="0"/>
                </a:lnTo>
                <a:lnTo>
                  <a:pt x="631" y="7"/>
                </a:lnTo>
                <a:lnTo>
                  <a:pt x="594" y="21"/>
                </a:lnTo>
                <a:lnTo>
                  <a:pt x="559" y="44"/>
                </a:lnTo>
                <a:lnTo>
                  <a:pt x="526" y="77"/>
                </a:lnTo>
                <a:lnTo>
                  <a:pt x="493" y="44"/>
                </a:lnTo>
                <a:lnTo>
                  <a:pt x="458" y="21"/>
                </a:lnTo>
                <a:lnTo>
                  <a:pt x="421" y="7"/>
                </a:lnTo>
                <a:lnTo>
                  <a:pt x="381" y="0"/>
                </a:lnTo>
                <a:lnTo>
                  <a:pt x="342" y="2"/>
                </a:lnTo>
                <a:lnTo>
                  <a:pt x="304" y="11"/>
                </a:lnTo>
                <a:lnTo>
                  <a:pt x="267" y="30"/>
                </a:lnTo>
                <a:lnTo>
                  <a:pt x="234" y="58"/>
                </a:lnTo>
                <a:lnTo>
                  <a:pt x="201" y="93"/>
                </a:lnTo>
                <a:lnTo>
                  <a:pt x="176" y="132"/>
                </a:lnTo>
                <a:lnTo>
                  <a:pt x="155" y="179"/>
                </a:lnTo>
                <a:lnTo>
                  <a:pt x="127" y="174"/>
                </a:lnTo>
                <a:lnTo>
                  <a:pt x="99" y="177"/>
                </a:lnTo>
                <a:lnTo>
                  <a:pt x="73" y="191"/>
                </a:lnTo>
                <a:lnTo>
                  <a:pt x="47" y="209"/>
                </a:lnTo>
                <a:lnTo>
                  <a:pt x="28" y="237"/>
                </a:lnTo>
                <a:lnTo>
                  <a:pt x="12" y="272"/>
                </a:lnTo>
                <a:lnTo>
                  <a:pt x="3" y="309"/>
                </a:lnTo>
                <a:lnTo>
                  <a:pt x="0" y="349"/>
                </a:lnTo>
                <a:lnTo>
                  <a:pt x="3" y="389"/>
                </a:lnTo>
                <a:lnTo>
                  <a:pt x="12" y="426"/>
                </a:lnTo>
                <a:lnTo>
                  <a:pt x="28" y="458"/>
                </a:lnTo>
                <a:lnTo>
                  <a:pt x="47" y="486"/>
                </a:lnTo>
                <a:lnTo>
                  <a:pt x="73" y="507"/>
                </a:lnTo>
                <a:lnTo>
                  <a:pt x="99" y="519"/>
                </a:lnTo>
                <a:lnTo>
                  <a:pt x="127" y="524"/>
                </a:lnTo>
                <a:lnTo>
                  <a:pt x="155" y="517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3429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6" name="Rectangle 308">
            <a:extLst>
              <a:ext uri="{FF2B5EF4-FFF2-40B4-BE49-F238E27FC236}">
                <a16:creationId xmlns:a16="http://schemas.microsoft.com/office/drawing/2014/main" id="{B9C27ECB-FDD1-4F1C-9906-DC61D2859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0924" y="2218968"/>
            <a:ext cx="6520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342900" eaLnBrk="0" hangingPunct="0"/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Internet</a:t>
            </a:r>
          </a:p>
          <a:p>
            <a:pPr algn="ctr" defTabSz="342900" eaLnBrk="0" hangingPunct="0"/>
            <a:r>
              <a:rPr lang="en-US" sz="1400" b="1" i="1" dirty="0">
                <a:solidFill>
                  <a:srgbClr val="FF9900"/>
                </a:solidFill>
                <a:latin typeface="Arial" charset="0"/>
                <a:cs typeface="Arial" charset="0"/>
              </a:rPr>
              <a:t>Threats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05547D13-F0A9-4A8D-8039-DF1D4D5C47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95437" y="678240"/>
            <a:ext cx="263368" cy="258679"/>
          </a:xfrm>
          <a:prstGeom prst="rect">
            <a:avLst/>
          </a:prstGeom>
        </p:spPr>
      </p:pic>
      <p:pic>
        <p:nvPicPr>
          <p:cNvPr id="483" name="Picture 482" descr="A close up of a sign&#10;&#10;Description automatically generated">
            <a:extLst>
              <a:ext uri="{FF2B5EF4-FFF2-40B4-BE49-F238E27FC236}">
                <a16:creationId xmlns:a16="http://schemas.microsoft.com/office/drawing/2014/main" id="{E35997AE-5C59-4B89-AC13-48BA792D83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68791" y="1984564"/>
            <a:ext cx="263368" cy="258679"/>
          </a:xfrm>
          <a:prstGeom prst="rect">
            <a:avLst/>
          </a:prstGeom>
        </p:spPr>
      </p:pic>
      <p:pic>
        <p:nvPicPr>
          <p:cNvPr id="484" name="Picture 483" descr="A close up of a sign&#10;&#10;Description automatically generated">
            <a:extLst>
              <a:ext uri="{FF2B5EF4-FFF2-40B4-BE49-F238E27FC236}">
                <a16:creationId xmlns:a16="http://schemas.microsoft.com/office/drawing/2014/main" id="{776AE4F7-3D35-43F7-952A-FB82A48853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6715" y="3249856"/>
            <a:ext cx="135273" cy="13286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DA9A075-5E15-4AF9-B14F-BEFA5A8F9628}"/>
              </a:ext>
            </a:extLst>
          </p:cNvPr>
          <p:cNvGrpSpPr/>
          <p:nvPr/>
        </p:nvGrpSpPr>
        <p:grpSpPr>
          <a:xfrm>
            <a:off x="4952509" y="3797635"/>
            <a:ext cx="642603" cy="617206"/>
            <a:chOff x="4841489" y="3817401"/>
            <a:chExt cx="642603" cy="617206"/>
          </a:xfrm>
        </p:grpSpPr>
        <p:cxnSp>
          <p:nvCxnSpPr>
            <p:cNvPr id="14" name="Connector: Curved 13">
              <a:extLst>
                <a:ext uri="{FF2B5EF4-FFF2-40B4-BE49-F238E27FC236}">
                  <a16:creationId xmlns:a16="http://schemas.microsoft.com/office/drawing/2014/main" id="{F5F5F2B0-3DBC-4E4C-8690-21811808C798}"/>
                </a:ext>
              </a:extLst>
            </p:cNvPr>
            <p:cNvCxnSpPr/>
            <p:nvPr/>
          </p:nvCxnSpPr>
          <p:spPr>
            <a:xfrm rot="5400000" flipH="1" flipV="1">
              <a:off x="5293862" y="3854377"/>
              <a:ext cx="227206" cy="153254"/>
            </a:xfrm>
            <a:prstGeom prst="curvedConnector3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5" name="Group 443">
              <a:extLst>
                <a:ext uri="{FF2B5EF4-FFF2-40B4-BE49-F238E27FC236}">
                  <a16:creationId xmlns:a16="http://schemas.microsoft.com/office/drawing/2014/main" id="{40D302FB-41BF-4FBA-A430-1B9B84B0AD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1489" y="3971454"/>
              <a:ext cx="583406" cy="463153"/>
              <a:chOff x="1852" y="1536"/>
              <a:chExt cx="490" cy="389"/>
            </a:xfrm>
          </p:grpSpPr>
          <p:sp>
            <p:nvSpPr>
              <p:cNvPr id="487" name="Freeform 445">
                <a:extLst>
                  <a:ext uri="{FF2B5EF4-FFF2-40B4-BE49-F238E27FC236}">
                    <a16:creationId xmlns:a16="http://schemas.microsoft.com/office/drawing/2014/main" id="{3B1D9556-E383-46E3-BCF2-4940D5BED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536"/>
                <a:ext cx="278" cy="387"/>
              </a:xfrm>
              <a:custGeom>
                <a:avLst/>
                <a:gdLst>
                  <a:gd name="T0" fmla="*/ 0 w 180"/>
                  <a:gd name="T1" fmla="*/ 2605 h 205"/>
                  <a:gd name="T2" fmla="*/ 0 w 180"/>
                  <a:gd name="T3" fmla="*/ 2501 h 205"/>
                  <a:gd name="T4" fmla="*/ 244 w 180"/>
                  <a:gd name="T5" fmla="*/ 2348 h 205"/>
                  <a:gd name="T6" fmla="*/ 244 w 180"/>
                  <a:gd name="T7" fmla="*/ 0 h 205"/>
                  <a:gd name="T8" fmla="*/ 763 w 180"/>
                  <a:gd name="T9" fmla="*/ 0 h 205"/>
                  <a:gd name="T10" fmla="*/ 763 w 180"/>
                  <a:gd name="T11" fmla="*/ 2348 h 205"/>
                  <a:gd name="T12" fmla="*/ 1024 w 180"/>
                  <a:gd name="T13" fmla="*/ 2501 h 205"/>
                  <a:gd name="T14" fmla="*/ 1024 w 180"/>
                  <a:gd name="T15" fmla="*/ 2605 h 205"/>
                  <a:gd name="T16" fmla="*/ 0 w 180"/>
                  <a:gd name="T17" fmla="*/ 2605 h 2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0"/>
                  <a:gd name="T28" fmla="*/ 0 h 205"/>
                  <a:gd name="T29" fmla="*/ 180 w 180"/>
                  <a:gd name="T30" fmla="*/ 205 h 20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0" h="205">
                    <a:moveTo>
                      <a:pt x="0" y="205"/>
                    </a:moveTo>
                    <a:lnTo>
                      <a:pt x="0" y="197"/>
                    </a:lnTo>
                    <a:lnTo>
                      <a:pt x="43" y="185"/>
                    </a:lnTo>
                    <a:lnTo>
                      <a:pt x="43" y="0"/>
                    </a:lnTo>
                    <a:lnTo>
                      <a:pt x="134" y="0"/>
                    </a:lnTo>
                    <a:lnTo>
                      <a:pt x="134" y="185"/>
                    </a:lnTo>
                    <a:lnTo>
                      <a:pt x="180" y="197"/>
                    </a:lnTo>
                    <a:lnTo>
                      <a:pt x="180" y="205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88" name="Freeform 446">
                <a:extLst>
                  <a:ext uri="{FF2B5EF4-FFF2-40B4-BE49-F238E27FC236}">
                    <a16:creationId xmlns:a16="http://schemas.microsoft.com/office/drawing/2014/main" id="{B37C06E2-76DD-443C-8F85-AA02DE80E0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23" y="1553"/>
                <a:ext cx="140" cy="372"/>
              </a:xfrm>
              <a:custGeom>
                <a:avLst/>
                <a:gdLst>
                  <a:gd name="T0" fmla="*/ 0 w 91"/>
                  <a:gd name="T1" fmla="*/ 2251 h 197"/>
                  <a:gd name="T2" fmla="*/ 0 w 91"/>
                  <a:gd name="T3" fmla="*/ 2504 h 197"/>
                  <a:gd name="T4" fmla="*/ 509 w 91"/>
                  <a:gd name="T5" fmla="*/ 2251 h 197"/>
                  <a:gd name="T6" fmla="*/ 509 w 91"/>
                  <a:gd name="T7" fmla="*/ 2504 h 197"/>
                  <a:gd name="T8" fmla="*/ 175 w 91"/>
                  <a:gd name="T9" fmla="*/ 699 h 197"/>
                  <a:gd name="T10" fmla="*/ 335 w 91"/>
                  <a:gd name="T11" fmla="*/ 699 h 197"/>
                  <a:gd name="T12" fmla="*/ 146 w 91"/>
                  <a:gd name="T13" fmla="*/ 417 h 197"/>
                  <a:gd name="T14" fmla="*/ 365 w 91"/>
                  <a:gd name="T15" fmla="*/ 417 h 197"/>
                  <a:gd name="T16" fmla="*/ 66 w 91"/>
                  <a:gd name="T17" fmla="*/ 0 h 197"/>
                  <a:gd name="T18" fmla="*/ 445 w 91"/>
                  <a:gd name="T19" fmla="*/ 0 h 197"/>
                  <a:gd name="T20" fmla="*/ 445 w 91"/>
                  <a:gd name="T21" fmla="*/ 1516 h 197"/>
                  <a:gd name="T22" fmla="*/ 66 w 91"/>
                  <a:gd name="T23" fmla="*/ 1516 h 197"/>
                  <a:gd name="T24" fmla="*/ 66 w 91"/>
                  <a:gd name="T25" fmla="*/ 0 h 1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1"/>
                  <a:gd name="T40" fmla="*/ 0 h 197"/>
                  <a:gd name="T41" fmla="*/ 91 w 91"/>
                  <a:gd name="T42" fmla="*/ 197 h 19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1" h="197">
                    <a:moveTo>
                      <a:pt x="0" y="177"/>
                    </a:moveTo>
                    <a:lnTo>
                      <a:pt x="0" y="197"/>
                    </a:lnTo>
                    <a:moveTo>
                      <a:pt x="91" y="177"/>
                    </a:moveTo>
                    <a:lnTo>
                      <a:pt x="91" y="197"/>
                    </a:lnTo>
                    <a:moveTo>
                      <a:pt x="31" y="55"/>
                    </a:moveTo>
                    <a:lnTo>
                      <a:pt x="60" y="55"/>
                    </a:lnTo>
                    <a:moveTo>
                      <a:pt x="26" y="33"/>
                    </a:moveTo>
                    <a:lnTo>
                      <a:pt x="65" y="33"/>
                    </a:lnTo>
                    <a:moveTo>
                      <a:pt x="12" y="0"/>
                    </a:moveTo>
                    <a:lnTo>
                      <a:pt x="79" y="0"/>
                    </a:lnTo>
                    <a:lnTo>
                      <a:pt x="79" y="119"/>
                    </a:lnTo>
                    <a:lnTo>
                      <a:pt x="12" y="119"/>
                    </a:lnTo>
                    <a:lnTo>
                      <a:pt x="12" y="0"/>
                    </a:lnTo>
                  </a:path>
                </a:pathLst>
              </a:custGeom>
              <a:noFill/>
              <a:ln w="11113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89" name="Rectangle 447">
                <a:extLst>
                  <a:ext uri="{FF2B5EF4-FFF2-40B4-BE49-F238E27FC236}">
                    <a16:creationId xmlns:a16="http://schemas.microsoft.com/office/drawing/2014/main" id="{F2CB4C64-1FB8-4509-90C7-DA0646BB52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9" y="1651"/>
                <a:ext cx="23" cy="8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90" name="Freeform 448">
                <a:extLst>
                  <a:ext uri="{FF2B5EF4-FFF2-40B4-BE49-F238E27FC236}">
                    <a16:creationId xmlns:a16="http://schemas.microsoft.com/office/drawing/2014/main" id="{16FACB0D-6021-4A20-B4F9-1A9C8272F5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37" y="1776"/>
                <a:ext cx="119" cy="106"/>
              </a:xfrm>
              <a:custGeom>
                <a:avLst/>
                <a:gdLst>
                  <a:gd name="T0" fmla="*/ 40 w 77"/>
                  <a:gd name="T1" fmla="*/ 449 h 56"/>
                  <a:gd name="T2" fmla="*/ 0 w 77"/>
                  <a:gd name="T3" fmla="*/ 0 h 56"/>
                  <a:gd name="T4" fmla="*/ 70 w 77"/>
                  <a:gd name="T5" fmla="*/ 449 h 56"/>
                  <a:gd name="T6" fmla="*/ 108 w 77"/>
                  <a:gd name="T7" fmla="*/ 0 h 56"/>
                  <a:gd name="T8" fmla="*/ 70 w 77"/>
                  <a:gd name="T9" fmla="*/ 449 h 56"/>
                  <a:gd name="T10" fmla="*/ 167 w 77"/>
                  <a:gd name="T11" fmla="*/ 449 h 56"/>
                  <a:gd name="T12" fmla="*/ 136 w 77"/>
                  <a:gd name="T13" fmla="*/ 0 h 56"/>
                  <a:gd name="T14" fmla="*/ 207 w 77"/>
                  <a:gd name="T15" fmla="*/ 449 h 56"/>
                  <a:gd name="T16" fmla="*/ 232 w 77"/>
                  <a:gd name="T17" fmla="*/ 0 h 56"/>
                  <a:gd name="T18" fmla="*/ 207 w 77"/>
                  <a:gd name="T19" fmla="*/ 449 h 56"/>
                  <a:gd name="T20" fmla="*/ 303 w 77"/>
                  <a:gd name="T21" fmla="*/ 449 h 56"/>
                  <a:gd name="T22" fmla="*/ 272 w 77"/>
                  <a:gd name="T23" fmla="*/ 0 h 56"/>
                  <a:gd name="T24" fmla="*/ 332 w 77"/>
                  <a:gd name="T25" fmla="*/ 449 h 56"/>
                  <a:gd name="T26" fmla="*/ 371 w 77"/>
                  <a:gd name="T27" fmla="*/ 0 h 56"/>
                  <a:gd name="T28" fmla="*/ 332 w 77"/>
                  <a:gd name="T29" fmla="*/ 449 h 56"/>
                  <a:gd name="T30" fmla="*/ 439 w 77"/>
                  <a:gd name="T31" fmla="*/ 449 h 56"/>
                  <a:gd name="T32" fmla="*/ 399 w 77"/>
                  <a:gd name="T33" fmla="*/ 0 h 56"/>
                  <a:gd name="T34" fmla="*/ 399 w 77"/>
                  <a:gd name="T35" fmla="*/ 719 h 56"/>
                  <a:gd name="T36" fmla="*/ 439 w 77"/>
                  <a:gd name="T37" fmla="*/ 502 h 56"/>
                  <a:gd name="T38" fmla="*/ 399 w 77"/>
                  <a:gd name="T39" fmla="*/ 719 h 56"/>
                  <a:gd name="T40" fmla="*/ 371 w 77"/>
                  <a:gd name="T41" fmla="*/ 719 h 56"/>
                  <a:gd name="T42" fmla="*/ 332 w 77"/>
                  <a:gd name="T43" fmla="*/ 502 h 56"/>
                  <a:gd name="T44" fmla="*/ 272 w 77"/>
                  <a:gd name="T45" fmla="*/ 719 h 56"/>
                  <a:gd name="T46" fmla="*/ 303 w 77"/>
                  <a:gd name="T47" fmla="*/ 502 h 56"/>
                  <a:gd name="T48" fmla="*/ 272 w 77"/>
                  <a:gd name="T49" fmla="*/ 719 h 56"/>
                  <a:gd name="T50" fmla="*/ 232 w 77"/>
                  <a:gd name="T51" fmla="*/ 719 h 56"/>
                  <a:gd name="T52" fmla="*/ 207 w 77"/>
                  <a:gd name="T53" fmla="*/ 502 h 56"/>
                  <a:gd name="T54" fmla="*/ 136 w 77"/>
                  <a:gd name="T55" fmla="*/ 719 h 56"/>
                  <a:gd name="T56" fmla="*/ 167 w 77"/>
                  <a:gd name="T57" fmla="*/ 502 h 56"/>
                  <a:gd name="T58" fmla="*/ 136 w 77"/>
                  <a:gd name="T59" fmla="*/ 719 h 56"/>
                  <a:gd name="T60" fmla="*/ 108 w 77"/>
                  <a:gd name="T61" fmla="*/ 719 h 56"/>
                  <a:gd name="T62" fmla="*/ 70 w 77"/>
                  <a:gd name="T63" fmla="*/ 502 h 56"/>
                  <a:gd name="T64" fmla="*/ 0 w 77"/>
                  <a:gd name="T65" fmla="*/ 719 h 56"/>
                  <a:gd name="T66" fmla="*/ 40 w 77"/>
                  <a:gd name="T67" fmla="*/ 502 h 56"/>
                  <a:gd name="T68" fmla="*/ 0 w 77"/>
                  <a:gd name="T69" fmla="*/ 719 h 5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7"/>
                  <a:gd name="T106" fmla="*/ 0 h 56"/>
                  <a:gd name="T107" fmla="*/ 77 w 77"/>
                  <a:gd name="T108" fmla="*/ 56 h 5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7" h="56">
                    <a:moveTo>
                      <a:pt x="0" y="35"/>
                    </a:moveTo>
                    <a:lnTo>
                      <a:pt x="7" y="35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35"/>
                    </a:lnTo>
                    <a:close/>
                    <a:moveTo>
                      <a:pt x="12" y="35"/>
                    </a:moveTo>
                    <a:lnTo>
                      <a:pt x="19" y="35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12" y="35"/>
                    </a:lnTo>
                    <a:close/>
                    <a:moveTo>
                      <a:pt x="24" y="35"/>
                    </a:moveTo>
                    <a:lnTo>
                      <a:pt x="29" y="35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4" y="35"/>
                    </a:lnTo>
                    <a:close/>
                    <a:moveTo>
                      <a:pt x="36" y="35"/>
                    </a:moveTo>
                    <a:lnTo>
                      <a:pt x="41" y="35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6" y="35"/>
                    </a:lnTo>
                    <a:close/>
                    <a:moveTo>
                      <a:pt x="48" y="35"/>
                    </a:moveTo>
                    <a:lnTo>
                      <a:pt x="53" y="35"/>
                    </a:lnTo>
                    <a:lnTo>
                      <a:pt x="53" y="0"/>
                    </a:lnTo>
                    <a:lnTo>
                      <a:pt x="48" y="0"/>
                    </a:lnTo>
                    <a:lnTo>
                      <a:pt x="48" y="35"/>
                    </a:lnTo>
                    <a:close/>
                    <a:moveTo>
                      <a:pt x="58" y="35"/>
                    </a:moveTo>
                    <a:lnTo>
                      <a:pt x="65" y="35"/>
                    </a:lnTo>
                    <a:lnTo>
                      <a:pt x="65" y="0"/>
                    </a:lnTo>
                    <a:lnTo>
                      <a:pt x="58" y="0"/>
                    </a:lnTo>
                    <a:lnTo>
                      <a:pt x="58" y="35"/>
                    </a:lnTo>
                    <a:close/>
                    <a:moveTo>
                      <a:pt x="70" y="35"/>
                    </a:moveTo>
                    <a:lnTo>
                      <a:pt x="77" y="35"/>
                    </a:lnTo>
                    <a:lnTo>
                      <a:pt x="77" y="0"/>
                    </a:lnTo>
                    <a:lnTo>
                      <a:pt x="70" y="0"/>
                    </a:lnTo>
                    <a:lnTo>
                      <a:pt x="70" y="35"/>
                    </a:lnTo>
                    <a:close/>
                    <a:moveTo>
                      <a:pt x="70" y="56"/>
                    </a:moveTo>
                    <a:lnTo>
                      <a:pt x="77" y="56"/>
                    </a:lnTo>
                    <a:lnTo>
                      <a:pt x="77" y="39"/>
                    </a:lnTo>
                    <a:lnTo>
                      <a:pt x="70" y="39"/>
                    </a:lnTo>
                    <a:lnTo>
                      <a:pt x="70" y="56"/>
                    </a:lnTo>
                    <a:close/>
                    <a:moveTo>
                      <a:pt x="58" y="56"/>
                    </a:moveTo>
                    <a:lnTo>
                      <a:pt x="65" y="56"/>
                    </a:lnTo>
                    <a:lnTo>
                      <a:pt x="65" y="39"/>
                    </a:lnTo>
                    <a:lnTo>
                      <a:pt x="58" y="39"/>
                    </a:lnTo>
                    <a:lnTo>
                      <a:pt x="58" y="56"/>
                    </a:lnTo>
                    <a:close/>
                    <a:moveTo>
                      <a:pt x="48" y="56"/>
                    </a:moveTo>
                    <a:lnTo>
                      <a:pt x="53" y="56"/>
                    </a:lnTo>
                    <a:lnTo>
                      <a:pt x="53" y="39"/>
                    </a:lnTo>
                    <a:lnTo>
                      <a:pt x="48" y="39"/>
                    </a:lnTo>
                    <a:lnTo>
                      <a:pt x="48" y="56"/>
                    </a:lnTo>
                    <a:close/>
                    <a:moveTo>
                      <a:pt x="36" y="56"/>
                    </a:moveTo>
                    <a:lnTo>
                      <a:pt x="41" y="56"/>
                    </a:lnTo>
                    <a:lnTo>
                      <a:pt x="41" y="39"/>
                    </a:lnTo>
                    <a:lnTo>
                      <a:pt x="36" y="39"/>
                    </a:lnTo>
                    <a:lnTo>
                      <a:pt x="36" y="56"/>
                    </a:lnTo>
                    <a:close/>
                    <a:moveTo>
                      <a:pt x="24" y="56"/>
                    </a:moveTo>
                    <a:lnTo>
                      <a:pt x="29" y="56"/>
                    </a:lnTo>
                    <a:lnTo>
                      <a:pt x="29" y="39"/>
                    </a:lnTo>
                    <a:lnTo>
                      <a:pt x="24" y="39"/>
                    </a:lnTo>
                    <a:lnTo>
                      <a:pt x="24" y="56"/>
                    </a:lnTo>
                    <a:close/>
                    <a:moveTo>
                      <a:pt x="12" y="56"/>
                    </a:moveTo>
                    <a:lnTo>
                      <a:pt x="19" y="56"/>
                    </a:lnTo>
                    <a:lnTo>
                      <a:pt x="19" y="39"/>
                    </a:lnTo>
                    <a:lnTo>
                      <a:pt x="12" y="39"/>
                    </a:lnTo>
                    <a:lnTo>
                      <a:pt x="12" y="56"/>
                    </a:lnTo>
                    <a:close/>
                    <a:moveTo>
                      <a:pt x="0" y="56"/>
                    </a:moveTo>
                    <a:lnTo>
                      <a:pt x="7" y="56"/>
                    </a:lnTo>
                    <a:lnTo>
                      <a:pt x="7" y="39"/>
                    </a:lnTo>
                    <a:lnTo>
                      <a:pt x="0" y="39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91" name="Rectangle 449">
                <a:extLst>
                  <a:ext uri="{FF2B5EF4-FFF2-40B4-BE49-F238E27FC236}">
                    <a16:creationId xmlns:a16="http://schemas.microsoft.com/office/drawing/2014/main" id="{E4A21C1D-F12B-4663-BC52-60CC5C890A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2" y="1584"/>
                <a:ext cx="25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342900" eaLnBrk="0" hangingPunct="0"/>
                <a:r>
                  <a:rPr lang="en-US" sz="900" b="1" dirty="0">
                    <a:solidFill>
                      <a:srgbClr val="FF3300"/>
                    </a:solidFill>
                    <a:latin typeface="Calibri"/>
                    <a:cs typeface="Arial" charset="0"/>
                  </a:rPr>
                  <a:t>Proxy</a:t>
                </a:r>
              </a:p>
              <a:p>
                <a:pPr defTabSz="342900" eaLnBrk="0" hangingPunct="0"/>
                <a:r>
                  <a:rPr lang="en-US" sz="900" b="1" dirty="0">
                    <a:solidFill>
                      <a:srgbClr val="FF3300"/>
                    </a:solidFill>
                    <a:latin typeface="Calibri"/>
                    <a:cs typeface="Arial" charset="0"/>
                  </a:rPr>
                  <a:t>Server</a:t>
                </a:r>
              </a:p>
            </p:txBody>
          </p:sp>
        </p:grpSp>
      </p:grpSp>
      <p:grpSp>
        <p:nvGrpSpPr>
          <p:cNvPr id="494" name="Group 385">
            <a:extLst>
              <a:ext uri="{FF2B5EF4-FFF2-40B4-BE49-F238E27FC236}">
                <a16:creationId xmlns:a16="http://schemas.microsoft.com/office/drawing/2014/main" id="{EAD4C267-943F-41B6-83B9-7B04D11788F7}"/>
              </a:ext>
            </a:extLst>
          </p:cNvPr>
          <p:cNvGrpSpPr>
            <a:grpSpLocks/>
          </p:cNvGrpSpPr>
          <p:nvPr/>
        </p:nvGrpSpPr>
        <p:grpSpPr bwMode="auto">
          <a:xfrm>
            <a:off x="6522431" y="818558"/>
            <a:ext cx="514350" cy="395139"/>
            <a:chOff x="672" y="2112"/>
            <a:chExt cx="432" cy="295"/>
          </a:xfrm>
        </p:grpSpPr>
        <p:grpSp>
          <p:nvGrpSpPr>
            <p:cNvPr id="495" name="Group 386">
              <a:extLst>
                <a:ext uri="{FF2B5EF4-FFF2-40B4-BE49-F238E27FC236}">
                  <a16:creationId xmlns:a16="http://schemas.microsoft.com/office/drawing/2014/main" id="{B517D676-0623-4FDC-B0AC-865C0FE7F4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2160"/>
              <a:ext cx="360" cy="124"/>
              <a:chOff x="2298" y="1938"/>
              <a:chExt cx="360" cy="154"/>
            </a:xfrm>
          </p:grpSpPr>
          <p:sp>
            <p:nvSpPr>
              <p:cNvPr id="500" name="Rectangle 387">
                <a:extLst>
                  <a:ext uri="{FF2B5EF4-FFF2-40B4-BE49-F238E27FC236}">
                    <a16:creationId xmlns:a16="http://schemas.microsoft.com/office/drawing/2014/main" id="{4AC2C13A-8732-4A9B-9644-EBD9021D3F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1938"/>
                <a:ext cx="91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1" name="Rectangle 388">
                <a:extLst>
                  <a:ext uri="{FF2B5EF4-FFF2-40B4-BE49-F238E27FC236}">
                    <a16:creationId xmlns:a16="http://schemas.microsoft.com/office/drawing/2014/main" id="{08F7D64F-78BA-4685-9882-2BA6674081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1948"/>
                <a:ext cx="91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2" name="Rectangle 389">
                <a:extLst>
                  <a:ext uri="{FF2B5EF4-FFF2-40B4-BE49-F238E27FC236}">
                    <a16:creationId xmlns:a16="http://schemas.microsoft.com/office/drawing/2014/main" id="{2B617795-ACD6-4E49-BDB6-EAE365FBE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086"/>
                <a:ext cx="91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3" name="Rectangle 390">
                <a:extLst>
                  <a:ext uri="{FF2B5EF4-FFF2-40B4-BE49-F238E27FC236}">
                    <a16:creationId xmlns:a16="http://schemas.microsoft.com/office/drawing/2014/main" id="{FFC80B80-7278-41DB-BC35-072767B9EE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9" y="1938"/>
                <a:ext cx="89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4" name="Rectangle 391">
                <a:extLst>
                  <a:ext uri="{FF2B5EF4-FFF2-40B4-BE49-F238E27FC236}">
                    <a16:creationId xmlns:a16="http://schemas.microsoft.com/office/drawing/2014/main" id="{A19B5441-0690-4667-9E43-3165F57223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9" y="2086"/>
                <a:ext cx="89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5" name="Rectangle 392">
                <a:extLst>
                  <a:ext uri="{FF2B5EF4-FFF2-40B4-BE49-F238E27FC236}">
                    <a16:creationId xmlns:a16="http://schemas.microsoft.com/office/drawing/2014/main" id="{07C8ED1E-FD90-42F5-9FDB-3C7D38572E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" y="1938"/>
                <a:ext cx="91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6" name="Rectangle 393">
                <a:extLst>
                  <a:ext uri="{FF2B5EF4-FFF2-40B4-BE49-F238E27FC236}">
                    <a16:creationId xmlns:a16="http://schemas.microsoft.com/office/drawing/2014/main" id="{67A941A1-6E4D-46A7-9D86-6673903AAD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" y="2086"/>
                <a:ext cx="91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7" name="Rectangle 394">
                <a:extLst>
                  <a:ext uri="{FF2B5EF4-FFF2-40B4-BE49-F238E27FC236}">
                    <a16:creationId xmlns:a16="http://schemas.microsoft.com/office/drawing/2014/main" id="{CDA245C8-A58D-49EB-BABD-3E025C03B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9" y="1938"/>
                <a:ext cx="89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8" name="Rectangle 395">
                <a:extLst>
                  <a:ext uri="{FF2B5EF4-FFF2-40B4-BE49-F238E27FC236}">
                    <a16:creationId xmlns:a16="http://schemas.microsoft.com/office/drawing/2014/main" id="{FB6B02D9-BD0E-4737-9D4E-0900CC7C6D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9" y="2086"/>
                <a:ext cx="89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9" name="Rectangle 396">
                <a:extLst>
                  <a:ext uri="{FF2B5EF4-FFF2-40B4-BE49-F238E27FC236}">
                    <a16:creationId xmlns:a16="http://schemas.microsoft.com/office/drawing/2014/main" id="{A83C46F4-FBBF-476E-8A72-019B9052CF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5" y="1952"/>
                <a:ext cx="9" cy="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0" name="Rectangle 397">
                <a:extLst>
                  <a:ext uri="{FF2B5EF4-FFF2-40B4-BE49-F238E27FC236}">
                    <a16:creationId xmlns:a16="http://schemas.microsoft.com/office/drawing/2014/main" id="{D83C06E9-559D-4F54-A07E-5517532EA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9" y="1948"/>
                <a:ext cx="89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1" name="Rectangle 398">
                <a:extLst>
                  <a:ext uri="{FF2B5EF4-FFF2-40B4-BE49-F238E27FC236}">
                    <a16:creationId xmlns:a16="http://schemas.microsoft.com/office/drawing/2014/main" id="{FD6A3114-1B88-4294-BD6A-4D05957251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" y="1948"/>
                <a:ext cx="91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2" name="Rectangle 399">
                <a:extLst>
                  <a:ext uri="{FF2B5EF4-FFF2-40B4-BE49-F238E27FC236}">
                    <a16:creationId xmlns:a16="http://schemas.microsoft.com/office/drawing/2014/main" id="{1A0A8255-1FB3-4C5E-9949-A35FEAEB42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9" y="1948"/>
                <a:ext cx="89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496" name="Rectangle 400">
              <a:extLst>
                <a:ext uri="{FF2B5EF4-FFF2-40B4-BE49-F238E27FC236}">
                  <a16:creationId xmlns:a16="http://schemas.microsoft.com/office/drawing/2014/main" id="{8ABB7155-8064-44A1-A212-76B4BF152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" y="2208"/>
              <a:ext cx="48" cy="48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342900"/>
              <a:endParaRPr lang="en-US">
                <a:solidFill>
                  <a:srgbClr val="FF33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7" name="Text Box 401">
              <a:extLst>
                <a:ext uri="{FF2B5EF4-FFF2-40B4-BE49-F238E27FC236}">
                  <a16:creationId xmlns:a16="http://schemas.microsoft.com/office/drawing/2014/main" id="{04F701EC-9635-4941-9C1A-C92FB9CC15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112"/>
              <a:ext cx="384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342900"/>
              <a:r>
                <a:rPr lang="en-US" sz="1050" dirty="0">
                  <a:solidFill>
                    <a:srgbClr val="FF3300"/>
                  </a:solidFill>
                  <a:latin typeface="Arial Black" pitchFamily="34" charset="0"/>
                  <a:cs typeface="Arial" charset="0"/>
                </a:rPr>
                <a:t>::::::</a:t>
              </a:r>
            </a:p>
          </p:txBody>
        </p:sp>
        <p:sp>
          <p:nvSpPr>
            <p:cNvPr id="498" name="Rectangle 402">
              <a:extLst>
                <a:ext uri="{FF2B5EF4-FFF2-40B4-BE49-F238E27FC236}">
                  <a16:creationId xmlns:a16="http://schemas.microsoft.com/office/drawing/2014/main" id="{9DF1B51C-2E97-47EE-8D90-E38EBF766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305"/>
              <a:ext cx="276" cy="9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9" name="Rectangle 403">
              <a:extLst>
                <a:ext uri="{FF2B5EF4-FFF2-40B4-BE49-F238E27FC236}">
                  <a16:creationId xmlns:a16="http://schemas.microsoft.com/office/drawing/2014/main" id="{0F4613C5-6372-4F1F-8786-B74A10A6A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304"/>
              <a:ext cx="386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342900" eaLnBrk="0" hangingPunct="0"/>
              <a:r>
                <a:rPr lang="en-US" sz="900" b="1" dirty="0">
                  <a:solidFill>
                    <a:srgbClr val="FF3300"/>
                  </a:solidFill>
                  <a:latin typeface="Calibri"/>
                  <a:cs typeface="Arial" charset="0"/>
                </a:rPr>
                <a:t>Firewall  </a:t>
              </a:r>
            </a:p>
          </p:txBody>
        </p:sp>
      </p:grpSp>
      <p:sp>
        <p:nvSpPr>
          <p:cNvPr id="1160" name="Freeform 344">
            <a:extLst>
              <a:ext uri="{FF2B5EF4-FFF2-40B4-BE49-F238E27FC236}">
                <a16:creationId xmlns:a16="http://schemas.microsoft.com/office/drawing/2014/main" id="{BDA0EA0A-E3C3-44EA-8011-D6F003EA2FD0}"/>
              </a:ext>
            </a:extLst>
          </p:cNvPr>
          <p:cNvSpPr>
            <a:spLocks noEditPoints="1"/>
          </p:cNvSpPr>
          <p:nvPr/>
        </p:nvSpPr>
        <p:spPr bwMode="auto">
          <a:xfrm>
            <a:off x="7111187" y="3643824"/>
            <a:ext cx="428625" cy="60722"/>
          </a:xfrm>
          <a:custGeom>
            <a:avLst/>
            <a:gdLst>
              <a:gd name="T0" fmla="*/ 0 w 360"/>
              <a:gd name="T1" fmla="*/ 2147483647 h 51"/>
              <a:gd name="T2" fmla="*/ 2147483647 w 360"/>
              <a:gd name="T3" fmla="*/ 2147483647 h 51"/>
              <a:gd name="T4" fmla="*/ 2147483647 w 360"/>
              <a:gd name="T5" fmla="*/ 0 h 51"/>
              <a:gd name="T6" fmla="*/ 0 w 360"/>
              <a:gd name="T7" fmla="*/ 0 h 51"/>
              <a:gd name="T8" fmla="*/ 0 w 360"/>
              <a:gd name="T9" fmla="*/ 2147483647 h 51"/>
              <a:gd name="T10" fmla="*/ 2147483647 w 360"/>
              <a:gd name="T11" fmla="*/ 2147483647 h 51"/>
              <a:gd name="T12" fmla="*/ 2147483647 w 360"/>
              <a:gd name="T13" fmla="*/ 2147483647 h 51"/>
              <a:gd name="T14" fmla="*/ 2147483647 w 360"/>
              <a:gd name="T15" fmla="*/ 0 h 51"/>
              <a:gd name="T16" fmla="*/ 2147483647 w 360"/>
              <a:gd name="T17" fmla="*/ 0 h 51"/>
              <a:gd name="T18" fmla="*/ 2147483647 w 360"/>
              <a:gd name="T19" fmla="*/ 2147483647 h 5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0"/>
              <a:gd name="T31" fmla="*/ 0 h 51"/>
              <a:gd name="T32" fmla="*/ 360 w 360"/>
              <a:gd name="T33" fmla="*/ 51 h 5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0" h="51">
                <a:moveTo>
                  <a:pt x="0" y="51"/>
                </a:moveTo>
                <a:lnTo>
                  <a:pt x="214" y="51"/>
                </a:lnTo>
                <a:lnTo>
                  <a:pt x="214" y="0"/>
                </a:lnTo>
                <a:lnTo>
                  <a:pt x="0" y="0"/>
                </a:lnTo>
                <a:lnTo>
                  <a:pt x="0" y="51"/>
                </a:lnTo>
                <a:close/>
                <a:moveTo>
                  <a:pt x="238" y="51"/>
                </a:moveTo>
                <a:lnTo>
                  <a:pt x="360" y="51"/>
                </a:lnTo>
                <a:lnTo>
                  <a:pt x="360" y="0"/>
                </a:lnTo>
                <a:lnTo>
                  <a:pt x="238" y="0"/>
                </a:lnTo>
                <a:lnTo>
                  <a:pt x="238" y="51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 lIns="68557" tIns="34278" rIns="68557" bIns="34278"/>
          <a:lstStyle/>
          <a:p>
            <a:pPr defTabSz="3429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8" name="Rectangle: Rounded Corners 517">
            <a:extLst>
              <a:ext uri="{FF2B5EF4-FFF2-40B4-BE49-F238E27FC236}">
                <a16:creationId xmlns:a16="http://schemas.microsoft.com/office/drawing/2014/main" id="{B9723360-A708-45F9-B52F-E95B7AB935B6}"/>
              </a:ext>
            </a:extLst>
          </p:cNvPr>
          <p:cNvSpPr/>
          <p:nvPr/>
        </p:nvSpPr>
        <p:spPr>
          <a:xfrm>
            <a:off x="4873548" y="178938"/>
            <a:ext cx="1401036" cy="13058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 anchorCtr="0">
            <a:noAutofit/>
          </a:bodyPr>
          <a:lstStyle/>
          <a:p>
            <a:pPr algn="ctr"/>
            <a:endParaRPr lang="en-US" sz="800" dirty="0">
              <a:solidFill>
                <a:srgbClr val="FF0000"/>
              </a:solidFill>
            </a:endParaRPr>
          </a:p>
        </p:txBody>
      </p:sp>
      <p:grpSp>
        <p:nvGrpSpPr>
          <p:cNvPr id="524" name="Group 33">
            <a:extLst>
              <a:ext uri="{FF2B5EF4-FFF2-40B4-BE49-F238E27FC236}">
                <a16:creationId xmlns:a16="http://schemas.microsoft.com/office/drawing/2014/main" id="{47BEA61D-CF7F-4A9E-80CD-CA40DBABB122}"/>
              </a:ext>
            </a:extLst>
          </p:cNvPr>
          <p:cNvGrpSpPr>
            <a:grpSpLocks/>
          </p:cNvGrpSpPr>
          <p:nvPr/>
        </p:nvGrpSpPr>
        <p:grpSpPr bwMode="auto">
          <a:xfrm>
            <a:off x="5431840" y="263471"/>
            <a:ext cx="228600" cy="400050"/>
            <a:chOff x="1152" y="1872"/>
            <a:chExt cx="144" cy="336"/>
          </a:xfrm>
        </p:grpSpPr>
        <p:sp>
          <p:nvSpPr>
            <p:cNvPr id="526" name="Line 34">
              <a:extLst>
                <a:ext uri="{FF2B5EF4-FFF2-40B4-BE49-F238E27FC236}">
                  <a16:creationId xmlns:a16="http://schemas.microsoft.com/office/drawing/2014/main" id="{E18D173F-51C1-4211-B577-5BD912D2BB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7" y="1996"/>
              <a:ext cx="56" cy="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7" name="Line 35">
              <a:extLst>
                <a:ext uri="{FF2B5EF4-FFF2-40B4-BE49-F238E27FC236}">
                  <a16:creationId xmlns:a16="http://schemas.microsoft.com/office/drawing/2014/main" id="{D97135E4-8FBF-48B9-A912-845D544194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8" y="1946"/>
              <a:ext cx="74" cy="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8" name="Rectangle 36">
              <a:extLst>
                <a:ext uri="{FF2B5EF4-FFF2-40B4-BE49-F238E27FC236}">
                  <a16:creationId xmlns:a16="http://schemas.microsoft.com/office/drawing/2014/main" id="{C56DF75D-4C8F-40DF-8CB9-6D2A2CF58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" y="1872"/>
              <a:ext cx="126" cy="269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9" name="Rectangle 37">
              <a:extLst>
                <a:ext uri="{FF2B5EF4-FFF2-40B4-BE49-F238E27FC236}">
                  <a16:creationId xmlns:a16="http://schemas.microsoft.com/office/drawing/2014/main" id="{55A3D0B6-E5AC-4206-ADED-8F55491D3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1" y="1990"/>
              <a:ext cx="26" cy="10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0" name="Rectangle 38">
              <a:extLst>
                <a:ext uri="{FF2B5EF4-FFF2-40B4-BE49-F238E27FC236}">
                  <a16:creationId xmlns:a16="http://schemas.microsoft.com/office/drawing/2014/main" id="{61D013FB-01CA-4471-9508-7F536A0BC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" y="1879"/>
              <a:ext cx="107" cy="40"/>
            </a:xfrm>
            <a:prstGeom prst="rect">
              <a:avLst/>
            </a:prstGeom>
            <a:noFill/>
            <a:ln w="31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1" name="Rectangle 39">
              <a:extLst>
                <a:ext uri="{FF2B5EF4-FFF2-40B4-BE49-F238E27FC236}">
                  <a16:creationId xmlns:a16="http://schemas.microsoft.com/office/drawing/2014/main" id="{E786C7A4-CAC6-4F50-924C-952CCC9B9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" y="1927"/>
              <a:ext cx="107" cy="40"/>
            </a:xfrm>
            <a:prstGeom prst="rect">
              <a:avLst/>
            </a:prstGeom>
            <a:noFill/>
            <a:ln w="31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2" name="Rectangle 40">
              <a:extLst>
                <a:ext uri="{FF2B5EF4-FFF2-40B4-BE49-F238E27FC236}">
                  <a16:creationId xmlns:a16="http://schemas.microsoft.com/office/drawing/2014/main" id="{DA7E638B-541D-475D-8FAA-E3EF46624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" y="2024"/>
              <a:ext cx="107" cy="40"/>
            </a:xfrm>
            <a:prstGeom prst="rect">
              <a:avLst/>
            </a:prstGeom>
            <a:noFill/>
            <a:ln w="31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3" name="Rectangle 41">
              <a:extLst>
                <a:ext uri="{FF2B5EF4-FFF2-40B4-BE49-F238E27FC236}">
                  <a16:creationId xmlns:a16="http://schemas.microsoft.com/office/drawing/2014/main" id="{1AEC066C-BE76-435E-B3ED-345D64295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2091"/>
              <a:ext cx="107" cy="37"/>
            </a:xfrm>
            <a:prstGeom prst="rect">
              <a:avLst/>
            </a:prstGeom>
            <a:noFill/>
            <a:ln w="31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4" name="Line 42">
              <a:extLst>
                <a:ext uri="{FF2B5EF4-FFF2-40B4-BE49-F238E27FC236}">
                  <a16:creationId xmlns:a16="http://schemas.microsoft.com/office/drawing/2014/main" id="{581BE5CC-2687-4A4D-B8D2-25E210A00A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72" y="1890"/>
              <a:ext cx="10" cy="29"/>
            </a:xfrm>
            <a:prstGeom prst="line">
              <a:avLst/>
            </a:prstGeom>
            <a:noFill/>
            <a:ln w="31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5" name="Line 43">
              <a:extLst>
                <a:ext uri="{FF2B5EF4-FFF2-40B4-BE49-F238E27FC236}">
                  <a16:creationId xmlns:a16="http://schemas.microsoft.com/office/drawing/2014/main" id="{1BF2E3B4-4A54-4EA6-BBA5-65AF4A7E0D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9" y="1890"/>
              <a:ext cx="10" cy="29"/>
            </a:xfrm>
            <a:prstGeom prst="line">
              <a:avLst/>
            </a:prstGeom>
            <a:noFill/>
            <a:ln w="31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6" name="Line 44">
              <a:extLst>
                <a:ext uri="{FF2B5EF4-FFF2-40B4-BE49-F238E27FC236}">
                  <a16:creationId xmlns:a16="http://schemas.microsoft.com/office/drawing/2014/main" id="{0F0651A1-6187-4B0F-87C5-4F9CEFCFD1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5" y="2058"/>
              <a:ext cx="72" cy="1"/>
            </a:xfrm>
            <a:prstGeom prst="line">
              <a:avLst/>
            </a:prstGeom>
            <a:noFill/>
            <a:ln w="31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7" name="Line 45">
              <a:extLst>
                <a:ext uri="{FF2B5EF4-FFF2-40B4-BE49-F238E27FC236}">
                  <a16:creationId xmlns:a16="http://schemas.microsoft.com/office/drawing/2014/main" id="{D42CD0E7-4ACA-4A1D-90C5-79B13F3599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5" y="2051"/>
              <a:ext cx="72" cy="2"/>
            </a:xfrm>
            <a:prstGeom prst="line">
              <a:avLst/>
            </a:prstGeom>
            <a:noFill/>
            <a:ln w="31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8" name="Line 46">
              <a:extLst>
                <a:ext uri="{FF2B5EF4-FFF2-40B4-BE49-F238E27FC236}">
                  <a16:creationId xmlns:a16="http://schemas.microsoft.com/office/drawing/2014/main" id="{D87852C9-DE1E-4A67-B293-B8526E3712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5" y="2045"/>
              <a:ext cx="72" cy="2"/>
            </a:xfrm>
            <a:prstGeom prst="line">
              <a:avLst/>
            </a:prstGeom>
            <a:noFill/>
            <a:ln w="31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9" name="Line 47">
              <a:extLst>
                <a:ext uri="{FF2B5EF4-FFF2-40B4-BE49-F238E27FC236}">
                  <a16:creationId xmlns:a16="http://schemas.microsoft.com/office/drawing/2014/main" id="{24211F74-D960-4984-8B7F-DA50B6A0B0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5" y="2036"/>
              <a:ext cx="72" cy="2"/>
            </a:xfrm>
            <a:prstGeom prst="line">
              <a:avLst/>
            </a:prstGeom>
            <a:noFill/>
            <a:ln w="31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0" name="Rectangle 48">
              <a:extLst>
                <a:ext uri="{FF2B5EF4-FFF2-40B4-BE49-F238E27FC236}">
                  <a16:creationId xmlns:a16="http://schemas.microsoft.com/office/drawing/2014/main" id="{E795F6C2-8C70-4088-8629-200C74316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" y="1937"/>
              <a:ext cx="29" cy="19"/>
            </a:xfrm>
            <a:prstGeom prst="rect">
              <a:avLst/>
            </a:prstGeom>
            <a:noFill/>
            <a:ln w="31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1" name="Rectangle 49">
              <a:extLst>
                <a:ext uri="{FF2B5EF4-FFF2-40B4-BE49-F238E27FC236}">
                  <a16:creationId xmlns:a16="http://schemas.microsoft.com/office/drawing/2014/main" id="{F0E4F818-9EA5-44D4-BE32-3B36F84E2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" y="2003"/>
              <a:ext cx="16" cy="5"/>
            </a:xfrm>
            <a:prstGeom prst="rect">
              <a:avLst/>
            </a:prstGeom>
            <a:noFill/>
            <a:ln w="31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2" name="Rectangle 50">
              <a:extLst>
                <a:ext uri="{FF2B5EF4-FFF2-40B4-BE49-F238E27FC236}">
                  <a16:creationId xmlns:a16="http://schemas.microsoft.com/office/drawing/2014/main" id="{84D3A116-9CC9-40C0-A3C7-96AB3693E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" y="2030"/>
              <a:ext cx="16" cy="3"/>
            </a:xfrm>
            <a:prstGeom prst="rect">
              <a:avLst/>
            </a:prstGeom>
            <a:noFill/>
            <a:ln w="31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3" name="Rectangle 51">
              <a:extLst>
                <a:ext uri="{FF2B5EF4-FFF2-40B4-BE49-F238E27FC236}">
                  <a16:creationId xmlns:a16="http://schemas.microsoft.com/office/drawing/2014/main" id="{F5C43DDB-EEA6-4A07-B981-EA35C536E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" y="2039"/>
              <a:ext cx="16" cy="6"/>
            </a:xfrm>
            <a:prstGeom prst="rect">
              <a:avLst/>
            </a:prstGeom>
            <a:noFill/>
            <a:ln w="31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4" name="Rectangle 52">
              <a:extLst>
                <a:ext uri="{FF2B5EF4-FFF2-40B4-BE49-F238E27FC236}">
                  <a16:creationId xmlns:a16="http://schemas.microsoft.com/office/drawing/2014/main" id="{48DD2F72-BDBF-42C2-A4B8-6B305FE61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872"/>
              <a:ext cx="144" cy="336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25" name="Rectangle 53">
            <a:extLst>
              <a:ext uri="{FF2B5EF4-FFF2-40B4-BE49-F238E27FC236}">
                <a16:creationId xmlns:a16="http://schemas.microsoft.com/office/drawing/2014/main" id="{1B1860A4-6A0A-433A-B9A1-6D531322A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7388" y="715787"/>
            <a:ext cx="498872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342900" eaLnBrk="0" hangingPunct="0">
              <a:lnSpc>
                <a:spcPct val="60000"/>
              </a:lnSpc>
            </a:pPr>
            <a:r>
              <a:rPr lang="en-US" sz="900" b="1" dirty="0">
                <a:solidFill>
                  <a:srgbClr val="FF3300"/>
                </a:solidFill>
                <a:latin typeface="Calibri"/>
                <a:cs typeface="Arial" charset="0"/>
              </a:rPr>
              <a:t>Certificate</a:t>
            </a:r>
          </a:p>
          <a:p>
            <a:pPr algn="ctr" defTabSz="342900" eaLnBrk="0" hangingPunct="0">
              <a:lnSpc>
                <a:spcPct val="60000"/>
              </a:lnSpc>
            </a:pPr>
            <a:r>
              <a:rPr lang="en-US" sz="900" b="1" dirty="0">
                <a:solidFill>
                  <a:srgbClr val="FF3300"/>
                </a:solidFill>
                <a:latin typeface="Calibri"/>
                <a:cs typeface="Arial" charset="0"/>
              </a:rPr>
              <a:t>Authority</a:t>
            </a:r>
          </a:p>
        </p:txBody>
      </p:sp>
      <p:grpSp>
        <p:nvGrpSpPr>
          <p:cNvPr id="546" name="Group 32">
            <a:extLst>
              <a:ext uri="{FF2B5EF4-FFF2-40B4-BE49-F238E27FC236}">
                <a16:creationId xmlns:a16="http://schemas.microsoft.com/office/drawing/2014/main" id="{94057BD0-C97B-426F-8848-E84B0211EE85}"/>
              </a:ext>
            </a:extLst>
          </p:cNvPr>
          <p:cNvGrpSpPr>
            <a:grpSpLocks/>
          </p:cNvGrpSpPr>
          <p:nvPr/>
        </p:nvGrpSpPr>
        <p:grpSpPr bwMode="auto">
          <a:xfrm>
            <a:off x="4950015" y="280291"/>
            <a:ext cx="377031" cy="538721"/>
            <a:chOff x="1100" y="1872"/>
            <a:chExt cx="350" cy="621"/>
          </a:xfrm>
        </p:grpSpPr>
        <p:grpSp>
          <p:nvGrpSpPr>
            <p:cNvPr id="548" name="Group 33">
              <a:extLst>
                <a:ext uri="{FF2B5EF4-FFF2-40B4-BE49-F238E27FC236}">
                  <a16:creationId xmlns:a16="http://schemas.microsoft.com/office/drawing/2014/main" id="{E78CE2C8-B528-4EBC-A9DD-7A4A62485F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60" y="1872"/>
              <a:ext cx="193" cy="336"/>
              <a:chOff x="1152" y="1872"/>
              <a:chExt cx="144" cy="336"/>
            </a:xfrm>
          </p:grpSpPr>
          <p:sp>
            <p:nvSpPr>
              <p:cNvPr id="550" name="Line 34">
                <a:extLst>
                  <a:ext uri="{FF2B5EF4-FFF2-40B4-BE49-F238E27FC236}">
                    <a16:creationId xmlns:a16="http://schemas.microsoft.com/office/drawing/2014/main" id="{6195855C-CA83-40A4-A768-C801ED4E39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97" y="1996"/>
                <a:ext cx="56" cy="2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1" name="Line 35">
                <a:extLst>
                  <a:ext uri="{FF2B5EF4-FFF2-40B4-BE49-F238E27FC236}">
                    <a16:creationId xmlns:a16="http://schemas.microsoft.com/office/drawing/2014/main" id="{E1D0E7F6-ECD8-40F5-A485-FFB991F1E6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88" y="1946"/>
                <a:ext cx="74" cy="2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2" name="Rectangle 36">
                <a:extLst>
                  <a:ext uri="{FF2B5EF4-FFF2-40B4-BE49-F238E27FC236}">
                    <a16:creationId xmlns:a16="http://schemas.microsoft.com/office/drawing/2014/main" id="{F6F663E9-1C09-4CF8-9D01-3D61538FF1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3" y="1872"/>
                <a:ext cx="126" cy="269"/>
              </a:xfrm>
              <a:prstGeom prst="rect">
                <a:avLst/>
              </a:prstGeom>
              <a:noFill/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3" name="Rectangle 37">
                <a:extLst>
                  <a:ext uri="{FF2B5EF4-FFF2-40B4-BE49-F238E27FC236}">
                    <a16:creationId xmlns:a16="http://schemas.microsoft.com/office/drawing/2014/main" id="{A288DB15-FECB-45AC-B7AC-F67DE1A5D0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1" y="1990"/>
                <a:ext cx="26" cy="10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4" name="Rectangle 38">
                <a:extLst>
                  <a:ext uri="{FF2B5EF4-FFF2-40B4-BE49-F238E27FC236}">
                    <a16:creationId xmlns:a16="http://schemas.microsoft.com/office/drawing/2014/main" id="{1A79A9D5-1781-4AEB-BEBE-428E09BFC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2" y="1879"/>
                <a:ext cx="107" cy="40"/>
              </a:xfrm>
              <a:prstGeom prst="rect">
                <a:avLst/>
              </a:prstGeom>
              <a:noFill/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5" name="Rectangle 39">
                <a:extLst>
                  <a:ext uri="{FF2B5EF4-FFF2-40B4-BE49-F238E27FC236}">
                    <a16:creationId xmlns:a16="http://schemas.microsoft.com/office/drawing/2014/main" id="{1ED4114E-6A02-470E-AC1F-D77D20F42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2" y="1927"/>
                <a:ext cx="107" cy="40"/>
              </a:xfrm>
              <a:prstGeom prst="rect">
                <a:avLst/>
              </a:prstGeom>
              <a:noFill/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6" name="Rectangle 40">
                <a:extLst>
                  <a:ext uri="{FF2B5EF4-FFF2-40B4-BE49-F238E27FC236}">
                    <a16:creationId xmlns:a16="http://schemas.microsoft.com/office/drawing/2014/main" id="{F78C78C0-DE34-4134-857E-207198B9C0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2" y="2024"/>
                <a:ext cx="107" cy="40"/>
              </a:xfrm>
              <a:prstGeom prst="rect">
                <a:avLst/>
              </a:prstGeom>
              <a:noFill/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7" name="Rectangle 41">
                <a:extLst>
                  <a:ext uri="{FF2B5EF4-FFF2-40B4-BE49-F238E27FC236}">
                    <a16:creationId xmlns:a16="http://schemas.microsoft.com/office/drawing/2014/main" id="{D5433F7B-844A-40F9-8039-8427B445B4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091"/>
                <a:ext cx="107" cy="37"/>
              </a:xfrm>
              <a:prstGeom prst="rect">
                <a:avLst/>
              </a:prstGeom>
              <a:noFill/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8" name="Line 42">
                <a:extLst>
                  <a:ext uri="{FF2B5EF4-FFF2-40B4-BE49-F238E27FC236}">
                    <a16:creationId xmlns:a16="http://schemas.microsoft.com/office/drawing/2014/main" id="{5AE84484-6A41-4CFD-BC0D-2759A2FB34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72" y="1890"/>
                <a:ext cx="10" cy="29"/>
              </a:xfrm>
              <a:prstGeom prst="line">
                <a:avLst/>
              </a:pr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9" name="Line 43">
                <a:extLst>
                  <a:ext uri="{FF2B5EF4-FFF2-40B4-BE49-F238E27FC236}">
                    <a16:creationId xmlns:a16="http://schemas.microsoft.com/office/drawing/2014/main" id="{C0F6AA7E-9F55-486F-8848-0779527C57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69" y="1890"/>
                <a:ext cx="10" cy="29"/>
              </a:xfrm>
              <a:prstGeom prst="line">
                <a:avLst/>
              </a:pr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0" name="Line 44">
                <a:extLst>
                  <a:ext uri="{FF2B5EF4-FFF2-40B4-BE49-F238E27FC236}">
                    <a16:creationId xmlns:a16="http://schemas.microsoft.com/office/drawing/2014/main" id="{1F156E3D-1B8E-4F43-8A3B-E7BC0435B2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5" y="2058"/>
                <a:ext cx="72" cy="1"/>
              </a:xfrm>
              <a:prstGeom prst="line">
                <a:avLst/>
              </a:pr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1" name="Line 45">
                <a:extLst>
                  <a:ext uri="{FF2B5EF4-FFF2-40B4-BE49-F238E27FC236}">
                    <a16:creationId xmlns:a16="http://schemas.microsoft.com/office/drawing/2014/main" id="{02C961BF-36DE-48D2-AFB4-80FC74C303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5" y="2051"/>
                <a:ext cx="72" cy="2"/>
              </a:xfrm>
              <a:prstGeom prst="line">
                <a:avLst/>
              </a:pr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2" name="Line 46">
                <a:extLst>
                  <a:ext uri="{FF2B5EF4-FFF2-40B4-BE49-F238E27FC236}">
                    <a16:creationId xmlns:a16="http://schemas.microsoft.com/office/drawing/2014/main" id="{DAAD991A-0D0F-447C-8A8C-1E23C657FF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5" y="2045"/>
                <a:ext cx="72" cy="2"/>
              </a:xfrm>
              <a:prstGeom prst="line">
                <a:avLst/>
              </a:pr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3" name="Line 47">
                <a:extLst>
                  <a:ext uri="{FF2B5EF4-FFF2-40B4-BE49-F238E27FC236}">
                    <a16:creationId xmlns:a16="http://schemas.microsoft.com/office/drawing/2014/main" id="{4D859F12-FC41-488C-93B1-04900A5130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5" y="2036"/>
                <a:ext cx="72" cy="2"/>
              </a:xfrm>
              <a:prstGeom prst="line">
                <a:avLst/>
              </a:pr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4" name="Rectangle 48">
                <a:extLst>
                  <a:ext uri="{FF2B5EF4-FFF2-40B4-BE49-F238E27FC236}">
                    <a16:creationId xmlns:a16="http://schemas.microsoft.com/office/drawing/2014/main" id="{6ED14DC0-5377-4922-B709-5407136A49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7" y="1937"/>
                <a:ext cx="29" cy="19"/>
              </a:xfrm>
              <a:prstGeom prst="rect">
                <a:avLst/>
              </a:prstGeom>
              <a:noFill/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5" name="Rectangle 49">
                <a:extLst>
                  <a:ext uri="{FF2B5EF4-FFF2-40B4-BE49-F238E27FC236}">
                    <a16:creationId xmlns:a16="http://schemas.microsoft.com/office/drawing/2014/main" id="{2B3F2A0B-54E9-460B-A156-86E476D3B0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6" y="2003"/>
                <a:ext cx="16" cy="5"/>
              </a:xfrm>
              <a:prstGeom prst="rect">
                <a:avLst/>
              </a:prstGeom>
              <a:noFill/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6" name="Rectangle 50">
                <a:extLst>
                  <a:ext uri="{FF2B5EF4-FFF2-40B4-BE49-F238E27FC236}">
                    <a16:creationId xmlns:a16="http://schemas.microsoft.com/office/drawing/2014/main" id="{B5C6DC00-D2CD-4284-94C4-55E4E78AFE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6" y="2030"/>
                <a:ext cx="16" cy="3"/>
              </a:xfrm>
              <a:prstGeom prst="rect">
                <a:avLst/>
              </a:prstGeom>
              <a:noFill/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7" name="Rectangle 51">
                <a:extLst>
                  <a:ext uri="{FF2B5EF4-FFF2-40B4-BE49-F238E27FC236}">
                    <a16:creationId xmlns:a16="http://schemas.microsoft.com/office/drawing/2014/main" id="{9D6938A4-6654-47B2-BE87-169A76439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6" y="2039"/>
                <a:ext cx="16" cy="6"/>
              </a:xfrm>
              <a:prstGeom prst="rect">
                <a:avLst/>
              </a:prstGeom>
              <a:noFill/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8" name="Rectangle 52">
                <a:extLst>
                  <a:ext uri="{FF2B5EF4-FFF2-40B4-BE49-F238E27FC236}">
                    <a16:creationId xmlns:a16="http://schemas.microsoft.com/office/drawing/2014/main" id="{F3297E29-FFE9-4D7F-B48C-A8A72765B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872"/>
                <a:ext cx="144" cy="336"/>
              </a:xfrm>
              <a:prstGeom prst="rect">
                <a:avLst/>
              </a:prstGeom>
              <a:noFill/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49" name="Rectangle 53">
              <a:extLst>
                <a:ext uri="{FF2B5EF4-FFF2-40B4-BE49-F238E27FC236}">
                  <a16:creationId xmlns:a16="http://schemas.microsoft.com/office/drawing/2014/main" id="{68F59994-14AB-43A2-BBDB-8C88ADFC5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" y="2234"/>
              <a:ext cx="350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342900" eaLnBrk="0" hangingPunct="0">
                <a:lnSpc>
                  <a:spcPct val="80000"/>
                </a:lnSpc>
              </a:pPr>
              <a:r>
                <a:rPr lang="en-US" sz="900" b="1" dirty="0">
                  <a:solidFill>
                    <a:srgbClr val="FF3300"/>
                  </a:solidFill>
                  <a:latin typeface="Calibri"/>
                  <a:cs typeface="Arial" charset="0"/>
                </a:rPr>
                <a:t>Identity</a:t>
              </a:r>
            </a:p>
            <a:p>
              <a:pPr algn="ctr" defTabSz="342900" eaLnBrk="0" hangingPunct="0">
                <a:lnSpc>
                  <a:spcPct val="80000"/>
                </a:lnSpc>
              </a:pPr>
              <a:r>
                <a:rPr lang="en-US" sz="900" b="1" dirty="0">
                  <a:solidFill>
                    <a:srgbClr val="FF3300"/>
                  </a:solidFill>
                  <a:latin typeface="Calibri"/>
                  <a:cs typeface="Arial" charset="0"/>
                </a:rPr>
                <a:t>Mgmt</a:t>
              </a:r>
            </a:p>
          </p:txBody>
        </p:sp>
      </p:grpSp>
      <p:sp>
        <p:nvSpPr>
          <p:cNvPr id="665" name="laptop">
            <a:extLst>
              <a:ext uri="{FF2B5EF4-FFF2-40B4-BE49-F238E27FC236}">
                <a16:creationId xmlns:a16="http://schemas.microsoft.com/office/drawing/2014/main" id="{C9B2706C-A65E-4B7E-9253-53D19BFF6DC6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738922" y="2791673"/>
            <a:ext cx="970439" cy="6204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4D4D4D"/>
            </a:solidFill>
            <a:miter lim="800000"/>
            <a:headEnd/>
            <a:tailEnd/>
          </a:ln>
        </p:spPr>
        <p:txBody>
          <a:bodyPr lIns="68557" tIns="34278" rIns="68557" bIns="34278"/>
          <a:lstStyle/>
          <a:p>
            <a:pPr defTabSz="342900"/>
            <a:r>
              <a:rPr lang="en-US" sz="1200" b="1" dirty="0">
                <a:solidFill>
                  <a:prstClr val="black"/>
                </a:solidFill>
                <a:latin typeface="Arial Narrow" pitchFamily="34" charset="0"/>
              </a:rPr>
              <a:t>Clients</a:t>
            </a:r>
          </a:p>
        </p:txBody>
      </p:sp>
      <p:grpSp>
        <p:nvGrpSpPr>
          <p:cNvPr id="1573" name="Group 1572">
            <a:extLst>
              <a:ext uri="{FF2B5EF4-FFF2-40B4-BE49-F238E27FC236}">
                <a16:creationId xmlns:a16="http://schemas.microsoft.com/office/drawing/2014/main" id="{C4F4E53C-4FE3-4F0A-A7ED-4D6719BC879D}"/>
              </a:ext>
            </a:extLst>
          </p:cNvPr>
          <p:cNvGrpSpPr/>
          <p:nvPr/>
        </p:nvGrpSpPr>
        <p:grpSpPr>
          <a:xfrm>
            <a:off x="3616156" y="3034383"/>
            <a:ext cx="5067182" cy="859729"/>
            <a:chOff x="3555194" y="3034383"/>
            <a:chExt cx="5067182" cy="859729"/>
          </a:xfrm>
        </p:grpSpPr>
        <p:grpSp>
          <p:nvGrpSpPr>
            <p:cNvPr id="1572" name="Group 1571">
              <a:extLst>
                <a:ext uri="{FF2B5EF4-FFF2-40B4-BE49-F238E27FC236}">
                  <a16:creationId xmlns:a16="http://schemas.microsoft.com/office/drawing/2014/main" id="{DA2C2D52-2C87-4570-90C8-0971529D3327}"/>
                </a:ext>
              </a:extLst>
            </p:cNvPr>
            <p:cNvGrpSpPr/>
            <p:nvPr/>
          </p:nvGrpSpPr>
          <p:grpSpPr>
            <a:xfrm>
              <a:off x="4267226" y="3546717"/>
              <a:ext cx="520124" cy="347395"/>
              <a:chOff x="819241" y="525171"/>
              <a:chExt cx="520124" cy="347395"/>
            </a:xfrm>
          </p:grpSpPr>
          <p:sp>
            <p:nvSpPr>
              <p:cNvPr id="1571" name="Rectangle 1570">
                <a:extLst>
                  <a:ext uri="{FF2B5EF4-FFF2-40B4-BE49-F238E27FC236}">
                    <a16:creationId xmlns:a16="http://schemas.microsoft.com/office/drawing/2014/main" id="{40D190BD-2928-4E0F-AEE1-3181D3A6B3A1}"/>
                  </a:ext>
                </a:extLst>
              </p:cNvPr>
              <p:cNvSpPr/>
              <p:nvPr/>
            </p:nvSpPr>
            <p:spPr>
              <a:xfrm>
                <a:off x="918750" y="525171"/>
                <a:ext cx="287977" cy="30000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ibbon: Tilted Up 23">
                <a:extLst>
                  <a:ext uri="{FF2B5EF4-FFF2-40B4-BE49-F238E27FC236}">
                    <a16:creationId xmlns:a16="http://schemas.microsoft.com/office/drawing/2014/main" id="{84D32141-A434-4E34-84BB-B5685524AD50}"/>
                  </a:ext>
                </a:extLst>
              </p:cNvPr>
              <p:cNvSpPr/>
              <p:nvPr/>
            </p:nvSpPr>
            <p:spPr>
              <a:xfrm>
                <a:off x="918750" y="532036"/>
                <a:ext cx="249976" cy="170372"/>
              </a:xfrm>
              <a:prstGeom prst="ribbon2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Star: 10 Points 24">
                <a:extLst>
                  <a:ext uri="{FF2B5EF4-FFF2-40B4-BE49-F238E27FC236}">
                    <a16:creationId xmlns:a16="http://schemas.microsoft.com/office/drawing/2014/main" id="{0DF6F165-D359-45E9-AED6-FEC6BA1A12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0111" y="542221"/>
                <a:ext cx="59928" cy="92299"/>
              </a:xfrm>
              <a:prstGeom prst="star10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12084DE-3359-4C88-81E7-873D79E21B5D}"/>
                  </a:ext>
                </a:extLst>
              </p:cNvPr>
              <p:cNvSpPr txBox="1"/>
              <p:nvPr/>
            </p:nvSpPr>
            <p:spPr>
              <a:xfrm>
                <a:off x="819241" y="664461"/>
                <a:ext cx="520124" cy="2081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700" b="1" dirty="0">
                    <a:solidFill>
                      <a:srgbClr val="FF0000"/>
                    </a:solidFill>
                  </a:rPr>
                  <a:t>CERTS</a:t>
                </a:r>
              </a:p>
            </p:txBody>
          </p:sp>
        </p:grpSp>
        <p:grpSp>
          <p:nvGrpSpPr>
            <p:cNvPr id="679" name="Group 678">
              <a:extLst>
                <a:ext uri="{FF2B5EF4-FFF2-40B4-BE49-F238E27FC236}">
                  <a16:creationId xmlns:a16="http://schemas.microsoft.com/office/drawing/2014/main" id="{4DD49FA8-A771-417B-9E9E-7EF85B4B60A6}"/>
                </a:ext>
              </a:extLst>
            </p:cNvPr>
            <p:cNvGrpSpPr/>
            <p:nvPr/>
          </p:nvGrpSpPr>
          <p:grpSpPr>
            <a:xfrm>
              <a:off x="3555194" y="3034383"/>
              <a:ext cx="520124" cy="347395"/>
              <a:chOff x="819241" y="525171"/>
              <a:chExt cx="520124" cy="347395"/>
            </a:xfrm>
          </p:grpSpPr>
          <p:sp>
            <p:nvSpPr>
              <p:cNvPr id="680" name="Rectangle 679">
                <a:extLst>
                  <a:ext uri="{FF2B5EF4-FFF2-40B4-BE49-F238E27FC236}">
                    <a16:creationId xmlns:a16="http://schemas.microsoft.com/office/drawing/2014/main" id="{407ABA56-EBE0-4F8C-9BA0-6393F7733C74}"/>
                  </a:ext>
                </a:extLst>
              </p:cNvPr>
              <p:cNvSpPr/>
              <p:nvPr/>
            </p:nvSpPr>
            <p:spPr>
              <a:xfrm>
                <a:off x="918750" y="525171"/>
                <a:ext cx="287977" cy="30000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ibbon: Tilted Up 680">
                <a:extLst>
                  <a:ext uri="{FF2B5EF4-FFF2-40B4-BE49-F238E27FC236}">
                    <a16:creationId xmlns:a16="http://schemas.microsoft.com/office/drawing/2014/main" id="{95F35BE0-DEF4-4F9B-9374-3504264BE7F4}"/>
                  </a:ext>
                </a:extLst>
              </p:cNvPr>
              <p:cNvSpPr/>
              <p:nvPr/>
            </p:nvSpPr>
            <p:spPr>
              <a:xfrm>
                <a:off x="918750" y="532036"/>
                <a:ext cx="249976" cy="170372"/>
              </a:xfrm>
              <a:prstGeom prst="ribbon2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Star: 10 Points 681">
                <a:extLst>
                  <a:ext uri="{FF2B5EF4-FFF2-40B4-BE49-F238E27FC236}">
                    <a16:creationId xmlns:a16="http://schemas.microsoft.com/office/drawing/2014/main" id="{C5B988B6-541E-454D-90BA-C09A5A5B2C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0111" y="542221"/>
                <a:ext cx="59928" cy="92299"/>
              </a:xfrm>
              <a:prstGeom prst="star10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3" name="TextBox 682">
                <a:extLst>
                  <a:ext uri="{FF2B5EF4-FFF2-40B4-BE49-F238E27FC236}">
                    <a16:creationId xmlns:a16="http://schemas.microsoft.com/office/drawing/2014/main" id="{9843872F-F3EF-4C42-ADD0-B89CE348BA76}"/>
                  </a:ext>
                </a:extLst>
              </p:cNvPr>
              <p:cNvSpPr txBox="1"/>
              <p:nvPr/>
            </p:nvSpPr>
            <p:spPr>
              <a:xfrm>
                <a:off x="819241" y="664461"/>
                <a:ext cx="520124" cy="2081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700" b="1" dirty="0">
                    <a:solidFill>
                      <a:srgbClr val="FF0000"/>
                    </a:solidFill>
                  </a:rPr>
                  <a:t>CERTS</a:t>
                </a:r>
              </a:p>
            </p:txBody>
          </p:sp>
        </p:grpSp>
        <p:grpSp>
          <p:nvGrpSpPr>
            <p:cNvPr id="689" name="Group 688">
              <a:extLst>
                <a:ext uri="{FF2B5EF4-FFF2-40B4-BE49-F238E27FC236}">
                  <a16:creationId xmlns:a16="http://schemas.microsoft.com/office/drawing/2014/main" id="{EDECCA4C-4646-4CD4-A577-48DA617103E1}"/>
                </a:ext>
              </a:extLst>
            </p:cNvPr>
            <p:cNvGrpSpPr/>
            <p:nvPr/>
          </p:nvGrpSpPr>
          <p:grpSpPr>
            <a:xfrm>
              <a:off x="8102252" y="3040688"/>
              <a:ext cx="520124" cy="377212"/>
              <a:chOff x="819241" y="525171"/>
              <a:chExt cx="520124" cy="377212"/>
            </a:xfrm>
          </p:grpSpPr>
          <p:sp>
            <p:nvSpPr>
              <p:cNvPr id="690" name="Rectangle 689">
                <a:extLst>
                  <a:ext uri="{FF2B5EF4-FFF2-40B4-BE49-F238E27FC236}">
                    <a16:creationId xmlns:a16="http://schemas.microsoft.com/office/drawing/2014/main" id="{7686726C-7351-46B8-A1E0-6F147214CBA8}"/>
                  </a:ext>
                </a:extLst>
              </p:cNvPr>
              <p:cNvSpPr/>
              <p:nvPr/>
            </p:nvSpPr>
            <p:spPr>
              <a:xfrm>
                <a:off x="918750" y="525171"/>
                <a:ext cx="287977" cy="30000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ibbon: Tilted Up 690">
                <a:extLst>
                  <a:ext uri="{FF2B5EF4-FFF2-40B4-BE49-F238E27FC236}">
                    <a16:creationId xmlns:a16="http://schemas.microsoft.com/office/drawing/2014/main" id="{F821255B-A133-4763-9ED6-655999D89C92}"/>
                  </a:ext>
                </a:extLst>
              </p:cNvPr>
              <p:cNvSpPr/>
              <p:nvPr/>
            </p:nvSpPr>
            <p:spPr>
              <a:xfrm>
                <a:off x="918750" y="532036"/>
                <a:ext cx="249976" cy="170372"/>
              </a:xfrm>
              <a:prstGeom prst="ribbon2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Star: 10 Points 691">
                <a:extLst>
                  <a:ext uri="{FF2B5EF4-FFF2-40B4-BE49-F238E27FC236}">
                    <a16:creationId xmlns:a16="http://schemas.microsoft.com/office/drawing/2014/main" id="{BEE97AFC-8CD5-4946-A8DE-D3E1793A62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0111" y="542221"/>
                <a:ext cx="59928" cy="92299"/>
              </a:xfrm>
              <a:prstGeom prst="star10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3" name="TextBox 692">
                <a:extLst>
                  <a:ext uri="{FF2B5EF4-FFF2-40B4-BE49-F238E27FC236}">
                    <a16:creationId xmlns:a16="http://schemas.microsoft.com/office/drawing/2014/main" id="{61493F27-A1B7-4868-90CD-4D63984ABF4A}"/>
                  </a:ext>
                </a:extLst>
              </p:cNvPr>
              <p:cNvSpPr txBox="1"/>
              <p:nvPr/>
            </p:nvSpPr>
            <p:spPr>
              <a:xfrm>
                <a:off x="819241" y="694278"/>
                <a:ext cx="520124" cy="2081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700" b="1" dirty="0">
                    <a:solidFill>
                      <a:srgbClr val="FF0000"/>
                    </a:solidFill>
                  </a:rPr>
                  <a:t>CERTS</a:t>
                </a:r>
              </a:p>
            </p:txBody>
          </p:sp>
        </p:grpSp>
      </p:grpSp>
      <p:sp>
        <p:nvSpPr>
          <p:cNvPr id="697" name="Freeform 54">
            <a:extLst>
              <a:ext uri="{FF2B5EF4-FFF2-40B4-BE49-F238E27FC236}">
                <a16:creationId xmlns:a16="http://schemas.microsoft.com/office/drawing/2014/main" id="{22BDF499-E76E-44C6-BBF7-A20645A09883}"/>
              </a:ext>
            </a:extLst>
          </p:cNvPr>
          <p:cNvSpPr>
            <a:spLocks/>
          </p:cNvSpPr>
          <p:nvPr/>
        </p:nvSpPr>
        <p:spPr bwMode="auto">
          <a:xfrm flipH="1">
            <a:off x="4794495" y="1243944"/>
            <a:ext cx="76869" cy="547864"/>
          </a:xfrm>
          <a:custGeom>
            <a:avLst/>
            <a:gdLst>
              <a:gd name="T0" fmla="*/ 0 w 11354"/>
              <a:gd name="T1" fmla="*/ 0 h 21113"/>
              <a:gd name="T2" fmla="*/ 0 w 11354"/>
              <a:gd name="T3" fmla="*/ 0 h 21113"/>
              <a:gd name="T4" fmla="*/ 0 w 11354"/>
              <a:gd name="T5" fmla="*/ 0 h 21113"/>
              <a:gd name="T6" fmla="*/ 0 w 11354"/>
              <a:gd name="T7" fmla="*/ 0 h 21113"/>
              <a:gd name="T8" fmla="*/ 0 w 11354"/>
              <a:gd name="T9" fmla="*/ 0 h 211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354"/>
              <a:gd name="T16" fmla="*/ 0 h 21113"/>
              <a:gd name="T17" fmla="*/ 11354 w 11354"/>
              <a:gd name="T18" fmla="*/ 21113 h 211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354" h="21113">
                <a:moveTo>
                  <a:pt x="0" y="1020"/>
                </a:moveTo>
                <a:cubicBezTo>
                  <a:pt x="3145" y="0"/>
                  <a:pt x="7416" y="1540"/>
                  <a:pt x="8708" y="2355"/>
                </a:cubicBezTo>
                <a:cubicBezTo>
                  <a:pt x="10000" y="3171"/>
                  <a:pt x="8301" y="4750"/>
                  <a:pt x="7753" y="5913"/>
                </a:cubicBezTo>
                <a:cubicBezTo>
                  <a:pt x="7205" y="7076"/>
                  <a:pt x="4818" y="6800"/>
                  <a:pt x="5418" y="9333"/>
                </a:cubicBezTo>
                <a:cubicBezTo>
                  <a:pt x="6018" y="11866"/>
                  <a:pt x="10145" y="20604"/>
                  <a:pt x="11354" y="21113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defTabSz="342900"/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98" name="Group 583">
            <a:extLst>
              <a:ext uri="{FF2B5EF4-FFF2-40B4-BE49-F238E27FC236}">
                <a16:creationId xmlns:a16="http://schemas.microsoft.com/office/drawing/2014/main" id="{A8341017-CB0F-498E-BCD1-965376EB39D9}"/>
              </a:ext>
            </a:extLst>
          </p:cNvPr>
          <p:cNvGrpSpPr>
            <a:grpSpLocks/>
          </p:cNvGrpSpPr>
          <p:nvPr/>
        </p:nvGrpSpPr>
        <p:grpSpPr bwMode="auto">
          <a:xfrm>
            <a:off x="2305812" y="3264742"/>
            <a:ext cx="514350" cy="363142"/>
            <a:chOff x="-1344" y="1920"/>
            <a:chExt cx="432" cy="305"/>
          </a:xfrm>
        </p:grpSpPr>
        <p:sp>
          <p:nvSpPr>
            <p:cNvPr id="699" name="Text Box 584">
              <a:extLst>
                <a:ext uri="{FF2B5EF4-FFF2-40B4-BE49-F238E27FC236}">
                  <a16:creationId xmlns:a16="http://schemas.microsoft.com/office/drawing/2014/main" id="{8265AB84-4B33-4B70-B2F3-D6E523F2F4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344" y="2031"/>
              <a:ext cx="43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342900">
                <a:spcBef>
                  <a:spcPct val="50000"/>
                </a:spcBef>
              </a:pPr>
              <a:r>
                <a:rPr lang="en-US" sz="900" b="1" dirty="0">
                  <a:solidFill>
                    <a:srgbClr val="FF3300"/>
                  </a:solidFill>
                  <a:latin typeface="Calibri"/>
                  <a:cs typeface="Arial" charset="0"/>
                </a:rPr>
                <a:t>VPN</a:t>
              </a:r>
            </a:p>
          </p:txBody>
        </p:sp>
        <p:grpSp>
          <p:nvGrpSpPr>
            <p:cNvPr id="700" name="Group 585">
              <a:extLst>
                <a:ext uri="{FF2B5EF4-FFF2-40B4-BE49-F238E27FC236}">
                  <a16:creationId xmlns:a16="http://schemas.microsoft.com/office/drawing/2014/main" id="{D253C3BA-D104-4218-A337-80FFC35CF3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248" y="1920"/>
              <a:ext cx="240" cy="95"/>
              <a:chOff x="4752" y="-96"/>
              <a:chExt cx="240" cy="95"/>
            </a:xfrm>
          </p:grpSpPr>
          <p:sp>
            <p:nvSpPr>
              <p:cNvPr id="701" name="AutoShape 586" descr="20%">
                <a:extLst>
                  <a:ext uri="{FF2B5EF4-FFF2-40B4-BE49-F238E27FC236}">
                    <a16:creationId xmlns:a16="http://schemas.microsoft.com/office/drawing/2014/main" id="{2EC4E7B0-E3F2-4806-9883-C6A7E25D7706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4752" y="-96"/>
                <a:ext cx="227" cy="95"/>
              </a:xfrm>
              <a:prstGeom prst="rect">
                <a:avLst/>
              </a:prstGeom>
              <a:pattFill prst="pct20">
                <a:fgClr>
                  <a:srgbClr val="FF3300"/>
                </a:fgClr>
                <a:bgClr>
                  <a:schemeClr val="bg1"/>
                </a:bgClr>
              </a:pattFill>
              <a:ln w="9525" algn="ctr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2" name="Rectangle 587" descr="20%">
                <a:extLst>
                  <a:ext uri="{FF2B5EF4-FFF2-40B4-BE49-F238E27FC236}">
                    <a16:creationId xmlns:a16="http://schemas.microsoft.com/office/drawing/2014/main" id="{77A1706D-E0F2-41B0-BF62-37C5009FDA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0" y="-84"/>
                <a:ext cx="211" cy="64"/>
              </a:xfrm>
              <a:prstGeom prst="rect">
                <a:avLst/>
              </a:prstGeom>
              <a:pattFill prst="pct20">
                <a:fgClr>
                  <a:srgbClr val="FF3300"/>
                </a:fgClr>
                <a:bgClr>
                  <a:srgbClr val="FFFFFF"/>
                </a:bgClr>
              </a:patt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3" name="Rectangle 588" descr="20%">
                <a:extLst>
                  <a:ext uri="{FF2B5EF4-FFF2-40B4-BE49-F238E27FC236}">
                    <a16:creationId xmlns:a16="http://schemas.microsoft.com/office/drawing/2014/main" id="{5D995D1A-5539-46A2-866B-21BADDB38E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1" y="-96"/>
                <a:ext cx="211" cy="64"/>
              </a:xfrm>
              <a:prstGeom prst="rect">
                <a:avLst/>
              </a:prstGeom>
              <a:pattFill prst="pct20">
                <a:fgClr>
                  <a:srgbClr val="FF3300"/>
                </a:fgClr>
                <a:bgClr>
                  <a:srgbClr val="FFFFFF"/>
                </a:bgClr>
              </a:pattFill>
              <a:ln w="3175" cap="rnd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4" name="Rectangle 589" descr="20%">
                <a:extLst>
                  <a:ext uri="{FF2B5EF4-FFF2-40B4-BE49-F238E27FC236}">
                    <a16:creationId xmlns:a16="http://schemas.microsoft.com/office/drawing/2014/main" id="{CC692FEC-C21E-41C9-93E6-F0F84F55D8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0" y="-20"/>
                <a:ext cx="211" cy="8"/>
              </a:xfrm>
              <a:prstGeom prst="rect">
                <a:avLst/>
              </a:prstGeom>
              <a:pattFill prst="pct20">
                <a:fgClr>
                  <a:srgbClr val="FF3300"/>
                </a:fgClr>
                <a:bgClr>
                  <a:srgbClr val="FFFFFF"/>
                </a:bgClr>
              </a:patt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5" name="Rectangle 590" descr="20%">
                <a:extLst>
                  <a:ext uri="{FF2B5EF4-FFF2-40B4-BE49-F238E27FC236}">
                    <a16:creationId xmlns:a16="http://schemas.microsoft.com/office/drawing/2014/main" id="{65C8BAD2-F3E0-405C-91FD-E20F1CA6EE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0" y="-20"/>
                <a:ext cx="211" cy="8"/>
              </a:xfrm>
              <a:prstGeom prst="rect">
                <a:avLst/>
              </a:prstGeom>
              <a:pattFill prst="pct20">
                <a:fgClr>
                  <a:srgbClr val="FF3300"/>
                </a:fgClr>
                <a:bgClr>
                  <a:srgbClr val="FFFFFF"/>
                </a:bgClr>
              </a:pattFill>
              <a:ln w="3175" cap="rnd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6" name="Freeform 591" descr="20%">
                <a:extLst>
                  <a:ext uri="{FF2B5EF4-FFF2-40B4-BE49-F238E27FC236}">
                    <a16:creationId xmlns:a16="http://schemas.microsoft.com/office/drawing/2014/main" id="{436347CD-C63B-451F-9E34-3CAAFFE118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66" y="-75"/>
                <a:ext cx="199" cy="48"/>
              </a:xfrm>
              <a:custGeom>
                <a:avLst/>
                <a:gdLst>
                  <a:gd name="T0" fmla="*/ 0 w 199"/>
                  <a:gd name="T1" fmla="*/ 45 h 48"/>
                  <a:gd name="T2" fmla="*/ 23 w 199"/>
                  <a:gd name="T3" fmla="*/ 45 h 48"/>
                  <a:gd name="T4" fmla="*/ 106 w 199"/>
                  <a:gd name="T5" fmla="*/ 45 h 48"/>
                  <a:gd name="T6" fmla="*/ 129 w 199"/>
                  <a:gd name="T7" fmla="*/ 45 h 48"/>
                  <a:gd name="T8" fmla="*/ 135 w 199"/>
                  <a:gd name="T9" fmla="*/ 0 h 48"/>
                  <a:gd name="T10" fmla="*/ 161 w 199"/>
                  <a:gd name="T11" fmla="*/ 0 h 48"/>
                  <a:gd name="T12" fmla="*/ 135 w 199"/>
                  <a:gd name="T13" fmla="*/ 45 h 48"/>
                  <a:gd name="T14" fmla="*/ 161 w 199"/>
                  <a:gd name="T15" fmla="*/ 45 h 48"/>
                  <a:gd name="T16" fmla="*/ 144 w 199"/>
                  <a:gd name="T17" fmla="*/ 37 h 48"/>
                  <a:gd name="T18" fmla="*/ 152 w 199"/>
                  <a:gd name="T19" fmla="*/ 37 h 48"/>
                  <a:gd name="T20" fmla="*/ 135 w 199"/>
                  <a:gd name="T21" fmla="*/ 21 h 48"/>
                  <a:gd name="T22" fmla="*/ 161 w 199"/>
                  <a:gd name="T23" fmla="*/ 21 h 48"/>
                  <a:gd name="T24" fmla="*/ 197 w 199"/>
                  <a:gd name="T25" fmla="*/ 34 h 48"/>
                  <a:gd name="T26" fmla="*/ 197 w 199"/>
                  <a:gd name="T27" fmla="*/ 48 h 48"/>
                  <a:gd name="T28" fmla="*/ 167 w 199"/>
                  <a:gd name="T29" fmla="*/ 45 h 48"/>
                  <a:gd name="T30" fmla="*/ 193 w 199"/>
                  <a:gd name="T31" fmla="*/ 45 h 48"/>
                  <a:gd name="T32" fmla="*/ 167 w 199"/>
                  <a:gd name="T33" fmla="*/ 37 h 48"/>
                  <a:gd name="T34" fmla="*/ 193 w 199"/>
                  <a:gd name="T35" fmla="*/ 37 h 48"/>
                  <a:gd name="T36" fmla="*/ 167 w 199"/>
                  <a:gd name="T37" fmla="*/ 29 h 48"/>
                  <a:gd name="T38" fmla="*/ 193 w 199"/>
                  <a:gd name="T39" fmla="*/ 29 h 48"/>
                  <a:gd name="T40" fmla="*/ 167 w 199"/>
                  <a:gd name="T41" fmla="*/ 21 h 48"/>
                  <a:gd name="T42" fmla="*/ 193 w 199"/>
                  <a:gd name="T43" fmla="*/ 21 h 48"/>
                  <a:gd name="T44" fmla="*/ 197 w 199"/>
                  <a:gd name="T45" fmla="*/ 18 h 48"/>
                  <a:gd name="T46" fmla="*/ 197 w 199"/>
                  <a:gd name="T47" fmla="*/ 32 h 48"/>
                  <a:gd name="T48" fmla="*/ 167 w 199"/>
                  <a:gd name="T49" fmla="*/ 13 h 48"/>
                  <a:gd name="T50" fmla="*/ 199 w 199"/>
                  <a:gd name="T51" fmla="*/ 13 h 48"/>
                  <a:gd name="T52" fmla="*/ 135 w 199"/>
                  <a:gd name="T53" fmla="*/ 13 h 48"/>
                  <a:gd name="T54" fmla="*/ 161 w 199"/>
                  <a:gd name="T55" fmla="*/ 13 h 48"/>
                  <a:gd name="T56" fmla="*/ 0 w 199"/>
                  <a:gd name="T57" fmla="*/ 0 h 48"/>
                  <a:gd name="T58" fmla="*/ 6 w 199"/>
                  <a:gd name="T59" fmla="*/ 0 h 48"/>
                  <a:gd name="T60" fmla="*/ 15 w 199"/>
                  <a:gd name="T61" fmla="*/ 0 h 48"/>
                  <a:gd name="T62" fmla="*/ 47 w 199"/>
                  <a:gd name="T63" fmla="*/ 0 h 48"/>
                  <a:gd name="T64" fmla="*/ 56 w 199"/>
                  <a:gd name="T65" fmla="*/ 0 h 48"/>
                  <a:gd name="T66" fmla="*/ 88 w 199"/>
                  <a:gd name="T67" fmla="*/ 0 h 48"/>
                  <a:gd name="T68" fmla="*/ 97 w 199"/>
                  <a:gd name="T69" fmla="*/ 0 h 48"/>
                  <a:gd name="T70" fmla="*/ 129 w 199"/>
                  <a:gd name="T71" fmla="*/ 0 h 48"/>
                  <a:gd name="T72" fmla="*/ 0 w 199"/>
                  <a:gd name="T73" fmla="*/ 13 h 48"/>
                  <a:gd name="T74" fmla="*/ 129 w 199"/>
                  <a:gd name="T75" fmla="*/ 13 h 48"/>
                  <a:gd name="T76" fmla="*/ 0 w 199"/>
                  <a:gd name="T77" fmla="*/ 21 h 48"/>
                  <a:gd name="T78" fmla="*/ 129 w 199"/>
                  <a:gd name="T79" fmla="*/ 21 h 48"/>
                  <a:gd name="T80" fmla="*/ 0 w 199"/>
                  <a:gd name="T81" fmla="*/ 29 h 48"/>
                  <a:gd name="T82" fmla="*/ 129 w 199"/>
                  <a:gd name="T83" fmla="*/ 29 h 48"/>
                  <a:gd name="T84" fmla="*/ 0 w 199"/>
                  <a:gd name="T85" fmla="*/ 37 h 48"/>
                  <a:gd name="T86" fmla="*/ 129 w 199"/>
                  <a:gd name="T87" fmla="*/ 37 h 48"/>
                  <a:gd name="T88" fmla="*/ 35 w 199"/>
                  <a:gd name="T89" fmla="*/ 45 h 48"/>
                  <a:gd name="T90" fmla="*/ 94 w 199"/>
                  <a:gd name="T91" fmla="*/ 45 h 4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99"/>
                  <a:gd name="T139" fmla="*/ 0 h 48"/>
                  <a:gd name="T140" fmla="*/ 199 w 199"/>
                  <a:gd name="T141" fmla="*/ 48 h 4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99" h="48">
                    <a:moveTo>
                      <a:pt x="0" y="45"/>
                    </a:moveTo>
                    <a:lnTo>
                      <a:pt x="23" y="45"/>
                    </a:lnTo>
                    <a:moveTo>
                      <a:pt x="106" y="45"/>
                    </a:moveTo>
                    <a:lnTo>
                      <a:pt x="129" y="45"/>
                    </a:lnTo>
                    <a:moveTo>
                      <a:pt x="135" y="0"/>
                    </a:moveTo>
                    <a:lnTo>
                      <a:pt x="161" y="0"/>
                    </a:lnTo>
                    <a:moveTo>
                      <a:pt x="135" y="45"/>
                    </a:moveTo>
                    <a:lnTo>
                      <a:pt x="161" y="45"/>
                    </a:lnTo>
                    <a:moveTo>
                      <a:pt x="144" y="37"/>
                    </a:moveTo>
                    <a:lnTo>
                      <a:pt x="152" y="37"/>
                    </a:lnTo>
                    <a:moveTo>
                      <a:pt x="135" y="21"/>
                    </a:moveTo>
                    <a:lnTo>
                      <a:pt x="161" y="21"/>
                    </a:lnTo>
                    <a:moveTo>
                      <a:pt x="197" y="34"/>
                    </a:moveTo>
                    <a:lnTo>
                      <a:pt x="197" y="48"/>
                    </a:lnTo>
                    <a:moveTo>
                      <a:pt x="167" y="45"/>
                    </a:moveTo>
                    <a:lnTo>
                      <a:pt x="193" y="45"/>
                    </a:lnTo>
                    <a:moveTo>
                      <a:pt x="167" y="37"/>
                    </a:moveTo>
                    <a:lnTo>
                      <a:pt x="193" y="37"/>
                    </a:lnTo>
                    <a:moveTo>
                      <a:pt x="167" y="29"/>
                    </a:moveTo>
                    <a:lnTo>
                      <a:pt x="193" y="29"/>
                    </a:lnTo>
                    <a:moveTo>
                      <a:pt x="167" y="21"/>
                    </a:moveTo>
                    <a:lnTo>
                      <a:pt x="193" y="21"/>
                    </a:lnTo>
                    <a:moveTo>
                      <a:pt x="197" y="18"/>
                    </a:moveTo>
                    <a:lnTo>
                      <a:pt x="197" y="32"/>
                    </a:lnTo>
                    <a:moveTo>
                      <a:pt x="167" y="13"/>
                    </a:moveTo>
                    <a:lnTo>
                      <a:pt x="199" y="13"/>
                    </a:lnTo>
                    <a:moveTo>
                      <a:pt x="135" y="13"/>
                    </a:moveTo>
                    <a:lnTo>
                      <a:pt x="161" y="13"/>
                    </a:lnTo>
                    <a:moveTo>
                      <a:pt x="0" y="0"/>
                    </a:moveTo>
                    <a:lnTo>
                      <a:pt x="6" y="0"/>
                    </a:lnTo>
                    <a:moveTo>
                      <a:pt x="15" y="0"/>
                    </a:moveTo>
                    <a:lnTo>
                      <a:pt x="47" y="0"/>
                    </a:lnTo>
                    <a:moveTo>
                      <a:pt x="56" y="0"/>
                    </a:moveTo>
                    <a:lnTo>
                      <a:pt x="88" y="0"/>
                    </a:lnTo>
                    <a:moveTo>
                      <a:pt x="97" y="0"/>
                    </a:moveTo>
                    <a:lnTo>
                      <a:pt x="129" y="0"/>
                    </a:lnTo>
                    <a:moveTo>
                      <a:pt x="0" y="13"/>
                    </a:moveTo>
                    <a:lnTo>
                      <a:pt x="129" y="13"/>
                    </a:lnTo>
                    <a:moveTo>
                      <a:pt x="0" y="21"/>
                    </a:moveTo>
                    <a:lnTo>
                      <a:pt x="129" y="21"/>
                    </a:lnTo>
                    <a:moveTo>
                      <a:pt x="0" y="29"/>
                    </a:moveTo>
                    <a:lnTo>
                      <a:pt x="129" y="29"/>
                    </a:lnTo>
                    <a:moveTo>
                      <a:pt x="0" y="37"/>
                    </a:moveTo>
                    <a:lnTo>
                      <a:pt x="129" y="37"/>
                    </a:lnTo>
                    <a:moveTo>
                      <a:pt x="35" y="45"/>
                    </a:moveTo>
                    <a:lnTo>
                      <a:pt x="94" y="45"/>
                    </a:lnTo>
                  </a:path>
                </a:pathLst>
              </a:custGeom>
              <a:pattFill prst="pct20">
                <a:fgClr>
                  <a:srgbClr val="FF3300"/>
                </a:fgClr>
                <a:bgClr>
                  <a:srgbClr val="FFFFFF"/>
                </a:bgClr>
              </a:pattFill>
              <a:ln w="14288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7" name="Freeform 592" descr="20%">
                <a:extLst>
                  <a:ext uri="{FF2B5EF4-FFF2-40B4-BE49-F238E27FC236}">
                    <a16:creationId xmlns:a16="http://schemas.microsoft.com/office/drawing/2014/main" id="{6F14E062-2B50-4BFC-96CB-929ABE2C71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0" y="-84"/>
                <a:ext cx="211" cy="72"/>
              </a:xfrm>
              <a:custGeom>
                <a:avLst/>
                <a:gdLst>
                  <a:gd name="T0" fmla="*/ 0 w 211"/>
                  <a:gd name="T1" fmla="*/ 0 h 72"/>
                  <a:gd name="T2" fmla="*/ 0 w 211"/>
                  <a:gd name="T3" fmla="*/ 72 h 72"/>
                  <a:gd name="T4" fmla="*/ 211 w 211"/>
                  <a:gd name="T5" fmla="*/ 72 h 72"/>
                  <a:gd name="T6" fmla="*/ 0 60000 65536"/>
                  <a:gd name="T7" fmla="*/ 0 60000 65536"/>
                  <a:gd name="T8" fmla="*/ 0 60000 65536"/>
                  <a:gd name="T9" fmla="*/ 0 w 211"/>
                  <a:gd name="T10" fmla="*/ 0 h 72"/>
                  <a:gd name="T11" fmla="*/ 211 w 211"/>
                  <a:gd name="T12" fmla="*/ 72 h 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" h="72">
                    <a:moveTo>
                      <a:pt x="0" y="0"/>
                    </a:moveTo>
                    <a:lnTo>
                      <a:pt x="0" y="72"/>
                    </a:lnTo>
                    <a:lnTo>
                      <a:pt x="211" y="72"/>
                    </a:lnTo>
                  </a:path>
                </a:pathLst>
              </a:custGeom>
              <a:pattFill prst="pct20">
                <a:fgClr>
                  <a:srgbClr val="FF3300"/>
                </a:fgClr>
                <a:bgClr>
                  <a:srgbClr val="FFFFFF"/>
                </a:bgClr>
              </a:pattFill>
              <a:ln w="3175" cap="rnd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576" name="Group 1575">
            <a:extLst>
              <a:ext uri="{FF2B5EF4-FFF2-40B4-BE49-F238E27FC236}">
                <a16:creationId xmlns:a16="http://schemas.microsoft.com/office/drawing/2014/main" id="{8B132C48-20AC-4919-AB04-8BEFCEE2BAA3}"/>
              </a:ext>
            </a:extLst>
          </p:cNvPr>
          <p:cNvGrpSpPr/>
          <p:nvPr/>
        </p:nvGrpSpPr>
        <p:grpSpPr>
          <a:xfrm>
            <a:off x="1296673" y="3290130"/>
            <a:ext cx="535724" cy="294556"/>
            <a:chOff x="1274361" y="3945616"/>
            <a:chExt cx="535724" cy="294556"/>
          </a:xfrm>
        </p:grpSpPr>
        <p:sp>
          <p:nvSpPr>
            <p:cNvPr id="708" name="Freeform 307">
              <a:extLst>
                <a:ext uri="{FF2B5EF4-FFF2-40B4-BE49-F238E27FC236}">
                  <a16:creationId xmlns:a16="http://schemas.microsoft.com/office/drawing/2014/main" id="{1F47122F-B452-4583-894A-E5C22D486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4909" y="3945616"/>
              <a:ext cx="440758" cy="294556"/>
            </a:xfrm>
            <a:custGeom>
              <a:avLst/>
              <a:gdLst>
                <a:gd name="T0" fmla="*/ 2147483647 w 721"/>
                <a:gd name="T1" fmla="*/ 2147483647 h 463"/>
                <a:gd name="T2" fmla="*/ 2147483647 w 721"/>
                <a:gd name="T3" fmla="*/ 2147483647 h 463"/>
                <a:gd name="T4" fmla="*/ 2147483647 w 721"/>
                <a:gd name="T5" fmla="*/ 2147483647 h 463"/>
                <a:gd name="T6" fmla="*/ 2147483647 w 721"/>
                <a:gd name="T7" fmla="*/ 2147483647 h 463"/>
                <a:gd name="T8" fmla="*/ 2147483647 w 721"/>
                <a:gd name="T9" fmla="*/ 2147483647 h 463"/>
                <a:gd name="T10" fmla="*/ 2147483647 w 721"/>
                <a:gd name="T11" fmla="*/ 2147483647 h 463"/>
                <a:gd name="T12" fmla="*/ 2147483647 w 721"/>
                <a:gd name="T13" fmla="*/ 2147483647 h 463"/>
                <a:gd name="T14" fmla="*/ 2147483647 w 721"/>
                <a:gd name="T15" fmla="*/ 2147483647 h 463"/>
                <a:gd name="T16" fmla="*/ 2147483647 w 721"/>
                <a:gd name="T17" fmla="*/ 2147483647 h 463"/>
                <a:gd name="T18" fmla="*/ 2147483647 w 721"/>
                <a:gd name="T19" fmla="*/ 2147483647 h 463"/>
                <a:gd name="T20" fmla="*/ 2147483647 w 721"/>
                <a:gd name="T21" fmla="*/ 2147483647 h 463"/>
                <a:gd name="T22" fmla="*/ 2147483647 w 721"/>
                <a:gd name="T23" fmla="*/ 2147483647 h 463"/>
                <a:gd name="T24" fmla="*/ 2147483647 w 721"/>
                <a:gd name="T25" fmla="*/ 2147483647 h 463"/>
                <a:gd name="T26" fmla="*/ 2147483647 w 721"/>
                <a:gd name="T27" fmla="*/ 2147483647 h 463"/>
                <a:gd name="T28" fmla="*/ 2147483647 w 721"/>
                <a:gd name="T29" fmla="*/ 2147483647 h 463"/>
                <a:gd name="T30" fmla="*/ 2147483647 w 721"/>
                <a:gd name="T31" fmla="*/ 2147483647 h 463"/>
                <a:gd name="T32" fmla="*/ 2147483647 w 721"/>
                <a:gd name="T33" fmla="*/ 2147483647 h 463"/>
                <a:gd name="T34" fmla="*/ 2147483647 w 721"/>
                <a:gd name="T35" fmla="*/ 2147483647 h 463"/>
                <a:gd name="T36" fmla="*/ 2147483647 w 721"/>
                <a:gd name="T37" fmla="*/ 2147483647 h 463"/>
                <a:gd name="T38" fmla="*/ 2147483647 w 721"/>
                <a:gd name="T39" fmla="*/ 2147483647 h 463"/>
                <a:gd name="T40" fmla="*/ 2147483647 w 721"/>
                <a:gd name="T41" fmla="*/ 2147483647 h 463"/>
                <a:gd name="T42" fmla="*/ 2147483647 w 721"/>
                <a:gd name="T43" fmla="*/ 2147483647 h 463"/>
                <a:gd name="T44" fmla="*/ 2147483647 w 721"/>
                <a:gd name="T45" fmla="*/ 2147483647 h 463"/>
                <a:gd name="T46" fmla="*/ 2147483647 w 721"/>
                <a:gd name="T47" fmla="*/ 2147483647 h 463"/>
                <a:gd name="T48" fmla="*/ 2147483647 w 721"/>
                <a:gd name="T49" fmla="*/ 2147483647 h 463"/>
                <a:gd name="T50" fmla="*/ 2147483647 w 721"/>
                <a:gd name="T51" fmla="*/ 2147483647 h 463"/>
                <a:gd name="T52" fmla="*/ 2147483647 w 721"/>
                <a:gd name="T53" fmla="*/ 2147483647 h 463"/>
                <a:gd name="T54" fmla="*/ 2147483647 w 721"/>
                <a:gd name="T55" fmla="*/ 2147483647 h 463"/>
                <a:gd name="T56" fmla="*/ 2147483647 w 721"/>
                <a:gd name="T57" fmla="*/ 2147483647 h 463"/>
                <a:gd name="T58" fmla="*/ 2147483647 w 721"/>
                <a:gd name="T59" fmla="*/ 2147483647 h 463"/>
                <a:gd name="T60" fmla="*/ 0 w 721"/>
                <a:gd name="T61" fmla="*/ 2147483647 h 463"/>
                <a:gd name="T62" fmla="*/ 2147483647 w 721"/>
                <a:gd name="T63" fmla="*/ 2147483647 h 463"/>
                <a:gd name="T64" fmla="*/ 2147483647 w 721"/>
                <a:gd name="T65" fmla="*/ 2147483647 h 463"/>
                <a:gd name="T66" fmla="*/ 2147483647 w 721"/>
                <a:gd name="T67" fmla="*/ 2147483647 h 4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1"/>
                <a:gd name="T103" fmla="*/ 0 h 463"/>
                <a:gd name="T104" fmla="*/ 721 w 721"/>
                <a:gd name="T105" fmla="*/ 463 h 4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1" h="463">
                  <a:moveTo>
                    <a:pt x="106" y="343"/>
                  </a:moveTo>
                  <a:lnTo>
                    <a:pt x="123" y="376"/>
                  </a:lnTo>
                  <a:lnTo>
                    <a:pt x="142" y="405"/>
                  </a:lnTo>
                  <a:lnTo>
                    <a:pt x="166" y="430"/>
                  </a:lnTo>
                  <a:lnTo>
                    <a:pt x="192" y="446"/>
                  </a:lnTo>
                  <a:lnTo>
                    <a:pt x="221" y="458"/>
                  </a:lnTo>
                  <a:lnTo>
                    <a:pt x="250" y="463"/>
                  </a:lnTo>
                  <a:lnTo>
                    <a:pt x="281" y="458"/>
                  </a:lnTo>
                  <a:lnTo>
                    <a:pt x="310" y="450"/>
                  </a:lnTo>
                  <a:lnTo>
                    <a:pt x="336" y="434"/>
                  </a:lnTo>
                  <a:lnTo>
                    <a:pt x="361" y="411"/>
                  </a:lnTo>
                  <a:lnTo>
                    <a:pt x="385" y="434"/>
                  </a:lnTo>
                  <a:lnTo>
                    <a:pt x="411" y="450"/>
                  </a:lnTo>
                  <a:lnTo>
                    <a:pt x="440" y="458"/>
                  </a:lnTo>
                  <a:lnTo>
                    <a:pt x="471" y="463"/>
                  </a:lnTo>
                  <a:lnTo>
                    <a:pt x="500" y="458"/>
                  </a:lnTo>
                  <a:lnTo>
                    <a:pt x="529" y="446"/>
                  </a:lnTo>
                  <a:lnTo>
                    <a:pt x="555" y="430"/>
                  </a:lnTo>
                  <a:lnTo>
                    <a:pt x="577" y="405"/>
                  </a:lnTo>
                  <a:lnTo>
                    <a:pt x="598" y="376"/>
                  </a:lnTo>
                  <a:lnTo>
                    <a:pt x="615" y="343"/>
                  </a:lnTo>
                  <a:lnTo>
                    <a:pt x="637" y="347"/>
                  </a:lnTo>
                  <a:lnTo>
                    <a:pt x="658" y="343"/>
                  </a:lnTo>
                  <a:lnTo>
                    <a:pt x="678" y="331"/>
                  </a:lnTo>
                  <a:lnTo>
                    <a:pt x="697" y="312"/>
                  </a:lnTo>
                  <a:lnTo>
                    <a:pt x="709" y="288"/>
                  </a:lnTo>
                  <a:lnTo>
                    <a:pt x="718" y="261"/>
                  </a:lnTo>
                  <a:lnTo>
                    <a:pt x="721" y="230"/>
                  </a:lnTo>
                  <a:lnTo>
                    <a:pt x="718" y="201"/>
                  </a:lnTo>
                  <a:lnTo>
                    <a:pt x="709" y="173"/>
                  </a:lnTo>
                  <a:lnTo>
                    <a:pt x="697" y="150"/>
                  </a:lnTo>
                  <a:lnTo>
                    <a:pt x="678" y="131"/>
                  </a:lnTo>
                  <a:lnTo>
                    <a:pt x="658" y="119"/>
                  </a:lnTo>
                  <a:lnTo>
                    <a:pt x="637" y="115"/>
                  </a:lnTo>
                  <a:lnTo>
                    <a:pt x="615" y="119"/>
                  </a:lnTo>
                  <a:lnTo>
                    <a:pt x="598" y="86"/>
                  </a:lnTo>
                  <a:lnTo>
                    <a:pt x="577" y="57"/>
                  </a:lnTo>
                  <a:lnTo>
                    <a:pt x="555" y="33"/>
                  </a:lnTo>
                  <a:lnTo>
                    <a:pt x="529" y="14"/>
                  </a:lnTo>
                  <a:lnTo>
                    <a:pt x="500" y="4"/>
                  </a:lnTo>
                  <a:lnTo>
                    <a:pt x="471" y="0"/>
                  </a:lnTo>
                  <a:lnTo>
                    <a:pt x="440" y="2"/>
                  </a:lnTo>
                  <a:lnTo>
                    <a:pt x="411" y="12"/>
                  </a:lnTo>
                  <a:lnTo>
                    <a:pt x="385" y="29"/>
                  </a:lnTo>
                  <a:lnTo>
                    <a:pt x="361" y="49"/>
                  </a:lnTo>
                  <a:lnTo>
                    <a:pt x="336" y="29"/>
                  </a:lnTo>
                  <a:lnTo>
                    <a:pt x="310" y="12"/>
                  </a:lnTo>
                  <a:lnTo>
                    <a:pt x="281" y="2"/>
                  </a:lnTo>
                  <a:lnTo>
                    <a:pt x="250" y="0"/>
                  </a:lnTo>
                  <a:lnTo>
                    <a:pt x="221" y="4"/>
                  </a:lnTo>
                  <a:lnTo>
                    <a:pt x="192" y="14"/>
                  </a:lnTo>
                  <a:lnTo>
                    <a:pt x="166" y="33"/>
                  </a:lnTo>
                  <a:lnTo>
                    <a:pt x="142" y="57"/>
                  </a:lnTo>
                  <a:lnTo>
                    <a:pt x="123" y="86"/>
                  </a:lnTo>
                  <a:lnTo>
                    <a:pt x="106" y="119"/>
                  </a:lnTo>
                  <a:lnTo>
                    <a:pt x="84" y="115"/>
                  </a:lnTo>
                  <a:lnTo>
                    <a:pt x="63" y="119"/>
                  </a:lnTo>
                  <a:lnTo>
                    <a:pt x="41" y="131"/>
                  </a:lnTo>
                  <a:lnTo>
                    <a:pt x="24" y="150"/>
                  </a:lnTo>
                  <a:lnTo>
                    <a:pt x="12" y="173"/>
                  </a:lnTo>
                  <a:lnTo>
                    <a:pt x="3" y="201"/>
                  </a:lnTo>
                  <a:lnTo>
                    <a:pt x="0" y="230"/>
                  </a:lnTo>
                  <a:lnTo>
                    <a:pt x="3" y="261"/>
                  </a:lnTo>
                  <a:lnTo>
                    <a:pt x="12" y="288"/>
                  </a:lnTo>
                  <a:lnTo>
                    <a:pt x="24" y="312"/>
                  </a:lnTo>
                  <a:lnTo>
                    <a:pt x="41" y="331"/>
                  </a:lnTo>
                  <a:lnTo>
                    <a:pt x="63" y="343"/>
                  </a:lnTo>
                  <a:lnTo>
                    <a:pt x="84" y="347"/>
                  </a:lnTo>
                  <a:lnTo>
                    <a:pt x="106" y="343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 lIns="68557" tIns="34278" rIns="68557" bIns="34278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5" name="TextBox 1574">
              <a:extLst>
                <a:ext uri="{FF2B5EF4-FFF2-40B4-BE49-F238E27FC236}">
                  <a16:creationId xmlns:a16="http://schemas.microsoft.com/office/drawing/2014/main" id="{2BCC3567-D5EF-4057-83F3-2FDBB5CF1439}"/>
                </a:ext>
              </a:extLst>
            </p:cNvPr>
            <p:cNvSpPr txBox="1"/>
            <p:nvPr/>
          </p:nvSpPr>
          <p:spPr>
            <a:xfrm>
              <a:off x="1274361" y="4001676"/>
              <a:ext cx="53572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Internet</a:t>
              </a:r>
            </a:p>
          </p:txBody>
        </p:sp>
      </p:grpSp>
      <p:sp>
        <p:nvSpPr>
          <p:cNvPr id="1577" name="Rectangle 1576">
            <a:extLst>
              <a:ext uri="{FF2B5EF4-FFF2-40B4-BE49-F238E27FC236}">
                <a16:creationId xmlns:a16="http://schemas.microsoft.com/office/drawing/2014/main" id="{E5018A56-0EFF-4FDD-890A-DC74BF3B7E4C}"/>
              </a:ext>
            </a:extLst>
          </p:cNvPr>
          <p:cNvSpPr/>
          <p:nvPr/>
        </p:nvSpPr>
        <p:spPr>
          <a:xfrm>
            <a:off x="6074668" y="1693882"/>
            <a:ext cx="486138" cy="26039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2" name="Text Box 584">
            <a:extLst>
              <a:ext uri="{FF2B5EF4-FFF2-40B4-BE49-F238E27FC236}">
                <a16:creationId xmlns:a16="http://schemas.microsoft.com/office/drawing/2014/main" id="{5A1B965F-509E-4089-8116-2978F65D2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874" y="1790970"/>
            <a:ext cx="514350" cy="23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342900">
              <a:spcBef>
                <a:spcPct val="50000"/>
              </a:spcBef>
            </a:pPr>
            <a:r>
              <a:rPr lang="en-US" sz="900" b="1" dirty="0">
                <a:solidFill>
                  <a:srgbClr val="FF3300"/>
                </a:solidFill>
                <a:latin typeface="Calibri"/>
                <a:cs typeface="Arial" charset="0"/>
              </a:rPr>
              <a:t>VPN</a:t>
            </a:r>
          </a:p>
        </p:txBody>
      </p:sp>
      <p:grpSp>
        <p:nvGrpSpPr>
          <p:cNvPr id="713" name="Group 585">
            <a:extLst>
              <a:ext uri="{FF2B5EF4-FFF2-40B4-BE49-F238E27FC236}">
                <a16:creationId xmlns:a16="http://schemas.microsoft.com/office/drawing/2014/main" id="{D326BFC1-8897-4935-912E-5696E7CF6EA2}"/>
              </a:ext>
            </a:extLst>
          </p:cNvPr>
          <p:cNvGrpSpPr>
            <a:grpSpLocks/>
          </p:cNvGrpSpPr>
          <p:nvPr/>
        </p:nvGrpSpPr>
        <p:grpSpPr bwMode="auto">
          <a:xfrm>
            <a:off x="6182174" y="1728383"/>
            <a:ext cx="285750" cy="113110"/>
            <a:chOff x="4752" y="-96"/>
            <a:chExt cx="240" cy="95"/>
          </a:xfrm>
        </p:grpSpPr>
        <p:sp>
          <p:nvSpPr>
            <p:cNvPr id="714" name="AutoShape 586" descr="20%">
              <a:extLst>
                <a:ext uri="{FF2B5EF4-FFF2-40B4-BE49-F238E27FC236}">
                  <a16:creationId xmlns:a16="http://schemas.microsoft.com/office/drawing/2014/main" id="{288D6792-F728-4B0B-814F-68E2510FC1F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752" y="-96"/>
              <a:ext cx="227" cy="95"/>
            </a:xfrm>
            <a:prstGeom prst="rect">
              <a:avLst/>
            </a:prstGeom>
            <a:pattFill prst="pct20">
              <a:fgClr>
                <a:srgbClr val="FF3300"/>
              </a:fgClr>
              <a:bgClr>
                <a:schemeClr val="bg1"/>
              </a:bgClr>
            </a:patt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5" name="Rectangle 587" descr="20%">
              <a:extLst>
                <a:ext uri="{FF2B5EF4-FFF2-40B4-BE49-F238E27FC236}">
                  <a16:creationId xmlns:a16="http://schemas.microsoft.com/office/drawing/2014/main" id="{A0B08C8A-C643-414F-8A5D-1CC6B8841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0" y="-84"/>
              <a:ext cx="211" cy="64"/>
            </a:xfrm>
            <a:prstGeom prst="rect">
              <a:avLst/>
            </a:prstGeom>
            <a:pattFill prst="pct20">
              <a:fgClr>
                <a:srgbClr val="FF3300"/>
              </a:fgClr>
              <a:bgClr>
                <a:srgbClr val="FFFFFF"/>
              </a:bgClr>
            </a:patt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6" name="Rectangle 588" descr="20%">
              <a:extLst>
                <a:ext uri="{FF2B5EF4-FFF2-40B4-BE49-F238E27FC236}">
                  <a16:creationId xmlns:a16="http://schemas.microsoft.com/office/drawing/2014/main" id="{345ADEE9-5267-49D7-BD2F-B2CA6D9EC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" y="-96"/>
              <a:ext cx="211" cy="64"/>
            </a:xfrm>
            <a:prstGeom prst="rect">
              <a:avLst/>
            </a:prstGeom>
            <a:pattFill prst="pct20">
              <a:fgClr>
                <a:srgbClr val="FF3300"/>
              </a:fgClr>
              <a:bgClr>
                <a:srgbClr val="FFFFFF"/>
              </a:bgClr>
            </a:pattFill>
            <a:ln w="3175" cap="rnd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7" name="Rectangle 589" descr="20%">
              <a:extLst>
                <a:ext uri="{FF2B5EF4-FFF2-40B4-BE49-F238E27FC236}">
                  <a16:creationId xmlns:a16="http://schemas.microsoft.com/office/drawing/2014/main" id="{C93A8E48-B9D6-4D5B-B197-051313BA2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0" y="-20"/>
              <a:ext cx="211" cy="8"/>
            </a:xfrm>
            <a:prstGeom prst="rect">
              <a:avLst/>
            </a:prstGeom>
            <a:pattFill prst="pct20">
              <a:fgClr>
                <a:srgbClr val="FF3300"/>
              </a:fgClr>
              <a:bgClr>
                <a:srgbClr val="FFFFFF"/>
              </a:bgClr>
            </a:patt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8" name="Rectangle 590" descr="20%">
              <a:extLst>
                <a:ext uri="{FF2B5EF4-FFF2-40B4-BE49-F238E27FC236}">
                  <a16:creationId xmlns:a16="http://schemas.microsoft.com/office/drawing/2014/main" id="{B1B19C26-A666-48D3-9592-F89EACB19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0" y="-20"/>
              <a:ext cx="211" cy="8"/>
            </a:xfrm>
            <a:prstGeom prst="rect">
              <a:avLst/>
            </a:prstGeom>
            <a:pattFill prst="pct20">
              <a:fgClr>
                <a:srgbClr val="FF3300"/>
              </a:fgClr>
              <a:bgClr>
                <a:srgbClr val="FFFFFF"/>
              </a:bgClr>
            </a:pattFill>
            <a:ln w="3175" cap="rnd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9" name="Freeform 591" descr="20%">
              <a:extLst>
                <a:ext uri="{FF2B5EF4-FFF2-40B4-BE49-F238E27FC236}">
                  <a16:creationId xmlns:a16="http://schemas.microsoft.com/office/drawing/2014/main" id="{EBDFE793-418C-424A-8CC1-AB8C34C065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6" y="-75"/>
              <a:ext cx="199" cy="48"/>
            </a:xfrm>
            <a:custGeom>
              <a:avLst/>
              <a:gdLst>
                <a:gd name="T0" fmla="*/ 0 w 199"/>
                <a:gd name="T1" fmla="*/ 45 h 48"/>
                <a:gd name="T2" fmla="*/ 23 w 199"/>
                <a:gd name="T3" fmla="*/ 45 h 48"/>
                <a:gd name="T4" fmla="*/ 106 w 199"/>
                <a:gd name="T5" fmla="*/ 45 h 48"/>
                <a:gd name="T6" fmla="*/ 129 w 199"/>
                <a:gd name="T7" fmla="*/ 45 h 48"/>
                <a:gd name="T8" fmla="*/ 135 w 199"/>
                <a:gd name="T9" fmla="*/ 0 h 48"/>
                <a:gd name="T10" fmla="*/ 161 w 199"/>
                <a:gd name="T11" fmla="*/ 0 h 48"/>
                <a:gd name="T12" fmla="*/ 135 w 199"/>
                <a:gd name="T13" fmla="*/ 45 h 48"/>
                <a:gd name="T14" fmla="*/ 161 w 199"/>
                <a:gd name="T15" fmla="*/ 45 h 48"/>
                <a:gd name="T16" fmla="*/ 144 w 199"/>
                <a:gd name="T17" fmla="*/ 37 h 48"/>
                <a:gd name="T18" fmla="*/ 152 w 199"/>
                <a:gd name="T19" fmla="*/ 37 h 48"/>
                <a:gd name="T20" fmla="*/ 135 w 199"/>
                <a:gd name="T21" fmla="*/ 21 h 48"/>
                <a:gd name="T22" fmla="*/ 161 w 199"/>
                <a:gd name="T23" fmla="*/ 21 h 48"/>
                <a:gd name="T24" fmla="*/ 197 w 199"/>
                <a:gd name="T25" fmla="*/ 34 h 48"/>
                <a:gd name="T26" fmla="*/ 197 w 199"/>
                <a:gd name="T27" fmla="*/ 48 h 48"/>
                <a:gd name="T28" fmla="*/ 167 w 199"/>
                <a:gd name="T29" fmla="*/ 45 h 48"/>
                <a:gd name="T30" fmla="*/ 193 w 199"/>
                <a:gd name="T31" fmla="*/ 45 h 48"/>
                <a:gd name="T32" fmla="*/ 167 w 199"/>
                <a:gd name="T33" fmla="*/ 37 h 48"/>
                <a:gd name="T34" fmla="*/ 193 w 199"/>
                <a:gd name="T35" fmla="*/ 37 h 48"/>
                <a:gd name="T36" fmla="*/ 167 w 199"/>
                <a:gd name="T37" fmla="*/ 29 h 48"/>
                <a:gd name="T38" fmla="*/ 193 w 199"/>
                <a:gd name="T39" fmla="*/ 29 h 48"/>
                <a:gd name="T40" fmla="*/ 167 w 199"/>
                <a:gd name="T41" fmla="*/ 21 h 48"/>
                <a:gd name="T42" fmla="*/ 193 w 199"/>
                <a:gd name="T43" fmla="*/ 21 h 48"/>
                <a:gd name="T44" fmla="*/ 197 w 199"/>
                <a:gd name="T45" fmla="*/ 18 h 48"/>
                <a:gd name="T46" fmla="*/ 197 w 199"/>
                <a:gd name="T47" fmla="*/ 32 h 48"/>
                <a:gd name="T48" fmla="*/ 167 w 199"/>
                <a:gd name="T49" fmla="*/ 13 h 48"/>
                <a:gd name="T50" fmla="*/ 199 w 199"/>
                <a:gd name="T51" fmla="*/ 13 h 48"/>
                <a:gd name="T52" fmla="*/ 135 w 199"/>
                <a:gd name="T53" fmla="*/ 13 h 48"/>
                <a:gd name="T54" fmla="*/ 161 w 199"/>
                <a:gd name="T55" fmla="*/ 13 h 48"/>
                <a:gd name="T56" fmla="*/ 0 w 199"/>
                <a:gd name="T57" fmla="*/ 0 h 48"/>
                <a:gd name="T58" fmla="*/ 6 w 199"/>
                <a:gd name="T59" fmla="*/ 0 h 48"/>
                <a:gd name="T60" fmla="*/ 15 w 199"/>
                <a:gd name="T61" fmla="*/ 0 h 48"/>
                <a:gd name="T62" fmla="*/ 47 w 199"/>
                <a:gd name="T63" fmla="*/ 0 h 48"/>
                <a:gd name="T64" fmla="*/ 56 w 199"/>
                <a:gd name="T65" fmla="*/ 0 h 48"/>
                <a:gd name="T66" fmla="*/ 88 w 199"/>
                <a:gd name="T67" fmla="*/ 0 h 48"/>
                <a:gd name="T68" fmla="*/ 97 w 199"/>
                <a:gd name="T69" fmla="*/ 0 h 48"/>
                <a:gd name="T70" fmla="*/ 129 w 199"/>
                <a:gd name="T71" fmla="*/ 0 h 48"/>
                <a:gd name="T72" fmla="*/ 0 w 199"/>
                <a:gd name="T73" fmla="*/ 13 h 48"/>
                <a:gd name="T74" fmla="*/ 129 w 199"/>
                <a:gd name="T75" fmla="*/ 13 h 48"/>
                <a:gd name="T76" fmla="*/ 0 w 199"/>
                <a:gd name="T77" fmla="*/ 21 h 48"/>
                <a:gd name="T78" fmla="*/ 129 w 199"/>
                <a:gd name="T79" fmla="*/ 21 h 48"/>
                <a:gd name="T80" fmla="*/ 0 w 199"/>
                <a:gd name="T81" fmla="*/ 29 h 48"/>
                <a:gd name="T82" fmla="*/ 129 w 199"/>
                <a:gd name="T83" fmla="*/ 29 h 48"/>
                <a:gd name="T84" fmla="*/ 0 w 199"/>
                <a:gd name="T85" fmla="*/ 37 h 48"/>
                <a:gd name="T86" fmla="*/ 129 w 199"/>
                <a:gd name="T87" fmla="*/ 37 h 48"/>
                <a:gd name="T88" fmla="*/ 35 w 199"/>
                <a:gd name="T89" fmla="*/ 45 h 48"/>
                <a:gd name="T90" fmla="*/ 94 w 199"/>
                <a:gd name="T91" fmla="*/ 45 h 4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99"/>
                <a:gd name="T139" fmla="*/ 0 h 48"/>
                <a:gd name="T140" fmla="*/ 199 w 199"/>
                <a:gd name="T141" fmla="*/ 48 h 4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99" h="48">
                  <a:moveTo>
                    <a:pt x="0" y="45"/>
                  </a:moveTo>
                  <a:lnTo>
                    <a:pt x="23" y="45"/>
                  </a:lnTo>
                  <a:moveTo>
                    <a:pt x="106" y="45"/>
                  </a:moveTo>
                  <a:lnTo>
                    <a:pt x="129" y="45"/>
                  </a:lnTo>
                  <a:moveTo>
                    <a:pt x="135" y="0"/>
                  </a:moveTo>
                  <a:lnTo>
                    <a:pt x="161" y="0"/>
                  </a:lnTo>
                  <a:moveTo>
                    <a:pt x="135" y="45"/>
                  </a:moveTo>
                  <a:lnTo>
                    <a:pt x="161" y="45"/>
                  </a:lnTo>
                  <a:moveTo>
                    <a:pt x="144" y="37"/>
                  </a:moveTo>
                  <a:lnTo>
                    <a:pt x="152" y="37"/>
                  </a:lnTo>
                  <a:moveTo>
                    <a:pt x="135" y="21"/>
                  </a:moveTo>
                  <a:lnTo>
                    <a:pt x="161" y="21"/>
                  </a:lnTo>
                  <a:moveTo>
                    <a:pt x="197" y="34"/>
                  </a:moveTo>
                  <a:lnTo>
                    <a:pt x="197" y="48"/>
                  </a:lnTo>
                  <a:moveTo>
                    <a:pt x="167" y="45"/>
                  </a:moveTo>
                  <a:lnTo>
                    <a:pt x="193" y="45"/>
                  </a:lnTo>
                  <a:moveTo>
                    <a:pt x="167" y="37"/>
                  </a:moveTo>
                  <a:lnTo>
                    <a:pt x="193" y="37"/>
                  </a:lnTo>
                  <a:moveTo>
                    <a:pt x="167" y="29"/>
                  </a:moveTo>
                  <a:lnTo>
                    <a:pt x="193" y="29"/>
                  </a:lnTo>
                  <a:moveTo>
                    <a:pt x="167" y="21"/>
                  </a:moveTo>
                  <a:lnTo>
                    <a:pt x="193" y="21"/>
                  </a:lnTo>
                  <a:moveTo>
                    <a:pt x="197" y="18"/>
                  </a:moveTo>
                  <a:lnTo>
                    <a:pt x="197" y="32"/>
                  </a:lnTo>
                  <a:moveTo>
                    <a:pt x="167" y="13"/>
                  </a:moveTo>
                  <a:lnTo>
                    <a:pt x="199" y="13"/>
                  </a:lnTo>
                  <a:moveTo>
                    <a:pt x="135" y="13"/>
                  </a:moveTo>
                  <a:lnTo>
                    <a:pt x="161" y="13"/>
                  </a:lnTo>
                  <a:moveTo>
                    <a:pt x="0" y="0"/>
                  </a:moveTo>
                  <a:lnTo>
                    <a:pt x="6" y="0"/>
                  </a:lnTo>
                  <a:moveTo>
                    <a:pt x="15" y="0"/>
                  </a:moveTo>
                  <a:lnTo>
                    <a:pt x="47" y="0"/>
                  </a:lnTo>
                  <a:moveTo>
                    <a:pt x="56" y="0"/>
                  </a:moveTo>
                  <a:lnTo>
                    <a:pt x="88" y="0"/>
                  </a:lnTo>
                  <a:moveTo>
                    <a:pt x="97" y="0"/>
                  </a:moveTo>
                  <a:lnTo>
                    <a:pt x="129" y="0"/>
                  </a:lnTo>
                  <a:moveTo>
                    <a:pt x="0" y="13"/>
                  </a:moveTo>
                  <a:lnTo>
                    <a:pt x="129" y="13"/>
                  </a:lnTo>
                  <a:moveTo>
                    <a:pt x="0" y="21"/>
                  </a:moveTo>
                  <a:lnTo>
                    <a:pt x="129" y="21"/>
                  </a:lnTo>
                  <a:moveTo>
                    <a:pt x="0" y="29"/>
                  </a:moveTo>
                  <a:lnTo>
                    <a:pt x="129" y="29"/>
                  </a:lnTo>
                  <a:moveTo>
                    <a:pt x="0" y="37"/>
                  </a:moveTo>
                  <a:lnTo>
                    <a:pt x="129" y="37"/>
                  </a:lnTo>
                  <a:moveTo>
                    <a:pt x="35" y="45"/>
                  </a:moveTo>
                  <a:lnTo>
                    <a:pt x="94" y="45"/>
                  </a:lnTo>
                </a:path>
              </a:pathLst>
            </a:custGeom>
            <a:pattFill prst="pct20">
              <a:fgClr>
                <a:srgbClr val="FF3300"/>
              </a:fgClr>
              <a:bgClr>
                <a:srgbClr val="FFFFFF"/>
              </a:bgClr>
            </a:pattFill>
            <a:ln w="14288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0" name="Freeform 592" descr="20%">
              <a:extLst>
                <a:ext uri="{FF2B5EF4-FFF2-40B4-BE49-F238E27FC236}">
                  <a16:creationId xmlns:a16="http://schemas.microsoft.com/office/drawing/2014/main" id="{A50306C1-B61C-4C8E-80D0-73582D980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0" y="-84"/>
              <a:ext cx="211" cy="72"/>
            </a:xfrm>
            <a:custGeom>
              <a:avLst/>
              <a:gdLst>
                <a:gd name="T0" fmla="*/ 0 w 211"/>
                <a:gd name="T1" fmla="*/ 0 h 72"/>
                <a:gd name="T2" fmla="*/ 0 w 211"/>
                <a:gd name="T3" fmla="*/ 72 h 72"/>
                <a:gd name="T4" fmla="*/ 211 w 211"/>
                <a:gd name="T5" fmla="*/ 72 h 72"/>
                <a:gd name="T6" fmla="*/ 0 60000 65536"/>
                <a:gd name="T7" fmla="*/ 0 60000 65536"/>
                <a:gd name="T8" fmla="*/ 0 60000 65536"/>
                <a:gd name="T9" fmla="*/ 0 w 211"/>
                <a:gd name="T10" fmla="*/ 0 h 72"/>
                <a:gd name="T11" fmla="*/ 211 w 211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" h="72">
                  <a:moveTo>
                    <a:pt x="0" y="0"/>
                  </a:moveTo>
                  <a:lnTo>
                    <a:pt x="0" y="72"/>
                  </a:lnTo>
                  <a:lnTo>
                    <a:pt x="211" y="72"/>
                  </a:lnTo>
                </a:path>
              </a:pathLst>
            </a:custGeom>
            <a:pattFill prst="pct20">
              <a:fgClr>
                <a:srgbClr val="FF3300"/>
              </a:fgClr>
              <a:bgClr>
                <a:srgbClr val="FFFFFF"/>
              </a:bgClr>
            </a:pattFill>
            <a:ln w="3175" cap="rnd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81" name="Group 451">
            <a:extLst>
              <a:ext uri="{FF2B5EF4-FFF2-40B4-BE49-F238E27FC236}">
                <a16:creationId xmlns:a16="http://schemas.microsoft.com/office/drawing/2014/main" id="{5F3FF49F-B64A-4BC7-B0A6-2EA95DFB9606}"/>
              </a:ext>
            </a:extLst>
          </p:cNvPr>
          <p:cNvGrpSpPr>
            <a:grpSpLocks/>
          </p:cNvGrpSpPr>
          <p:nvPr/>
        </p:nvGrpSpPr>
        <p:grpSpPr bwMode="auto">
          <a:xfrm>
            <a:off x="6054376" y="3670443"/>
            <a:ext cx="428625" cy="538163"/>
            <a:chOff x="1920" y="2304"/>
            <a:chExt cx="360" cy="452"/>
          </a:xfrm>
        </p:grpSpPr>
        <p:sp>
          <p:nvSpPr>
            <p:cNvPr id="589" name="Freeform 452">
              <a:extLst>
                <a:ext uri="{FF2B5EF4-FFF2-40B4-BE49-F238E27FC236}">
                  <a16:creationId xmlns:a16="http://schemas.microsoft.com/office/drawing/2014/main" id="{81C39E33-E0A8-446D-8424-28747553F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2304"/>
              <a:ext cx="76" cy="240"/>
            </a:xfrm>
            <a:custGeom>
              <a:avLst/>
              <a:gdLst>
                <a:gd name="T0" fmla="*/ 73 w 76"/>
                <a:gd name="T1" fmla="*/ 0 h 240"/>
                <a:gd name="T2" fmla="*/ 65 w 76"/>
                <a:gd name="T3" fmla="*/ 56 h 240"/>
                <a:gd name="T4" fmla="*/ 9 w 76"/>
                <a:gd name="T5" fmla="*/ 96 h 240"/>
                <a:gd name="T6" fmla="*/ 9 w 76"/>
                <a:gd name="T7" fmla="*/ 144 h 240"/>
                <a:gd name="T8" fmla="*/ 57 w 76"/>
                <a:gd name="T9" fmla="*/ 192 h 240"/>
                <a:gd name="T10" fmla="*/ 9 w 76"/>
                <a:gd name="T11" fmla="*/ 24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"/>
                <a:gd name="T19" fmla="*/ 0 h 240"/>
                <a:gd name="T20" fmla="*/ 76 w 76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" h="240">
                  <a:moveTo>
                    <a:pt x="73" y="0"/>
                  </a:moveTo>
                  <a:cubicBezTo>
                    <a:pt x="72" y="11"/>
                    <a:pt x="76" y="40"/>
                    <a:pt x="65" y="56"/>
                  </a:cubicBezTo>
                  <a:cubicBezTo>
                    <a:pt x="54" y="72"/>
                    <a:pt x="18" y="81"/>
                    <a:pt x="9" y="96"/>
                  </a:cubicBezTo>
                  <a:cubicBezTo>
                    <a:pt x="0" y="111"/>
                    <a:pt x="1" y="128"/>
                    <a:pt x="9" y="144"/>
                  </a:cubicBezTo>
                  <a:cubicBezTo>
                    <a:pt x="17" y="160"/>
                    <a:pt x="57" y="176"/>
                    <a:pt x="57" y="192"/>
                  </a:cubicBezTo>
                  <a:cubicBezTo>
                    <a:pt x="57" y="208"/>
                    <a:pt x="33" y="224"/>
                    <a:pt x="9" y="240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0" name="Rectangle 453">
              <a:extLst>
                <a:ext uri="{FF2B5EF4-FFF2-40B4-BE49-F238E27FC236}">
                  <a16:creationId xmlns:a16="http://schemas.microsoft.com/office/drawing/2014/main" id="{754414E4-CFBF-4598-B970-036755CDF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544"/>
              <a:ext cx="360" cy="7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1" name="Rectangle 454">
              <a:extLst>
                <a:ext uri="{FF2B5EF4-FFF2-40B4-BE49-F238E27FC236}">
                  <a16:creationId xmlns:a16="http://schemas.microsoft.com/office/drawing/2014/main" id="{A8A24CCD-9E62-41A7-A0A3-28C5C812C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9" y="2547"/>
              <a:ext cx="43" cy="21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2" name="Freeform 455">
              <a:extLst>
                <a:ext uri="{FF2B5EF4-FFF2-40B4-BE49-F238E27FC236}">
                  <a16:creationId xmlns:a16="http://schemas.microsoft.com/office/drawing/2014/main" id="{7831AFE0-4658-4E69-9297-E17AD4B990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1" y="2590"/>
              <a:ext cx="288" cy="13"/>
            </a:xfrm>
            <a:custGeom>
              <a:avLst/>
              <a:gdLst>
                <a:gd name="T0" fmla="*/ 0 w 288"/>
                <a:gd name="T1" fmla="*/ 7 h 13"/>
                <a:gd name="T2" fmla="*/ 5 w 288"/>
                <a:gd name="T3" fmla="*/ 0 h 13"/>
                <a:gd name="T4" fmla="*/ 15 w 288"/>
                <a:gd name="T5" fmla="*/ 0 h 13"/>
                <a:gd name="T6" fmla="*/ 17 w 288"/>
                <a:gd name="T7" fmla="*/ 7 h 13"/>
                <a:gd name="T8" fmla="*/ 15 w 288"/>
                <a:gd name="T9" fmla="*/ 13 h 13"/>
                <a:gd name="T10" fmla="*/ 5 w 288"/>
                <a:gd name="T11" fmla="*/ 13 h 13"/>
                <a:gd name="T12" fmla="*/ 0 w 288"/>
                <a:gd name="T13" fmla="*/ 7 h 13"/>
                <a:gd name="T14" fmla="*/ 70 w 288"/>
                <a:gd name="T15" fmla="*/ 7 h 13"/>
                <a:gd name="T16" fmla="*/ 72 w 288"/>
                <a:gd name="T17" fmla="*/ 0 h 13"/>
                <a:gd name="T18" fmla="*/ 82 w 288"/>
                <a:gd name="T19" fmla="*/ 0 h 13"/>
                <a:gd name="T20" fmla="*/ 87 w 288"/>
                <a:gd name="T21" fmla="*/ 7 h 13"/>
                <a:gd name="T22" fmla="*/ 82 w 288"/>
                <a:gd name="T23" fmla="*/ 13 h 13"/>
                <a:gd name="T24" fmla="*/ 72 w 288"/>
                <a:gd name="T25" fmla="*/ 13 h 13"/>
                <a:gd name="T26" fmla="*/ 70 w 288"/>
                <a:gd name="T27" fmla="*/ 7 h 13"/>
                <a:gd name="T28" fmla="*/ 91 w 288"/>
                <a:gd name="T29" fmla="*/ 7 h 13"/>
                <a:gd name="T30" fmla="*/ 96 w 288"/>
                <a:gd name="T31" fmla="*/ 0 h 13"/>
                <a:gd name="T32" fmla="*/ 103 w 288"/>
                <a:gd name="T33" fmla="*/ 0 h 13"/>
                <a:gd name="T34" fmla="*/ 108 w 288"/>
                <a:gd name="T35" fmla="*/ 7 h 13"/>
                <a:gd name="T36" fmla="*/ 103 w 288"/>
                <a:gd name="T37" fmla="*/ 13 h 13"/>
                <a:gd name="T38" fmla="*/ 96 w 288"/>
                <a:gd name="T39" fmla="*/ 13 h 13"/>
                <a:gd name="T40" fmla="*/ 91 w 288"/>
                <a:gd name="T41" fmla="*/ 7 h 13"/>
                <a:gd name="T42" fmla="*/ 113 w 288"/>
                <a:gd name="T43" fmla="*/ 7 h 13"/>
                <a:gd name="T44" fmla="*/ 118 w 288"/>
                <a:gd name="T45" fmla="*/ 0 h 13"/>
                <a:gd name="T46" fmla="*/ 128 w 288"/>
                <a:gd name="T47" fmla="*/ 0 h 13"/>
                <a:gd name="T48" fmla="*/ 130 w 288"/>
                <a:gd name="T49" fmla="*/ 7 h 13"/>
                <a:gd name="T50" fmla="*/ 128 w 288"/>
                <a:gd name="T51" fmla="*/ 13 h 13"/>
                <a:gd name="T52" fmla="*/ 118 w 288"/>
                <a:gd name="T53" fmla="*/ 13 h 13"/>
                <a:gd name="T54" fmla="*/ 113 w 288"/>
                <a:gd name="T55" fmla="*/ 7 h 13"/>
                <a:gd name="T56" fmla="*/ 137 w 288"/>
                <a:gd name="T57" fmla="*/ 7 h 13"/>
                <a:gd name="T58" fmla="*/ 140 w 288"/>
                <a:gd name="T59" fmla="*/ 0 h 13"/>
                <a:gd name="T60" fmla="*/ 149 w 288"/>
                <a:gd name="T61" fmla="*/ 0 h 13"/>
                <a:gd name="T62" fmla="*/ 154 w 288"/>
                <a:gd name="T63" fmla="*/ 7 h 13"/>
                <a:gd name="T64" fmla="*/ 149 w 288"/>
                <a:gd name="T65" fmla="*/ 13 h 13"/>
                <a:gd name="T66" fmla="*/ 140 w 288"/>
                <a:gd name="T67" fmla="*/ 13 h 13"/>
                <a:gd name="T68" fmla="*/ 137 w 288"/>
                <a:gd name="T69" fmla="*/ 7 h 13"/>
                <a:gd name="T70" fmla="*/ 159 w 288"/>
                <a:gd name="T71" fmla="*/ 7 h 13"/>
                <a:gd name="T72" fmla="*/ 164 w 288"/>
                <a:gd name="T73" fmla="*/ 0 h 13"/>
                <a:gd name="T74" fmla="*/ 171 w 288"/>
                <a:gd name="T75" fmla="*/ 0 h 13"/>
                <a:gd name="T76" fmla="*/ 176 w 288"/>
                <a:gd name="T77" fmla="*/ 7 h 13"/>
                <a:gd name="T78" fmla="*/ 171 w 288"/>
                <a:gd name="T79" fmla="*/ 13 h 13"/>
                <a:gd name="T80" fmla="*/ 164 w 288"/>
                <a:gd name="T81" fmla="*/ 13 h 13"/>
                <a:gd name="T82" fmla="*/ 159 w 288"/>
                <a:gd name="T83" fmla="*/ 7 h 13"/>
                <a:gd name="T84" fmla="*/ 180 w 288"/>
                <a:gd name="T85" fmla="*/ 7 h 13"/>
                <a:gd name="T86" fmla="*/ 185 w 288"/>
                <a:gd name="T87" fmla="*/ 0 h 13"/>
                <a:gd name="T88" fmla="*/ 195 w 288"/>
                <a:gd name="T89" fmla="*/ 0 h 13"/>
                <a:gd name="T90" fmla="*/ 197 w 288"/>
                <a:gd name="T91" fmla="*/ 7 h 13"/>
                <a:gd name="T92" fmla="*/ 195 w 288"/>
                <a:gd name="T93" fmla="*/ 13 h 13"/>
                <a:gd name="T94" fmla="*/ 185 w 288"/>
                <a:gd name="T95" fmla="*/ 13 h 13"/>
                <a:gd name="T96" fmla="*/ 180 w 288"/>
                <a:gd name="T97" fmla="*/ 7 h 13"/>
                <a:gd name="T98" fmla="*/ 250 w 288"/>
                <a:gd name="T99" fmla="*/ 7 h 13"/>
                <a:gd name="T100" fmla="*/ 252 w 288"/>
                <a:gd name="T101" fmla="*/ 0 h 13"/>
                <a:gd name="T102" fmla="*/ 262 w 288"/>
                <a:gd name="T103" fmla="*/ 0 h 13"/>
                <a:gd name="T104" fmla="*/ 267 w 288"/>
                <a:gd name="T105" fmla="*/ 7 h 13"/>
                <a:gd name="T106" fmla="*/ 262 w 288"/>
                <a:gd name="T107" fmla="*/ 13 h 13"/>
                <a:gd name="T108" fmla="*/ 252 w 288"/>
                <a:gd name="T109" fmla="*/ 13 h 13"/>
                <a:gd name="T110" fmla="*/ 250 w 288"/>
                <a:gd name="T111" fmla="*/ 7 h 13"/>
                <a:gd name="T112" fmla="*/ 272 w 288"/>
                <a:gd name="T113" fmla="*/ 7 h 13"/>
                <a:gd name="T114" fmla="*/ 276 w 288"/>
                <a:gd name="T115" fmla="*/ 0 h 13"/>
                <a:gd name="T116" fmla="*/ 284 w 288"/>
                <a:gd name="T117" fmla="*/ 0 h 13"/>
                <a:gd name="T118" fmla="*/ 288 w 288"/>
                <a:gd name="T119" fmla="*/ 7 h 13"/>
                <a:gd name="T120" fmla="*/ 284 w 288"/>
                <a:gd name="T121" fmla="*/ 13 h 13"/>
                <a:gd name="T122" fmla="*/ 276 w 288"/>
                <a:gd name="T123" fmla="*/ 13 h 13"/>
                <a:gd name="T124" fmla="*/ 272 w 288"/>
                <a:gd name="T125" fmla="*/ 7 h 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8"/>
                <a:gd name="T190" fmla="*/ 0 h 13"/>
                <a:gd name="T191" fmla="*/ 288 w 288"/>
                <a:gd name="T192" fmla="*/ 13 h 1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8" h="13">
                  <a:moveTo>
                    <a:pt x="0" y="7"/>
                  </a:moveTo>
                  <a:lnTo>
                    <a:pt x="5" y="0"/>
                  </a:lnTo>
                  <a:lnTo>
                    <a:pt x="15" y="0"/>
                  </a:lnTo>
                  <a:lnTo>
                    <a:pt x="17" y="7"/>
                  </a:lnTo>
                  <a:lnTo>
                    <a:pt x="15" y="13"/>
                  </a:lnTo>
                  <a:lnTo>
                    <a:pt x="5" y="13"/>
                  </a:lnTo>
                  <a:lnTo>
                    <a:pt x="0" y="7"/>
                  </a:lnTo>
                  <a:close/>
                  <a:moveTo>
                    <a:pt x="70" y="7"/>
                  </a:moveTo>
                  <a:lnTo>
                    <a:pt x="72" y="0"/>
                  </a:lnTo>
                  <a:lnTo>
                    <a:pt x="82" y="0"/>
                  </a:lnTo>
                  <a:lnTo>
                    <a:pt x="87" y="7"/>
                  </a:lnTo>
                  <a:lnTo>
                    <a:pt x="82" y="13"/>
                  </a:lnTo>
                  <a:lnTo>
                    <a:pt x="72" y="13"/>
                  </a:lnTo>
                  <a:lnTo>
                    <a:pt x="70" y="7"/>
                  </a:lnTo>
                  <a:close/>
                  <a:moveTo>
                    <a:pt x="91" y="7"/>
                  </a:moveTo>
                  <a:lnTo>
                    <a:pt x="96" y="0"/>
                  </a:lnTo>
                  <a:lnTo>
                    <a:pt x="103" y="0"/>
                  </a:lnTo>
                  <a:lnTo>
                    <a:pt x="108" y="7"/>
                  </a:lnTo>
                  <a:lnTo>
                    <a:pt x="103" y="13"/>
                  </a:lnTo>
                  <a:lnTo>
                    <a:pt x="96" y="13"/>
                  </a:lnTo>
                  <a:lnTo>
                    <a:pt x="91" y="7"/>
                  </a:lnTo>
                  <a:close/>
                  <a:moveTo>
                    <a:pt x="113" y="7"/>
                  </a:moveTo>
                  <a:lnTo>
                    <a:pt x="118" y="0"/>
                  </a:lnTo>
                  <a:lnTo>
                    <a:pt x="128" y="0"/>
                  </a:lnTo>
                  <a:lnTo>
                    <a:pt x="130" y="7"/>
                  </a:lnTo>
                  <a:lnTo>
                    <a:pt x="128" y="13"/>
                  </a:lnTo>
                  <a:lnTo>
                    <a:pt x="118" y="13"/>
                  </a:lnTo>
                  <a:lnTo>
                    <a:pt x="113" y="7"/>
                  </a:lnTo>
                  <a:close/>
                  <a:moveTo>
                    <a:pt x="137" y="7"/>
                  </a:moveTo>
                  <a:lnTo>
                    <a:pt x="140" y="0"/>
                  </a:lnTo>
                  <a:lnTo>
                    <a:pt x="149" y="0"/>
                  </a:lnTo>
                  <a:lnTo>
                    <a:pt x="154" y="7"/>
                  </a:lnTo>
                  <a:lnTo>
                    <a:pt x="149" y="13"/>
                  </a:lnTo>
                  <a:lnTo>
                    <a:pt x="140" y="13"/>
                  </a:lnTo>
                  <a:lnTo>
                    <a:pt x="137" y="7"/>
                  </a:lnTo>
                  <a:close/>
                  <a:moveTo>
                    <a:pt x="159" y="7"/>
                  </a:moveTo>
                  <a:lnTo>
                    <a:pt x="164" y="0"/>
                  </a:lnTo>
                  <a:lnTo>
                    <a:pt x="171" y="0"/>
                  </a:lnTo>
                  <a:lnTo>
                    <a:pt x="176" y="7"/>
                  </a:lnTo>
                  <a:lnTo>
                    <a:pt x="171" y="13"/>
                  </a:lnTo>
                  <a:lnTo>
                    <a:pt x="164" y="13"/>
                  </a:lnTo>
                  <a:lnTo>
                    <a:pt x="159" y="7"/>
                  </a:lnTo>
                  <a:close/>
                  <a:moveTo>
                    <a:pt x="180" y="7"/>
                  </a:moveTo>
                  <a:lnTo>
                    <a:pt x="185" y="0"/>
                  </a:lnTo>
                  <a:lnTo>
                    <a:pt x="195" y="0"/>
                  </a:lnTo>
                  <a:lnTo>
                    <a:pt x="197" y="7"/>
                  </a:lnTo>
                  <a:lnTo>
                    <a:pt x="195" y="13"/>
                  </a:lnTo>
                  <a:lnTo>
                    <a:pt x="185" y="13"/>
                  </a:lnTo>
                  <a:lnTo>
                    <a:pt x="180" y="7"/>
                  </a:lnTo>
                  <a:close/>
                  <a:moveTo>
                    <a:pt x="250" y="7"/>
                  </a:moveTo>
                  <a:lnTo>
                    <a:pt x="252" y="0"/>
                  </a:lnTo>
                  <a:lnTo>
                    <a:pt x="262" y="0"/>
                  </a:lnTo>
                  <a:lnTo>
                    <a:pt x="267" y="7"/>
                  </a:lnTo>
                  <a:lnTo>
                    <a:pt x="262" y="13"/>
                  </a:lnTo>
                  <a:lnTo>
                    <a:pt x="252" y="13"/>
                  </a:lnTo>
                  <a:lnTo>
                    <a:pt x="250" y="7"/>
                  </a:lnTo>
                  <a:close/>
                  <a:moveTo>
                    <a:pt x="272" y="7"/>
                  </a:moveTo>
                  <a:lnTo>
                    <a:pt x="276" y="0"/>
                  </a:lnTo>
                  <a:lnTo>
                    <a:pt x="284" y="0"/>
                  </a:lnTo>
                  <a:lnTo>
                    <a:pt x="288" y="7"/>
                  </a:lnTo>
                  <a:lnTo>
                    <a:pt x="284" y="13"/>
                  </a:lnTo>
                  <a:lnTo>
                    <a:pt x="276" y="13"/>
                  </a:lnTo>
                  <a:lnTo>
                    <a:pt x="272" y="7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3" name="Freeform 456">
              <a:extLst>
                <a:ext uri="{FF2B5EF4-FFF2-40B4-BE49-F238E27FC236}">
                  <a16:creationId xmlns:a16="http://schemas.microsoft.com/office/drawing/2014/main" id="{F7BD9194-B2D9-420B-8ACE-ADB7E303DC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0" y="2592"/>
              <a:ext cx="315" cy="39"/>
            </a:xfrm>
            <a:custGeom>
              <a:avLst/>
              <a:gdLst>
                <a:gd name="T0" fmla="*/ 0 w 315"/>
                <a:gd name="T1" fmla="*/ 39 h 39"/>
                <a:gd name="T2" fmla="*/ 0 w 315"/>
                <a:gd name="T3" fmla="*/ 0 h 39"/>
                <a:gd name="T4" fmla="*/ 43 w 315"/>
                <a:gd name="T5" fmla="*/ 0 h 39"/>
                <a:gd name="T6" fmla="*/ 43 w 315"/>
                <a:gd name="T7" fmla="*/ 39 h 39"/>
                <a:gd name="T8" fmla="*/ 67 w 315"/>
                <a:gd name="T9" fmla="*/ 39 h 39"/>
                <a:gd name="T10" fmla="*/ 67 w 315"/>
                <a:gd name="T11" fmla="*/ 0 h 39"/>
                <a:gd name="T12" fmla="*/ 224 w 315"/>
                <a:gd name="T13" fmla="*/ 0 h 39"/>
                <a:gd name="T14" fmla="*/ 224 w 315"/>
                <a:gd name="T15" fmla="*/ 39 h 39"/>
                <a:gd name="T16" fmla="*/ 248 w 315"/>
                <a:gd name="T17" fmla="*/ 39 h 39"/>
                <a:gd name="T18" fmla="*/ 248 w 315"/>
                <a:gd name="T19" fmla="*/ 0 h 39"/>
                <a:gd name="T20" fmla="*/ 315 w 315"/>
                <a:gd name="T21" fmla="*/ 0 h 39"/>
                <a:gd name="T22" fmla="*/ 315 w 315"/>
                <a:gd name="T23" fmla="*/ 39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5"/>
                <a:gd name="T37" fmla="*/ 0 h 39"/>
                <a:gd name="T38" fmla="*/ 315 w 315"/>
                <a:gd name="T39" fmla="*/ 39 h 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5" h="39">
                  <a:moveTo>
                    <a:pt x="0" y="39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39"/>
                  </a:lnTo>
                  <a:moveTo>
                    <a:pt x="67" y="39"/>
                  </a:moveTo>
                  <a:lnTo>
                    <a:pt x="67" y="0"/>
                  </a:lnTo>
                  <a:lnTo>
                    <a:pt x="224" y="0"/>
                  </a:lnTo>
                  <a:lnTo>
                    <a:pt x="224" y="39"/>
                  </a:lnTo>
                  <a:moveTo>
                    <a:pt x="248" y="39"/>
                  </a:moveTo>
                  <a:lnTo>
                    <a:pt x="248" y="0"/>
                  </a:lnTo>
                  <a:lnTo>
                    <a:pt x="315" y="0"/>
                  </a:lnTo>
                  <a:lnTo>
                    <a:pt x="315" y="39"/>
                  </a:lnTo>
                </a:path>
              </a:pathLst>
            </a:custGeom>
            <a:noFill/>
            <a:ln w="31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4" name="Rectangle 457">
              <a:extLst>
                <a:ext uri="{FF2B5EF4-FFF2-40B4-BE49-F238E27FC236}">
                  <a16:creationId xmlns:a16="http://schemas.microsoft.com/office/drawing/2014/main" id="{FA5FE273-83FD-48CB-83F1-8463BF9D6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640"/>
              <a:ext cx="12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342900" eaLnBrk="0" hangingPunct="0"/>
              <a:r>
                <a:rPr lang="en-US" sz="900" b="1" dirty="0">
                  <a:solidFill>
                    <a:srgbClr val="FF3300"/>
                  </a:solidFill>
                  <a:latin typeface="Calibri"/>
                  <a:cs typeface="Arial" charset="0"/>
                </a:rPr>
                <a:t>IPS</a:t>
              </a:r>
            </a:p>
          </p:txBody>
        </p:sp>
      </p:grpSp>
      <p:pic>
        <p:nvPicPr>
          <p:cNvPr id="595" name="Picture 594">
            <a:extLst>
              <a:ext uri="{FF2B5EF4-FFF2-40B4-BE49-F238E27FC236}">
                <a16:creationId xmlns:a16="http://schemas.microsoft.com/office/drawing/2014/main" id="{714A827A-7488-4235-A987-96F7273E97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19084" y="905530"/>
            <a:ext cx="456593" cy="337883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597" name="Group 56">
            <a:extLst>
              <a:ext uri="{FF2B5EF4-FFF2-40B4-BE49-F238E27FC236}">
                <a16:creationId xmlns:a16="http://schemas.microsoft.com/office/drawing/2014/main" id="{6D23719C-F299-41D5-A87D-3990469AE16A}"/>
              </a:ext>
            </a:extLst>
          </p:cNvPr>
          <p:cNvGrpSpPr>
            <a:grpSpLocks/>
          </p:cNvGrpSpPr>
          <p:nvPr/>
        </p:nvGrpSpPr>
        <p:grpSpPr bwMode="auto">
          <a:xfrm>
            <a:off x="5775801" y="282655"/>
            <a:ext cx="450057" cy="509588"/>
            <a:chOff x="578" y="2784"/>
            <a:chExt cx="378" cy="428"/>
          </a:xfrm>
        </p:grpSpPr>
        <p:sp>
          <p:nvSpPr>
            <p:cNvPr id="599" name="Freeform 57">
              <a:extLst>
                <a:ext uri="{FF2B5EF4-FFF2-40B4-BE49-F238E27FC236}">
                  <a16:creationId xmlns:a16="http://schemas.microsoft.com/office/drawing/2014/main" id="{92127416-6EE1-49B9-A3CB-490BEC44B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" y="2784"/>
              <a:ext cx="180" cy="205"/>
            </a:xfrm>
            <a:custGeom>
              <a:avLst/>
              <a:gdLst>
                <a:gd name="T0" fmla="*/ 0 w 180"/>
                <a:gd name="T1" fmla="*/ 205 h 205"/>
                <a:gd name="T2" fmla="*/ 0 w 180"/>
                <a:gd name="T3" fmla="*/ 197 h 205"/>
                <a:gd name="T4" fmla="*/ 43 w 180"/>
                <a:gd name="T5" fmla="*/ 185 h 205"/>
                <a:gd name="T6" fmla="*/ 43 w 180"/>
                <a:gd name="T7" fmla="*/ 0 h 205"/>
                <a:gd name="T8" fmla="*/ 134 w 180"/>
                <a:gd name="T9" fmla="*/ 0 h 205"/>
                <a:gd name="T10" fmla="*/ 134 w 180"/>
                <a:gd name="T11" fmla="*/ 185 h 205"/>
                <a:gd name="T12" fmla="*/ 180 w 180"/>
                <a:gd name="T13" fmla="*/ 197 h 205"/>
                <a:gd name="T14" fmla="*/ 180 w 180"/>
                <a:gd name="T15" fmla="*/ 205 h 205"/>
                <a:gd name="T16" fmla="*/ 0 w 180"/>
                <a:gd name="T17" fmla="*/ 205 h 2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0"/>
                <a:gd name="T28" fmla="*/ 0 h 205"/>
                <a:gd name="T29" fmla="*/ 180 w 180"/>
                <a:gd name="T30" fmla="*/ 205 h 2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0" h="205">
                  <a:moveTo>
                    <a:pt x="0" y="205"/>
                  </a:moveTo>
                  <a:lnTo>
                    <a:pt x="0" y="197"/>
                  </a:lnTo>
                  <a:lnTo>
                    <a:pt x="43" y="185"/>
                  </a:lnTo>
                  <a:lnTo>
                    <a:pt x="43" y="0"/>
                  </a:lnTo>
                  <a:lnTo>
                    <a:pt x="134" y="0"/>
                  </a:lnTo>
                  <a:lnTo>
                    <a:pt x="134" y="185"/>
                  </a:lnTo>
                  <a:lnTo>
                    <a:pt x="180" y="197"/>
                  </a:lnTo>
                  <a:lnTo>
                    <a:pt x="180" y="205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0" name="Freeform 58">
              <a:extLst>
                <a:ext uri="{FF2B5EF4-FFF2-40B4-BE49-F238E27FC236}">
                  <a16:creationId xmlns:a16="http://schemas.microsoft.com/office/drawing/2014/main" id="{5AB1DF4A-2B93-4860-A43E-71EB13E1CA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2" y="2792"/>
              <a:ext cx="91" cy="197"/>
            </a:xfrm>
            <a:custGeom>
              <a:avLst/>
              <a:gdLst>
                <a:gd name="T0" fmla="*/ 0 w 91"/>
                <a:gd name="T1" fmla="*/ 177 h 197"/>
                <a:gd name="T2" fmla="*/ 0 w 91"/>
                <a:gd name="T3" fmla="*/ 197 h 197"/>
                <a:gd name="T4" fmla="*/ 91 w 91"/>
                <a:gd name="T5" fmla="*/ 177 h 197"/>
                <a:gd name="T6" fmla="*/ 91 w 91"/>
                <a:gd name="T7" fmla="*/ 197 h 197"/>
                <a:gd name="T8" fmla="*/ 31 w 91"/>
                <a:gd name="T9" fmla="*/ 55 h 197"/>
                <a:gd name="T10" fmla="*/ 60 w 91"/>
                <a:gd name="T11" fmla="*/ 55 h 197"/>
                <a:gd name="T12" fmla="*/ 26 w 91"/>
                <a:gd name="T13" fmla="*/ 33 h 197"/>
                <a:gd name="T14" fmla="*/ 65 w 91"/>
                <a:gd name="T15" fmla="*/ 33 h 197"/>
                <a:gd name="T16" fmla="*/ 12 w 91"/>
                <a:gd name="T17" fmla="*/ 0 h 197"/>
                <a:gd name="T18" fmla="*/ 79 w 91"/>
                <a:gd name="T19" fmla="*/ 0 h 197"/>
                <a:gd name="T20" fmla="*/ 79 w 91"/>
                <a:gd name="T21" fmla="*/ 119 h 197"/>
                <a:gd name="T22" fmla="*/ 12 w 91"/>
                <a:gd name="T23" fmla="*/ 119 h 197"/>
                <a:gd name="T24" fmla="*/ 12 w 91"/>
                <a:gd name="T25" fmla="*/ 0 h 1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1"/>
                <a:gd name="T40" fmla="*/ 0 h 197"/>
                <a:gd name="T41" fmla="*/ 91 w 91"/>
                <a:gd name="T42" fmla="*/ 197 h 19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1" h="197">
                  <a:moveTo>
                    <a:pt x="0" y="177"/>
                  </a:moveTo>
                  <a:lnTo>
                    <a:pt x="0" y="197"/>
                  </a:lnTo>
                  <a:moveTo>
                    <a:pt x="91" y="177"/>
                  </a:moveTo>
                  <a:lnTo>
                    <a:pt x="91" y="197"/>
                  </a:lnTo>
                  <a:moveTo>
                    <a:pt x="31" y="55"/>
                  </a:moveTo>
                  <a:lnTo>
                    <a:pt x="60" y="55"/>
                  </a:lnTo>
                  <a:moveTo>
                    <a:pt x="26" y="33"/>
                  </a:moveTo>
                  <a:lnTo>
                    <a:pt x="65" y="33"/>
                  </a:lnTo>
                  <a:moveTo>
                    <a:pt x="12" y="0"/>
                  </a:moveTo>
                  <a:lnTo>
                    <a:pt x="79" y="0"/>
                  </a:lnTo>
                  <a:lnTo>
                    <a:pt x="79" y="119"/>
                  </a:lnTo>
                  <a:lnTo>
                    <a:pt x="12" y="119"/>
                  </a:lnTo>
                  <a:lnTo>
                    <a:pt x="12" y="0"/>
                  </a:lnTo>
                </a:path>
              </a:pathLst>
            </a:custGeom>
            <a:noFill/>
            <a:ln w="11113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1" name="Rectangle 59">
              <a:extLst>
                <a:ext uri="{FF2B5EF4-FFF2-40B4-BE49-F238E27FC236}">
                  <a16:creationId xmlns:a16="http://schemas.microsoft.com/office/drawing/2014/main" id="{EB88589B-70CD-402E-A570-ECC673ED2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" y="2845"/>
              <a:ext cx="15" cy="4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2" name="Freeform 60">
              <a:extLst>
                <a:ext uri="{FF2B5EF4-FFF2-40B4-BE49-F238E27FC236}">
                  <a16:creationId xmlns:a16="http://schemas.microsoft.com/office/drawing/2014/main" id="{00C0B0EC-BAAF-435F-9649-A2B64A1746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7" y="2920"/>
              <a:ext cx="77" cy="56"/>
            </a:xfrm>
            <a:custGeom>
              <a:avLst/>
              <a:gdLst>
                <a:gd name="T0" fmla="*/ 7 w 77"/>
                <a:gd name="T1" fmla="*/ 35 h 56"/>
                <a:gd name="T2" fmla="*/ 0 w 77"/>
                <a:gd name="T3" fmla="*/ 0 h 56"/>
                <a:gd name="T4" fmla="*/ 12 w 77"/>
                <a:gd name="T5" fmla="*/ 35 h 56"/>
                <a:gd name="T6" fmla="*/ 19 w 77"/>
                <a:gd name="T7" fmla="*/ 0 h 56"/>
                <a:gd name="T8" fmla="*/ 12 w 77"/>
                <a:gd name="T9" fmla="*/ 35 h 56"/>
                <a:gd name="T10" fmla="*/ 29 w 77"/>
                <a:gd name="T11" fmla="*/ 35 h 56"/>
                <a:gd name="T12" fmla="*/ 24 w 77"/>
                <a:gd name="T13" fmla="*/ 0 h 56"/>
                <a:gd name="T14" fmla="*/ 36 w 77"/>
                <a:gd name="T15" fmla="*/ 35 h 56"/>
                <a:gd name="T16" fmla="*/ 41 w 77"/>
                <a:gd name="T17" fmla="*/ 0 h 56"/>
                <a:gd name="T18" fmla="*/ 36 w 77"/>
                <a:gd name="T19" fmla="*/ 35 h 56"/>
                <a:gd name="T20" fmla="*/ 53 w 77"/>
                <a:gd name="T21" fmla="*/ 35 h 56"/>
                <a:gd name="T22" fmla="*/ 48 w 77"/>
                <a:gd name="T23" fmla="*/ 0 h 56"/>
                <a:gd name="T24" fmla="*/ 58 w 77"/>
                <a:gd name="T25" fmla="*/ 35 h 56"/>
                <a:gd name="T26" fmla="*/ 65 w 77"/>
                <a:gd name="T27" fmla="*/ 0 h 56"/>
                <a:gd name="T28" fmla="*/ 58 w 77"/>
                <a:gd name="T29" fmla="*/ 35 h 56"/>
                <a:gd name="T30" fmla="*/ 77 w 77"/>
                <a:gd name="T31" fmla="*/ 35 h 56"/>
                <a:gd name="T32" fmla="*/ 70 w 77"/>
                <a:gd name="T33" fmla="*/ 0 h 56"/>
                <a:gd name="T34" fmla="*/ 70 w 77"/>
                <a:gd name="T35" fmla="*/ 56 h 56"/>
                <a:gd name="T36" fmla="*/ 77 w 77"/>
                <a:gd name="T37" fmla="*/ 39 h 56"/>
                <a:gd name="T38" fmla="*/ 70 w 77"/>
                <a:gd name="T39" fmla="*/ 56 h 56"/>
                <a:gd name="T40" fmla="*/ 65 w 77"/>
                <a:gd name="T41" fmla="*/ 56 h 56"/>
                <a:gd name="T42" fmla="*/ 58 w 77"/>
                <a:gd name="T43" fmla="*/ 39 h 56"/>
                <a:gd name="T44" fmla="*/ 48 w 77"/>
                <a:gd name="T45" fmla="*/ 56 h 56"/>
                <a:gd name="T46" fmla="*/ 53 w 77"/>
                <a:gd name="T47" fmla="*/ 39 h 56"/>
                <a:gd name="T48" fmla="*/ 48 w 77"/>
                <a:gd name="T49" fmla="*/ 56 h 56"/>
                <a:gd name="T50" fmla="*/ 41 w 77"/>
                <a:gd name="T51" fmla="*/ 56 h 56"/>
                <a:gd name="T52" fmla="*/ 36 w 77"/>
                <a:gd name="T53" fmla="*/ 39 h 56"/>
                <a:gd name="T54" fmla="*/ 24 w 77"/>
                <a:gd name="T55" fmla="*/ 56 h 56"/>
                <a:gd name="T56" fmla="*/ 29 w 77"/>
                <a:gd name="T57" fmla="*/ 39 h 56"/>
                <a:gd name="T58" fmla="*/ 24 w 77"/>
                <a:gd name="T59" fmla="*/ 56 h 56"/>
                <a:gd name="T60" fmla="*/ 19 w 77"/>
                <a:gd name="T61" fmla="*/ 56 h 56"/>
                <a:gd name="T62" fmla="*/ 12 w 77"/>
                <a:gd name="T63" fmla="*/ 39 h 56"/>
                <a:gd name="T64" fmla="*/ 0 w 77"/>
                <a:gd name="T65" fmla="*/ 56 h 56"/>
                <a:gd name="T66" fmla="*/ 7 w 77"/>
                <a:gd name="T67" fmla="*/ 39 h 56"/>
                <a:gd name="T68" fmla="*/ 0 w 77"/>
                <a:gd name="T69" fmla="*/ 56 h 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7"/>
                <a:gd name="T106" fmla="*/ 0 h 56"/>
                <a:gd name="T107" fmla="*/ 77 w 77"/>
                <a:gd name="T108" fmla="*/ 56 h 5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7" h="56">
                  <a:moveTo>
                    <a:pt x="0" y="35"/>
                  </a:moveTo>
                  <a:lnTo>
                    <a:pt x="7" y="35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35"/>
                  </a:lnTo>
                  <a:close/>
                  <a:moveTo>
                    <a:pt x="12" y="35"/>
                  </a:moveTo>
                  <a:lnTo>
                    <a:pt x="19" y="35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12" y="35"/>
                  </a:lnTo>
                  <a:close/>
                  <a:moveTo>
                    <a:pt x="24" y="35"/>
                  </a:moveTo>
                  <a:lnTo>
                    <a:pt x="29" y="35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24" y="35"/>
                  </a:lnTo>
                  <a:close/>
                  <a:moveTo>
                    <a:pt x="36" y="35"/>
                  </a:moveTo>
                  <a:lnTo>
                    <a:pt x="41" y="35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6" y="35"/>
                  </a:lnTo>
                  <a:close/>
                  <a:moveTo>
                    <a:pt x="48" y="35"/>
                  </a:moveTo>
                  <a:lnTo>
                    <a:pt x="53" y="35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8" y="35"/>
                  </a:lnTo>
                  <a:close/>
                  <a:moveTo>
                    <a:pt x="58" y="35"/>
                  </a:moveTo>
                  <a:lnTo>
                    <a:pt x="65" y="35"/>
                  </a:lnTo>
                  <a:lnTo>
                    <a:pt x="65" y="0"/>
                  </a:lnTo>
                  <a:lnTo>
                    <a:pt x="58" y="0"/>
                  </a:lnTo>
                  <a:lnTo>
                    <a:pt x="58" y="35"/>
                  </a:lnTo>
                  <a:close/>
                  <a:moveTo>
                    <a:pt x="70" y="35"/>
                  </a:moveTo>
                  <a:lnTo>
                    <a:pt x="77" y="35"/>
                  </a:lnTo>
                  <a:lnTo>
                    <a:pt x="77" y="0"/>
                  </a:lnTo>
                  <a:lnTo>
                    <a:pt x="70" y="0"/>
                  </a:lnTo>
                  <a:lnTo>
                    <a:pt x="70" y="35"/>
                  </a:lnTo>
                  <a:close/>
                  <a:moveTo>
                    <a:pt x="70" y="56"/>
                  </a:moveTo>
                  <a:lnTo>
                    <a:pt x="77" y="56"/>
                  </a:lnTo>
                  <a:lnTo>
                    <a:pt x="77" y="39"/>
                  </a:lnTo>
                  <a:lnTo>
                    <a:pt x="70" y="39"/>
                  </a:lnTo>
                  <a:lnTo>
                    <a:pt x="70" y="56"/>
                  </a:lnTo>
                  <a:close/>
                  <a:moveTo>
                    <a:pt x="58" y="56"/>
                  </a:moveTo>
                  <a:lnTo>
                    <a:pt x="65" y="56"/>
                  </a:lnTo>
                  <a:lnTo>
                    <a:pt x="65" y="39"/>
                  </a:lnTo>
                  <a:lnTo>
                    <a:pt x="58" y="39"/>
                  </a:lnTo>
                  <a:lnTo>
                    <a:pt x="58" y="56"/>
                  </a:lnTo>
                  <a:close/>
                  <a:moveTo>
                    <a:pt x="48" y="56"/>
                  </a:moveTo>
                  <a:lnTo>
                    <a:pt x="53" y="56"/>
                  </a:lnTo>
                  <a:lnTo>
                    <a:pt x="53" y="39"/>
                  </a:lnTo>
                  <a:lnTo>
                    <a:pt x="48" y="39"/>
                  </a:lnTo>
                  <a:lnTo>
                    <a:pt x="48" y="56"/>
                  </a:lnTo>
                  <a:close/>
                  <a:moveTo>
                    <a:pt x="36" y="56"/>
                  </a:moveTo>
                  <a:lnTo>
                    <a:pt x="41" y="56"/>
                  </a:lnTo>
                  <a:lnTo>
                    <a:pt x="41" y="39"/>
                  </a:lnTo>
                  <a:lnTo>
                    <a:pt x="36" y="39"/>
                  </a:lnTo>
                  <a:lnTo>
                    <a:pt x="36" y="56"/>
                  </a:lnTo>
                  <a:close/>
                  <a:moveTo>
                    <a:pt x="24" y="56"/>
                  </a:moveTo>
                  <a:lnTo>
                    <a:pt x="29" y="56"/>
                  </a:lnTo>
                  <a:lnTo>
                    <a:pt x="29" y="39"/>
                  </a:lnTo>
                  <a:lnTo>
                    <a:pt x="24" y="39"/>
                  </a:lnTo>
                  <a:lnTo>
                    <a:pt x="24" y="56"/>
                  </a:lnTo>
                  <a:close/>
                  <a:moveTo>
                    <a:pt x="12" y="56"/>
                  </a:moveTo>
                  <a:lnTo>
                    <a:pt x="19" y="56"/>
                  </a:lnTo>
                  <a:lnTo>
                    <a:pt x="19" y="39"/>
                  </a:lnTo>
                  <a:lnTo>
                    <a:pt x="12" y="39"/>
                  </a:lnTo>
                  <a:lnTo>
                    <a:pt x="12" y="56"/>
                  </a:lnTo>
                  <a:close/>
                  <a:moveTo>
                    <a:pt x="0" y="56"/>
                  </a:moveTo>
                  <a:lnTo>
                    <a:pt x="7" y="56"/>
                  </a:lnTo>
                  <a:lnTo>
                    <a:pt x="7" y="39"/>
                  </a:lnTo>
                  <a:lnTo>
                    <a:pt x="0" y="39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3" name="Freeform 61">
              <a:extLst>
                <a:ext uri="{FF2B5EF4-FFF2-40B4-BE49-F238E27FC236}">
                  <a16:creationId xmlns:a16="http://schemas.microsoft.com/office/drawing/2014/main" id="{5FC2B35D-A2CE-4166-B649-96F60B4F6C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" y="2796"/>
              <a:ext cx="57" cy="103"/>
            </a:xfrm>
            <a:custGeom>
              <a:avLst/>
              <a:gdLst>
                <a:gd name="T0" fmla="*/ 0 w 57"/>
                <a:gd name="T1" fmla="*/ 0 h 103"/>
                <a:gd name="T2" fmla="*/ 0 w 57"/>
                <a:gd name="T3" fmla="*/ 16 h 103"/>
                <a:gd name="T4" fmla="*/ 57 w 57"/>
                <a:gd name="T5" fmla="*/ 16 h 103"/>
                <a:gd name="T6" fmla="*/ 57 w 57"/>
                <a:gd name="T7" fmla="*/ 0 h 103"/>
                <a:gd name="T8" fmla="*/ 0 w 57"/>
                <a:gd name="T9" fmla="*/ 0 h 103"/>
                <a:gd name="T10" fmla="*/ 0 w 57"/>
                <a:gd name="T11" fmla="*/ 0 h 103"/>
                <a:gd name="T12" fmla="*/ 4 w 57"/>
                <a:gd name="T13" fmla="*/ 4 h 103"/>
                <a:gd name="T14" fmla="*/ 52 w 57"/>
                <a:gd name="T15" fmla="*/ 4 h 103"/>
                <a:gd name="T16" fmla="*/ 57 w 57"/>
                <a:gd name="T17" fmla="*/ 0 h 103"/>
                <a:gd name="T18" fmla="*/ 0 w 57"/>
                <a:gd name="T19" fmla="*/ 39 h 103"/>
                <a:gd name="T20" fmla="*/ 57 w 57"/>
                <a:gd name="T21" fmla="*/ 39 h 103"/>
                <a:gd name="T22" fmla="*/ 57 w 57"/>
                <a:gd name="T23" fmla="*/ 20 h 103"/>
                <a:gd name="T24" fmla="*/ 0 w 57"/>
                <a:gd name="T25" fmla="*/ 20 h 103"/>
                <a:gd name="T26" fmla="*/ 0 w 57"/>
                <a:gd name="T27" fmla="*/ 39 h 103"/>
                <a:gd name="T28" fmla="*/ 0 w 57"/>
                <a:gd name="T29" fmla="*/ 60 h 103"/>
                <a:gd name="T30" fmla="*/ 57 w 57"/>
                <a:gd name="T31" fmla="*/ 60 h 103"/>
                <a:gd name="T32" fmla="*/ 57 w 57"/>
                <a:gd name="T33" fmla="*/ 43 h 103"/>
                <a:gd name="T34" fmla="*/ 0 w 57"/>
                <a:gd name="T35" fmla="*/ 43 h 103"/>
                <a:gd name="T36" fmla="*/ 0 w 57"/>
                <a:gd name="T37" fmla="*/ 60 h 103"/>
                <a:gd name="T38" fmla="*/ 0 w 57"/>
                <a:gd name="T39" fmla="*/ 80 h 103"/>
                <a:gd name="T40" fmla="*/ 57 w 57"/>
                <a:gd name="T41" fmla="*/ 80 h 103"/>
                <a:gd name="T42" fmla="*/ 57 w 57"/>
                <a:gd name="T43" fmla="*/ 64 h 103"/>
                <a:gd name="T44" fmla="*/ 0 w 57"/>
                <a:gd name="T45" fmla="*/ 64 h 103"/>
                <a:gd name="T46" fmla="*/ 0 w 57"/>
                <a:gd name="T47" fmla="*/ 80 h 103"/>
                <a:gd name="T48" fmla="*/ 0 w 57"/>
                <a:gd name="T49" fmla="*/ 103 h 103"/>
                <a:gd name="T50" fmla="*/ 57 w 57"/>
                <a:gd name="T51" fmla="*/ 103 h 103"/>
                <a:gd name="T52" fmla="*/ 57 w 57"/>
                <a:gd name="T53" fmla="*/ 84 h 103"/>
                <a:gd name="T54" fmla="*/ 0 w 57"/>
                <a:gd name="T55" fmla="*/ 84 h 103"/>
                <a:gd name="T56" fmla="*/ 0 w 57"/>
                <a:gd name="T57" fmla="*/ 103 h 103"/>
                <a:gd name="T58" fmla="*/ 0 w 57"/>
                <a:gd name="T59" fmla="*/ 16 h 103"/>
                <a:gd name="T60" fmla="*/ 4 w 57"/>
                <a:gd name="T61" fmla="*/ 4 h 103"/>
                <a:gd name="T62" fmla="*/ 52 w 57"/>
                <a:gd name="T63" fmla="*/ 4 h 103"/>
                <a:gd name="T64" fmla="*/ 57 w 57"/>
                <a:gd name="T65" fmla="*/ 16 h 103"/>
                <a:gd name="T66" fmla="*/ 2 w 57"/>
                <a:gd name="T67" fmla="*/ 78 h 103"/>
                <a:gd name="T68" fmla="*/ 40 w 57"/>
                <a:gd name="T69" fmla="*/ 78 h 103"/>
                <a:gd name="T70" fmla="*/ 2 w 57"/>
                <a:gd name="T71" fmla="*/ 76 h 103"/>
                <a:gd name="T72" fmla="*/ 40 w 57"/>
                <a:gd name="T73" fmla="*/ 76 h 103"/>
                <a:gd name="T74" fmla="*/ 2 w 57"/>
                <a:gd name="T75" fmla="*/ 72 h 103"/>
                <a:gd name="T76" fmla="*/ 40 w 57"/>
                <a:gd name="T77" fmla="*/ 72 h 103"/>
                <a:gd name="T78" fmla="*/ 2 w 57"/>
                <a:gd name="T79" fmla="*/ 70 h 103"/>
                <a:gd name="T80" fmla="*/ 40 w 57"/>
                <a:gd name="T81" fmla="*/ 70 h 103"/>
                <a:gd name="T82" fmla="*/ 2 w 57"/>
                <a:gd name="T83" fmla="*/ 66 h 103"/>
                <a:gd name="T84" fmla="*/ 40 w 57"/>
                <a:gd name="T85" fmla="*/ 66 h 103"/>
                <a:gd name="T86" fmla="*/ 28 w 57"/>
                <a:gd name="T87" fmla="*/ 33 h 103"/>
                <a:gd name="T88" fmla="*/ 45 w 57"/>
                <a:gd name="T89" fmla="*/ 33 h 103"/>
                <a:gd name="T90" fmla="*/ 45 w 57"/>
                <a:gd name="T91" fmla="*/ 25 h 103"/>
                <a:gd name="T92" fmla="*/ 28 w 57"/>
                <a:gd name="T93" fmla="*/ 25 h 103"/>
                <a:gd name="T94" fmla="*/ 28 w 57"/>
                <a:gd name="T95" fmla="*/ 33 h 103"/>
                <a:gd name="T96" fmla="*/ 45 w 57"/>
                <a:gd name="T97" fmla="*/ 55 h 103"/>
                <a:gd name="T98" fmla="*/ 52 w 57"/>
                <a:gd name="T99" fmla="*/ 55 h 103"/>
                <a:gd name="T100" fmla="*/ 52 w 57"/>
                <a:gd name="T101" fmla="*/ 53 h 103"/>
                <a:gd name="T102" fmla="*/ 45 w 57"/>
                <a:gd name="T103" fmla="*/ 53 h 103"/>
                <a:gd name="T104" fmla="*/ 45 w 57"/>
                <a:gd name="T105" fmla="*/ 55 h 103"/>
                <a:gd name="T106" fmla="*/ 45 w 57"/>
                <a:gd name="T107" fmla="*/ 68 h 103"/>
                <a:gd name="T108" fmla="*/ 52 w 57"/>
                <a:gd name="T109" fmla="*/ 68 h 103"/>
                <a:gd name="T110" fmla="*/ 52 w 57"/>
                <a:gd name="T111" fmla="*/ 66 h 103"/>
                <a:gd name="T112" fmla="*/ 45 w 57"/>
                <a:gd name="T113" fmla="*/ 66 h 103"/>
                <a:gd name="T114" fmla="*/ 45 w 57"/>
                <a:gd name="T115" fmla="*/ 68 h 103"/>
                <a:gd name="T116" fmla="*/ 45 w 57"/>
                <a:gd name="T117" fmla="*/ 72 h 103"/>
                <a:gd name="T118" fmla="*/ 52 w 57"/>
                <a:gd name="T119" fmla="*/ 72 h 103"/>
                <a:gd name="T120" fmla="*/ 52 w 57"/>
                <a:gd name="T121" fmla="*/ 70 h 103"/>
                <a:gd name="T122" fmla="*/ 45 w 57"/>
                <a:gd name="T123" fmla="*/ 70 h 103"/>
                <a:gd name="T124" fmla="*/ 45 w 57"/>
                <a:gd name="T125" fmla="*/ 72 h 10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7"/>
                <a:gd name="T190" fmla="*/ 0 h 103"/>
                <a:gd name="T191" fmla="*/ 57 w 57"/>
                <a:gd name="T192" fmla="*/ 103 h 10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7" h="103">
                  <a:moveTo>
                    <a:pt x="0" y="0"/>
                  </a:moveTo>
                  <a:lnTo>
                    <a:pt x="0" y="16"/>
                  </a:lnTo>
                  <a:lnTo>
                    <a:pt x="57" y="16"/>
                  </a:lnTo>
                  <a:lnTo>
                    <a:pt x="57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4" y="4"/>
                  </a:lnTo>
                  <a:lnTo>
                    <a:pt x="52" y="4"/>
                  </a:lnTo>
                  <a:lnTo>
                    <a:pt x="57" y="0"/>
                  </a:lnTo>
                  <a:moveTo>
                    <a:pt x="0" y="39"/>
                  </a:moveTo>
                  <a:lnTo>
                    <a:pt x="57" y="39"/>
                  </a:lnTo>
                  <a:lnTo>
                    <a:pt x="57" y="20"/>
                  </a:lnTo>
                  <a:lnTo>
                    <a:pt x="0" y="20"/>
                  </a:lnTo>
                  <a:lnTo>
                    <a:pt x="0" y="39"/>
                  </a:lnTo>
                  <a:moveTo>
                    <a:pt x="0" y="60"/>
                  </a:moveTo>
                  <a:lnTo>
                    <a:pt x="57" y="60"/>
                  </a:lnTo>
                  <a:lnTo>
                    <a:pt x="57" y="43"/>
                  </a:lnTo>
                  <a:lnTo>
                    <a:pt x="0" y="43"/>
                  </a:lnTo>
                  <a:lnTo>
                    <a:pt x="0" y="60"/>
                  </a:lnTo>
                  <a:moveTo>
                    <a:pt x="0" y="80"/>
                  </a:moveTo>
                  <a:lnTo>
                    <a:pt x="57" y="80"/>
                  </a:lnTo>
                  <a:lnTo>
                    <a:pt x="57" y="64"/>
                  </a:lnTo>
                  <a:lnTo>
                    <a:pt x="0" y="64"/>
                  </a:lnTo>
                  <a:lnTo>
                    <a:pt x="0" y="80"/>
                  </a:lnTo>
                  <a:moveTo>
                    <a:pt x="0" y="103"/>
                  </a:moveTo>
                  <a:lnTo>
                    <a:pt x="57" y="103"/>
                  </a:lnTo>
                  <a:lnTo>
                    <a:pt x="57" y="84"/>
                  </a:lnTo>
                  <a:lnTo>
                    <a:pt x="0" y="84"/>
                  </a:lnTo>
                  <a:lnTo>
                    <a:pt x="0" y="103"/>
                  </a:lnTo>
                  <a:moveTo>
                    <a:pt x="0" y="16"/>
                  </a:moveTo>
                  <a:lnTo>
                    <a:pt x="4" y="4"/>
                  </a:lnTo>
                  <a:moveTo>
                    <a:pt x="52" y="4"/>
                  </a:moveTo>
                  <a:lnTo>
                    <a:pt x="57" y="16"/>
                  </a:lnTo>
                  <a:moveTo>
                    <a:pt x="2" y="78"/>
                  </a:moveTo>
                  <a:lnTo>
                    <a:pt x="40" y="78"/>
                  </a:lnTo>
                  <a:moveTo>
                    <a:pt x="2" y="76"/>
                  </a:moveTo>
                  <a:lnTo>
                    <a:pt x="40" y="76"/>
                  </a:lnTo>
                  <a:moveTo>
                    <a:pt x="2" y="72"/>
                  </a:moveTo>
                  <a:lnTo>
                    <a:pt x="40" y="72"/>
                  </a:lnTo>
                  <a:moveTo>
                    <a:pt x="2" y="70"/>
                  </a:moveTo>
                  <a:lnTo>
                    <a:pt x="40" y="70"/>
                  </a:lnTo>
                  <a:moveTo>
                    <a:pt x="2" y="66"/>
                  </a:moveTo>
                  <a:lnTo>
                    <a:pt x="40" y="66"/>
                  </a:lnTo>
                  <a:moveTo>
                    <a:pt x="28" y="33"/>
                  </a:moveTo>
                  <a:lnTo>
                    <a:pt x="45" y="33"/>
                  </a:lnTo>
                  <a:lnTo>
                    <a:pt x="45" y="25"/>
                  </a:lnTo>
                  <a:lnTo>
                    <a:pt x="28" y="25"/>
                  </a:lnTo>
                  <a:lnTo>
                    <a:pt x="28" y="33"/>
                  </a:lnTo>
                  <a:moveTo>
                    <a:pt x="45" y="55"/>
                  </a:moveTo>
                  <a:lnTo>
                    <a:pt x="52" y="55"/>
                  </a:lnTo>
                  <a:lnTo>
                    <a:pt x="52" y="53"/>
                  </a:lnTo>
                  <a:lnTo>
                    <a:pt x="45" y="53"/>
                  </a:lnTo>
                  <a:lnTo>
                    <a:pt x="45" y="55"/>
                  </a:lnTo>
                  <a:moveTo>
                    <a:pt x="45" y="68"/>
                  </a:moveTo>
                  <a:lnTo>
                    <a:pt x="52" y="68"/>
                  </a:lnTo>
                  <a:lnTo>
                    <a:pt x="52" y="66"/>
                  </a:lnTo>
                  <a:lnTo>
                    <a:pt x="45" y="66"/>
                  </a:lnTo>
                  <a:lnTo>
                    <a:pt x="45" y="68"/>
                  </a:lnTo>
                  <a:moveTo>
                    <a:pt x="45" y="72"/>
                  </a:moveTo>
                  <a:lnTo>
                    <a:pt x="52" y="72"/>
                  </a:lnTo>
                  <a:lnTo>
                    <a:pt x="52" y="70"/>
                  </a:lnTo>
                  <a:lnTo>
                    <a:pt x="45" y="70"/>
                  </a:lnTo>
                  <a:lnTo>
                    <a:pt x="45" y="72"/>
                  </a:lnTo>
                </a:path>
              </a:pathLst>
            </a:custGeom>
            <a:noFill/>
            <a:ln w="31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4" name="Rectangle 62">
              <a:extLst>
                <a:ext uri="{FF2B5EF4-FFF2-40B4-BE49-F238E27FC236}">
                  <a16:creationId xmlns:a16="http://schemas.microsoft.com/office/drawing/2014/main" id="{4F310114-7EB5-427D-A55B-A16E75AC4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" y="3024"/>
              <a:ext cx="378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342900" eaLnBrk="0" hangingPunct="0">
                <a:lnSpc>
                  <a:spcPct val="80000"/>
                </a:lnSpc>
              </a:pPr>
              <a:r>
                <a:rPr lang="en-US" sz="900" b="1" dirty="0">
                  <a:solidFill>
                    <a:srgbClr val="FF3300"/>
                  </a:solidFill>
                  <a:latin typeface="Calibri"/>
                  <a:cs typeface="Arial" charset="0"/>
                </a:rPr>
                <a:t>AntiVirus</a:t>
              </a:r>
            </a:p>
            <a:p>
              <a:pPr algn="ctr" defTabSz="342900" eaLnBrk="0" hangingPunct="0">
                <a:lnSpc>
                  <a:spcPct val="80000"/>
                </a:lnSpc>
              </a:pPr>
              <a:r>
                <a:rPr lang="en-US" sz="900" b="1" dirty="0">
                  <a:solidFill>
                    <a:srgbClr val="FF3300"/>
                  </a:solidFill>
                  <a:latin typeface="Calibri"/>
                  <a:cs typeface="Arial" charset="0"/>
                </a:rPr>
                <a:t>Mgt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791E245-584F-46CB-AA01-A525CADFDD95}"/>
              </a:ext>
            </a:extLst>
          </p:cNvPr>
          <p:cNvGrpSpPr/>
          <p:nvPr/>
        </p:nvGrpSpPr>
        <p:grpSpPr>
          <a:xfrm>
            <a:off x="5447971" y="3051433"/>
            <a:ext cx="1212574" cy="1395840"/>
            <a:chOff x="5387009" y="3051433"/>
            <a:chExt cx="1212574" cy="139584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191ADA5-A9DC-41DD-8F3F-FE68B0EB84BF}"/>
                </a:ext>
              </a:extLst>
            </p:cNvPr>
            <p:cNvGrpSpPr/>
            <p:nvPr/>
          </p:nvGrpSpPr>
          <p:grpSpPr>
            <a:xfrm>
              <a:off x="5522353" y="3980469"/>
              <a:ext cx="386324" cy="401041"/>
              <a:chOff x="175625" y="2458697"/>
              <a:chExt cx="386324" cy="401041"/>
            </a:xfrm>
          </p:grpSpPr>
          <p:grpSp>
            <p:nvGrpSpPr>
              <p:cNvPr id="607" name="Group 524">
                <a:extLst>
                  <a:ext uri="{FF2B5EF4-FFF2-40B4-BE49-F238E27FC236}">
                    <a16:creationId xmlns:a16="http://schemas.microsoft.com/office/drawing/2014/main" id="{E09D2602-1398-40F7-8516-4592C30CA8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4511" y="2664408"/>
                <a:ext cx="190460" cy="195330"/>
                <a:chOff x="288" y="3648"/>
                <a:chExt cx="240" cy="288"/>
              </a:xfrm>
            </p:grpSpPr>
            <p:sp>
              <p:nvSpPr>
                <p:cNvPr id="609" name="AutoShape 525">
                  <a:extLst>
                    <a:ext uri="{FF2B5EF4-FFF2-40B4-BE49-F238E27FC236}">
                      <a16:creationId xmlns:a16="http://schemas.microsoft.com/office/drawing/2014/main" id="{55412BF0-B8C6-4160-AB76-A75B2B9C5B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88" y="3648"/>
                  <a:ext cx="240" cy="2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10" name="Rectangle 526">
                  <a:extLst>
                    <a:ext uri="{FF2B5EF4-FFF2-40B4-BE49-F238E27FC236}">
                      <a16:creationId xmlns:a16="http://schemas.microsoft.com/office/drawing/2014/main" id="{6A4A4013-50D1-40AA-A7CB-8BBEEC8E96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" y="3840"/>
                  <a:ext cx="48" cy="96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608" name="Rectangle 527">
                <a:extLst>
                  <a:ext uri="{FF2B5EF4-FFF2-40B4-BE49-F238E27FC236}">
                    <a16:creationId xmlns:a16="http://schemas.microsoft.com/office/drawing/2014/main" id="{83819878-D983-4AE9-84EA-19070BCB74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625" y="2458697"/>
                <a:ext cx="386324" cy="2243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342900" eaLnBrk="0" hangingPunct="0">
                  <a:lnSpc>
                    <a:spcPct val="80000"/>
                  </a:lnSpc>
                </a:pPr>
                <a:r>
                  <a:rPr lang="en-US" sz="900" b="1" dirty="0">
                    <a:solidFill>
                      <a:srgbClr val="FF3300"/>
                    </a:solidFill>
                    <a:latin typeface="Calibri"/>
                    <a:cs typeface="Arial" charset="0"/>
                  </a:rPr>
                  <a:t>Content</a:t>
                </a:r>
              </a:p>
              <a:p>
                <a:pPr algn="ctr" defTabSz="342900" eaLnBrk="0" hangingPunct="0">
                  <a:lnSpc>
                    <a:spcPct val="80000"/>
                  </a:lnSpc>
                </a:pPr>
                <a:r>
                  <a:rPr lang="en-US" sz="900" b="1" dirty="0">
                    <a:solidFill>
                      <a:srgbClr val="FF3300"/>
                    </a:solidFill>
                    <a:latin typeface="Calibri"/>
                    <a:cs typeface="Arial" charset="0"/>
                  </a:rPr>
                  <a:t>Filters</a:t>
                </a:r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22D5CD7-7EEC-4B5F-9AAC-4F29FE5420AA}"/>
                </a:ext>
              </a:extLst>
            </p:cNvPr>
            <p:cNvSpPr/>
            <p:nvPr/>
          </p:nvSpPr>
          <p:spPr>
            <a:xfrm>
              <a:off x="5387009" y="3697357"/>
              <a:ext cx="1212574" cy="749916"/>
            </a:xfrm>
            <a:custGeom>
              <a:avLst/>
              <a:gdLst>
                <a:gd name="connsiteX0" fmla="*/ 0 w 1212574"/>
                <a:gd name="connsiteY0" fmla="*/ 467139 h 749916"/>
                <a:gd name="connsiteX1" fmla="*/ 109330 w 1212574"/>
                <a:gd name="connsiteY1" fmla="*/ 477078 h 749916"/>
                <a:gd name="connsiteX2" fmla="*/ 278295 w 1212574"/>
                <a:gd name="connsiteY2" fmla="*/ 487017 h 749916"/>
                <a:gd name="connsiteX3" fmla="*/ 288234 w 1212574"/>
                <a:gd name="connsiteY3" fmla="*/ 516834 h 749916"/>
                <a:gd name="connsiteX4" fmla="*/ 308113 w 1212574"/>
                <a:gd name="connsiteY4" fmla="*/ 596347 h 749916"/>
                <a:gd name="connsiteX5" fmla="*/ 318052 w 1212574"/>
                <a:gd name="connsiteY5" fmla="*/ 735495 h 749916"/>
                <a:gd name="connsiteX6" fmla="*/ 407504 w 1212574"/>
                <a:gd name="connsiteY6" fmla="*/ 745434 h 749916"/>
                <a:gd name="connsiteX7" fmla="*/ 646043 w 1212574"/>
                <a:gd name="connsiteY7" fmla="*/ 735495 h 749916"/>
                <a:gd name="connsiteX8" fmla="*/ 685800 w 1212574"/>
                <a:gd name="connsiteY8" fmla="*/ 725556 h 749916"/>
                <a:gd name="connsiteX9" fmla="*/ 785191 w 1212574"/>
                <a:gd name="connsiteY9" fmla="*/ 695739 h 749916"/>
                <a:gd name="connsiteX10" fmla="*/ 884582 w 1212574"/>
                <a:gd name="connsiteY10" fmla="*/ 655982 h 749916"/>
                <a:gd name="connsiteX11" fmla="*/ 914400 w 1212574"/>
                <a:gd name="connsiteY11" fmla="*/ 646043 h 749916"/>
                <a:gd name="connsiteX12" fmla="*/ 944217 w 1212574"/>
                <a:gd name="connsiteY12" fmla="*/ 626165 h 749916"/>
                <a:gd name="connsiteX13" fmla="*/ 983974 w 1212574"/>
                <a:gd name="connsiteY13" fmla="*/ 606286 h 749916"/>
                <a:gd name="connsiteX14" fmla="*/ 1033669 w 1212574"/>
                <a:gd name="connsiteY14" fmla="*/ 546652 h 749916"/>
                <a:gd name="connsiteX15" fmla="*/ 1053548 w 1212574"/>
                <a:gd name="connsiteY15" fmla="*/ 526773 h 749916"/>
                <a:gd name="connsiteX16" fmla="*/ 1073426 w 1212574"/>
                <a:gd name="connsiteY16" fmla="*/ 487017 h 749916"/>
                <a:gd name="connsiteX17" fmla="*/ 1093304 w 1212574"/>
                <a:gd name="connsiteY17" fmla="*/ 427382 h 749916"/>
                <a:gd name="connsiteX18" fmla="*/ 1103243 w 1212574"/>
                <a:gd name="connsiteY18" fmla="*/ 318052 h 749916"/>
                <a:gd name="connsiteX19" fmla="*/ 1123121 w 1212574"/>
                <a:gd name="connsiteY19" fmla="*/ 248478 h 749916"/>
                <a:gd name="connsiteX20" fmla="*/ 1133061 w 1212574"/>
                <a:gd name="connsiteY20" fmla="*/ 208721 h 749916"/>
                <a:gd name="connsiteX21" fmla="*/ 1202634 w 1212574"/>
                <a:gd name="connsiteY21" fmla="*/ 0 h 749916"/>
                <a:gd name="connsiteX22" fmla="*/ 1212574 w 1212574"/>
                <a:gd name="connsiteY22" fmla="*/ 0 h 74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2574" h="749916">
                  <a:moveTo>
                    <a:pt x="0" y="467139"/>
                  </a:moveTo>
                  <a:lnTo>
                    <a:pt x="109330" y="477078"/>
                  </a:lnTo>
                  <a:cubicBezTo>
                    <a:pt x="165606" y="481098"/>
                    <a:pt x="223219" y="474778"/>
                    <a:pt x="278295" y="487017"/>
                  </a:cubicBezTo>
                  <a:cubicBezTo>
                    <a:pt x="288522" y="489290"/>
                    <a:pt x="285477" y="506727"/>
                    <a:pt x="288234" y="516834"/>
                  </a:cubicBezTo>
                  <a:cubicBezTo>
                    <a:pt x="295423" y="543191"/>
                    <a:pt x="308113" y="596347"/>
                    <a:pt x="308113" y="596347"/>
                  </a:cubicBezTo>
                  <a:cubicBezTo>
                    <a:pt x="311426" y="642730"/>
                    <a:pt x="292258" y="696804"/>
                    <a:pt x="318052" y="735495"/>
                  </a:cubicBezTo>
                  <a:cubicBezTo>
                    <a:pt x="334693" y="760457"/>
                    <a:pt x="377503" y="745434"/>
                    <a:pt x="407504" y="745434"/>
                  </a:cubicBezTo>
                  <a:cubicBezTo>
                    <a:pt x="487086" y="745434"/>
                    <a:pt x="566530" y="738808"/>
                    <a:pt x="646043" y="735495"/>
                  </a:cubicBezTo>
                  <a:cubicBezTo>
                    <a:pt x="659295" y="732182"/>
                    <a:pt x="672716" y="729481"/>
                    <a:pt x="685800" y="725556"/>
                  </a:cubicBezTo>
                  <a:cubicBezTo>
                    <a:pt x="806790" y="689259"/>
                    <a:pt x="693555" y="718647"/>
                    <a:pt x="785191" y="695739"/>
                  </a:cubicBezTo>
                  <a:cubicBezTo>
                    <a:pt x="843688" y="666490"/>
                    <a:pt x="810893" y="680545"/>
                    <a:pt x="884582" y="655982"/>
                  </a:cubicBezTo>
                  <a:lnTo>
                    <a:pt x="914400" y="646043"/>
                  </a:lnTo>
                  <a:cubicBezTo>
                    <a:pt x="924339" y="639417"/>
                    <a:pt x="933846" y="632092"/>
                    <a:pt x="944217" y="626165"/>
                  </a:cubicBezTo>
                  <a:cubicBezTo>
                    <a:pt x="957081" y="618814"/>
                    <a:pt x="971917" y="614898"/>
                    <a:pt x="983974" y="606286"/>
                  </a:cubicBezTo>
                  <a:cubicBezTo>
                    <a:pt x="1017028" y="582676"/>
                    <a:pt x="1010422" y="575711"/>
                    <a:pt x="1033669" y="546652"/>
                  </a:cubicBezTo>
                  <a:cubicBezTo>
                    <a:pt x="1039523" y="539334"/>
                    <a:pt x="1048350" y="534570"/>
                    <a:pt x="1053548" y="526773"/>
                  </a:cubicBezTo>
                  <a:cubicBezTo>
                    <a:pt x="1061767" y="514445"/>
                    <a:pt x="1067923" y="500774"/>
                    <a:pt x="1073426" y="487017"/>
                  </a:cubicBezTo>
                  <a:cubicBezTo>
                    <a:pt x="1081208" y="467562"/>
                    <a:pt x="1093304" y="427382"/>
                    <a:pt x="1093304" y="427382"/>
                  </a:cubicBezTo>
                  <a:cubicBezTo>
                    <a:pt x="1096617" y="390939"/>
                    <a:pt x="1098407" y="354325"/>
                    <a:pt x="1103243" y="318052"/>
                  </a:cubicBezTo>
                  <a:cubicBezTo>
                    <a:pt x="1107127" y="288923"/>
                    <a:pt x="1115455" y="275308"/>
                    <a:pt x="1123121" y="248478"/>
                  </a:cubicBezTo>
                  <a:cubicBezTo>
                    <a:pt x="1126874" y="235343"/>
                    <a:pt x="1129748" y="221973"/>
                    <a:pt x="1133061" y="208721"/>
                  </a:cubicBezTo>
                  <a:cubicBezTo>
                    <a:pt x="1137798" y="118720"/>
                    <a:pt x="1085295" y="0"/>
                    <a:pt x="1202634" y="0"/>
                  </a:cubicBezTo>
                  <a:lnTo>
                    <a:pt x="1212574" y="0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5" name="Group 624">
              <a:extLst>
                <a:ext uri="{FF2B5EF4-FFF2-40B4-BE49-F238E27FC236}">
                  <a16:creationId xmlns:a16="http://schemas.microsoft.com/office/drawing/2014/main" id="{1EE87C80-DC5D-426E-A426-B28894AD2B2B}"/>
                </a:ext>
              </a:extLst>
            </p:cNvPr>
            <p:cNvGrpSpPr/>
            <p:nvPr/>
          </p:nvGrpSpPr>
          <p:grpSpPr>
            <a:xfrm>
              <a:off x="6170640" y="3051433"/>
              <a:ext cx="386324" cy="401041"/>
              <a:chOff x="175625" y="2458697"/>
              <a:chExt cx="386324" cy="401041"/>
            </a:xfrm>
          </p:grpSpPr>
          <p:grpSp>
            <p:nvGrpSpPr>
              <p:cNvPr id="626" name="Group 524">
                <a:extLst>
                  <a:ext uri="{FF2B5EF4-FFF2-40B4-BE49-F238E27FC236}">
                    <a16:creationId xmlns:a16="http://schemas.microsoft.com/office/drawing/2014/main" id="{368F8DB0-192A-4ECB-9F98-5A7A43175C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4511" y="2664408"/>
                <a:ext cx="190460" cy="195330"/>
                <a:chOff x="288" y="3648"/>
                <a:chExt cx="240" cy="288"/>
              </a:xfrm>
            </p:grpSpPr>
            <p:sp>
              <p:nvSpPr>
                <p:cNvPr id="628" name="AutoShape 525">
                  <a:extLst>
                    <a:ext uri="{FF2B5EF4-FFF2-40B4-BE49-F238E27FC236}">
                      <a16:creationId xmlns:a16="http://schemas.microsoft.com/office/drawing/2014/main" id="{F7E86DBC-6C29-4D7C-8DA4-2A25336C7E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88" y="3648"/>
                  <a:ext cx="240" cy="2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29" name="Rectangle 526">
                  <a:extLst>
                    <a:ext uri="{FF2B5EF4-FFF2-40B4-BE49-F238E27FC236}">
                      <a16:creationId xmlns:a16="http://schemas.microsoft.com/office/drawing/2014/main" id="{EE65A8D9-57F9-4962-8CF9-FF55AE45C5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" y="3840"/>
                  <a:ext cx="48" cy="96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342900"/>
                  <a:endParaRPr lang="en-US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627" name="Rectangle 527">
                <a:extLst>
                  <a:ext uri="{FF2B5EF4-FFF2-40B4-BE49-F238E27FC236}">
                    <a16:creationId xmlns:a16="http://schemas.microsoft.com/office/drawing/2014/main" id="{A5C52212-7172-4DA9-BB32-4FB0688540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625" y="2458697"/>
                <a:ext cx="386324" cy="2243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342900" eaLnBrk="0" hangingPunct="0">
                  <a:lnSpc>
                    <a:spcPct val="80000"/>
                  </a:lnSpc>
                </a:pPr>
                <a:r>
                  <a:rPr lang="en-US" sz="900" b="1" dirty="0">
                    <a:solidFill>
                      <a:srgbClr val="FF3300"/>
                    </a:solidFill>
                    <a:latin typeface="Calibri"/>
                    <a:cs typeface="Arial" charset="0"/>
                  </a:rPr>
                  <a:t>Content</a:t>
                </a:r>
              </a:p>
              <a:p>
                <a:pPr algn="ctr" defTabSz="342900" eaLnBrk="0" hangingPunct="0">
                  <a:lnSpc>
                    <a:spcPct val="80000"/>
                  </a:lnSpc>
                </a:pPr>
                <a:r>
                  <a:rPr lang="en-US" sz="900" b="1" dirty="0">
                    <a:solidFill>
                      <a:srgbClr val="FF3300"/>
                    </a:solidFill>
                    <a:latin typeface="Calibri"/>
                    <a:cs typeface="Arial" charset="0"/>
                  </a:rPr>
                  <a:t>Filters</a:t>
                </a:r>
              </a:p>
            </p:txBody>
          </p:sp>
        </p:grp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036C6A4-6680-4495-982D-3EC9A4E242C4}"/>
                </a:ext>
              </a:extLst>
            </p:cNvPr>
            <p:cNvSpPr/>
            <p:nvPr/>
          </p:nvSpPr>
          <p:spPr>
            <a:xfrm>
              <a:off x="6003235" y="3240146"/>
              <a:ext cx="586408" cy="359057"/>
            </a:xfrm>
            <a:custGeom>
              <a:avLst/>
              <a:gdLst>
                <a:gd name="connsiteX0" fmla="*/ 0 w 586408"/>
                <a:gd name="connsiteY0" fmla="*/ 9950 h 359057"/>
                <a:gd name="connsiteX1" fmla="*/ 258417 w 586408"/>
                <a:gd name="connsiteY1" fmla="*/ 11 h 359057"/>
                <a:gd name="connsiteX2" fmla="*/ 318052 w 586408"/>
                <a:gd name="connsiteY2" fmla="*/ 9950 h 359057"/>
                <a:gd name="connsiteX3" fmla="*/ 357808 w 586408"/>
                <a:gd name="connsiteY3" fmla="*/ 109341 h 359057"/>
                <a:gd name="connsiteX4" fmla="*/ 367748 w 586408"/>
                <a:gd name="connsiteY4" fmla="*/ 139158 h 359057"/>
                <a:gd name="connsiteX5" fmla="*/ 357808 w 586408"/>
                <a:gd name="connsiteY5" fmla="*/ 208732 h 359057"/>
                <a:gd name="connsiteX6" fmla="*/ 367748 w 586408"/>
                <a:gd name="connsiteY6" fmla="*/ 328002 h 359057"/>
                <a:gd name="connsiteX7" fmla="*/ 427382 w 586408"/>
                <a:gd name="connsiteY7" fmla="*/ 357819 h 359057"/>
                <a:gd name="connsiteX8" fmla="*/ 586408 w 586408"/>
                <a:gd name="connsiteY8" fmla="*/ 357819 h 35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6408" h="359057">
                  <a:moveTo>
                    <a:pt x="0" y="9950"/>
                  </a:moveTo>
                  <a:cubicBezTo>
                    <a:pt x="86139" y="6637"/>
                    <a:pt x="172214" y="11"/>
                    <a:pt x="258417" y="11"/>
                  </a:cubicBezTo>
                  <a:cubicBezTo>
                    <a:pt x="278570" y="11"/>
                    <a:pt x="300963" y="-731"/>
                    <a:pt x="318052" y="9950"/>
                  </a:cubicBezTo>
                  <a:cubicBezTo>
                    <a:pt x="330368" y="17647"/>
                    <a:pt x="357192" y="107494"/>
                    <a:pt x="357808" y="109341"/>
                  </a:cubicBezTo>
                  <a:lnTo>
                    <a:pt x="367748" y="139158"/>
                  </a:lnTo>
                  <a:cubicBezTo>
                    <a:pt x="364435" y="162349"/>
                    <a:pt x="357808" y="185305"/>
                    <a:pt x="357808" y="208732"/>
                  </a:cubicBezTo>
                  <a:cubicBezTo>
                    <a:pt x="357808" y="248626"/>
                    <a:pt x="356788" y="289643"/>
                    <a:pt x="367748" y="328002"/>
                  </a:cubicBezTo>
                  <a:cubicBezTo>
                    <a:pt x="370791" y="338654"/>
                    <a:pt x="417360" y="357292"/>
                    <a:pt x="427382" y="357819"/>
                  </a:cubicBezTo>
                  <a:cubicBezTo>
                    <a:pt x="480317" y="360605"/>
                    <a:pt x="533399" y="357819"/>
                    <a:pt x="586408" y="357819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2" name="Group 631">
            <a:extLst>
              <a:ext uri="{FF2B5EF4-FFF2-40B4-BE49-F238E27FC236}">
                <a16:creationId xmlns:a16="http://schemas.microsoft.com/office/drawing/2014/main" id="{06C12819-FADE-4D96-B21E-3AF230BDD782}"/>
              </a:ext>
            </a:extLst>
          </p:cNvPr>
          <p:cNvGrpSpPr/>
          <p:nvPr/>
        </p:nvGrpSpPr>
        <p:grpSpPr>
          <a:xfrm>
            <a:off x="5961152" y="925833"/>
            <a:ext cx="261730" cy="246222"/>
            <a:chOff x="3048000" y="668178"/>
            <a:chExt cx="261730" cy="246222"/>
          </a:xfrm>
        </p:grpSpPr>
        <p:sp>
          <p:nvSpPr>
            <p:cNvPr id="633" name="Rectangle 507">
              <a:extLst>
                <a:ext uri="{FF2B5EF4-FFF2-40B4-BE49-F238E27FC236}">
                  <a16:creationId xmlns:a16="http://schemas.microsoft.com/office/drawing/2014/main" id="{A46D5B3D-A5EC-4FC8-BA61-A32C564E6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5997" y="761149"/>
              <a:ext cx="185737" cy="13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342900" eaLnBrk="0" hangingPunct="0"/>
              <a:r>
                <a:rPr lang="en-US" sz="900" b="1" dirty="0">
                  <a:solidFill>
                    <a:srgbClr val="FF3300"/>
                  </a:solidFill>
                  <a:latin typeface="Calibri"/>
                  <a:cs typeface="Arial" charset="0"/>
                </a:rPr>
                <a:t>SIM</a:t>
              </a:r>
            </a:p>
          </p:txBody>
        </p:sp>
        <p:grpSp>
          <p:nvGrpSpPr>
            <p:cNvPr id="634" name="Group 595">
              <a:extLst>
                <a:ext uri="{FF2B5EF4-FFF2-40B4-BE49-F238E27FC236}">
                  <a16:creationId xmlns:a16="http://schemas.microsoft.com/office/drawing/2014/main" id="{2F54846A-3CE7-4277-9ED6-D97E779256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0" y="668178"/>
              <a:ext cx="261730" cy="246222"/>
              <a:chOff x="1056" y="3312"/>
              <a:chExt cx="1008" cy="624"/>
            </a:xfrm>
          </p:grpSpPr>
          <p:sp>
            <p:nvSpPr>
              <p:cNvPr id="635" name="Oval 596">
                <a:extLst>
                  <a:ext uri="{FF2B5EF4-FFF2-40B4-BE49-F238E27FC236}">
                    <a16:creationId xmlns:a16="http://schemas.microsoft.com/office/drawing/2014/main" id="{2A8E42F4-7288-4238-9971-24C75802AF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12"/>
                <a:ext cx="1008" cy="192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" name="Line 597">
                <a:extLst>
                  <a:ext uri="{FF2B5EF4-FFF2-40B4-BE49-F238E27FC236}">
                    <a16:creationId xmlns:a16="http://schemas.microsoft.com/office/drawing/2014/main" id="{386920AE-DC78-412A-9B18-2A54B62665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340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" name="Line 598">
                <a:extLst>
                  <a:ext uri="{FF2B5EF4-FFF2-40B4-BE49-F238E27FC236}">
                    <a16:creationId xmlns:a16="http://schemas.microsoft.com/office/drawing/2014/main" id="{E849040E-3D09-45CD-9C90-43580825CD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3408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" name="Arc 599">
                <a:extLst>
                  <a:ext uri="{FF2B5EF4-FFF2-40B4-BE49-F238E27FC236}">
                    <a16:creationId xmlns:a16="http://schemas.microsoft.com/office/drawing/2014/main" id="{FFE7A169-C93A-49D6-9B3E-506C8151E32A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584" y="3840"/>
                <a:ext cx="480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9" name="Arc 600">
                <a:extLst>
                  <a:ext uri="{FF2B5EF4-FFF2-40B4-BE49-F238E27FC236}">
                    <a16:creationId xmlns:a16="http://schemas.microsoft.com/office/drawing/2014/main" id="{5058D4DE-2C73-4175-A0FD-42799012615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056" y="3840"/>
                <a:ext cx="480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" name="Line 601">
                <a:extLst>
                  <a:ext uri="{FF2B5EF4-FFF2-40B4-BE49-F238E27FC236}">
                    <a16:creationId xmlns:a16="http://schemas.microsoft.com/office/drawing/2014/main" id="{CEB49ED7-3B9C-4DB0-82DF-4848F74D38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3936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41" name="TextBox 640">
            <a:extLst>
              <a:ext uri="{FF2B5EF4-FFF2-40B4-BE49-F238E27FC236}">
                <a16:creationId xmlns:a16="http://schemas.microsoft.com/office/drawing/2014/main" id="{B8A554BE-0110-48C5-8A2F-B5A7F9D2F811}"/>
              </a:ext>
            </a:extLst>
          </p:cNvPr>
          <p:cNvSpPr txBox="1"/>
          <p:nvPr/>
        </p:nvSpPr>
        <p:spPr>
          <a:xfrm>
            <a:off x="4885136" y="1251657"/>
            <a:ext cx="1373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</a:rPr>
              <a:t>Security Operations</a:t>
            </a:r>
            <a:endParaRPr lang="en-US" sz="1000" dirty="0"/>
          </a:p>
        </p:txBody>
      </p:sp>
      <p:grpSp>
        <p:nvGrpSpPr>
          <p:cNvPr id="642" name="Group 641">
            <a:extLst>
              <a:ext uri="{FF2B5EF4-FFF2-40B4-BE49-F238E27FC236}">
                <a16:creationId xmlns:a16="http://schemas.microsoft.com/office/drawing/2014/main" id="{1E5A5432-CC4F-4E5F-B13A-B74E8049FA6A}"/>
              </a:ext>
            </a:extLst>
          </p:cNvPr>
          <p:cNvGrpSpPr/>
          <p:nvPr/>
        </p:nvGrpSpPr>
        <p:grpSpPr>
          <a:xfrm>
            <a:off x="5399268" y="937741"/>
            <a:ext cx="632222" cy="299323"/>
            <a:chOff x="1223755" y="619838"/>
            <a:chExt cx="632222" cy="299323"/>
          </a:xfrm>
        </p:grpSpPr>
        <p:grpSp>
          <p:nvGrpSpPr>
            <p:cNvPr id="643" name="Group 24">
              <a:extLst>
                <a:ext uri="{FF2B5EF4-FFF2-40B4-BE49-F238E27FC236}">
                  <a16:creationId xmlns:a16="http://schemas.microsoft.com/office/drawing/2014/main" id="{EE27C6B7-DC55-4BE4-B063-07AE1436EF2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415793" y="454688"/>
              <a:ext cx="171450" cy="501749"/>
              <a:chOff x="1248" y="3792"/>
              <a:chExt cx="144" cy="389"/>
            </a:xfrm>
          </p:grpSpPr>
          <p:sp>
            <p:nvSpPr>
              <p:cNvPr id="645" name="Rectangle 25" descr="30%">
                <a:extLst>
                  <a:ext uri="{FF2B5EF4-FFF2-40B4-BE49-F238E27FC236}">
                    <a16:creationId xmlns:a16="http://schemas.microsoft.com/office/drawing/2014/main" id="{6BF8BF99-6D51-4F45-B095-592DBAE871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3792"/>
                <a:ext cx="144" cy="384"/>
              </a:xfrm>
              <a:prstGeom prst="rect">
                <a:avLst/>
              </a:prstGeom>
              <a:pattFill prst="pct30">
                <a:fgClr>
                  <a:srgbClr val="FF3300"/>
                </a:fgClr>
                <a:bgClr>
                  <a:schemeClr val="bg1"/>
                </a:bgClr>
              </a:patt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46" name="Freeform 26">
                <a:extLst>
                  <a:ext uri="{FF2B5EF4-FFF2-40B4-BE49-F238E27FC236}">
                    <a16:creationId xmlns:a16="http://schemas.microsoft.com/office/drawing/2014/main" id="{4B0120E0-C099-49D1-B1D3-1B20C568D6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8" y="3809"/>
                <a:ext cx="140" cy="372"/>
              </a:xfrm>
              <a:custGeom>
                <a:avLst/>
                <a:gdLst>
                  <a:gd name="T0" fmla="*/ 0 w 91"/>
                  <a:gd name="T1" fmla="*/ 2251 h 197"/>
                  <a:gd name="T2" fmla="*/ 0 w 91"/>
                  <a:gd name="T3" fmla="*/ 2504 h 197"/>
                  <a:gd name="T4" fmla="*/ 509 w 91"/>
                  <a:gd name="T5" fmla="*/ 2251 h 197"/>
                  <a:gd name="T6" fmla="*/ 509 w 91"/>
                  <a:gd name="T7" fmla="*/ 2504 h 197"/>
                  <a:gd name="T8" fmla="*/ 175 w 91"/>
                  <a:gd name="T9" fmla="*/ 699 h 197"/>
                  <a:gd name="T10" fmla="*/ 335 w 91"/>
                  <a:gd name="T11" fmla="*/ 699 h 197"/>
                  <a:gd name="T12" fmla="*/ 146 w 91"/>
                  <a:gd name="T13" fmla="*/ 417 h 197"/>
                  <a:gd name="T14" fmla="*/ 365 w 91"/>
                  <a:gd name="T15" fmla="*/ 417 h 197"/>
                  <a:gd name="T16" fmla="*/ 66 w 91"/>
                  <a:gd name="T17" fmla="*/ 0 h 197"/>
                  <a:gd name="T18" fmla="*/ 445 w 91"/>
                  <a:gd name="T19" fmla="*/ 0 h 197"/>
                  <a:gd name="T20" fmla="*/ 445 w 91"/>
                  <a:gd name="T21" fmla="*/ 1516 h 197"/>
                  <a:gd name="T22" fmla="*/ 66 w 91"/>
                  <a:gd name="T23" fmla="*/ 1516 h 197"/>
                  <a:gd name="T24" fmla="*/ 66 w 91"/>
                  <a:gd name="T25" fmla="*/ 0 h 1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1"/>
                  <a:gd name="T40" fmla="*/ 0 h 197"/>
                  <a:gd name="T41" fmla="*/ 91 w 91"/>
                  <a:gd name="T42" fmla="*/ 197 h 19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1" h="197">
                    <a:moveTo>
                      <a:pt x="0" y="177"/>
                    </a:moveTo>
                    <a:lnTo>
                      <a:pt x="0" y="197"/>
                    </a:lnTo>
                    <a:moveTo>
                      <a:pt x="91" y="177"/>
                    </a:moveTo>
                    <a:lnTo>
                      <a:pt x="91" y="197"/>
                    </a:lnTo>
                    <a:moveTo>
                      <a:pt x="31" y="55"/>
                    </a:moveTo>
                    <a:lnTo>
                      <a:pt x="60" y="55"/>
                    </a:lnTo>
                    <a:moveTo>
                      <a:pt x="26" y="33"/>
                    </a:moveTo>
                    <a:lnTo>
                      <a:pt x="65" y="33"/>
                    </a:lnTo>
                    <a:moveTo>
                      <a:pt x="12" y="0"/>
                    </a:moveTo>
                    <a:lnTo>
                      <a:pt x="79" y="0"/>
                    </a:lnTo>
                    <a:lnTo>
                      <a:pt x="79" y="119"/>
                    </a:lnTo>
                    <a:lnTo>
                      <a:pt x="12" y="119"/>
                    </a:lnTo>
                    <a:lnTo>
                      <a:pt x="12" y="0"/>
                    </a:lnTo>
                  </a:path>
                </a:pathLst>
              </a:custGeom>
              <a:noFill/>
              <a:ln w="11113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47" name="Rectangle 27">
                <a:extLst>
                  <a:ext uri="{FF2B5EF4-FFF2-40B4-BE49-F238E27FC236}">
                    <a16:creationId xmlns:a16="http://schemas.microsoft.com/office/drawing/2014/main" id="{69287A37-E140-409F-8F37-9AB9BBD45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4" y="3907"/>
                <a:ext cx="23" cy="8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48" name="Line 28">
                <a:extLst>
                  <a:ext uri="{FF2B5EF4-FFF2-40B4-BE49-F238E27FC236}">
                    <a16:creationId xmlns:a16="http://schemas.microsoft.com/office/drawing/2014/main" id="{9DF24AF3-546A-4839-8994-BFBE47AFA1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403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49" name="Line 29">
                <a:extLst>
                  <a:ext uri="{FF2B5EF4-FFF2-40B4-BE49-F238E27FC236}">
                    <a16:creationId xmlns:a16="http://schemas.microsoft.com/office/drawing/2014/main" id="{3558A001-1681-43C5-B6D3-49E6AEA1E4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403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644" name="Rectangle 23">
              <a:extLst>
                <a:ext uri="{FF2B5EF4-FFF2-40B4-BE49-F238E27FC236}">
                  <a16:creationId xmlns:a16="http://schemas.microsoft.com/office/drawing/2014/main" id="{EF570DBB-6E71-4496-A7AB-4561F1F13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3755" y="796050"/>
              <a:ext cx="632222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342900" eaLnBrk="0" hangingPunct="0"/>
              <a:r>
                <a:rPr lang="en-US" sz="800" b="1" dirty="0">
                  <a:solidFill>
                    <a:srgbClr val="FF3300"/>
                  </a:solidFill>
                  <a:latin typeface="Calibri"/>
                  <a:cs typeface="Arial" charset="0"/>
                </a:rPr>
                <a:t>Policy Servers</a:t>
              </a:r>
            </a:p>
          </p:txBody>
        </p:sp>
      </p:grpSp>
      <p:sp>
        <p:nvSpPr>
          <p:cNvPr id="650" name="Rectangle 23">
            <a:extLst>
              <a:ext uri="{FF2B5EF4-FFF2-40B4-BE49-F238E27FC236}">
                <a16:creationId xmlns:a16="http://schemas.microsoft.com/office/drawing/2014/main" id="{DF9C6A9C-1524-4C14-8D4C-FAC40BBE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0434" y="1496399"/>
            <a:ext cx="657225" cy="9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342900" eaLnBrk="0" hangingPunct="0">
              <a:lnSpc>
                <a:spcPct val="80000"/>
              </a:lnSpc>
            </a:pPr>
            <a:r>
              <a:rPr lang="en-US" sz="788" dirty="0">
                <a:solidFill>
                  <a:srgbClr val="FF3300"/>
                </a:solidFill>
                <a:latin typeface="Arial Narrow" pitchFamily="34" charset="0"/>
                <a:cs typeface="Arial" charset="0"/>
              </a:rPr>
              <a:t>Entitlements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5F0194D-B67D-457D-B1C7-5679086DF6E6}"/>
              </a:ext>
            </a:extLst>
          </p:cNvPr>
          <p:cNvGrpSpPr/>
          <p:nvPr/>
        </p:nvGrpSpPr>
        <p:grpSpPr>
          <a:xfrm>
            <a:off x="1030215" y="4037865"/>
            <a:ext cx="3580169" cy="552548"/>
            <a:chOff x="969253" y="4037865"/>
            <a:chExt cx="3623681" cy="552548"/>
          </a:xfrm>
        </p:grpSpPr>
        <p:sp>
          <p:nvSpPr>
            <p:cNvPr id="652" name="Freeform 307">
              <a:extLst>
                <a:ext uri="{FF2B5EF4-FFF2-40B4-BE49-F238E27FC236}">
                  <a16:creationId xmlns:a16="http://schemas.microsoft.com/office/drawing/2014/main" id="{07F2BA6A-87A0-4975-A712-35F6121F4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253" y="4037865"/>
              <a:ext cx="696556" cy="552548"/>
            </a:xfrm>
            <a:custGeom>
              <a:avLst/>
              <a:gdLst>
                <a:gd name="T0" fmla="*/ 2147483647 w 721"/>
                <a:gd name="T1" fmla="*/ 2147483647 h 463"/>
                <a:gd name="T2" fmla="*/ 2147483647 w 721"/>
                <a:gd name="T3" fmla="*/ 2147483647 h 463"/>
                <a:gd name="T4" fmla="*/ 2147483647 w 721"/>
                <a:gd name="T5" fmla="*/ 2147483647 h 463"/>
                <a:gd name="T6" fmla="*/ 2147483647 w 721"/>
                <a:gd name="T7" fmla="*/ 2147483647 h 463"/>
                <a:gd name="T8" fmla="*/ 2147483647 w 721"/>
                <a:gd name="T9" fmla="*/ 2147483647 h 463"/>
                <a:gd name="T10" fmla="*/ 2147483647 w 721"/>
                <a:gd name="T11" fmla="*/ 2147483647 h 463"/>
                <a:gd name="T12" fmla="*/ 2147483647 w 721"/>
                <a:gd name="T13" fmla="*/ 2147483647 h 463"/>
                <a:gd name="T14" fmla="*/ 2147483647 w 721"/>
                <a:gd name="T15" fmla="*/ 2147483647 h 463"/>
                <a:gd name="T16" fmla="*/ 2147483647 w 721"/>
                <a:gd name="T17" fmla="*/ 2147483647 h 463"/>
                <a:gd name="T18" fmla="*/ 2147483647 w 721"/>
                <a:gd name="T19" fmla="*/ 2147483647 h 463"/>
                <a:gd name="T20" fmla="*/ 2147483647 w 721"/>
                <a:gd name="T21" fmla="*/ 2147483647 h 463"/>
                <a:gd name="T22" fmla="*/ 2147483647 w 721"/>
                <a:gd name="T23" fmla="*/ 2147483647 h 463"/>
                <a:gd name="T24" fmla="*/ 2147483647 w 721"/>
                <a:gd name="T25" fmla="*/ 2147483647 h 463"/>
                <a:gd name="T26" fmla="*/ 2147483647 w 721"/>
                <a:gd name="T27" fmla="*/ 2147483647 h 463"/>
                <a:gd name="T28" fmla="*/ 2147483647 w 721"/>
                <a:gd name="T29" fmla="*/ 2147483647 h 463"/>
                <a:gd name="T30" fmla="*/ 2147483647 w 721"/>
                <a:gd name="T31" fmla="*/ 2147483647 h 463"/>
                <a:gd name="T32" fmla="*/ 2147483647 w 721"/>
                <a:gd name="T33" fmla="*/ 2147483647 h 463"/>
                <a:gd name="T34" fmla="*/ 2147483647 w 721"/>
                <a:gd name="T35" fmla="*/ 2147483647 h 463"/>
                <a:gd name="T36" fmla="*/ 2147483647 w 721"/>
                <a:gd name="T37" fmla="*/ 2147483647 h 463"/>
                <a:gd name="T38" fmla="*/ 2147483647 w 721"/>
                <a:gd name="T39" fmla="*/ 2147483647 h 463"/>
                <a:gd name="T40" fmla="*/ 2147483647 w 721"/>
                <a:gd name="T41" fmla="*/ 2147483647 h 463"/>
                <a:gd name="T42" fmla="*/ 2147483647 w 721"/>
                <a:gd name="T43" fmla="*/ 2147483647 h 463"/>
                <a:gd name="T44" fmla="*/ 2147483647 w 721"/>
                <a:gd name="T45" fmla="*/ 2147483647 h 463"/>
                <a:gd name="T46" fmla="*/ 2147483647 w 721"/>
                <a:gd name="T47" fmla="*/ 2147483647 h 463"/>
                <a:gd name="T48" fmla="*/ 2147483647 w 721"/>
                <a:gd name="T49" fmla="*/ 2147483647 h 463"/>
                <a:gd name="T50" fmla="*/ 2147483647 w 721"/>
                <a:gd name="T51" fmla="*/ 2147483647 h 463"/>
                <a:gd name="T52" fmla="*/ 2147483647 w 721"/>
                <a:gd name="T53" fmla="*/ 2147483647 h 463"/>
                <a:gd name="T54" fmla="*/ 2147483647 w 721"/>
                <a:gd name="T55" fmla="*/ 2147483647 h 463"/>
                <a:gd name="T56" fmla="*/ 2147483647 w 721"/>
                <a:gd name="T57" fmla="*/ 2147483647 h 463"/>
                <a:gd name="T58" fmla="*/ 2147483647 w 721"/>
                <a:gd name="T59" fmla="*/ 2147483647 h 463"/>
                <a:gd name="T60" fmla="*/ 0 w 721"/>
                <a:gd name="T61" fmla="*/ 2147483647 h 463"/>
                <a:gd name="T62" fmla="*/ 2147483647 w 721"/>
                <a:gd name="T63" fmla="*/ 2147483647 h 463"/>
                <a:gd name="T64" fmla="*/ 2147483647 w 721"/>
                <a:gd name="T65" fmla="*/ 2147483647 h 463"/>
                <a:gd name="T66" fmla="*/ 2147483647 w 721"/>
                <a:gd name="T67" fmla="*/ 2147483647 h 4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1"/>
                <a:gd name="T103" fmla="*/ 0 h 463"/>
                <a:gd name="T104" fmla="*/ 721 w 721"/>
                <a:gd name="T105" fmla="*/ 463 h 4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1" h="463">
                  <a:moveTo>
                    <a:pt x="106" y="343"/>
                  </a:moveTo>
                  <a:lnTo>
                    <a:pt x="123" y="376"/>
                  </a:lnTo>
                  <a:lnTo>
                    <a:pt x="142" y="405"/>
                  </a:lnTo>
                  <a:lnTo>
                    <a:pt x="166" y="430"/>
                  </a:lnTo>
                  <a:lnTo>
                    <a:pt x="192" y="446"/>
                  </a:lnTo>
                  <a:lnTo>
                    <a:pt x="221" y="458"/>
                  </a:lnTo>
                  <a:lnTo>
                    <a:pt x="250" y="463"/>
                  </a:lnTo>
                  <a:lnTo>
                    <a:pt x="281" y="458"/>
                  </a:lnTo>
                  <a:lnTo>
                    <a:pt x="310" y="450"/>
                  </a:lnTo>
                  <a:lnTo>
                    <a:pt x="336" y="434"/>
                  </a:lnTo>
                  <a:lnTo>
                    <a:pt x="361" y="411"/>
                  </a:lnTo>
                  <a:lnTo>
                    <a:pt x="385" y="434"/>
                  </a:lnTo>
                  <a:lnTo>
                    <a:pt x="411" y="450"/>
                  </a:lnTo>
                  <a:lnTo>
                    <a:pt x="440" y="458"/>
                  </a:lnTo>
                  <a:lnTo>
                    <a:pt x="471" y="463"/>
                  </a:lnTo>
                  <a:lnTo>
                    <a:pt x="500" y="458"/>
                  </a:lnTo>
                  <a:lnTo>
                    <a:pt x="529" y="446"/>
                  </a:lnTo>
                  <a:lnTo>
                    <a:pt x="555" y="430"/>
                  </a:lnTo>
                  <a:lnTo>
                    <a:pt x="577" y="405"/>
                  </a:lnTo>
                  <a:lnTo>
                    <a:pt x="598" y="376"/>
                  </a:lnTo>
                  <a:lnTo>
                    <a:pt x="615" y="343"/>
                  </a:lnTo>
                  <a:lnTo>
                    <a:pt x="637" y="347"/>
                  </a:lnTo>
                  <a:lnTo>
                    <a:pt x="658" y="343"/>
                  </a:lnTo>
                  <a:lnTo>
                    <a:pt x="678" y="331"/>
                  </a:lnTo>
                  <a:lnTo>
                    <a:pt x="697" y="312"/>
                  </a:lnTo>
                  <a:lnTo>
                    <a:pt x="709" y="288"/>
                  </a:lnTo>
                  <a:lnTo>
                    <a:pt x="718" y="261"/>
                  </a:lnTo>
                  <a:lnTo>
                    <a:pt x="721" y="230"/>
                  </a:lnTo>
                  <a:lnTo>
                    <a:pt x="718" y="201"/>
                  </a:lnTo>
                  <a:lnTo>
                    <a:pt x="709" y="173"/>
                  </a:lnTo>
                  <a:lnTo>
                    <a:pt x="697" y="150"/>
                  </a:lnTo>
                  <a:lnTo>
                    <a:pt x="678" y="131"/>
                  </a:lnTo>
                  <a:lnTo>
                    <a:pt x="658" y="119"/>
                  </a:lnTo>
                  <a:lnTo>
                    <a:pt x="637" y="115"/>
                  </a:lnTo>
                  <a:lnTo>
                    <a:pt x="615" y="119"/>
                  </a:lnTo>
                  <a:lnTo>
                    <a:pt x="598" y="86"/>
                  </a:lnTo>
                  <a:lnTo>
                    <a:pt x="577" y="57"/>
                  </a:lnTo>
                  <a:lnTo>
                    <a:pt x="555" y="33"/>
                  </a:lnTo>
                  <a:lnTo>
                    <a:pt x="529" y="14"/>
                  </a:lnTo>
                  <a:lnTo>
                    <a:pt x="500" y="4"/>
                  </a:lnTo>
                  <a:lnTo>
                    <a:pt x="471" y="0"/>
                  </a:lnTo>
                  <a:lnTo>
                    <a:pt x="440" y="2"/>
                  </a:lnTo>
                  <a:lnTo>
                    <a:pt x="411" y="12"/>
                  </a:lnTo>
                  <a:lnTo>
                    <a:pt x="385" y="29"/>
                  </a:lnTo>
                  <a:lnTo>
                    <a:pt x="361" y="49"/>
                  </a:lnTo>
                  <a:lnTo>
                    <a:pt x="336" y="29"/>
                  </a:lnTo>
                  <a:lnTo>
                    <a:pt x="310" y="12"/>
                  </a:lnTo>
                  <a:lnTo>
                    <a:pt x="281" y="2"/>
                  </a:lnTo>
                  <a:lnTo>
                    <a:pt x="250" y="0"/>
                  </a:lnTo>
                  <a:lnTo>
                    <a:pt x="221" y="4"/>
                  </a:lnTo>
                  <a:lnTo>
                    <a:pt x="192" y="14"/>
                  </a:lnTo>
                  <a:lnTo>
                    <a:pt x="166" y="33"/>
                  </a:lnTo>
                  <a:lnTo>
                    <a:pt x="142" y="57"/>
                  </a:lnTo>
                  <a:lnTo>
                    <a:pt x="123" y="86"/>
                  </a:lnTo>
                  <a:lnTo>
                    <a:pt x="106" y="119"/>
                  </a:lnTo>
                  <a:lnTo>
                    <a:pt x="84" y="115"/>
                  </a:lnTo>
                  <a:lnTo>
                    <a:pt x="63" y="119"/>
                  </a:lnTo>
                  <a:lnTo>
                    <a:pt x="41" y="131"/>
                  </a:lnTo>
                  <a:lnTo>
                    <a:pt x="24" y="150"/>
                  </a:lnTo>
                  <a:lnTo>
                    <a:pt x="12" y="173"/>
                  </a:lnTo>
                  <a:lnTo>
                    <a:pt x="3" y="201"/>
                  </a:lnTo>
                  <a:lnTo>
                    <a:pt x="0" y="230"/>
                  </a:lnTo>
                  <a:lnTo>
                    <a:pt x="3" y="261"/>
                  </a:lnTo>
                  <a:lnTo>
                    <a:pt x="12" y="288"/>
                  </a:lnTo>
                  <a:lnTo>
                    <a:pt x="24" y="312"/>
                  </a:lnTo>
                  <a:lnTo>
                    <a:pt x="41" y="331"/>
                  </a:lnTo>
                  <a:lnTo>
                    <a:pt x="63" y="343"/>
                  </a:lnTo>
                  <a:lnTo>
                    <a:pt x="84" y="347"/>
                  </a:lnTo>
                  <a:lnTo>
                    <a:pt x="106" y="343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 lIns="68557" tIns="34278" rIns="68557" bIns="34278"/>
            <a:lstStyle/>
            <a:p>
              <a:pPr defTabSz="342900"/>
              <a:endParaRPr lang="en-US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653" name="TextBox 652">
              <a:extLst>
                <a:ext uri="{FF2B5EF4-FFF2-40B4-BE49-F238E27FC236}">
                  <a16:creationId xmlns:a16="http://schemas.microsoft.com/office/drawing/2014/main" id="{07328A8F-2995-4CB8-83D0-A1F5237A0A6D}"/>
                </a:ext>
              </a:extLst>
            </p:cNvPr>
            <p:cNvSpPr txBox="1"/>
            <p:nvPr/>
          </p:nvSpPr>
          <p:spPr>
            <a:xfrm>
              <a:off x="1033696" y="4087195"/>
              <a:ext cx="684531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800" dirty="0">
                  <a:solidFill>
                    <a:srgbClr val="FF0000"/>
                  </a:solidFill>
                </a:rPr>
                <a:t>Internal Labs or Scanning Services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DAEAEB5-8888-4AF7-937F-E839E190B2D1}"/>
                </a:ext>
              </a:extLst>
            </p:cNvPr>
            <p:cNvSpPr/>
            <p:nvPr/>
          </p:nvSpPr>
          <p:spPr>
            <a:xfrm>
              <a:off x="1659057" y="4194313"/>
              <a:ext cx="2933877" cy="279538"/>
            </a:xfrm>
            <a:custGeom>
              <a:avLst/>
              <a:gdLst>
                <a:gd name="connsiteX0" fmla="*/ 0 w 2804679"/>
                <a:gd name="connsiteY0" fmla="*/ 129209 h 279538"/>
                <a:gd name="connsiteX1" fmla="*/ 964095 w 2804679"/>
                <a:gd name="connsiteY1" fmla="*/ 248478 h 279538"/>
                <a:gd name="connsiteX2" fmla="*/ 1987826 w 2804679"/>
                <a:gd name="connsiteY2" fmla="*/ 278296 h 279538"/>
                <a:gd name="connsiteX3" fmla="*/ 2693504 w 2804679"/>
                <a:gd name="connsiteY3" fmla="*/ 218661 h 279538"/>
                <a:gd name="connsiteX4" fmla="*/ 2792895 w 2804679"/>
                <a:gd name="connsiteY4" fmla="*/ 0 h 27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4679" h="279538">
                  <a:moveTo>
                    <a:pt x="0" y="129209"/>
                  </a:moveTo>
                  <a:cubicBezTo>
                    <a:pt x="316395" y="176419"/>
                    <a:pt x="632791" y="223630"/>
                    <a:pt x="964095" y="248478"/>
                  </a:cubicBezTo>
                  <a:cubicBezTo>
                    <a:pt x="1295399" y="273326"/>
                    <a:pt x="1699591" y="283265"/>
                    <a:pt x="1987826" y="278296"/>
                  </a:cubicBezTo>
                  <a:cubicBezTo>
                    <a:pt x="2276061" y="273327"/>
                    <a:pt x="2559326" y="265044"/>
                    <a:pt x="2693504" y="218661"/>
                  </a:cubicBezTo>
                  <a:cubicBezTo>
                    <a:pt x="2827682" y="172278"/>
                    <a:pt x="2810288" y="86139"/>
                    <a:pt x="2792895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3" name="Text Box 618">
            <a:extLst>
              <a:ext uri="{FF2B5EF4-FFF2-40B4-BE49-F238E27FC236}">
                <a16:creationId xmlns:a16="http://schemas.microsoft.com/office/drawing/2014/main" id="{33210111-0A2C-4C97-8A94-4F83DB4C3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3586" y="904974"/>
            <a:ext cx="857250" cy="36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US" sz="900" b="1" dirty="0">
                <a:solidFill>
                  <a:srgbClr val="FF3300"/>
                </a:solidFill>
                <a:latin typeface="Calibri"/>
                <a:cs typeface="Arial" charset="0"/>
              </a:rPr>
              <a:t>Key Management</a:t>
            </a:r>
          </a:p>
        </p:txBody>
      </p:sp>
      <p:pic>
        <p:nvPicPr>
          <p:cNvPr id="725" name="Picture 724" descr="lock.jpg">
            <a:extLst>
              <a:ext uri="{FF2B5EF4-FFF2-40B4-BE49-F238E27FC236}">
                <a16:creationId xmlns:a16="http://schemas.microsoft.com/office/drawing/2014/main" id="{1876E06C-6280-4D13-BD2D-6335E7722266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25241" y="3377852"/>
            <a:ext cx="177800" cy="215138"/>
          </a:xfrm>
          <a:prstGeom prst="rect">
            <a:avLst/>
          </a:prstGeom>
        </p:spPr>
      </p:pic>
      <p:grpSp>
        <p:nvGrpSpPr>
          <p:cNvPr id="727" name="Group 726">
            <a:extLst>
              <a:ext uri="{FF2B5EF4-FFF2-40B4-BE49-F238E27FC236}">
                <a16:creationId xmlns:a16="http://schemas.microsoft.com/office/drawing/2014/main" id="{8174550E-6FFC-4FB1-A6D1-EF0BBDEA9FF3}"/>
              </a:ext>
            </a:extLst>
          </p:cNvPr>
          <p:cNvGrpSpPr/>
          <p:nvPr/>
        </p:nvGrpSpPr>
        <p:grpSpPr>
          <a:xfrm>
            <a:off x="3976440" y="1449358"/>
            <a:ext cx="497955" cy="440839"/>
            <a:chOff x="3031997" y="668178"/>
            <a:chExt cx="303610" cy="246222"/>
          </a:xfrm>
        </p:grpSpPr>
        <p:sp>
          <p:nvSpPr>
            <p:cNvPr id="729" name="Rectangle 507">
              <a:extLst>
                <a:ext uri="{FF2B5EF4-FFF2-40B4-BE49-F238E27FC236}">
                  <a16:creationId xmlns:a16="http://schemas.microsoft.com/office/drawing/2014/main" id="{557D11BB-CF49-426F-8109-44165D00C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1997" y="738945"/>
              <a:ext cx="303610" cy="154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342900" eaLnBrk="0" hangingPunct="0"/>
              <a:r>
                <a:rPr lang="en-US" sz="900" b="1" dirty="0">
                  <a:latin typeface="Calibri"/>
                  <a:cs typeface="Arial" charset="0"/>
                </a:rPr>
                <a:t>DATA</a:t>
              </a:r>
            </a:p>
            <a:p>
              <a:pPr algn="ctr" defTabSz="342900" eaLnBrk="0" hangingPunct="0"/>
              <a:r>
                <a:rPr lang="en-US" sz="900" b="1" dirty="0">
                  <a:latin typeface="Calibri"/>
                  <a:cs typeface="Arial" charset="0"/>
                </a:rPr>
                <a:t>SHARES</a:t>
              </a:r>
            </a:p>
          </p:txBody>
        </p:sp>
        <p:grpSp>
          <p:nvGrpSpPr>
            <p:cNvPr id="730" name="Group 595">
              <a:extLst>
                <a:ext uri="{FF2B5EF4-FFF2-40B4-BE49-F238E27FC236}">
                  <a16:creationId xmlns:a16="http://schemas.microsoft.com/office/drawing/2014/main" id="{5D5F3625-9FD0-4682-BCD7-0A5D9D7D7A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0" y="668178"/>
              <a:ext cx="261730" cy="246222"/>
              <a:chOff x="1056" y="3312"/>
              <a:chExt cx="1008" cy="624"/>
            </a:xfrm>
          </p:grpSpPr>
          <p:sp>
            <p:nvSpPr>
              <p:cNvPr id="731" name="Oval 596">
                <a:extLst>
                  <a:ext uri="{FF2B5EF4-FFF2-40B4-BE49-F238E27FC236}">
                    <a16:creationId xmlns:a16="http://schemas.microsoft.com/office/drawing/2014/main" id="{44810069-5E69-4E26-9188-7AEFB0E52F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12"/>
                <a:ext cx="1008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2" name="Line 597">
                <a:extLst>
                  <a:ext uri="{FF2B5EF4-FFF2-40B4-BE49-F238E27FC236}">
                    <a16:creationId xmlns:a16="http://schemas.microsoft.com/office/drawing/2014/main" id="{67B41241-87BF-429A-8417-936F84FC10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3408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" name="Line 598">
                <a:extLst>
                  <a:ext uri="{FF2B5EF4-FFF2-40B4-BE49-F238E27FC236}">
                    <a16:creationId xmlns:a16="http://schemas.microsoft.com/office/drawing/2014/main" id="{57B64363-9A16-4A3B-9E0F-622FB739EA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3408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34" name="Arc 599">
                <a:extLst>
                  <a:ext uri="{FF2B5EF4-FFF2-40B4-BE49-F238E27FC236}">
                    <a16:creationId xmlns:a16="http://schemas.microsoft.com/office/drawing/2014/main" id="{A3EEC495-6229-4C78-9846-5695AA00BCA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584" y="3840"/>
                <a:ext cx="480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5" name="Arc 600">
                <a:extLst>
                  <a:ext uri="{FF2B5EF4-FFF2-40B4-BE49-F238E27FC236}">
                    <a16:creationId xmlns:a16="http://schemas.microsoft.com/office/drawing/2014/main" id="{1F5AB8BE-52D1-4EA4-98C6-17DAFDF09BB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056" y="3840"/>
                <a:ext cx="480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6" name="Line 601">
                <a:extLst>
                  <a:ext uri="{FF2B5EF4-FFF2-40B4-BE49-F238E27FC236}">
                    <a16:creationId xmlns:a16="http://schemas.microsoft.com/office/drawing/2014/main" id="{CE483193-D8CE-4231-952C-851BB529C1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39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pic>
        <p:nvPicPr>
          <p:cNvPr id="728" name="Picture 727" descr="lock.jpg">
            <a:extLst>
              <a:ext uri="{FF2B5EF4-FFF2-40B4-BE49-F238E27FC236}">
                <a16:creationId xmlns:a16="http://schemas.microsoft.com/office/drawing/2014/main" id="{391FEAA4-F52E-49F5-B0B3-E5C311904311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105199" y="1341140"/>
            <a:ext cx="177800" cy="215138"/>
          </a:xfrm>
          <a:prstGeom prst="rect">
            <a:avLst/>
          </a:prstGeom>
        </p:spPr>
      </p:pic>
      <p:sp>
        <p:nvSpPr>
          <p:cNvPr id="740" name="Rectangle 542">
            <a:extLst>
              <a:ext uri="{FF2B5EF4-FFF2-40B4-BE49-F238E27FC236}">
                <a16:creationId xmlns:a16="http://schemas.microsoft.com/office/drawing/2014/main" id="{5369EC05-AB0D-4376-A35F-2F44A342C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1336" y="3074929"/>
            <a:ext cx="380161" cy="108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42900" eaLnBrk="0" hangingPunct="0"/>
            <a:r>
              <a:rPr lang="en-US" sz="675" dirty="0">
                <a:solidFill>
                  <a:srgbClr val="000000"/>
                </a:solidFill>
                <a:latin typeface="Arial" charset="0"/>
                <a:cs typeface="Arial" charset="0"/>
              </a:rPr>
              <a:t>Wireless</a:t>
            </a:r>
            <a:endParaRPr lang="en-US" b="1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grpSp>
        <p:nvGrpSpPr>
          <p:cNvPr id="745" name="Group 815">
            <a:extLst>
              <a:ext uri="{FF2B5EF4-FFF2-40B4-BE49-F238E27FC236}">
                <a16:creationId xmlns:a16="http://schemas.microsoft.com/office/drawing/2014/main" id="{E38A4BE0-333F-429A-8FE8-04A915226CCA}"/>
              </a:ext>
            </a:extLst>
          </p:cNvPr>
          <p:cNvGrpSpPr/>
          <p:nvPr/>
        </p:nvGrpSpPr>
        <p:grpSpPr>
          <a:xfrm>
            <a:off x="1691074" y="2034896"/>
            <a:ext cx="1083879" cy="833647"/>
            <a:chOff x="304800" y="5715000"/>
            <a:chExt cx="304800" cy="228600"/>
          </a:xfrm>
        </p:grpSpPr>
        <p:cxnSp>
          <p:nvCxnSpPr>
            <p:cNvPr id="746" name="Straight Connector 745">
              <a:extLst>
                <a:ext uri="{FF2B5EF4-FFF2-40B4-BE49-F238E27FC236}">
                  <a16:creationId xmlns:a16="http://schemas.microsoft.com/office/drawing/2014/main" id="{CEFFD3FE-31E2-4C9D-9966-AB7CD16880F0}"/>
                </a:ext>
              </a:extLst>
            </p:cNvPr>
            <p:cNvCxnSpPr/>
            <p:nvPr/>
          </p:nvCxnSpPr>
          <p:spPr>
            <a:xfrm rot="16200000" flipH="1">
              <a:off x="304800" y="5791200"/>
              <a:ext cx="152400" cy="152400"/>
            </a:xfrm>
            <a:prstGeom prst="line">
              <a:avLst/>
            </a:prstGeom>
            <a:ln>
              <a:solidFill>
                <a:srgbClr val="66006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" name="Straight Connector 746">
              <a:extLst>
                <a:ext uri="{FF2B5EF4-FFF2-40B4-BE49-F238E27FC236}">
                  <a16:creationId xmlns:a16="http://schemas.microsoft.com/office/drawing/2014/main" id="{FBD3B2D1-5F0B-417F-B2B8-BBC189DC29C3}"/>
                </a:ext>
              </a:extLst>
            </p:cNvPr>
            <p:cNvCxnSpPr/>
            <p:nvPr/>
          </p:nvCxnSpPr>
          <p:spPr>
            <a:xfrm rot="16200000" flipV="1">
              <a:off x="304800" y="5791200"/>
              <a:ext cx="228600" cy="76200"/>
            </a:xfrm>
            <a:prstGeom prst="line">
              <a:avLst/>
            </a:prstGeom>
            <a:ln>
              <a:solidFill>
                <a:srgbClr val="66006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" name="Straight Connector 747">
              <a:extLst>
                <a:ext uri="{FF2B5EF4-FFF2-40B4-BE49-F238E27FC236}">
                  <a16:creationId xmlns:a16="http://schemas.microsoft.com/office/drawing/2014/main" id="{AAB94C5F-F442-4135-89B9-C9B7E14C557A}"/>
                </a:ext>
              </a:extLst>
            </p:cNvPr>
            <p:cNvCxnSpPr/>
            <p:nvPr/>
          </p:nvCxnSpPr>
          <p:spPr>
            <a:xfrm flipV="1">
              <a:off x="457200" y="5867400"/>
              <a:ext cx="152400" cy="76200"/>
            </a:xfrm>
            <a:prstGeom prst="line">
              <a:avLst/>
            </a:prstGeom>
            <a:ln>
              <a:solidFill>
                <a:srgbClr val="66006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" name="Straight Connector 748">
              <a:extLst>
                <a:ext uri="{FF2B5EF4-FFF2-40B4-BE49-F238E27FC236}">
                  <a16:creationId xmlns:a16="http://schemas.microsoft.com/office/drawing/2014/main" id="{7016467A-B044-4679-8A61-DEC874E2FF87}"/>
                </a:ext>
              </a:extLst>
            </p:cNvPr>
            <p:cNvCxnSpPr/>
            <p:nvPr/>
          </p:nvCxnSpPr>
          <p:spPr>
            <a:xfrm rot="5400000" flipH="1" flipV="1">
              <a:off x="381000" y="5791200"/>
              <a:ext cx="228600" cy="76200"/>
            </a:xfrm>
            <a:prstGeom prst="line">
              <a:avLst/>
            </a:prstGeom>
            <a:ln>
              <a:solidFill>
                <a:srgbClr val="66006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5C498E6-5F32-4706-B333-55B0351F98C2}"/>
              </a:ext>
            </a:extLst>
          </p:cNvPr>
          <p:cNvGrpSpPr/>
          <p:nvPr/>
        </p:nvGrpSpPr>
        <p:grpSpPr>
          <a:xfrm>
            <a:off x="2075947" y="2395330"/>
            <a:ext cx="2417867" cy="1715254"/>
            <a:chOff x="2014985" y="2395330"/>
            <a:chExt cx="2417867" cy="1715254"/>
          </a:xfrm>
        </p:grpSpPr>
        <p:sp>
          <p:nvSpPr>
            <p:cNvPr id="738" name="laptop" descr="25%">
              <a:extLst>
                <a:ext uri="{FF2B5EF4-FFF2-40B4-BE49-F238E27FC236}">
                  <a16:creationId xmlns:a16="http://schemas.microsoft.com/office/drawing/2014/main" id="{ED19FBF8-B56C-4A00-B9D9-A46527A5D312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014985" y="3665131"/>
              <a:ext cx="477065" cy="4454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444 w 21600"/>
                <a:gd name="T25" fmla="*/ 1876 h 21600"/>
                <a:gd name="T26" fmla="*/ 17325 w 21600"/>
                <a:gd name="T27" fmla="*/ 1234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noFill/>
            <a:ln w="9525">
              <a:solidFill>
                <a:srgbClr val="4D4D4D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739" name="Group 539">
              <a:extLst>
                <a:ext uri="{FF2B5EF4-FFF2-40B4-BE49-F238E27FC236}">
                  <a16:creationId xmlns:a16="http://schemas.microsoft.com/office/drawing/2014/main" id="{A14AF892-17D7-47EE-A67D-5C2A2BD812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5466" y="2835358"/>
              <a:ext cx="313074" cy="215864"/>
              <a:chOff x="132" y="2688"/>
              <a:chExt cx="252" cy="173"/>
            </a:xfrm>
          </p:grpSpPr>
          <p:sp>
            <p:nvSpPr>
              <p:cNvPr id="742" name="Line 540">
                <a:extLst>
                  <a:ext uri="{FF2B5EF4-FFF2-40B4-BE49-F238E27FC236}">
                    <a16:creationId xmlns:a16="http://schemas.microsoft.com/office/drawing/2014/main" id="{342D47CE-0881-452A-ADC9-A60494A5CB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2" y="26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graphicFrame>
            <p:nvGraphicFramePr>
              <p:cNvPr id="743" name="Object 541">
                <a:extLst>
                  <a:ext uri="{FF2B5EF4-FFF2-40B4-BE49-F238E27FC236}">
                    <a16:creationId xmlns:a16="http://schemas.microsoft.com/office/drawing/2014/main" id="{6577528D-FE13-4224-82F2-3AD049E17B4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32" y="2736"/>
              <a:ext cx="252" cy="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4" name="Visio" r:id="rId12" imgW="400286" imgH="121596" progId="Visio.Drawing.11">
                      <p:embed/>
                    </p:oleObj>
                  </mc:Choice>
                  <mc:Fallback>
                    <p:oleObj name="Visio" r:id="rId12" imgW="400286" imgH="121596" progId="Visio.Drawing.11">
                      <p:embed/>
                      <p:pic>
                        <p:nvPicPr>
                          <p:cNvPr id="743" name="Object 541">
                            <a:extLst>
                              <a:ext uri="{FF2B5EF4-FFF2-40B4-BE49-F238E27FC236}">
                                <a16:creationId xmlns:a16="http://schemas.microsoft.com/office/drawing/2014/main" id="{6577528D-FE13-4224-82F2-3AD049E17B4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2" y="2736"/>
                            <a:ext cx="252" cy="1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44" name="Freeform 544" descr="5%">
              <a:extLst>
                <a:ext uri="{FF2B5EF4-FFF2-40B4-BE49-F238E27FC236}">
                  <a16:creationId xmlns:a16="http://schemas.microsoft.com/office/drawing/2014/main" id="{610F1935-9115-408F-9EAD-F7EC5B359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6224" y="2728195"/>
              <a:ext cx="68115" cy="1286520"/>
            </a:xfrm>
            <a:custGeom>
              <a:avLst/>
              <a:gdLst>
                <a:gd name="T0" fmla="*/ 0 w 3141"/>
                <a:gd name="T1" fmla="*/ 1847 h 721"/>
                <a:gd name="T2" fmla="*/ 0 w 3141"/>
                <a:gd name="T3" fmla="*/ 698 h 721"/>
                <a:gd name="T4" fmla="*/ 0 w 3141"/>
                <a:gd name="T5" fmla="*/ 985 h 721"/>
                <a:gd name="T6" fmla="*/ 0 w 3141"/>
                <a:gd name="T7" fmla="*/ 0 h 721"/>
                <a:gd name="T8" fmla="*/ 0 w 3141"/>
                <a:gd name="T9" fmla="*/ 1141 h 721"/>
                <a:gd name="T10" fmla="*/ 0 w 3141"/>
                <a:gd name="T11" fmla="*/ 863 h 721"/>
                <a:gd name="T12" fmla="*/ 0 w 3141"/>
                <a:gd name="T13" fmla="*/ 1847 h 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41"/>
                <a:gd name="T22" fmla="*/ 0 h 721"/>
                <a:gd name="T23" fmla="*/ 3141 w 3141"/>
                <a:gd name="T24" fmla="*/ 721 h 7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41" h="721">
                  <a:moveTo>
                    <a:pt x="0" y="721"/>
                  </a:moveTo>
                  <a:lnTo>
                    <a:pt x="1623" y="273"/>
                  </a:lnTo>
                  <a:lnTo>
                    <a:pt x="1595" y="385"/>
                  </a:lnTo>
                  <a:lnTo>
                    <a:pt x="3141" y="0"/>
                  </a:lnTo>
                  <a:lnTo>
                    <a:pt x="1516" y="446"/>
                  </a:lnTo>
                  <a:lnTo>
                    <a:pt x="1547" y="337"/>
                  </a:lnTo>
                  <a:lnTo>
                    <a:pt x="0" y="721"/>
                  </a:lnTo>
                  <a:close/>
                </a:path>
              </a:pathLst>
            </a:custGeom>
            <a:pattFill prst="pct5">
              <a:fgClr>
                <a:srgbClr val="4D4D4D"/>
              </a:fgClr>
              <a:bgClr>
                <a:srgbClr val="8479B5"/>
              </a:bgClr>
            </a:pattFill>
            <a:ln w="3175">
              <a:solidFill>
                <a:srgbClr val="4D4D4D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6C6EA17-119C-4ADB-9920-0F9E7CB0D097}"/>
                </a:ext>
              </a:extLst>
            </p:cNvPr>
            <p:cNvSpPr/>
            <p:nvPr/>
          </p:nvSpPr>
          <p:spPr>
            <a:xfrm>
              <a:off x="2454965" y="2395330"/>
              <a:ext cx="1977887" cy="556592"/>
            </a:xfrm>
            <a:custGeom>
              <a:avLst/>
              <a:gdLst>
                <a:gd name="connsiteX0" fmla="*/ 0 w 1977887"/>
                <a:gd name="connsiteY0" fmla="*/ 556592 h 556592"/>
                <a:gd name="connsiteX1" fmla="*/ 218661 w 1977887"/>
                <a:gd name="connsiteY1" fmla="*/ 437322 h 556592"/>
                <a:gd name="connsiteX2" fmla="*/ 636105 w 1977887"/>
                <a:gd name="connsiteY2" fmla="*/ 218661 h 556592"/>
                <a:gd name="connsiteX3" fmla="*/ 1123122 w 1977887"/>
                <a:gd name="connsiteY3" fmla="*/ 59635 h 556592"/>
                <a:gd name="connsiteX4" fmla="*/ 1600200 w 1977887"/>
                <a:gd name="connsiteY4" fmla="*/ 0 h 556592"/>
                <a:gd name="connsiteX5" fmla="*/ 1977887 w 1977887"/>
                <a:gd name="connsiteY5" fmla="*/ 59635 h 55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7887" h="556592">
                  <a:moveTo>
                    <a:pt x="0" y="556592"/>
                  </a:moveTo>
                  <a:cubicBezTo>
                    <a:pt x="56322" y="525118"/>
                    <a:pt x="218661" y="437322"/>
                    <a:pt x="218661" y="437322"/>
                  </a:cubicBezTo>
                  <a:cubicBezTo>
                    <a:pt x="324678" y="381000"/>
                    <a:pt x="485362" y="281609"/>
                    <a:pt x="636105" y="218661"/>
                  </a:cubicBezTo>
                  <a:cubicBezTo>
                    <a:pt x="786849" y="155713"/>
                    <a:pt x="962439" y="96079"/>
                    <a:pt x="1123122" y="59635"/>
                  </a:cubicBezTo>
                  <a:cubicBezTo>
                    <a:pt x="1283805" y="23191"/>
                    <a:pt x="1457739" y="0"/>
                    <a:pt x="1600200" y="0"/>
                  </a:cubicBezTo>
                  <a:cubicBezTo>
                    <a:pt x="1742661" y="0"/>
                    <a:pt x="1860274" y="29817"/>
                    <a:pt x="1977887" y="59635"/>
                  </a:cubicBezTo>
                </a:path>
              </a:pathLst>
            </a:cu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0" name="Group 583">
            <a:extLst>
              <a:ext uri="{FF2B5EF4-FFF2-40B4-BE49-F238E27FC236}">
                <a16:creationId xmlns:a16="http://schemas.microsoft.com/office/drawing/2014/main" id="{9B917350-4892-4FD4-BC4F-3B5452798764}"/>
              </a:ext>
            </a:extLst>
          </p:cNvPr>
          <p:cNvGrpSpPr>
            <a:grpSpLocks/>
          </p:cNvGrpSpPr>
          <p:nvPr/>
        </p:nvGrpSpPr>
        <p:grpSpPr bwMode="auto">
          <a:xfrm>
            <a:off x="2522666" y="2776541"/>
            <a:ext cx="685800" cy="347663"/>
            <a:chOff x="-1330" y="1920"/>
            <a:chExt cx="432" cy="219"/>
          </a:xfrm>
        </p:grpSpPr>
        <p:sp>
          <p:nvSpPr>
            <p:cNvPr id="751" name="Text Box 584">
              <a:extLst>
                <a:ext uri="{FF2B5EF4-FFF2-40B4-BE49-F238E27FC236}">
                  <a16:creationId xmlns:a16="http://schemas.microsoft.com/office/drawing/2014/main" id="{A2359E49-E00D-4E9E-823D-F9699A9047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330" y="1974"/>
              <a:ext cx="43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100" b="1" dirty="0">
                  <a:solidFill>
                    <a:srgbClr val="FF3300"/>
                  </a:solidFill>
                  <a:cs typeface="Arial" charset="0"/>
                </a:rPr>
                <a:t>VPN</a:t>
              </a:r>
            </a:p>
          </p:txBody>
        </p:sp>
        <p:grpSp>
          <p:nvGrpSpPr>
            <p:cNvPr id="752" name="Group 585">
              <a:extLst>
                <a:ext uri="{FF2B5EF4-FFF2-40B4-BE49-F238E27FC236}">
                  <a16:creationId xmlns:a16="http://schemas.microsoft.com/office/drawing/2014/main" id="{93F66E84-0CC4-46CD-9529-F9E778F6F9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248" y="1920"/>
              <a:ext cx="240" cy="95"/>
              <a:chOff x="4752" y="-96"/>
              <a:chExt cx="240" cy="95"/>
            </a:xfrm>
          </p:grpSpPr>
          <p:sp>
            <p:nvSpPr>
              <p:cNvPr id="753" name="AutoShape 586" descr="20%">
                <a:extLst>
                  <a:ext uri="{FF2B5EF4-FFF2-40B4-BE49-F238E27FC236}">
                    <a16:creationId xmlns:a16="http://schemas.microsoft.com/office/drawing/2014/main" id="{14FE03DF-E10A-4400-B5E3-7E6BA58044E1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4752" y="-96"/>
                <a:ext cx="227" cy="95"/>
              </a:xfrm>
              <a:prstGeom prst="rect">
                <a:avLst/>
              </a:prstGeom>
              <a:pattFill prst="pct20">
                <a:fgClr>
                  <a:srgbClr val="FF3300"/>
                </a:fgClr>
                <a:bgClr>
                  <a:schemeClr val="bg1"/>
                </a:bgClr>
              </a:pattFill>
              <a:ln w="9525" algn="ctr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" name="Rectangle 587" descr="20%">
                <a:extLst>
                  <a:ext uri="{FF2B5EF4-FFF2-40B4-BE49-F238E27FC236}">
                    <a16:creationId xmlns:a16="http://schemas.microsoft.com/office/drawing/2014/main" id="{039122DC-6AF6-445E-8CD4-D2220FF0D0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0" y="-84"/>
                <a:ext cx="211" cy="64"/>
              </a:xfrm>
              <a:prstGeom prst="rect">
                <a:avLst/>
              </a:prstGeom>
              <a:pattFill prst="pct20">
                <a:fgClr>
                  <a:srgbClr val="FF3300"/>
                </a:fgClr>
                <a:bgClr>
                  <a:srgbClr val="FFFFFF"/>
                </a:bgClr>
              </a:patt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5" name="Rectangle 588" descr="20%">
                <a:extLst>
                  <a:ext uri="{FF2B5EF4-FFF2-40B4-BE49-F238E27FC236}">
                    <a16:creationId xmlns:a16="http://schemas.microsoft.com/office/drawing/2014/main" id="{3A5C0ECF-54DB-47A0-B858-90FB91F441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1" y="-96"/>
                <a:ext cx="211" cy="64"/>
              </a:xfrm>
              <a:prstGeom prst="rect">
                <a:avLst/>
              </a:prstGeom>
              <a:pattFill prst="pct20">
                <a:fgClr>
                  <a:srgbClr val="FF3300"/>
                </a:fgClr>
                <a:bgClr>
                  <a:srgbClr val="FFFFFF"/>
                </a:bgClr>
              </a:pattFill>
              <a:ln w="3175" cap="rnd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6" name="Rectangle 589" descr="20%">
                <a:extLst>
                  <a:ext uri="{FF2B5EF4-FFF2-40B4-BE49-F238E27FC236}">
                    <a16:creationId xmlns:a16="http://schemas.microsoft.com/office/drawing/2014/main" id="{28BDACD5-90C2-4C35-B677-E5E56720B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0" y="-20"/>
                <a:ext cx="211" cy="8"/>
              </a:xfrm>
              <a:prstGeom prst="rect">
                <a:avLst/>
              </a:prstGeom>
              <a:pattFill prst="pct20">
                <a:fgClr>
                  <a:srgbClr val="FF3300"/>
                </a:fgClr>
                <a:bgClr>
                  <a:srgbClr val="FFFFFF"/>
                </a:bgClr>
              </a:patt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" name="Rectangle 590" descr="20%">
                <a:extLst>
                  <a:ext uri="{FF2B5EF4-FFF2-40B4-BE49-F238E27FC236}">
                    <a16:creationId xmlns:a16="http://schemas.microsoft.com/office/drawing/2014/main" id="{711D4B11-CE4F-47EA-9BAD-F851CD9B95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0" y="-20"/>
                <a:ext cx="211" cy="8"/>
              </a:xfrm>
              <a:prstGeom prst="rect">
                <a:avLst/>
              </a:prstGeom>
              <a:pattFill prst="pct20">
                <a:fgClr>
                  <a:srgbClr val="FF3300"/>
                </a:fgClr>
                <a:bgClr>
                  <a:srgbClr val="FFFFFF"/>
                </a:bgClr>
              </a:pattFill>
              <a:ln w="3175" cap="rnd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" name="Freeform 591" descr="20%">
                <a:extLst>
                  <a:ext uri="{FF2B5EF4-FFF2-40B4-BE49-F238E27FC236}">
                    <a16:creationId xmlns:a16="http://schemas.microsoft.com/office/drawing/2014/main" id="{62C241E0-613A-4EEC-85C8-1E39AE4C56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66" y="-75"/>
                <a:ext cx="199" cy="48"/>
              </a:xfrm>
              <a:custGeom>
                <a:avLst/>
                <a:gdLst>
                  <a:gd name="T0" fmla="*/ 0 w 199"/>
                  <a:gd name="T1" fmla="*/ 45 h 48"/>
                  <a:gd name="T2" fmla="*/ 23 w 199"/>
                  <a:gd name="T3" fmla="*/ 45 h 48"/>
                  <a:gd name="T4" fmla="*/ 106 w 199"/>
                  <a:gd name="T5" fmla="*/ 45 h 48"/>
                  <a:gd name="T6" fmla="*/ 129 w 199"/>
                  <a:gd name="T7" fmla="*/ 45 h 48"/>
                  <a:gd name="T8" fmla="*/ 135 w 199"/>
                  <a:gd name="T9" fmla="*/ 0 h 48"/>
                  <a:gd name="T10" fmla="*/ 161 w 199"/>
                  <a:gd name="T11" fmla="*/ 0 h 48"/>
                  <a:gd name="T12" fmla="*/ 135 w 199"/>
                  <a:gd name="T13" fmla="*/ 45 h 48"/>
                  <a:gd name="T14" fmla="*/ 161 w 199"/>
                  <a:gd name="T15" fmla="*/ 45 h 48"/>
                  <a:gd name="T16" fmla="*/ 144 w 199"/>
                  <a:gd name="T17" fmla="*/ 37 h 48"/>
                  <a:gd name="T18" fmla="*/ 152 w 199"/>
                  <a:gd name="T19" fmla="*/ 37 h 48"/>
                  <a:gd name="T20" fmla="*/ 135 w 199"/>
                  <a:gd name="T21" fmla="*/ 21 h 48"/>
                  <a:gd name="T22" fmla="*/ 161 w 199"/>
                  <a:gd name="T23" fmla="*/ 21 h 48"/>
                  <a:gd name="T24" fmla="*/ 197 w 199"/>
                  <a:gd name="T25" fmla="*/ 34 h 48"/>
                  <a:gd name="T26" fmla="*/ 197 w 199"/>
                  <a:gd name="T27" fmla="*/ 48 h 48"/>
                  <a:gd name="T28" fmla="*/ 167 w 199"/>
                  <a:gd name="T29" fmla="*/ 45 h 48"/>
                  <a:gd name="T30" fmla="*/ 193 w 199"/>
                  <a:gd name="T31" fmla="*/ 45 h 48"/>
                  <a:gd name="T32" fmla="*/ 167 w 199"/>
                  <a:gd name="T33" fmla="*/ 37 h 48"/>
                  <a:gd name="T34" fmla="*/ 193 w 199"/>
                  <a:gd name="T35" fmla="*/ 37 h 48"/>
                  <a:gd name="T36" fmla="*/ 167 w 199"/>
                  <a:gd name="T37" fmla="*/ 29 h 48"/>
                  <a:gd name="T38" fmla="*/ 193 w 199"/>
                  <a:gd name="T39" fmla="*/ 29 h 48"/>
                  <a:gd name="T40" fmla="*/ 167 w 199"/>
                  <a:gd name="T41" fmla="*/ 21 h 48"/>
                  <a:gd name="T42" fmla="*/ 193 w 199"/>
                  <a:gd name="T43" fmla="*/ 21 h 48"/>
                  <a:gd name="T44" fmla="*/ 197 w 199"/>
                  <a:gd name="T45" fmla="*/ 18 h 48"/>
                  <a:gd name="T46" fmla="*/ 197 w 199"/>
                  <a:gd name="T47" fmla="*/ 32 h 48"/>
                  <a:gd name="T48" fmla="*/ 167 w 199"/>
                  <a:gd name="T49" fmla="*/ 13 h 48"/>
                  <a:gd name="T50" fmla="*/ 199 w 199"/>
                  <a:gd name="T51" fmla="*/ 13 h 48"/>
                  <a:gd name="T52" fmla="*/ 135 w 199"/>
                  <a:gd name="T53" fmla="*/ 13 h 48"/>
                  <a:gd name="T54" fmla="*/ 161 w 199"/>
                  <a:gd name="T55" fmla="*/ 13 h 48"/>
                  <a:gd name="T56" fmla="*/ 0 w 199"/>
                  <a:gd name="T57" fmla="*/ 0 h 48"/>
                  <a:gd name="T58" fmla="*/ 6 w 199"/>
                  <a:gd name="T59" fmla="*/ 0 h 48"/>
                  <a:gd name="T60" fmla="*/ 15 w 199"/>
                  <a:gd name="T61" fmla="*/ 0 h 48"/>
                  <a:gd name="T62" fmla="*/ 47 w 199"/>
                  <a:gd name="T63" fmla="*/ 0 h 48"/>
                  <a:gd name="T64" fmla="*/ 56 w 199"/>
                  <a:gd name="T65" fmla="*/ 0 h 48"/>
                  <a:gd name="T66" fmla="*/ 88 w 199"/>
                  <a:gd name="T67" fmla="*/ 0 h 48"/>
                  <a:gd name="T68" fmla="*/ 97 w 199"/>
                  <a:gd name="T69" fmla="*/ 0 h 48"/>
                  <a:gd name="T70" fmla="*/ 129 w 199"/>
                  <a:gd name="T71" fmla="*/ 0 h 48"/>
                  <a:gd name="T72" fmla="*/ 0 w 199"/>
                  <a:gd name="T73" fmla="*/ 13 h 48"/>
                  <a:gd name="T74" fmla="*/ 129 w 199"/>
                  <a:gd name="T75" fmla="*/ 13 h 48"/>
                  <a:gd name="T76" fmla="*/ 0 w 199"/>
                  <a:gd name="T77" fmla="*/ 21 h 48"/>
                  <a:gd name="T78" fmla="*/ 129 w 199"/>
                  <a:gd name="T79" fmla="*/ 21 h 48"/>
                  <a:gd name="T80" fmla="*/ 0 w 199"/>
                  <a:gd name="T81" fmla="*/ 29 h 48"/>
                  <a:gd name="T82" fmla="*/ 129 w 199"/>
                  <a:gd name="T83" fmla="*/ 29 h 48"/>
                  <a:gd name="T84" fmla="*/ 0 w 199"/>
                  <a:gd name="T85" fmla="*/ 37 h 48"/>
                  <a:gd name="T86" fmla="*/ 129 w 199"/>
                  <a:gd name="T87" fmla="*/ 37 h 48"/>
                  <a:gd name="T88" fmla="*/ 35 w 199"/>
                  <a:gd name="T89" fmla="*/ 45 h 48"/>
                  <a:gd name="T90" fmla="*/ 94 w 199"/>
                  <a:gd name="T91" fmla="*/ 45 h 4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99"/>
                  <a:gd name="T139" fmla="*/ 0 h 48"/>
                  <a:gd name="T140" fmla="*/ 199 w 199"/>
                  <a:gd name="T141" fmla="*/ 48 h 4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99" h="48">
                    <a:moveTo>
                      <a:pt x="0" y="45"/>
                    </a:moveTo>
                    <a:lnTo>
                      <a:pt x="23" y="45"/>
                    </a:lnTo>
                    <a:moveTo>
                      <a:pt x="106" y="45"/>
                    </a:moveTo>
                    <a:lnTo>
                      <a:pt x="129" y="45"/>
                    </a:lnTo>
                    <a:moveTo>
                      <a:pt x="135" y="0"/>
                    </a:moveTo>
                    <a:lnTo>
                      <a:pt x="161" y="0"/>
                    </a:lnTo>
                    <a:moveTo>
                      <a:pt x="135" y="45"/>
                    </a:moveTo>
                    <a:lnTo>
                      <a:pt x="161" y="45"/>
                    </a:lnTo>
                    <a:moveTo>
                      <a:pt x="144" y="37"/>
                    </a:moveTo>
                    <a:lnTo>
                      <a:pt x="152" y="37"/>
                    </a:lnTo>
                    <a:moveTo>
                      <a:pt x="135" y="21"/>
                    </a:moveTo>
                    <a:lnTo>
                      <a:pt x="161" y="21"/>
                    </a:lnTo>
                    <a:moveTo>
                      <a:pt x="197" y="34"/>
                    </a:moveTo>
                    <a:lnTo>
                      <a:pt x="197" y="48"/>
                    </a:lnTo>
                    <a:moveTo>
                      <a:pt x="167" y="45"/>
                    </a:moveTo>
                    <a:lnTo>
                      <a:pt x="193" y="45"/>
                    </a:lnTo>
                    <a:moveTo>
                      <a:pt x="167" y="37"/>
                    </a:moveTo>
                    <a:lnTo>
                      <a:pt x="193" y="37"/>
                    </a:lnTo>
                    <a:moveTo>
                      <a:pt x="167" y="29"/>
                    </a:moveTo>
                    <a:lnTo>
                      <a:pt x="193" y="29"/>
                    </a:lnTo>
                    <a:moveTo>
                      <a:pt x="167" y="21"/>
                    </a:moveTo>
                    <a:lnTo>
                      <a:pt x="193" y="21"/>
                    </a:lnTo>
                    <a:moveTo>
                      <a:pt x="197" y="18"/>
                    </a:moveTo>
                    <a:lnTo>
                      <a:pt x="197" y="32"/>
                    </a:lnTo>
                    <a:moveTo>
                      <a:pt x="167" y="13"/>
                    </a:moveTo>
                    <a:lnTo>
                      <a:pt x="199" y="13"/>
                    </a:lnTo>
                    <a:moveTo>
                      <a:pt x="135" y="13"/>
                    </a:moveTo>
                    <a:lnTo>
                      <a:pt x="161" y="13"/>
                    </a:lnTo>
                    <a:moveTo>
                      <a:pt x="0" y="0"/>
                    </a:moveTo>
                    <a:lnTo>
                      <a:pt x="6" y="0"/>
                    </a:lnTo>
                    <a:moveTo>
                      <a:pt x="15" y="0"/>
                    </a:moveTo>
                    <a:lnTo>
                      <a:pt x="47" y="0"/>
                    </a:lnTo>
                    <a:moveTo>
                      <a:pt x="56" y="0"/>
                    </a:moveTo>
                    <a:lnTo>
                      <a:pt x="88" y="0"/>
                    </a:lnTo>
                    <a:moveTo>
                      <a:pt x="97" y="0"/>
                    </a:moveTo>
                    <a:lnTo>
                      <a:pt x="129" y="0"/>
                    </a:lnTo>
                    <a:moveTo>
                      <a:pt x="0" y="13"/>
                    </a:moveTo>
                    <a:lnTo>
                      <a:pt x="129" y="13"/>
                    </a:lnTo>
                    <a:moveTo>
                      <a:pt x="0" y="21"/>
                    </a:moveTo>
                    <a:lnTo>
                      <a:pt x="129" y="21"/>
                    </a:lnTo>
                    <a:moveTo>
                      <a:pt x="0" y="29"/>
                    </a:moveTo>
                    <a:lnTo>
                      <a:pt x="129" y="29"/>
                    </a:lnTo>
                    <a:moveTo>
                      <a:pt x="0" y="37"/>
                    </a:moveTo>
                    <a:lnTo>
                      <a:pt x="129" y="37"/>
                    </a:lnTo>
                    <a:moveTo>
                      <a:pt x="35" y="45"/>
                    </a:moveTo>
                    <a:lnTo>
                      <a:pt x="94" y="45"/>
                    </a:lnTo>
                  </a:path>
                </a:pathLst>
              </a:custGeom>
              <a:pattFill prst="pct20">
                <a:fgClr>
                  <a:srgbClr val="FF3300"/>
                </a:fgClr>
                <a:bgClr>
                  <a:srgbClr val="FFFFFF"/>
                </a:bgClr>
              </a:pattFill>
              <a:ln w="14288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" name="Freeform 592" descr="20%">
                <a:extLst>
                  <a:ext uri="{FF2B5EF4-FFF2-40B4-BE49-F238E27FC236}">
                    <a16:creationId xmlns:a16="http://schemas.microsoft.com/office/drawing/2014/main" id="{4780F65B-4C41-4579-BB5A-FC2CBE55F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0" y="-84"/>
                <a:ext cx="211" cy="72"/>
              </a:xfrm>
              <a:custGeom>
                <a:avLst/>
                <a:gdLst>
                  <a:gd name="T0" fmla="*/ 0 w 211"/>
                  <a:gd name="T1" fmla="*/ 0 h 72"/>
                  <a:gd name="T2" fmla="*/ 0 w 211"/>
                  <a:gd name="T3" fmla="*/ 72 h 72"/>
                  <a:gd name="T4" fmla="*/ 211 w 211"/>
                  <a:gd name="T5" fmla="*/ 72 h 72"/>
                  <a:gd name="T6" fmla="*/ 0 60000 65536"/>
                  <a:gd name="T7" fmla="*/ 0 60000 65536"/>
                  <a:gd name="T8" fmla="*/ 0 60000 65536"/>
                  <a:gd name="T9" fmla="*/ 0 w 211"/>
                  <a:gd name="T10" fmla="*/ 0 h 72"/>
                  <a:gd name="T11" fmla="*/ 211 w 211"/>
                  <a:gd name="T12" fmla="*/ 72 h 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" h="72">
                    <a:moveTo>
                      <a:pt x="0" y="0"/>
                    </a:moveTo>
                    <a:lnTo>
                      <a:pt x="0" y="72"/>
                    </a:lnTo>
                    <a:lnTo>
                      <a:pt x="211" y="72"/>
                    </a:lnTo>
                  </a:path>
                </a:pathLst>
              </a:custGeom>
              <a:pattFill prst="pct20">
                <a:fgClr>
                  <a:srgbClr val="FF3300"/>
                </a:fgClr>
                <a:bgClr>
                  <a:srgbClr val="FFFFFF"/>
                </a:bgClr>
              </a:pattFill>
              <a:ln w="3175" cap="rnd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69" name="Group 1568">
            <a:extLst>
              <a:ext uri="{FF2B5EF4-FFF2-40B4-BE49-F238E27FC236}">
                <a16:creationId xmlns:a16="http://schemas.microsoft.com/office/drawing/2014/main" id="{F33F6DC5-3361-4516-89B8-7365D6B10112}"/>
              </a:ext>
            </a:extLst>
          </p:cNvPr>
          <p:cNvGrpSpPr/>
          <p:nvPr/>
        </p:nvGrpSpPr>
        <p:grpSpPr>
          <a:xfrm>
            <a:off x="6662319" y="2749783"/>
            <a:ext cx="433830" cy="390005"/>
            <a:chOff x="341538" y="793483"/>
            <a:chExt cx="589825" cy="567265"/>
          </a:xfrm>
        </p:grpSpPr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EA6FBC84-39F7-4564-B308-693907171BF6}"/>
                </a:ext>
              </a:extLst>
            </p:cNvPr>
            <p:cNvGrpSpPr/>
            <p:nvPr/>
          </p:nvGrpSpPr>
          <p:grpSpPr>
            <a:xfrm>
              <a:off x="341538" y="793483"/>
              <a:ext cx="589825" cy="567265"/>
              <a:chOff x="5714999" y="228600"/>
              <a:chExt cx="609601" cy="533400"/>
            </a:xfrm>
          </p:grpSpPr>
          <p:sp>
            <p:nvSpPr>
              <p:cNvPr id="762" name="Rectangle 761">
                <a:extLst>
                  <a:ext uri="{FF2B5EF4-FFF2-40B4-BE49-F238E27FC236}">
                    <a16:creationId xmlns:a16="http://schemas.microsoft.com/office/drawing/2014/main" id="{514BA96D-21AC-49F8-8FF5-4BBCB2F8920D}"/>
                  </a:ext>
                </a:extLst>
              </p:cNvPr>
              <p:cNvSpPr/>
              <p:nvPr/>
            </p:nvSpPr>
            <p:spPr>
              <a:xfrm>
                <a:off x="5715000" y="228600"/>
                <a:ext cx="6096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ffectLst>
                <a:outerShdw blurRad="50800" dist="50800" dir="5400000" algn="ctr" rotWithShape="0">
                  <a:srgbClr val="FF9999"/>
                </a:outerShdw>
              </a:effectLst>
              <a:scene3d>
                <a:camera prst="orthographicFront"/>
                <a:lightRig rig="threePt" dir="t"/>
              </a:scene3d>
              <a:sp3d contourW="12700">
                <a:bevelT prst="convex"/>
                <a:contourClr>
                  <a:srgbClr val="FF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763" name="Text Box 618">
                <a:extLst>
                  <a:ext uri="{FF2B5EF4-FFF2-40B4-BE49-F238E27FC236}">
                    <a16:creationId xmlns:a16="http://schemas.microsoft.com/office/drawing/2014/main" id="{FEE0D18A-2429-4212-91F8-A15DD9E0AF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4999" y="228600"/>
                <a:ext cx="609600" cy="479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  <a:buNone/>
                </a:pPr>
                <a:r>
                  <a:rPr lang="en-US" sz="700" b="1" dirty="0">
                    <a:solidFill>
                      <a:srgbClr val="FF3300"/>
                    </a:solidFill>
                    <a:cs typeface="Arial" charset="0"/>
                  </a:rPr>
                  <a:t>keys on </a:t>
                </a:r>
              </a:p>
              <a:p>
                <a:pPr algn="ctr">
                  <a:lnSpc>
                    <a:spcPct val="80000"/>
                  </a:lnSpc>
                  <a:spcBef>
                    <a:spcPts val="0"/>
                  </a:spcBef>
                  <a:buNone/>
                </a:pPr>
                <a:r>
                  <a:rPr lang="en-US" sz="700" b="1" dirty="0">
                    <a:solidFill>
                      <a:srgbClr val="FF3300"/>
                    </a:solidFill>
                    <a:cs typeface="Arial" charset="0"/>
                  </a:rPr>
                  <a:t>chips</a:t>
                </a:r>
              </a:p>
            </p:txBody>
          </p:sp>
        </p:grpSp>
        <p:pic>
          <p:nvPicPr>
            <p:cNvPr id="1568" name="Picture 1567">
              <a:extLst>
                <a:ext uri="{FF2B5EF4-FFF2-40B4-BE49-F238E27FC236}">
                  <a16:creationId xmlns:a16="http://schemas.microsoft.com/office/drawing/2014/main" id="{19C165F7-113A-4B84-AB3E-B56B56739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45176" y="1203462"/>
              <a:ext cx="392928" cy="94902"/>
            </a:xfrm>
            <a:prstGeom prst="rect">
              <a:avLst/>
            </a:prstGeom>
          </p:spPr>
        </p:pic>
      </p:grpSp>
      <p:grpSp>
        <p:nvGrpSpPr>
          <p:cNvPr id="764" name="Group 763">
            <a:extLst>
              <a:ext uri="{FF2B5EF4-FFF2-40B4-BE49-F238E27FC236}">
                <a16:creationId xmlns:a16="http://schemas.microsoft.com/office/drawing/2014/main" id="{977589C7-BC02-4DB2-A44E-B967411C0F5A}"/>
              </a:ext>
            </a:extLst>
          </p:cNvPr>
          <p:cNvGrpSpPr/>
          <p:nvPr/>
        </p:nvGrpSpPr>
        <p:grpSpPr>
          <a:xfrm>
            <a:off x="4225204" y="922993"/>
            <a:ext cx="467140" cy="230832"/>
            <a:chOff x="7166582" y="1311965"/>
            <a:chExt cx="467140" cy="230832"/>
          </a:xfrm>
        </p:grpSpPr>
        <p:sp>
          <p:nvSpPr>
            <p:cNvPr id="765" name="Flowchart: Alternate Process 764">
              <a:extLst>
                <a:ext uri="{FF2B5EF4-FFF2-40B4-BE49-F238E27FC236}">
                  <a16:creationId xmlns:a16="http://schemas.microsoft.com/office/drawing/2014/main" id="{533F2F99-A466-4992-AB5E-7E71DE7721FD}"/>
                </a:ext>
              </a:extLst>
            </p:cNvPr>
            <p:cNvSpPr/>
            <p:nvPr/>
          </p:nvSpPr>
          <p:spPr>
            <a:xfrm>
              <a:off x="7166582" y="1360858"/>
              <a:ext cx="467140" cy="114300"/>
            </a:xfrm>
            <a:prstGeom prst="flowChartAlternateProcess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TextBox 765">
              <a:extLst>
                <a:ext uri="{FF2B5EF4-FFF2-40B4-BE49-F238E27FC236}">
                  <a16:creationId xmlns:a16="http://schemas.microsoft.com/office/drawing/2014/main" id="{C4D3F8C0-DA36-4490-84E1-D55BB9258FFC}"/>
                </a:ext>
              </a:extLst>
            </p:cNvPr>
            <p:cNvSpPr txBox="1"/>
            <p:nvPr/>
          </p:nvSpPr>
          <p:spPr>
            <a:xfrm>
              <a:off x="7185991" y="1311965"/>
              <a:ext cx="42832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/>
                <a:t>USB</a:t>
              </a:r>
            </a:p>
          </p:txBody>
        </p:sp>
      </p:grpSp>
      <p:pic>
        <p:nvPicPr>
          <p:cNvPr id="767" name="Picture 766" descr="lock.jpg">
            <a:extLst>
              <a:ext uri="{FF2B5EF4-FFF2-40B4-BE49-F238E27FC236}">
                <a16:creationId xmlns:a16="http://schemas.microsoft.com/office/drawing/2014/main" id="{8977D0A1-A31F-4FA4-8600-DB07C7A8C253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607049" y="1007201"/>
            <a:ext cx="114300" cy="138303"/>
          </a:xfrm>
          <a:prstGeom prst="rect">
            <a:avLst/>
          </a:prstGeom>
        </p:spPr>
      </p:pic>
      <p:sp>
        <p:nvSpPr>
          <p:cNvPr id="1570" name="Freeform: Shape 1569">
            <a:extLst>
              <a:ext uri="{FF2B5EF4-FFF2-40B4-BE49-F238E27FC236}">
                <a16:creationId xmlns:a16="http://schemas.microsoft.com/office/drawing/2014/main" id="{65AE8077-D234-40B7-8608-8097C3A3322B}"/>
              </a:ext>
            </a:extLst>
          </p:cNvPr>
          <p:cNvSpPr/>
          <p:nvPr/>
        </p:nvSpPr>
        <p:spPr>
          <a:xfrm>
            <a:off x="4433140" y="1829276"/>
            <a:ext cx="91330" cy="152537"/>
          </a:xfrm>
          <a:custGeom>
            <a:avLst/>
            <a:gdLst>
              <a:gd name="connsiteX0" fmla="*/ 0 w 91330"/>
              <a:gd name="connsiteY0" fmla="*/ 0 h 152537"/>
              <a:gd name="connsiteX1" fmla="*/ 79513 w 91330"/>
              <a:gd name="connsiteY1" fmla="*/ 139148 h 152537"/>
              <a:gd name="connsiteX2" fmla="*/ 89452 w 91330"/>
              <a:gd name="connsiteY2" fmla="*/ 139148 h 152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330" h="152537">
                <a:moveTo>
                  <a:pt x="0" y="0"/>
                </a:moveTo>
                <a:cubicBezTo>
                  <a:pt x="32302" y="57978"/>
                  <a:pt x="64604" y="115957"/>
                  <a:pt x="79513" y="139148"/>
                </a:cubicBezTo>
                <a:cubicBezTo>
                  <a:pt x="94422" y="162339"/>
                  <a:pt x="91937" y="150743"/>
                  <a:pt x="89452" y="13914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8" name="Picture 767" descr="honeypot.jpg">
            <a:extLst>
              <a:ext uri="{FF2B5EF4-FFF2-40B4-BE49-F238E27FC236}">
                <a16:creationId xmlns:a16="http://schemas.microsoft.com/office/drawing/2014/main" id="{5DA0ED15-057E-476B-A986-3EA21199A644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474641" y="2713922"/>
            <a:ext cx="248285" cy="289306"/>
          </a:xfrm>
          <a:prstGeom prst="rect">
            <a:avLst/>
          </a:prstGeom>
        </p:spPr>
      </p:pic>
      <p:sp>
        <p:nvSpPr>
          <p:cNvPr id="1574" name="Freeform: Shape 1573">
            <a:extLst>
              <a:ext uri="{FF2B5EF4-FFF2-40B4-BE49-F238E27FC236}">
                <a16:creationId xmlns:a16="http://schemas.microsoft.com/office/drawing/2014/main" id="{1C2AC89A-0D53-474D-BA55-658586710560}"/>
              </a:ext>
            </a:extLst>
          </p:cNvPr>
          <p:cNvSpPr/>
          <p:nvPr/>
        </p:nvSpPr>
        <p:spPr>
          <a:xfrm>
            <a:off x="5623987" y="2985371"/>
            <a:ext cx="63112" cy="354178"/>
          </a:xfrm>
          <a:custGeom>
            <a:avLst/>
            <a:gdLst>
              <a:gd name="connsiteX0" fmla="*/ 29817 w 80102"/>
              <a:gd name="connsiteY0" fmla="*/ 0 h 337931"/>
              <a:gd name="connsiteX1" fmla="*/ 79513 w 80102"/>
              <a:gd name="connsiteY1" fmla="*/ 159026 h 337931"/>
              <a:gd name="connsiteX2" fmla="*/ 0 w 80102"/>
              <a:gd name="connsiteY2" fmla="*/ 337931 h 337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102" h="337931">
                <a:moveTo>
                  <a:pt x="29817" y="0"/>
                </a:moveTo>
                <a:cubicBezTo>
                  <a:pt x="57150" y="51352"/>
                  <a:pt x="84483" y="102704"/>
                  <a:pt x="79513" y="159026"/>
                </a:cubicBezTo>
                <a:cubicBezTo>
                  <a:pt x="74544" y="215348"/>
                  <a:pt x="37272" y="276639"/>
                  <a:pt x="0" y="33793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0" name="Group 515">
            <a:extLst>
              <a:ext uri="{FF2B5EF4-FFF2-40B4-BE49-F238E27FC236}">
                <a16:creationId xmlns:a16="http://schemas.microsoft.com/office/drawing/2014/main" id="{96F2883E-4F7F-4E9A-9D72-EE746E23097D}"/>
              </a:ext>
            </a:extLst>
          </p:cNvPr>
          <p:cNvGrpSpPr>
            <a:grpSpLocks/>
          </p:cNvGrpSpPr>
          <p:nvPr/>
        </p:nvGrpSpPr>
        <p:grpSpPr bwMode="auto">
          <a:xfrm>
            <a:off x="4354892" y="2954715"/>
            <a:ext cx="428625" cy="252412"/>
            <a:chOff x="1680" y="2736"/>
            <a:chExt cx="360" cy="212"/>
          </a:xfrm>
        </p:grpSpPr>
        <p:grpSp>
          <p:nvGrpSpPr>
            <p:cNvPr id="771" name="Group 516">
              <a:extLst>
                <a:ext uri="{FF2B5EF4-FFF2-40B4-BE49-F238E27FC236}">
                  <a16:creationId xmlns:a16="http://schemas.microsoft.com/office/drawing/2014/main" id="{7E38D49A-5EC5-4945-B6F8-123297EAD4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2736"/>
              <a:ext cx="360" cy="78"/>
              <a:chOff x="633" y="2178"/>
              <a:chExt cx="360" cy="78"/>
            </a:xfrm>
          </p:grpSpPr>
          <p:sp>
            <p:nvSpPr>
              <p:cNvPr id="773" name="Rectangle 517">
                <a:extLst>
                  <a:ext uri="{FF2B5EF4-FFF2-40B4-BE49-F238E27FC236}">
                    <a16:creationId xmlns:a16="http://schemas.microsoft.com/office/drawing/2014/main" id="{1CA2E505-7EF5-4343-ADC2-79BFE306EA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178"/>
                <a:ext cx="360" cy="7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4" name="Freeform 518">
                <a:extLst>
                  <a:ext uri="{FF2B5EF4-FFF2-40B4-BE49-F238E27FC236}">
                    <a16:creationId xmlns:a16="http://schemas.microsoft.com/office/drawing/2014/main" id="{008D6237-1287-4992-AC74-DF9AD22345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5" y="2188"/>
                <a:ext cx="314" cy="47"/>
              </a:xfrm>
              <a:custGeom>
                <a:avLst/>
                <a:gdLst>
                  <a:gd name="T0" fmla="*/ 0 w 314"/>
                  <a:gd name="T1" fmla="*/ 18 h 47"/>
                  <a:gd name="T2" fmla="*/ 314 w 314"/>
                  <a:gd name="T3" fmla="*/ 18 h 47"/>
                  <a:gd name="T4" fmla="*/ 314 w 314"/>
                  <a:gd name="T5" fmla="*/ 0 h 47"/>
                  <a:gd name="T6" fmla="*/ 0 w 314"/>
                  <a:gd name="T7" fmla="*/ 0 h 47"/>
                  <a:gd name="T8" fmla="*/ 0 w 314"/>
                  <a:gd name="T9" fmla="*/ 18 h 47"/>
                  <a:gd name="T10" fmla="*/ 0 w 314"/>
                  <a:gd name="T11" fmla="*/ 47 h 47"/>
                  <a:gd name="T12" fmla="*/ 314 w 314"/>
                  <a:gd name="T13" fmla="*/ 47 h 47"/>
                  <a:gd name="T14" fmla="*/ 314 w 314"/>
                  <a:gd name="T15" fmla="*/ 29 h 47"/>
                  <a:gd name="T16" fmla="*/ 0 w 314"/>
                  <a:gd name="T17" fmla="*/ 29 h 47"/>
                  <a:gd name="T18" fmla="*/ 0 w 314"/>
                  <a:gd name="T19" fmla="*/ 47 h 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4"/>
                  <a:gd name="T31" fmla="*/ 0 h 47"/>
                  <a:gd name="T32" fmla="*/ 314 w 314"/>
                  <a:gd name="T33" fmla="*/ 47 h 4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4" h="47">
                    <a:moveTo>
                      <a:pt x="0" y="18"/>
                    </a:moveTo>
                    <a:lnTo>
                      <a:pt x="314" y="18"/>
                    </a:lnTo>
                    <a:lnTo>
                      <a:pt x="314" y="0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  <a:moveTo>
                      <a:pt x="0" y="47"/>
                    </a:moveTo>
                    <a:lnTo>
                      <a:pt x="314" y="47"/>
                    </a:lnTo>
                    <a:lnTo>
                      <a:pt x="314" y="29"/>
                    </a:lnTo>
                    <a:lnTo>
                      <a:pt x="0" y="29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5" name="Freeform 519">
                <a:extLst>
                  <a:ext uri="{FF2B5EF4-FFF2-40B4-BE49-F238E27FC236}">
                    <a16:creationId xmlns:a16="http://schemas.microsoft.com/office/drawing/2014/main" id="{CDC824DC-F796-41C1-90EB-8A44488BB1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2" y="2183"/>
                <a:ext cx="305" cy="37"/>
              </a:xfrm>
              <a:custGeom>
                <a:avLst/>
                <a:gdLst>
                  <a:gd name="T0" fmla="*/ 305 w 305"/>
                  <a:gd name="T1" fmla="*/ 33 h 37"/>
                  <a:gd name="T2" fmla="*/ 272 w 305"/>
                  <a:gd name="T3" fmla="*/ 33 h 37"/>
                  <a:gd name="T4" fmla="*/ 279 w 305"/>
                  <a:gd name="T5" fmla="*/ 37 h 37"/>
                  <a:gd name="T6" fmla="*/ 253 w 305"/>
                  <a:gd name="T7" fmla="*/ 29 h 37"/>
                  <a:gd name="T8" fmla="*/ 253 w 305"/>
                  <a:gd name="T9" fmla="*/ 37 h 37"/>
                  <a:gd name="T10" fmla="*/ 233 w 305"/>
                  <a:gd name="T11" fmla="*/ 29 h 37"/>
                  <a:gd name="T12" fmla="*/ 226 w 305"/>
                  <a:gd name="T13" fmla="*/ 33 h 37"/>
                  <a:gd name="T14" fmla="*/ 214 w 305"/>
                  <a:gd name="T15" fmla="*/ 33 h 37"/>
                  <a:gd name="T16" fmla="*/ 181 w 305"/>
                  <a:gd name="T17" fmla="*/ 33 h 37"/>
                  <a:gd name="T18" fmla="*/ 190 w 305"/>
                  <a:gd name="T19" fmla="*/ 37 h 37"/>
                  <a:gd name="T20" fmla="*/ 161 w 305"/>
                  <a:gd name="T21" fmla="*/ 29 h 37"/>
                  <a:gd name="T22" fmla="*/ 161 w 305"/>
                  <a:gd name="T23" fmla="*/ 37 h 37"/>
                  <a:gd name="T24" fmla="*/ 145 w 305"/>
                  <a:gd name="T25" fmla="*/ 29 h 37"/>
                  <a:gd name="T26" fmla="*/ 135 w 305"/>
                  <a:gd name="T27" fmla="*/ 33 h 37"/>
                  <a:gd name="T28" fmla="*/ 125 w 305"/>
                  <a:gd name="T29" fmla="*/ 33 h 37"/>
                  <a:gd name="T30" fmla="*/ 92 w 305"/>
                  <a:gd name="T31" fmla="*/ 33 h 37"/>
                  <a:gd name="T32" fmla="*/ 99 w 305"/>
                  <a:gd name="T33" fmla="*/ 37 h 37"/>
                  <a:gd name="T34" fmla="*/ 72 w 305"/>
                  <a:gd name="T35" fmla="*/ 29 h 37"/>
                  <a:gd name="T36" fmla="*/ 72 w 305"/>
                  <a:gd name="T37" fmla="*/ 37 h 37"/>
                  <a:gd name="T38" fmla="*/ 53 w 305"/>
                  <a:gd name="T39" fmla="*/ 29 h 37"/>
                  <a:gd name="T40" fmla="*/ 46 w 305"/>
                  <a:gd name="T41" fmla="*/ 33 h 37"/>
                  <a:gd name="T42" fmla="*/ 34 w 305"/>
                  <a:gd name="T43" fmla="*/ 33 h 37"/>
                  <a:gd name="T44" fmla="*/ 0 w 305"/>
                  <a:gd name="T45" fmla="*/ 33 h 37"/>
                  <a:gd name="T46" fmla="*/ 10 w 305"/>
                  <a:gd name="T47" fmla="*/ 37 h 37"/>
                  <a:gd name="T48" fmla="*/ 296 w 305"/>
                  <a:gd name="T49" fmla="*/ 0 h 37"/>
                  <a:gd name="T50" fmla="*/ 296 w 305"/>
                  <a:gd name="T51" fmla="*/ 8 h 37"/>
                  <a:gd name="T52" fmla="*/ 279 w 305"/>
                  <a:gd name="T53" fmla="*/ 0 h 37"/>
                  <a:gd name="T54" fmla="*/ 272 w 305"/>
                  <a:gd name="T55" fmla="*/ 4 h 37"/>
                  <a:gd name="T56" fmla="*/ 260 w 305"/>
                  <a:gd name="T57" fmla="*/ 4 h 37"/>
                  <a:gd name="T58" fmla="*/ 226 w 305"/>
                  <a:gd name="T59" fmla="*/ 4 h 37"/>
                  <a:gd name="T60" fmla="*/ 233 w 305"/>
                  <a:gd name="T61" fmla="*/ 8 h 37"/>
                  <a:gd name="T62" fmla="*/ 207 w 305"/>
                  <a:gd name="T63" fmla="*/ 0 h 37"/>
                  <a:gd name="T64" fmla="*/ 207 w 305"/>
                  <a:gd name="T65" fmla="*/ 8 h 37"/>
                  <a:gd name="T66" fmla="*/ 190 w 305"/>
                  <a:gd name="T67" fmla="*/ 0 h 37"/>
                  <a:gd name="T68" fmla="*/ 181 w 305"/>
                  <a:gd name="T69" fmla="*/ 4 h 37"/>
                  <a:gd name="T70" fmla="*/ 171 w 305"/>
                  <a:gd name="T71" fmla="*/ 4 h 37"/>
                  <a:gd name="T72" fmla="*/ 135 w 305"/>
                  <a:gd name="T73" fmla="*/ 4 h 37"/>
                  <a:gd name="T74" fmla="*/ 145 w 305"/>
                  <a:gd name="T75" fmla="*/ 8 h 37"/>
                  <a:gd name="T76" fmla="*/ 116 w 305"/>
                  <a:gd name="T77" fmla="*/ 0 h 37"/>
                  <a:gd name="T78" fmla="*/ 116 w 305"/>
                  <a:gd name="T79" fmla="*/ 8 h 37"/>
                  <a:gd name="T80" fmla="*/ 99 w 305"/>
                  <a:gd name="T81" fmla="*/ 0 h 37"/>
                  <a:gd name="T82" fmla="*/ 92 w 305"/>
                  <a:gd name="T83" fmla="*/ 4 h 37"/>
                  <a:gd name="T84" fmla="*/ 80 w 305"/>
                  <a:gd name="T85" fmla="*/ 4 h 37"/>
                  <a:gd name="T86" fmla="*/ 46 w 305"/>
                  <a:gd name="T87" fmla="*/ 4 h 37"/>
                  <a:gd name="T88" fmla="*/ 53 w 305"/>
                  <a:gd name="T89" fmla="*/ 8 h 37"/>
                  <a:gd name="T90" fmla="*/ 27 w 305"/>
                  <a:gd name="T91" fmla="*/ 0 h 37"/>
                  <a:gd name="T92" fmla="*/ 27 w 305"/>
                  <a:gd name="T93" fmla="*/ 8 h 37"/>
                  <a:gd name="T94" fmla="*/ 10 w 305"/>
                  <a:gd name="T95" fmla="*/ 0 h 37"/>
                  <a:gd name="T96" fmla="*/ 0 w 305"/>
                  <a:gd name="T97" fmla="*/ 4 h 3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05"/>
                  <a:gd name="T148" fmla="*/ 0 h 37"/>
                  <a:gd name="T149" fmla="*/ 305 w 305"/>
                  <a:gd name="T150" fmla="*/ 37 h 3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05" h="37">
                    <a:moveTo>
                      <a:pt x="293" y="33"/>
                    </a:moveTo>
                    <a:lnTo>
                      <a:pt x="296" y="29"/>
                    </a:lnTo>
                    <a:lnTo>
                      <a:pt x="303" y="29"/>
                    </a:lnTo>
                    <a:lnTo>
                      <a:pt x="305" y="33"/>
                    </a:lnTo>
                    <a:lnTo>
                      <a:pt x="303" y="37"/>
                    </a:lnTo>
                    <a:lnTo>
                      <a:pt x="296" y="37"/>
                    </a:lnTo>
                    <a:lnTo>
                      <a:pt x="293" y="33"/>
                    </a:lnTo>
                    <a:close/>
                    <a:moveTo>
                      <a:pt x="272" y="33"/>
                    </a:moveTo>
                    <a:lnTo>
                      <a:pt x="274" y="29"/>
                    </a:lnTo>
                    <a:lnTo>
                      <a:pt x="279" y="29"/>
                    </a:lnTo>
                    <a:lnTo>
                      <a:pt x="281" y="33"/>
                    </a:lnTo>
                    <a:lnTo>
                      <a:pt x="279" y="37"/>
                    </a:lnTo>
                    <a:lnTo>
                      <a:pt x="274" y="37"/>
                    </a:lnTo>
                    <a:lnTo>
                      <a:pt x="272" y="33"/>
                    </a:lnTo>
                    <a:close/>
                    <a:moveTo>
                      <a:pt x="248" y="33"/>
                    </a:moveTo>
                    <a:lnTo>
                      <a:pt x="253" y="29"/>
                    </a:lnTo>
                    <a:lnTo>
                      <a:pt x="257" y="29"/>
                    </a:lnTo>
                    <a:lnTo>
                      <a:pt x="260" y="33"/>
                    </a:lnTo>
                    <a:lnTo>
                      <a:pt x="257" y="37"/>
                    </a:lnTo>
                    <a:lnTo>
                      <a:pt x="253" y="37"/>
                    </a:lnTo>
                    <a:lnTo>
                      <a:pt x="248" y="33"/>
                    </a:lnTo>
                    <a:close/>
                    <a:moveTo>
                      <a:pt x="226" y="33"/>
                    </a:moveTo>
                    <a:lnTo>
                      <a:pt x="229" y="29"/>
                    </a:lnTo>
                    <a:lnTo>
                      <a:pt x="233" y="29"/>
                    </a:lnTo>
                    <a:lnTo>
                      <a:pt x="238" y="33"/>
                    </a:lnTo>
                    <a:lnTo>
                      <a:pt x="233" y="37"/>
                    </a:lnTo>
                    <a:lnTo>
                      <a:pt x="229" y="37"/>
                    </a:lnTo>
                    <a:lnTo>
                      <a:pt x="226" y="33"/>
                    </a:lnTo>
                    <a:close/>
                    <a:moveTo>
                      <a:pt x="205" y="33"/>
                    </a:moveTo>
                    <a:lnTo>
                      <a:pt x="207" y="29"/>
                    </a:lnTo>
                    <a:lnTo>
                      <a:pt x="212" y="29"/>
                    </a:lnTo>
                    <a:lnTo>
                      <a:pt x="214" y="33"/>
                    </a:lnTo>
                    <a:lnTo>
                      <a:pt x="212" y="37"/>
                    </a:lnTo>
                    <a:lnTo>
                      <a:pt x="207" y="37"/>
                    </a:lnTo>
                    <a:lnTo>
                      <a:pt x="205" y="33"/>
                    </a:lnTo>
                    <a:close/>
                    <a:moveTo>
                      <a:pt x="181" y="33"/>
                    </a:moveTo>
                    <a:lnTo>
                      <a:pt x="183" y="29"/>
                    </a:lnTo>
                    <a:lnTo>
                      <a:pt x="190" y="29"/>
                    </a:lnTo>
                    <a:lnTo>
                      <a:pt x="193" y="33"/>
                    </a:lnTo>
                    <a:lnTo>
                      <a:pt x="190" y="37"/>
                    </a:lnTo>
                    <a:lnTo>
                      <a:pt x="183" y="37"/>
                    </a:lnTo>
                    <a:lnTo>
                      <a:pt x="181" y="33"/>
                    </a:lnTo>
                    <a:close/>
                    <a:moveTo>
                      <a:pt x="159" y="33"/>
                    </a:moveTo>
                    <a:lnTo>
                      <a:pt x="161" y="29"/>
                    </a:lnTo>
                    <a:lnTo>
                      <a:pt x="166" y="29"/>
                    </a:lnTo>
                    <a:lnTo>
                      <a:pt x="171" y="33"/>
                    </a:lnTo>
                    <a:lnTo>
                      <a:pt x="166" y="37"/>
                    </a:lnTo>
                    <a:lnTo>
                      <a:pt x="161" y="37"/>
                    </a:lnTo>
                    <a:lnTo>
                      <a:pt x="159" y="33"/>
                    </a:lnTo>
                    <a:close/>
                    <a:moveTo>
                      <a:pt x="135" y="33"/>
                    </a:moveTo>
                    <a:lnTo>
                      <a:pt x="140" y="29"/>
                    </a:lnTo>
                    <a:lnTo>
                      <a:pt x="145" y="29"/>
                    </a:lnTo>
                    <a:lnTo>
                      <a:pt x="147" y="33"/>
                    </a:lnTo>
                    <a:lnTo>
                      <a:pt x="145" y="37"/>
                    </a:lnTo>
                    <a:lnTo>
                      <a:pt x="140" y="37"/>
                    </a:lnTo>
                    <a:lnTo>
                      <a:pt x="135" y="33"/>
                    </a:lnTo>
                    <a:close/>
                    <a:moveTo>
                      <a:pt x="113" y="33"/>
                    </a:moveTo>
                    <a:lnTo>
                      <a:pt x="116" y="29"/>
                    </a:lnTo>
                    <a:lnTo>
                      <a:pt x="123" y="29"/>
                    </a:lnTo>
                    <a:lnTo>
                      <a:pt x="125" y="33"/>
                    </a:lnTo>
                    <a:lnTo>
                      <a:pt x="123" y="37"/>
                    </a:lnTo>
                    <a:lnTo>
                      <a:pt x="116" y="37"/>
                    </a:lnTo>
                    <a:lnTo>
                      <a:pt x="113" y="33"/>
                    </a:lnTo>
                    <a:close/>
                    <a:moveTo>
                      <a:pt x="92" y="33"/>
                    </a:moveTo>
                    <a:lnTo>
                      <a:pt x="94" y="29"/>
                    </a:lnTo>
                    <a:lnTo>
                      <a:pt x="99" y="29"/>
                    </a:lnTo>
                    <a:lnTo>
                      <a:pt x="101" y="33"/>
                    </a:lnTo>
                    <a:lnTo>
                      <a:pt x="99" y="37"/>
                    </a:lnTo>
                    <a:lnTo>
                      <a:pt x="94" y="37"/>
                    </a:lnTo>
                    <a:lnTo>
                      <a:pt x="92" y="33"/>
                    </a:lnTo>
                    <a:close/>
                    <a:moveTo>
                      <a:pt x="68" y="33"/>
                    </a:moveTo>
                    <a:lnTo>
                      <a:pt x="72" y="29"/>
                    </a:lnTo>
                    <a:lnTo>
                      <a:pt x="77" y="29"/>
                    </a:lnTo>
                    <a:lnTo>
                      <a:pt x="80" y="33"/>
                    </a:lnTo>
                    <a:lnTo>
                      <a:pt x="77" y="37"/>
                    </a:lnTo>
                    <a:lnTo>
                      <a:pt x="72" y="37"/>
                    </a:lnTo>
                    <a:lnTo>
                      <a:pt x="68" y="33"/>
                    </a:lnTo>
                    <a:close/>
                    <a:moveTo>
                      <a:pt x="46" y="33"/>
                    </a:moveTo>
                    <a:lnTo>
                      <a:pt x="48" y="29"/>
                    </a:lnTo>
                    <a:lnTo>
                      <a:pt x="53" y="29"/>
                    </a:lnTo>
                    <a:lnTo>
                      <a:pt x="58" y="33"/>
                    </a:lnTo>
                    <a:lnTo>
                      <a:pt x="53" y="37"/>
                    </a:lnTo>
                    <a:lnTo>
                      <a:pt x="48" y="37"/>
                    </a:lnTo>
                    <a:lnTo>
                      <a:pt x="46" y="33"/>
                    </a:lnTo>
                    <a:close/>
                    <a:moveTo>
                      <a:pt x="24" y="33"/>
                    </a:moveTo>
                    <a:lnTo>
                      <a:pt x="27" y="29"/>
                    </a:lnTo>
                    <a:lnTo>
                      <a:pt x="32" y="29"/>
                    </a:lnTo>
                    <a:lnTo>
                      <a:pt x="34" y="33"/>
                    </a:lnTo>
                    <a:lnTo>
                      <a:pt x="32" y="37"/>
                    </a:lnTo>
                    <a:lnTo>
                      <a:pt x="27" y="37"/>
                    </a:lnTo>
                    <a:lnTo>
                      <a:pt x="24" y="33"/>
                    </a:lnTo>
                    <a:close/>
                    <a:moveTo>
                      <a:pt x="0" y="33"/>
                    </a:moveTo>
                    <a:lnTo>
                      <a:pt x="3" y="29"/>
                    </a:lnTo>
                    <a:lnTo>
                      <a:pt x="10" y="29"/>
                    </a:lnTo>
                    <a:lnTo>
                      <a:pt x="12" y="33"/>
                    </a:lnTo>
                    <a:lnTo>
                      <a:pt x="10" y="37"/>
                    </a:lnTo>
                    <a:lnTo>
                      <a:pt x="3" y="37"/>
                    </a:lnTo>
                    <a:lnTo>
                      <a:pt x="0" y="33"/>
                    </a:lnTo>
                    <a:close/>
                    <a:moveTo>
                      <a:pt x="293" y="4"/>
                    </a:moveTo>
                    <a:lnTo>
                      <a:pt x="296" y="0"/>
                    </a:lnTo>
                    <a:lnTo>
                      <a:pt x="303" y="0"/>
                    </a:lnTo>
                    <a:lnTo>
                      <a:pt x="305" y="4"/>
                    </a:lnTo>
                    <a:lnTo>
                      <a:pt x="303" y="8"/>
                    </a:lnTo>
                    <a:lnTo>
                      <a:pt x="296" y="8"/>
                    </a:lnTo>
                    <a:lnTo>
                      <a:pt x="293" y="4"/>
                    </a:lnTo>
                    <a:close/>
                    <a:moveTo>
                      <a:pt x="272" y="4"/>
                    </a:moveTo>
                    <a:lnTo>
                      <a:pt x="274" y="0"/>
                    </a:lnTo>
                    <a:lnTo>
                      <a:pt x="279" y="0"/>
                    </a:lnTo>
                    <a:lnTo>
                      <a:pt x="281" y="4"/>
                    </a:lnTo>
                    <a:lnTo>
                      <a:pt x="279" y="8"/>
                    </a:lnTo>
                    <a:lnTo>
                      <a:pt x="274" y="8"/>
                    </a:lnTo>
                    <a:lnTo>
                      <a:pt x="272" y="4"/>
                    </a:lnTo>
                    <a:close/>
                    <a:moveTo>
                      <a:pt x="248" y="4"/>
                    </a:moveTo>
                    <a:lnTo>
                      <a:pt x="253" y="0"/>
                    </a:lnTo>
                    <a:lnTo>
                      <a:pt x="257" y="0"/>
                    </a:lnTo>
                    <a:lnTo>
                      <a:pt x="260" y="4"/>
                    </a:lnTo>
                    <a:lnTo>
                      <a:pt x="257" y="8"/>
                    </a:lnTo>
                    <a:lnTo>
                      <a:pt x="253" y="8"/>
                    </a:lnTo>
                    <a:lnTo>
                      <a:pt x="248" y="4"/>
                    </a:lnTo>
                    <a:close/>
                    <a:moveTo>
                      <a:pt x="226" y="4"/>
                    </a:moveTo>
                    <a:lnTo>
                      <a:pt x="229" y="0"/>
                    </a:lnTo>
                    <a:lnTo>
                      <a:pt x="233" y="0"/>
                    </a:lnTo>
                    <a:lnTo>
                      <a:pt x="238" y="4"/>
                    </a:lnTo>
                    <a:lnTo>
                      <a:pt x="233" y="8"/>
                    </a:lnTo>
                    <a:lnTo>
                      <a:pt x="229" y="8"/>
                    </a:lnTo>
                    <a:lnTo>
                      <a:pt x="226" y="4"/>
                    </a:lnTo>
                    <a:close/>
                    <a:moveTo>
                      <a:pt x="205" y="4"/>
                    </a:moveTo>
                    <a:lnTo>
                      <a:pt x="207" y="0"/>
                    </a:lnTo>
                    <a:lnTo>
                      <a:pt x="212" y="0"/>
                    </a:lnTo>
                    <a:lnTo>
                      <a:pt x="214" y="4"/>
                    </a:lnTo>
                    <a:lnTo>
                      <a:pt x="212" y="8"/>
                    </a:lnTo>
                    <a:lnTo>
                      <a:pt x="207" y="8"/>
                    </a:lnTo>
                    <a:lnTo>
                      <a:pt x="205" y="4"/>
                    </a:lnTo>
                    <a:close/>
                    <a:moveTo>
                      <a:pt x="181" y="4"/>
                    </a:moveTo>
                    <a:lnTo>
                      <a:pt x="183" y="0"/>
                    </a:lnTo>
                    <a:lnTo>
                      <a:pt x="190" y="0"/>
                    </a:lnTo>
                    <a:lnTo>
                      <a:pt x="193" y="4"/>
                    </a:lnTo>
                    <a:lnTo>
                      <a:pt x="190" y="8"/>
                    </a:lnTo>
                    <a:lnTo>
                      <a:pt x="183" y="8"/>
                    </a:lnTo>
                    <a:lnTo>
                      <a:pt x="181" y="4"/>
                    </a:lnTo>
                    <a:close/>
                    <a:moveTo>
                      <a:pt x="159" y="4"/>
                    </a:moveTo>
                    <a:lnTo>
                      <a:pt x="161" y="0"/>
                    </a:lnTo>
                    <a:lnTo>
                      <a:pt x="166" y="0"/>
                    </a:lnTo>
                    <a:lnTo>
                      <a:pt x="171" y="4"/>
                    </a:lnTo>
                    <a:lnTo>
                      <a:pt x="166" y="8"/>
                    </a:lnTo>
                    <a:lnTo>
                      <a:pt x="161" y="8"/>
                    </a:lnTo>
                    <a:lnTo>
                      <a:pt x="159" y="4"/>
                    </a:lnTo>
                    <a:close/>
                    <a:moveTo>
                      <a:pt x="135" y="4"/>
                    </a:moveTo>
                    <a:lnTo>
                      <a:pt x="140" y="0"/>
                    </a:lnTo>
                    <a:lnTo>
                      <a:pt x="145" y="0"/>
                    </a:lnTo>
                    <a:lnTo>
                      <a:pt x="147" y="4"/>
                    </a:lnTo>
                    <a:lnTo>
                      <a:pt x="145" y="8"/>
                    </a:lnTo>
                    <a:lnTo>
                      <a:pt x="140" y="8"/>
                    </a:lnTo>
                    <a:lnTo>
                      <a:pt x="135" y="4"/>
                    </a:lnTo>
                    <a:close/>
                    <a:moveTo>
                      <a:pt x="113" y="4"/>
                    </a:moveTo>
                    <a:lnTo>
                      <a:pt x="116" y="0"/>
                    </a:lnTo>
                    <a:lnTo>
                      <a:pt x="123" y="0"/>
                    </a:lnTo>
                    <a:lnTo>
                      <a:pt x="125" y="4"/>
                    </a:lnTo>
                    <a:lnTo>
                      <a:pt x="123" y="8"/>
                    </a:lnTo>
                    <a:lnTo>
                      <a:pt x="116" y="8"/>
                    </a:lnTo>
                    <a:lnTo>
                      <a:pt x="113" y="4"/>
                    </a:lnTo>
                    <a:close/>
                    <a:moveTo>
                      <a:pt x="92" y="4"/>
                    </a:moveTo>
                    <a:lnTo>
                      <a:pt x="94" y="0"/>
                    </a:lnTo>
                    <a:lnTo>
                      <a:pt x="99" y="0"/>
                    </a:lnTo>
                    <a:lnTo>
                      <a:pt x="101" y="4"/>
                    </a:lnTo>
                    <a:lnTo>
                      <a:pt x="99" y="8"/>
                    </a:lnTo>
                    <a:lnTo>
                      <a:pt x="94" y="8"/>
                    </a:lnTo>
                    <a:lnTo>
                      <a:pt x="92" y="4"/>
                    </a:lnTo>
                    <a:close/>
                    <a:moveTo>
                      <a:pt x="68" y="4"/>
                    </a:moveTo>
                    <a:lnTo>
                      <a:pt x="72" y="0"/>
                    </a:lnTo>
                    <a:lnTo>
                      <a:pt x="77" y="0"/>
                    </a:lnTo>
                    <a:lnTo>
                      <a:pt x="80" y="4"/>
                    </a:lnTo>
                    <a:lnTo>
                      <a:pt x="77" y="8"/>
                    </a:lnTo>
                    <a:lnTo>
                      <a:pt x="72" y="8"/>
                    </a:lnTo>
                    <a:lnTo>
                      <a:pt x="68" y="4"/>
                    </a:lnTo>
                    <a:close/>
                    <a:moveTo>
                      <a:pt x="46" y="4"/>
                    </a:moveTo>
                    <a:lnTo>
                      <a:pt x="48" y="0"/>
                    </a:lnTo>
                    <a:lnTo>
                      <a:pt x="53" y="0"/>
                    </a:lnTo>
                    <a:lnTo>
                      <a:pt x="58" y="4"/>
                    </a:lnTo>
                    <a:lnTo>
                      <a:pt x="53" y="8"/>
                    </a:lnTo>
                    <a:lnTo>
                      <a:pt x="48" y="8"/>
                    </a:lnTo>
                    <a:lnTo>
                      <a:pt x="46" y="4"/>
                    </a:lnTo>
                    <a:close/>
                    <a:moveTo>
                      <a:pt x="24" y="4"/>
                    </a:moveTo>
                    <a:lnTo>
                      <a:pt x="27" y="0"/>
                    </a:lnTo>
                    <a:lnTo>
                      <a:pt x="32" y="0"/>
                    </a:lnTo>
                    <a:lnTo>
                      <a:pt x="34" y="4"/>
                    </a:lnTo>
                    <a:lnTo>
                      <a:pt x="32" y="8"/>
                    </a:lnTo>
                    <a:lnTo>
                      <a:pt x="27" y="8"/>
                    </a:lnTo>
                    <a:lnTo>
                      <a:pt x="24" y="4"/>
                    </a:lnTo>
                    <a:close/>
                    <a:moveTo>
                      <a:pt x="0" y="4"/>
                    </a:moveTo>
                    <a:lnTo>
                      <a:pt x="3" y="0"/>
                    </a:lnTo>
                    <a:lnTo>
                      <a:pt x="10" y="0"/>
                    </a:lnTo>
                    <a:lnTo>
                      <a:pt x="12" y="4"/>
                    </a:lnTo>
                    <a:lnTo>
                      <a:pt x="10" y="8"/>
                    </a:lnTo>
                    <a:lnTo>
                      <a:pt x="3" y="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6" name="Freeform 520">
                <a:extLst>
                  <a:ext uri="{FF2B5EF4-FFF2-40B4-BE49-F238E27FC236}">
                    <a16:creationId xmlns:a16="http://schemas.microsoft.com/office/drawing/2014/main" id="{90E4DA7B-0A50-495B-8BC0-8338DF7596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7" y="2239"/>
                <a:ext cx="72" cy="11"/>
              </a:xfrm>
              <a:custGeom>
                <a:avLst/>
                <a:gdLst>
                  <a:gd name="T0" fmla="*/ 0 w 72"/>
                  <a:gd name="T1" fmla="*/ 11 h 11"/>
                  <a:gd name="T2" fmla="*/ 10 w 72"/>
                  <a:gd name="T3" fmla="*/ 11 h 11"/>
                  <a:gd name="T4" fmla="*/ 10 w 72"/>
                  <a:gd name="T5" fmla="*/ 0 h 11"/>
                  <a:gd name="T6" fmla="*/ 0 w 72"/>
                  <a:gd name="T7" fmla="*/ 0 h 11"/>
                  <a:gd name="T8" fmla="*/ 0 w 72"/>
                  <a:gd name="T9" fmla="*/ 11 h 11"/>
                  <a:gd name="T10" fmla="*/ 17 w 72"/>
                  <a:gd name="T11" fmla="*/ 11 h 11"/>
                  <a:gd name="T12" fmla="*/ 27 w 72"/>
                  <a:gd name="T13" fmla="*/ 11 h 11"/>
                  <a:gd name="T14" fmla="*/ 27 w 72"/>
                  <a:gd name="T15" fmla="*/ 0 h 11"/>
                  <a:gd name="T16" fmla="*/ 17 w 72"/>
                  <a:gd name="T17" fmla="*/ 0 h 11"/>
                  <a:gd name="T18" fmla="*/ 17 w 72"/>
                  <a:gd name="T19" fmla="*/ 11 h 11"/>
                  <a:gd name="T20" fmla="*/ 34 w 72"/>
                  <a:gd name="T21" fmla="*/ 11 h 11"/>
                  <a:gd name="T22" fmla="*/ 43 w 72"/>
                  <a:gd name="T23" fmla="*/ 11 h 11"/>
                  <a:gd name="T24" fmla="*/ 43 w 72"/>
                  <a:gd name="T25" fmla="*/ 0 h 11"/>
                  <a:gd name="T26" fmla="*/ 34 w 72"/>
                  <a:gd name="T27" fmla="*/ 0 h 11"/>
                  <a:gd name="T28" fmla="*/ 34 w 72"/>
                  <a:gd name="T29" fmla="*/ 11 h 11"/>
                  <a:gd name="T30" fmla="*/ 51 w 72"/>
                  <a:gd name="T31" fmla="*/ 11 h 11"/>
                  <a:gd name="T32" fmla="*/ 72 w 72"/>
                  <a:gd name="T33" fmla="*/ 11 h 11"/>
                  <a:gd name="T34" fmla="*/ 72 w 72"/>
                  <a:gd name="T35" fmla="*/ 0 h 11"/>
                  <a:gd name="T36" fmla="*/ 51 w 72"/>
                  <a:gd name="T37" fmla="*/ 0 h 11"/>
                  <a:gd name="T38" fmla="*/ 51 w 72"/>
                  <a:gd name="T39" fmla="*/ 11 h 1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2"/>
                  <a:gd name="T61" fmla="*/ 0 h 11"/>
                  <a:gd name="T62" fmla="*/ 72 w 72"/>
                  <a:gd name="T63" fmla="*/ 11 h 1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2" h="11">
                    <a:moveTo>
                      <a:pt x="0" y="11"/>
                    </a:moveTo>
                    <a:lnTo>
                      <a:pt x="10" y="11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  <a:moveTo>
                      <a:pt x="17" y="11"/>
                    </a:moveTo>
                    <a:lnTo>
                      <a:pt x="27" y="11"/>
                    </a:lnTo>
                    <a:lnTo>
                      <a:pt x="27" y="0"/>
                    </a:lnTo>
                    <a:lnTo>
                      <a:pt x="17" y="0"/>
                    </a:lnTo>
                    <a:lnTo>
                      <a:pt x="17" y="11"/>
                    </a:lnTo>
                    <a:close/>
                    <a:moveTo>
                      <a:pt x="34" y="11"/>
                    </a:moveTo>
                    <a:lnTo>
                      <a:pt x="43" y="11"/>
                    </a:lnTo>
                    <a:lnTo>
                      <a:pt x="43" y="0"/>
                    </a:lnTo>
                    <a:lnTo>
                      <a:pt x="34" y="0"/>
                    </a:lnTo>
                    <a:lnTo>
                      <a:pt x="34" y="11"/>
                    </a:lnTo>
                    <a:close/>
                    <a:moveTo>
                      <a:pt x="51" y="11"/>
                    </a:moveTo>
                    <a:lnTo>
                      <a:pt x="72" y="11"/>
                    </a:lnTo>
                    <a:lnTo>
                      <a:pt x="72" y="0"/>
                    </a:lnTo>
                    <a:lnTo>
                      <a:pt x="51" y="0"/>
                    </a:lnTo>
                    <a:lnTo>
                      <a:pt x="51" y="11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7" name="Freeform 521">
                <a:extLst>
                  <a:ext uri="{FF2B5EF4-FFF2-40B4-BE49-F238E27FC236}">
                    <a16:creationId xmlns:a16="http://schemas.microsoft.com/office/drawing/2014/main" id="{6D70A1CE-1D9B-4C10-8686-858C2C7E16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3" y="2188"/>
                <a:ext cx="336" cy="58"/>
              </a:xfrm>
              <a:custGeom>
                <a:avLst/>
                <a:gdLst>
                  <a:gd name="T0" fmla="*/ 336 w 336"/>
                  <a:gd name="T1" fmla="*/ 58 h 58"/>
                  <a:gd name="T2" fmla="*/ 336 w 336"/>
                  <a:gd name="T3" fmla="*/ 0 h 58"/>
                  <a:gd name="T4" fmla="*/ 0 w 336"/>
                  <a:gd name="T5" fmla="*/ 58 h 58"/>
                  <a:gd name="T6" fmla="*/ 0 w 336"/>
                  <a:gd name="T7" fmla="*/ 0 h 5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6"/>
                  <a:gd name="T13" fmla="*/ 0 h 58"/>
                  <a:gd name="T14" fmla="*/ 336 w 336"/>
                  <a:gd name="T15" fmla="*/ 58 h 5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6" h="58">
                    <a:moveTo>
                      <a:pt x="336" y="58"/>
                    </a:moveTo>
                    <a:lnTo>
                      <a:pt x="336" y="0"/>
                    </a:lnTo>
                    <a:moveTo>
                      <a:pt x="0" y="58"/>
                    </a:move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72" name="Rectangle 522">
              <a:extLst>
                <a:ext uri="{FF2B5EF4-FFF2-40B4-BE49-F238E27FC236}">
                  <a16:creationId xmlns:a16="http://schemas.microsoft.com/office/drawing/2014/main" id="{A2E735BD-A8B7-4582-A814-7122DAD49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832"/>
              <a:ext cx="27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342900" eaLnBrk="0" hangingPunct="0"/>
              <a:r>
                <a:rPr lang="en-US" sz="900" b="1" dirty="0">
                  <a:solidFill>
                    <a:srgbClr val="FF3300"/>
                  </a:solidFill>
                  <a:latin typeface="Calibri"/>
                  <a:cs typeface="Arial" charset="0"/>
                </a:rPr>
                <a:t>WAFW</a:t>
              </a:r>
            </a:p>
          </p:txBody>
        </p:sp>
      </p:grpSp>
      <p:sp>
        <p:nvSpPr>
          <p:cNvPr id="1578" name="Rectangle 1577">
            <a:extLst>
              <a:ext uri="{FF2B5EF4-FFF2-40B4-BE49-F238E27FC236}">
                <a16:creationId xmlns:a16="http://schemas.microsoft.com/office/drawing/2014/main" id="{0E8ACBD2-B610-496F-AB93-CCDC449C671E}"/>
              </a:ext>
            </a:extLst>
          </p:cNvPr>
          <p:cNvSpPr/>
          <p:nvPr/>
        </p:nvSpPr>
        <p:spPr>
          <a:xfrm>
            <a:off x="4731957" y="3520097"/>
            <a:ext cx="78100" cy="1164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9" name="Freeform: Shape 1578">
            <a:extLst>
              <a:ext uri="{FF2B5EF4-FFF2-40B4-BE49-F238E27FC236}">
                <a16:creationId xmlns:a16="http://schemas.microsoft.com/office/drawing/2014/main" id="{17B47994-A36C-4855-B026-A4C8228ADCC8}"/>
              </a:ext>
            </a:extLst>
          </p:cNvPr>
          <p:cNvSpPr/>
          <p:nvPr/>
        </p:nvSpPr>
        <p:spPr>
          <a:xfrm>
            <a:off x="4334788" y="2991678"/>
            <a:ext cx="556591" cy="397565"/>
          </a:xfrm>
          <a:custGeom>
            <a:avLst/>
            <a:gdLst>
              <a:gd name="connsiteX0" fmla="*/ 556591 w 556591"/>
              <a:gd name="connsiteY0" fmla="*/ 397565 h 397565"/>
              <a:gd name="connsiteX1" fmla="*/ 526774 w 556591"/>
              <a:gd name="connsiteY1" fmla="*/ 268357 h 397565"/>
              <a:gd name="connsiteX2" fmla="*/ 506896 w 556591"/>
              <a:gd name="connsiteY2" fmla="*/ 188844 h 397565"/>
              <a:gd name="connsiteX3" fmla="*/ 487017 w 556591"/>
              <a:gd name="connsiteY3" fmla="*/ 99392 h 397565"/>
              <a:gd name="connsiteX4" fmla="*/ 467139 w 556591"/>
              <a:gd name="connsiteY4" fmla="*/ 59635 h 397565"/>
              <a:gd name="connsiteX5" fmla="*/ 437322 w 556591"/>
              <a:gd name="connsiteY5" fmla="*/ 49696 h 397565"/>
              <a:gd name="connsiteX6" fmla="*/ 347870 w 556591"/>
              <a:gd name="connsiteY6" fmla="*/ 9939 h 397565"/>
              <a:gd name="connsiteX7" fmla="*/ 248478 w 556591"/>
              <a:gd name="connsiteY7" fmla="*/ 0 h 397565"/>
              <a:gd name="connsiteX8" fmla="*/ 9939 w 556591"/>
              <a:gd name="connsiteY8" fmla="*/ 59635 h 397565"/>
              <a:gd name="connsiteX9" fmla="*/ 0 w 556591"/>
              <a:gd name="connsiteY9" fmla="*/ 99392 h 397565"/>
              <a:gd name="connsiteX10" fmla="*/ 29817 w 556591"/>
              <a:gd name="connsiteY10" fmla="*/ 238539 h 397565"/>
              <a:gd name="connsiteX11" fmla="*/ 89452 w 556591"/>
              <a:gd name="connsiteY11" fmla="*/ 298174 h 39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6591" h="397565">
                <a:moveTo>
                  <a:pt x="556591" y="397565"/>
                </a:moveTo>
                <a:cubicBezTo>
                  <a:pt x="548706" y="358142"/>
                  <a:pt x="538762" y="304321"/>
                  <a:pt x="526774" y="268357"/>
                </a:cubicBezTo>
                <a:cubicBezTo>
                  <a:pt x="512981" y="226977"/>
                  <a:pt x="516491" y="241615"/>
                  <a:pt x="506896" y="188844"/>
                </a:cubicBezTo>
                <a:cubicBezTo>
                  <a:pt x="499997" y="150898"/>
                  <a:pt x="500855" y="131679"/>
                  <a:pt x="487017" y="99392"/>
                </a:cubicBezTo>
                <a:cubicBezTo>
                  <a:pt x="481180" y="85774"/>
                  <a:pt x="477616" y="70112"/>
                  <a:pt x="467139" y="59635"/>
                </a:cubicBezTo>
                <a:cubicBezTo>
                  <a:pt x="459731" y="52227"/>
                  <a:pt x="446896" y="53951"/>
                  <a:pt x="437322" y="49696"/>
                </a:cubicBezTo>
                <a:cubicBezTo>
                  <a:pt x="421829" y="42810"/>
                  <a:pt x="373545" y="13889"/>
                  <a:pt x="347870" y="9939"/>
                </a:cubicBezTo>
                <a:cubicBezTo>
                  <a:pt x="314961" y="4876"/>
                  <a:pt x="281609" y="3313"/>
                  <a:pt x="248478" y="0"/>
                </a:cubicBezTo>
                <a:cubicBezTo>
                  <a:pt x="233912" y="2300"/>
                  <a:pt x="55667" y="6286"/>
                  <a:pt x="9939" y="59635"/>
                </a:cubicBezTo>
                <a:cubicBezTo>
                  <a:pt x="1049" y="70007"/>
                  <a:pt x="3313" y="86140"/>
                  <a:pt x="0" y="99392"/>
                </a:cubicBezTo>
                <a:cubicBezTo>
                  <a:pt x="6347" y="169205"/>
                  <a:pt x="-8834" y="195057"/>
                  <a:pt x="29817" y="238539"/>
                </a:cubicBezTo>
                <a:cubicBezTo>
                  <a:pt x="48494" y="259550"/>
                  <a:pt x="89452" y="298174"/>
                  <a:pt x="89452" y="298174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82" name="Picture 1581">
            <a:extLst>
              <a:ext uri="{FF2B5EF4-FFF2-40B4-BE49-F238E27FC236}">
                <a16:creationId xmlns:a16="http://schemas.microsoft.com/office/drawing/2014/main" id="{33800761-E3A9-424B-97CF-EC7871C30A9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47883" y="2662084"/>
            <a:ext cx="204579" cy="466334"/>
          </a:xfrm>
          <a:prstGeom prst="rect">
            <a:avLst/>
          </a:prstGeom>
        </p:spPr>
      </p:pic>
      <p:pic>
        <p:nvPicPr>
          <p:cNvPr id="778" name="Picture 777" descr="lock.jpg">
            <a:extLst>
              <a:ext uri="{FF2B5EF4-FFF2-40B4-BE49-F238E27FC236}">
                <a16:creationId xmlns:a16="http://schemas.microsoft.com/office/drawing/2014/main" id="{9F985A04-28AB-4A2F-B505-F1F8C35D8907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668184" y="2938606"/>
            <a:ext cx="114300" cy="138303"/>
          </a:xfrm>
          <a:prstGeom prst="rect">
            <a:avLst/>
          </a:prstGeom>
        </p:spPr>
      </p:pic>
      <p:grpSp>
        <p:nvGrpSpPr>
          <p:cNvPr id="781" name="Group 385">
            <a:extLst>
              <a:ext uri="{FF2B5EF4-FFF2-40B4-BE49-F238E27FC236}">
                <a16:creationId xmlns:a16="http://schemas.microsoft.com/office/drawing/2014/main" id="{AFE289BB-75A4-4516-97D5-1E6C53983B69}"/>
              </a:ext>
            </a:extLst>
          </p:cNvPr>
          <p:cNvGrpSpPr>
            <a:grpSpLocks/>
          </p:cNvGrpSpPr>
          <p:nvPr/>
        </p:nvGrpSpPr>
        <p:grpSpPr bwMode="auto">
          <a:xfrm>
            <a:off x="2356113" y="157059"/>
            <a:ext cx="1208485" cy="374977"/>
            <a:chOff x="672" y="2112"/>
            <a:chExt cx="1015" cy="288"/>
          </a:xfrm>
        </p:grpSpPr>
        <p:grpSp>
          <p:nvGrpSpPr>
            <p:cNvPr id="782" name="Group 386">
              <a:extLst>
                <a:ext uri="{FF2B5EF4-FFF2-40B4-BE49-F238E27FC236}">
                  <a16:creationId xmlns:a16="http://schemas.microsoft.com/office/drawing/2014/main" id="{C3D81504-3F6F-47A9-9BA7-7D84F75653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2160"/>
              <a:ext cx="360" cy="124"/>
              <a:chOff x="2298" y="1938"/>
              <a:chExt cx="360" cy="154"/>
            </a:xfrm>
          </p:grpSpPr>
          <p:sp>
            <p:nvSpPr>
              <p:cNvPr id="787" name="Rectangle 387">
                <a:extLst>
                  <a:ext uri="{FF2B5EF4-FFF2-40B4-BE49-F238E27FC236}">
                    <a16:creationId xmlns:a16="http://schemas.microsoft.com/office/drawing/2014/main" id="{DFA8E705-88EE-40CC-8400-9A47921719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1938"/>
                <a:ext cx="91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88" name="Rectangle 388">
                <a:extLst>
                  <a:ext uri="{FF2B5EF4-FFF2-40B4-BE49-F238E27FC236}">
                    <a16:creationId xmlns:a16="http://schemas.microsoft.com/office/drawing/2014/main" id="{6C682A5B-E0B9-480A-A73F-F516EADDD6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1948"/>
                <a:ext cx="91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89" name="Rectangle 389">
                <a:extLst>
                  <a:ext uri="{FF2B5EF4-FFF2-40B4-BE49-F238E27FC236}">
                    <a16:creationId xmlns:a16="http://schemas.microsoft.com/office/drawing/2014/main" id="{AB36A174-12E5-4356-BE7B-90D2C1798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086"/>
                <a:ext cx="91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0" name="Rectangle 390">
                <a:extLst>
                  <a:ext uri="{FF2B5EF4-FFF2-40B4-BE49-F238E27FC236}">
                    <a16:creationId xmlns:a16="http://schemas.microsoft.com/office/drawing/2014/main" id="{FB8C2303-7143-46C2-BCBB-7CDFB55906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9" y="1938"/>
                <a:ext cx="89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1" name="Rectangle 391">
                <a:extLst>
                  <a:ext uri="{FF2B5EF4-FFF2-40B4-BE49-F238E27FC236}">
                    <a16:creationId xmlns:a16="http://schemas.microsoft.com/office/drawing/2014/main" id="{D1CA35DE-DB0C-4B48-A3BC-5A88703980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9" y="2086"/>
                <a:ext cx="89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2" name="Rectangle 392">
                <a:extLst>
                  <a:ext uri="{FF2B5EF4-FFF2-40B4-BE49-F238E27FC236}">
                    <a16:creationId xmlns:a16="http://schemas.microsoft.com/office/drawing/2014/main" id="{97C8F0B4-0902-452D-8FE2-6557EC123A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" y="1938"/>
                <a:ext cx="91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3" name="Rectangle 393">
                <a:extLst>
                  <a:ext uri="{FF2B5EF4-FFF2-40B4-BE49-F238E27FC236}">
                    <a16:creationId xmlns:a16="http://schemas.microsoft.com/office/drawing/2014/main" id="{71B11619-E8CB-4545-B51F-A83B379456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" y="2086"/>
                <a:ext cx="91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4" name="Rectangle 394">
                <a:extLst>
                  <a:ext uri="{FF2B5EF4-FFF2-40B4-BE49-F238E27FC236}">
                    <a16:creationId xmlns:a16="http://schemas.microsoft.com/office/drawing/2014/main" id="{2D63B14D-EA37-477D-A84C-CABC5087F6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9" y="1938"/>
                <a:ext cx="89" cy="148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5" name="Rectangle 395">
                <a:extLst>
                  <a:ext uri="{FF2B5EF4-FFF2-40B4-BE49-F238E27FC236}">
                    <a16:creationId xmlns:a16="http://schemas.microsoft.com/office/drawing/2014/main" id="{3C56FDE4-FBB7-4CF7-BDA6-6E42D88A2B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9" y="2086"/>
                <a:ext cx="89" cy="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6" name="Rectangle 396">
                <a:extLst>
                  <a:ext uri="{FF2B5EF4-FFF2-40B4-BE49-F238E27FC236}">
                    <a16:creationId xmlns:a16="http://schemas.microsoft.com/office/drawing/2014/main" id="{EDF2AB8A-0C08-4F39-9571-60831E738B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5" y="1952"/>
                <a:ext cx="9" cy="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7" name="Rectangle 397">
                <a:extLst>
                  <a:ext uri="{FF2B5EF4-FFF2-40B4-BE49-F238E27FC236}">
                    <a16:creationId xmlns:a16="http://schemas.microsoft.com/office/drawing/2014/main" id="{608C2CCA-4990-4272-9129-67C8DEED68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9" y="1948"/>
                <a:ext cx="89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8" name="Rectangle 398">
                <a:extLst>
                  <a:ext uri="{FF2B5EF4-FFF2-40B4-BE49-F238E27FC236}">
                    <a16:creationId xmlns:a16="http://schemas.microsoft.com/office/drawing/2014/main" id="{433D753E-90CB-4FB5-BDDA-BAEF240E50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" y="1948"/>
                <a:ext cx="91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9" name="Rectangle 399">
                <a:extLst>
                  <a:ext uri="{FF2B5EF4-FFF2-40B4-BE49-F238E27FC236}">
                    <a16:creationId xmlns:a16="http://schemas.microsoft.com/office/drawing/2014/main" id="{005375E7-A171-48B5-AD8A-154241DD6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9" y="1948"/>
                <a:ext cx="89" cy="13"/>
              </a:xfrm>
              <a:prstGeom prst="rect">
                <a:avLst/>
              </a:prstGeom>
              <a:solidFill>
                <a:srgbClr val="C0C0C0"/>
              </a:solidFill>
              <a:ln w="11113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3429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83" name="Rectangle 400">
              <a:extLst>
                <a:ext uri="{FF2B5EF4-FFF2-40B4-BE49-F238E27FC236}">
                  <a16:creationId xmlns:a16="http://schemas.microsoft.com/office/drawing/2014/main" id="{D4B8F930-FF23-4DE8-B67D-36C299B8B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" y="2208"/>
              <a:ext cx="48" cy="48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342900"/>
              <a:endParaRPr lang="en-US">
                <a:solidFill>
                  <a:srgbClr val="FF33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4" name="Text Box 401">
              <a:extLst>
                <a:ext uri="{FF2B5EF4-FFF2-40B4-BE49-F238E27FC236}">
                  <a16:creationId xmlns:a16="http://schemas.microsoft.com/office/drawing/2014/main" id="{3317C456-270E-4771-9B8F-2CD7840D54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112"/>
              <a:ext cx="384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342900"/>
              <a:r>
                <a:rPr lang="en-US" sz="1050" dirty="0">
                  <a:solidFill>
                    <a:srgbClr val="FF3300"/>
                  </a:solidFill>
                  <a:latin typeface="Arial Black" pitchFamily="34" charset="0"/>
                  <a:cs typeface="Arial" charset="0"/>
                </a:rPr>
                <a:t>::::::</a:t>
              </a:r>
            </a:p>
          </p:txBody>
        </p:sp>
        <p:sp>
          <p:nvSpPr>
            <p:cNvPr id="785" name="Rectangle 402">
              <a:extLst>
                <a:ext uri="{FF2B5EF4-FFF2-40B4-BE49-F238E27FC236}">
                  <a16:creationId xmlns:a16="http://schemas.microsoft.com/office/drawing/2014/main" id="{A6A8E04C-DE27-495C-A25D-5AE1AA2D7B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305"/>
              <a:ext cx="276" cy="9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6" name="Rectangle 403">
              <a:extLst>
                <a:ext uri="{FF2B5EF4-FFF2-40B4-BE49-F238E27FC236}">
                  <a16:creationId xmlns:a16="http://schemas.microsoft.com/office/drawing/2014/main" id="{00E688B4-FA7A-4594-A6BF-7628265B6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" y="2174"/>
              <a:ext cx="62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342900" eaLnBrk="0" hangingPunct="0">
                <a:lnSpc>
                  <a:spcPct val="70000"/>
                </a:lnSpc>
              </a:pPr>
              <a:r>
                <a:rPr lang="en-US" sz="800" b="1" dirty="0">
                  <a:solidFill>
                    <a:srgbClr val="FF3300"/>
                  </a:solidFill>
                  <a:latin typeface="Calibri"/>
                  <a:cs typeface="Arial" charset="0"/>
                </a:rPr>
                <a:t>Cloud Access</a:t>
              </a:r>
            </a:p>
            <a:p>
              <a:pPr defTabSz="342900" eaLnBrk="0" hangingPunct="0">
                <a:lnSpc>
                  <a:spcPct val="70000"/>
                </a:lnSpc>
              </a:pPr>
              <a:r>
                <a:rPr lang="en-US" sz="800" b="1" dirty="0">
                  <a:solidFill>
                    <a:srgbClr val="FF3300"/>
                  </a:solidFill>
                  <a:latin typeface="Calibri"/>
                  <a:cs typeface="Arial" charset="0"/>
                </a:rPr>
                <a:t>Firewall  </a:t>
              </a:r>
            </a:p>
          </p:txBody>
        </p:sp>
      </p:grpSp>
      <p:cxnSp>
        <p:nvCxnSpPr>
          <p:cNvPr id="1604" name="Straight Arrow Connector 1603">
            <a:extLst>
              <a:ext uri="{FF2B5EF4-FFF2-40B4-BE49-F238E27FC236}">
                <a16:creationId xmlns:a16="http://schemas.microsoft.com/office/drawing/2014/main" id="{DF5FFF32-5982-4DA6-88ED-528422370E64}"/>
              </a:ext>
            </a:extLst>
          </p:cNvPr>
          <p:cNvCxnSpPr/>
          <p:nvPr/>
        </p:nvCxnSpPr>
        <p:spPr>
          <a:xfrm flipH="1">
            <a:off x="1432039" y="321064"/>
            <a:ext cx="342877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07" name="Group 1606">
            <a:extLst>
              <a:ext uri="{FF2B5EF4-FFF2-40B4-BE49-F238E27FC236}">
                <a16:creationId xmlns:a16="http://schemas.microsoft.com/office/drawing/2014/main" id="{C983753F-EC3A-4D49-9B06-CA4A618FBC98}"/>
              </a:ext>
            </a:extLst>
          </p:cNvPr>
          <p:cNvGrpSpPr/>
          <p:nvPr/>
        </p:nvGrpSpPr>
        <p:grpSpPr>
          <a:xfrm>
            <a:off x="503278" y="537671"/>
            <a:ext cx="1346471" cy="1727932"/>
            <a:chOff x="442316" y="537671"/>
            <a:chExt cx="1346471" cy="1727932"/>
          </a:xfrm>
        </p:grpSpPr>
        <p:sp>
          <p:nvSpPr>
            <p:cNvPr id="1605" name="TextBox 1604">
              <a:extLst>
                <a:ext uri="{FF2B5EF4-FFF2-40B4-BE49-F238E27FC236}">
                  <a16:creationId xmlns:a16="http://schemas.microsoft.com/office/drawing/2014/main" id="{1F8C45BE-0F0E-4076-B11E-60318796473E}"/>
                </a:ext>
              </a:extLst>
            </p:cNvPr>
            <p:cNvSpPr txBox="1"/>
            <p:nvPr/>
          </p:nvSpPr>
          <p:spPr>
            <a:xfrm>
              <a:off x="442316" y="537671"/>
              <a:ext cx="10438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000" b="1" dirty="0">
                  <a:solidFill>
                    <a:srgbClr val="FF0000"/>
                  </a:solidFill>
                </a:rPr>
                <a:t>Secure Cloud </a:t>
              </a:r>
            </a:p>
            <a:p>
              <a:pPr>
                <a:lnSpc>
                  <a:spcPct val="80000"/>
                </a:lnSpc>
              </a:pPr>
              <a:r>
                <a:rPr lang="en-US" sz="1000" b="1" dirty="0">
                  <a:solidFill>
                    <a:srgbClr val="FF0000"/>
                  </a:solidFill>
                </a:rPr>
                <a:t>Configuration</a:t>
              </a:r>
            </a:p>
            <a:p>
              <a:pPr>
                <a:lnSpc>
                  <a:spcPct val="80000"/>
                </a:lnSpc>
              </a:pPr>
              <a:r>
                <a:rPr lang="en-US" sz="1000" b="1" dirty="0">
                  <a:solidFill>
                    <a:srgbClr val="FF0000"/>
                  </a:solidFill>
                </a:rPr>
                <a:t>&amp; Monitoring</a:t>
              </a:r>
            </a:p>
          </p:txBody>
        </p:sp>
        <p:pic>
          <p:nvPicPr>
            <p:cNvPr id="800" name="Picture 799">
              <a:extLst>
                <a:ext uri="{FF2B5EF4-FFF2-40B4-BE49-F238E27FC236}">
                  <a16:creationId xmlns:a16="http://schemas.microsoft.com/office/drawing/2014/main" id="{9AA1DFDF-55F1-4A5D-873C-AFDD38827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16101" y="2200356"/>
              <a:ext cx="289008" cy="65247"/>
            </a:xfrm>
            <a:prstGeom prst="rect">
              <a:avLst/>
            </a:prstGeom>
          </p:spPr>
        </p:pic>
        <p:sp>
          <p:nvSpPr>
            <p:cNvPr id="1606" name="Arrow: Curved Left 1605">
              <a:extLst>
                <a:ext uri="{FF2B5EF4-FFF2-40B4-BE49-F238E27FC236}">
                  <a16:creationId xmlns:a16="http://schemas.microsoft.com/office/drawing/2014/main" id="{CF7E7B72-C564-473F-934A-8A6D872E57CA}"/>
                </a:ext>
              </a:extLst>
            </p:cNvPr>
            <p:cNvSpPr/>
            <p:nvPr/>
          </p:nvSpPr>
          <p:spPr>
            <a:xfrm flipV="1">
              <a:off x="1445208" y="858767"/>
              <a:ext cx="284726" cy="894616"/>
            </a:xfrm>
            <a:prstGeom prst="curved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1" name="TextBox 800">
              <a:extLst>
                <a:ext uri="{FF2B5EF4-FFF2-40B4-BE49-F238E27FC236}">
                  <a16:creationId xmlns:a16="http://schemas.microsoft.com/office/drawing/2014/main" id="{2F094155-2B15-482E-B023-61A1DF93D8EA}"/>
                </a:ext>
              </a:extLst>
            </p:cNvPr>
            <p:cNvSpPr txBox="1"/>
            <p:nvPr/>
          </p:nvSpPr>
          <p:spPr>
            <a:xfrm>
              <a:off x="1212988" y="1167652"/>
              <a:ext cx="5757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000" b="1" dirty="0">
                  <a:solidFill>
                    <a:srgbClr val="FF0000"/>
                  </a:solidFill>
                </a:rPr>
                <a:t>logs &amp;</a:t>
              </a:r>
            </a:p>
            <a:p>
              <a:pPr>
                <a:lnSpc>
                  <a:spcPct val="80000"/>
                </a:lnSpc>
              </a:pPr>
              <a:r>
                <a:rPr lang="en-US" sz="1000" b="1" dirty="0">
                  <a:solidFill>
                    <a:srgbClr val="FF0000"/>
                  </a:solidFill>
                </a:rPr>
                <a:t>stats</a:t>
              </a:r>
            </a:p>
          </p:txBody>
        </p:sp>
      </p:grpSp>
      <p:grpSp>
        <p:nvGrpSpPr>
          <p:cNvPr id="1614" name="Group 1613">
            <a:extLst>
              <a:ext uri="{FF2B5EF4-FFF2-40B4-BE49-F238E27FC236}">
                <a16:creationId xmlns:a16="http://schemas.microsoft.com/office/drawing/2014/main" id="{B2EBB970-5A91-46C3-BF96-3553252838DE}"/>
              </a:ext>
            </a:extLst>
          </p:cNvPr>
          <p:cNvGrpSpPr/>
          <p:nvPr/>
        </p:nvGrpSpPr>
        <p:grpSpPr>
          <a:xfrm>
            <a:off x="396920" y="2728196"/>
            <a:ext cx="1565123" cy="1476630"/>
            <a:chOff x="335958" y="2728196"/>
            <a:chExt cx="1565123" cy="1476630"/>
          </a:xfrm>
        </p:grpSpPr>
        <p:sp>
          <p:nvSpPr>
            <p:cNvPr id="803" name="Freeform 307">
              <a:extLst>
                <a:ext uri="{FF2B5EF4-FFF2-40B4-BE49-F238E27FC236}">
                  <a16:creationId xmlns:a16="http://schemas.microsoft.com/office/drawing/2014/main" id="{2A10F857-59B0-46A2-BDBB-2D7A98E7C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58" y="3782876"/>
              <a:ext cx="678101" cy="421950"/>
            </a:xfrm>
            <a:custGeom>
              <a:avLst/>
              <a:gdLst>
                <a:gd name="T0" fmla="*/ 2147483647 w 721"/>
                <a:gd name="T1" fmla="*/ 2147483647 h 463"/>
                <a:gd name="T2" fmla="*/ 2147483647 w 721"/>
                <a:gd name="T3" fmla="*/ 2147483647 h 463"/>
                <a:gd name="T4" fmla="*/ 2147483647 w 721"/>
                <a:gd name="T5" fmla="*/ 2147483647 h 463"/>
                <a:gd name="T6" fmla="*/ 2147483647 w 721"/>
                <a:gd name="T7" fmla="*/ 2147483647 h 463"/>
                <a:gd name="T8" fmla="*/ 2147483647 w 721"/>
                <a:gd name="T9" fmla="*/ 2147483647 h 463"/>
                <a:gd name="T10" fmla="*/ 2147483647 w 721"/>
                <a:gd name="T11" fmla="*/ 2147483647 h 463"/>
                <a:gd name="T12" fmla="*/ 2147483647 w 721"/>
                <a:gd name="T13" fmla="*/ 2147483647 h 463"/>
                <a:gd name="T14" fmla="*/ 2147483647 w 721"/>
                <a:gd name="T15" fmla="*/ 2147483647 h 463"/>
                <a:gd name="T16" fmla="*/ 2147483647 w 721"/>
                <a:gd name="T17" fmla="*/ 2147483647 h 463"/>
                <a:gd name="T18" fmla="*/ 2147483647 w 721"/>
                <a:gd name="T19" fmla="*/ 2147483647 h 463"/>
                <a:gd name="T20" fmla="*/ 2147483647 w 721"/>
                <a:gd name="T21" fmla="*/ 2147483647 h 463"/>
                <a:gd name="T22" fmla="*/ 2147483647 w 721"/>
                <a:gd name="T23" fmla="*/ 2147483647 h 463"/>
                <a:gd name="T24" fmla="*/ 2147483647 w 721"/>
                <a:gd name="T25" fmla="*/ 2147483647 h 463"/>
                <a:gd name="T26" fmla="*/ 2147483647 w 721"/>
                <a:gd name="T27" fmla="*/ 2147483647 h 463"/>
                <a:gd name="T28" fmla="*/ 2147483647 w 721"/>
                <a:gd name="T29" fmla="*/ 2147483647 h 463"/>
                <a:gd name="T30" fmla="*/ 2147483647 w 721"/>
                <a:gd name="T31" fmla="*/ 2147483647 h 463"/>
                <a:gd name="T32" fmla="*/ 2147483647 w 721"/>
                <a:gd name="T33" fmla="*/ 2147483647 h 463"/>
                <a:gd name="T34" fmla="*/ 2147483647 w 721"/>
                <a:gd name="T35" fmla="*/ 2147483647 h 463"/>
                <a:gd name="T36" fmla="*/ 2147483647 w 721"/>
                <a:gd name="T37" fmla="*/ 2147483647 h 463"/>
                <a:gd name="T38" fmla="*/ 2147483647 w 721"/>
                <a:gd name="T39" fmla="*/ 2147483647 h 463"/>
                <a:gd name="T40" fmla="*/ 2147483647 w 721"/>
                <a:gd name="T41" fmla="*/ 2147483647 h 463"/>
                <a:gd name="T42" fmla="*/ 2147483647 w 721"/>
                <a:gd name="T43" fmla="*/ 2147483647 h 463"/>
                <a:gd name="T44" fmla="*/ 2147483647 w 721"/>
                <a:gd name="T45" fmla="*/ 2147483647 h 463"/>
                <a:gd name="T46" fmla="*/ 2147483647 w 721"/>
                <a:gd name="T47" fmla="*/ 2147483647 h 463"/>
                <a:gd name="T48" fmla="*/ 2147483647 w 721"/>
                <a:gd name="T49" fmla="*/ 2147483647 h 463"/>
                <a:gd name="T50" fmla="*/ 2147483647 w 721"/>
                <a:gd name="T51" fmla="*/ 2147483647 h 463"/>
                <a:gd name="T52" fmla="*/ 2147483647 w 721"/>
                <a:gd name="T53" fmla="*/ 2147483647 h 463"/>
                <a:gd name="T54" fmla="*/ 2147483647 w 721"/>
                <a:gd name="T55" fmla="*/ 2147483647 h 463"/>
                <a:gd name="T56" fmla="*/ 2147483647 w 721"/>
                <a:gd name="T57" fmla="*/ 2147483647 h 463"/>
                <a:gd name="T58" fmla="*/ 2147483647 w 721"/>
                <a:gd name="T59" fmla="*/ 2147483647 h 463"/>
                <a:gd name="T60" fmla="*/ 0 w 721"/>
                <a:gd name="T61" fmla="*/ 2147483647 h 463"/>
                <a:gd name="T62" fmla="*/ 2147483647 w 721"/>
                <a:gd name="T63" fmla="*/ 2147483647 h 463"/>
                <a:gd name="T64" fmla="*/ 2147483647 w 721"/>
                <a:gd name="T65" fmla="*/ 2147483647 h 463"/>
                <a:gd name="T66" fmla="*/ 2147483647 w 721"/>
                <a:gd name="T67" fmla="*/ 2147483647 h 4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1"/>
                <a:gd name="T103" fmla="*/ 0 h 463"/>
                <a:gd name="T104" fmla="*/ 721 w 721"/>
                <a:gd name="T105" fmla="*/ 463 h 4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1" h="463">
                  <a:moveTo>
                    <a:pt x="106" y="343"/>
                  </a:moveTo>
                  <a:lnTo>
                    <a:pt x="123" y="376"/>
                  </a:lnTo>
                  <a:lnTo>
                    <a:pt x="142" y="405"/>
                  </a:lnTo>
                  <a:lnTo>
                    <a:pt x="166" y="430"/>
                  </a:lnTo>
                  <a:lnTo>
                    <a:pt x="192" y="446"/>
                  </a:lnTo>
                  <a:lnTo>
                    <a:pt x="221" y="458"/>
                  </a:lnTo>
                  <a:lnTo>
                    <a:pt x="250" y="463"/>
                  </a:lnTo>
                  <a:lnTo>
                    <a:pt x="281" y="458"/>
                  </a:lnTo>
                  <a:lnTo>
                    <a:pt x="310" y="450"/>
                  </a:lnTo>
                  <a:lnTo>
                    <a:pt x="336" y="434"/>
                  </a:lnTo>
                  <a:lnTo>
                    <a:pt x="361" y="411"/>
                  </a:lnTo>
                  <a:lnTo>
                    <a:pt x="385" y="434"/>
                  </a:lnTo>
                  <a:lnTo>
                    <a:pt x="411" y="450"/>
                  </a:lnTo>
                  <a:lnTo>
                    <a:pt x="440" y="458"/>
                  </a:lnTo>
                  <a:lnTo>
                    <a:pt x="471" y="463"/>
                  </a:lnTo>
                  <a:lnTo>
                    <a:pt x="500" y="458"/>
                  </a:lnTo>
                  <a:lnTo>
                    <a:pt x="529" y="446"/>
                  </a:lnTo>
                  <a:lnTo>
                    <a:pt x="555" y="430"/>
                  </a:lnTo>
                  <a:lnTo>
                    <a:pt x="577" y="405"/>
                  </a:lnTo>
                  <a:lnTo>
                    <a:pt x="598" y="376"/>
                  </a:lnTo>
                  <a:lnTo>
                    <a:pt x="615" y="343"/>
                  </a:lnTo>
                  <a:lnTo>
                    <a:pt x="637" y="347"/>
                  </a:lnTo>
                  <a:lnTo>
                    <a:pt x="658" y="343"/>
                  </a:lnTo>
                  <a:lnTo>
                    <a:pt x="678" y="331"/>
                  </a:lnTo>
                  <a:lnTo>
                    <a:pt x="697" y="312"/>
                  </a:lnTo>
                  <a:lnTo>
                    <a:pt x="709" y="288"/>
                  </a:lnTo>
                  <a:lnTo>
                    <a:pt x="718" y="261"/>
                  </a:lnTo>
                  <a:lnTo>
                    <a:pt x="721" y="230"/>
                  </a:lnTo>
                  <a:lnTo>
                    <a:pt x="718" y="201"/>
                  </a:lnTo>
                  <a:lnTo>
                    <a:pt x="709" y="173"/>
                  </a:lnTo>
                  <a:lnTo>
                    <a:pt x="697" y="150"/>
                  </a:lnTo>
                  <a:lnTo>
                    <a:pt x="678" y="131"/>
                  </a:lnTo>
                  <a:lnTo>
                    <a:pt x="658" y="119"/>
                  </a:lnTo>
                  <a:lnTo>
                    <a:pt x="637" y="115"/>
                  </a:lnTo>
                  <a:lnTo>
                    <a:pt x="615" y="119"/>
                  </a:lnTo>
                  <a:lnTo>
                    <a:pt x="598" y="86"/>
                  </a:lnTo>
                  <a:lnTo>
                    <a:pt x="577" y="57"/>
                  </a:lnTo>
                  <a:lnTo>
                    <a:pt x="555" y="33"/>
                  </a:lnTo>
                  <a:lnTo>
                    <a:pt x="529" y="14"/>
                  </a:lnTo>
                  <a:lnTo>
                    <a:pt x="500" y="4"/>
                  </a:lnTo>
                  <a:lnTo>
                    <a:pt x="471" y="0"/>
                  </a:lnTo>
                  <a:lnTo>
                    <a:pt x="440" y="2"/>
                  </a:lnTo>
                  <a:lnTo>
                    <a:pt x="411" y="12"/>
                  </a:lnTo>
                  <a:lnTo>
                    <a:pt x="385" y="29"/>
                  </a:lnTo>
                  <a:lnTo>
                    <a:pt x="361" y="49"/>
                  </a:lnTo>
                  <a:lnTo>
                    <a:pt x="336" y="29"/>
                  </a:lnTo>
                  <a:lnTo>
                    <a:pt x="310" y="12"/>
                  </a:lnTo>
                  <a:lnTo>
                    <a:pt x="281" y="2"/>
                  </a:lnTo>
                  <a:lnTo>
                    <a:pt x="250" y="0"/>
                  </a:lnTo>
                  <a:lnTo>
                    <a:pt x="221" y="4"/>
                  </a:lnTo>
                  <a:lnTo>
                    <a:pt x="192" y="14"/>
                  </a:lnTo>
                  <a:lnTo>
                    <a:pt x="166" y="33"/>
                  </a:lnTo>
                  <a:lnTo>
                    <a:pt x="142" y="57"/>
                  </a:lnTo>
                  <a:lnTo>
                    <a:pt x="123" y="86"/>
                  </a:lnTo>
                  <a:lnTo>
                    <a:pt x="106" y="119"/>
                  </a:lnTo>
                  <a:lnTo>
                    <a:pt x="84" y="115"/>
                  </a:lnTo>
                  <a:lnTo>
                    <a:pt x="63" y="119"/>
                  </a:lnTo>
                  <a:lnTo>
                    <a:pt x="41" y="131"/>
                  </a:lnTo>
                  <a:lnTo>
                    <a:pt x="24" y="150"/>
                  </a:lnTo>
                  <a:lnTo>
                    <a:pt x="12" y="173"/>
                  </a:lnTo>
                  <a:lnTo>
                    <a:pt x="3" y="201"/>
                  </a:lnTo>
                  <a:lnTo>
                    <a:pt x="0" y="230"/>
                  </a:lnTo>
                  <a:lnTo>
                    <a:pt x="3" y="261"/>
                  </a:lnTo>
                  <a:lnTo>
                    <a:pt x="12" y="288"/>
                  </a:lnTo>
                  <a:lnTo>
                    <a:pt x="24" y="312"/>
                  </a:lnTo>
                  <a:lnTo>
                    <a:pt x="41" y="331"/>
                  </a:lnTo>
                  <a:lnTo>
                    <a:pt x="63" y="343"/>
                  </a:lnTo>
                  <a:lnTo>
                    <a:pt x="84" y="347"/>
                  </a:lnTo>
                  <a:lnTo>
                    <a:pt x="106" y="343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FF0000"/>
              </a:solidFill>
              <a:round/>
              <a:headEnd/>
              <a:tailEnd/>
            </a:ln>
          </p:spPr>
          <p:txBody>
            <a:bodyPr lIns="68557" tIns="34278" rIns="68557" bIns="34278"/>
            <a:lstStyle/>
            <a:p>
              <a:pPr defTabSz="342900"/>
              <a:endParaRPr lang="en-US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804" name="TextBox 803">
              <a:extLst>
                <a:ext uri="{FF2B5EF4-FFF2-40B4-BE49-F238E27FC236}">
                  <a16:creationId xmlns:a16="http://schemas.microsoft.com/office/drawing/2014/main" id="{9FA07617-8A0F-4BCF-BD2F-BF98B7068CD4}"/>
                </a:ext>
              </a:extLst>
            </p:cNvPr>
            <p:cNvSpPr txBox="1"/>
            <p:nvPr/>
          </p:nvSpPr>
          <p:spPr>
            <a:xfrm>
              <a:off x="420708" y="3832206"/>
              <a:ext cx="585506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800" dirty="0">
                  <a:solidFill>
                    <a:srgbClr val="FF0000"/>
                  </a:solidFill>
                </a:rPr>
                <a:t>Scoring</a:t>
              </a:r>
            </a:p>
            <a:p>
              <a:pPr>
                <a:lnSpc>
                  <a:spcPct val="80000"/>
                </a:lnSpc>
              </a:pPr>
              <a:r>
                <a:rPr lang="en-US" sz="800" dirty="0">
                  <a:solidFill>
                    <a:srgbClr val="FF0000"/>
                  </a:solidFill>
                </a:rPr>
                <a:t>Services</a:t>
              </a:r>
            </a:p>
          </p:txBody>
        </p:sp>
        <p:cxnSp>
          <p:nvCxnSpPr>
            <p:cNvPr id="1609" name="Straight Arrow Connector 1608">
              <a:extLst>
                <a:ext uri="{FF2B5EF4-FFF2-40B4-BE49-F238E27FC236}">
                  <a16:creationId xmlns:a16="http://schemas.microsoft.com/office/drawing/2014/main" id="{5A06BBBC-F3B8-4588-9674-9BC1EF485EEB}"/>
                </a:ext>
              </a:extLst>
            </p:cNvPr>
            <p:cNvCxnSpPr/>
            <p:nvPr/>
          </p:nvCxnSpPr>
          <p:spPr>
            <a:xfrm flipV="1">
              <a:off x="1005109" y="3951688"/>
              <a:ext cx="895972" cy="2024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6" name="Straight Arrow Connector 805">
              <a:extLst>
                <a:ext uri="{FF2B5EF4-FFF2-40B4-BE49-F238E27FC236}">
                  <a16:creationId xmlns:a16="http://schemas.microsoft.com/office/drawing/2014/main" id="{15DC49F1-8872-4BAB-9D75-72108A834E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7205" y="2728196"/>
              <a:ext cx="8452" cy="106943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2" name="Freeform: Shape 1611">
            <a:extLst>
              <a:ext uri="{FF2B5EF4-FFF2-40B4-BE49-F238E27FC236}">
                <a16:creationId xmlns:a16="http://schemas.microsoft.com/office/drawing/2014/main" id="{038B73F7-385F-41AE-993A-C8EAF135BDCE}"/>
              </a:ext>
            </a:extLst>
          </p:cNvPr>
          <p:cNvSpPr/>
          <p:nvPr/>
        </p:nvSpPr>
        <p:spPr>
          <a:xfrm>
            <a:off x="259585" y="2445026"/>
            <a:ext cx="785351" cy="1975952"/>
          </a:xfrm>
          <a:custGeom>
            <a:avLst/>
            <a:gdLst>
              <a:gd name="connsiteX0" fmla="*/ 785351 w 785351"/>
              <a:gd name="connsiteY0" fmla="*/ 1967948 h 1975952"/>
              <a:gd name="connsiteX1" fmla="*/ 357968 w 785351"/>
              <a:gd name="connsiteY1" fmla="*/ 1948070 h 1975952"/>
              <a:gd name="connsiteX2" fmla="*/ 49855 w 785351"/>
              <a:gd name="connsiteY2" fmla="*/ 1739348 h 1975952"/>
              <a:gd name="connsiteX3" fmla="*/ 20038 w 785351"/>
              <a:gd name="connsiteY3" fmla="*/ 745435 h 1975952"/>
              <a:gd name="connsiteX4" fmla="*/ 248638 w 785351"/>
              <a:gd name="connsiteY4" fmla="*/ 0 h 1975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351" h="1975952">
                <a:moveTo>
                  <a:pt x="785351" y="1967948"/>
                </a:moveTo>
                <a:cubicBezTo>
                  <a:pt x="632951" y="1977059"/>
                  <a:pt x="480551" y="1986170"/>
                  <a:pt x="357968" y="1948070"/>
                </a:cubicBezTo>
                <a:cubicBezTo>
                  <a:pt x="235385" y="1909970"/>
                  <a:pt x="106177" y="1939787"/>
                  <a:pt x="49855" y="1739348"/>
                </a:cubicBezTo>
                <a:cubicBezTo>
                  <a:pt x="-6467" y="1538909"/>
                  <a:pt x="-13092" y="1035326"/>
                  <a:pt x="20038" y="745435"/>
                </a:cubicBezTo>
                <a:cubicBezTo>
                  <a:pt x="53168" y="455544"/>
                  <a:pt x="150903" y="227772"/>
                  <a:pt x="248638" y="0"/>
                </a:cubicBezTo>
              </a:path>
            </a:pathLst>
          </a:custGeom>
          <a:noFill/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8" name="Rectangle 206" descr="Granite">
            <a:extLst>
              <a:ext uri="{FF2B5EF4-FFF2-40B4-BE49-F238E27FC236}">
                <a16:creationId xmlns:a16="http://schemas.microsoft.com/office/drawing/2014/main" id="{04631563-E071-4268-AB20-05D818330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107" y="1856361"/>
            <a:ext cx="457200" cy="505018"/>
          </a:xfrm>
          <a:prstGeom prst="rect">
            <a:avLst/>
          </a:prstGeom>
          <a:solidFill>
            <a:schemeClr val="bg2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342900"/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25" name="Group 207">
            <a:extLst>
              <a:ext uri="{FF2B5EF4-FFF2-40B4-BE49-F238E27FC236}">
                <a16:creationId xmlns:a16="http://schemas.microsoft.com/office/drawing/2014/main" id="{325AC39E-D5FF-4D41-A0D8-2FD62506352E}"/>
              </a:ext>
            </a:extLst>
          </p:cNvPr>
          <p:cNvGrpSpPr>
            <a:grpSpLocks/>
          </p:cNvGrpSpPr>
          <p:nvPr/>
        </p:nvGrpSpPr>
        <p:grpSpPr bwMode="auto">
          <a:xfrm>
            <a:off x="6665516" y="1892868"/>
            <a:ext cx="418381" cy="139945"/>
            <a:chOff x="982" y="1732"/>
            <a:chExt cx="388" cy="184"/>
          </a:xfrm>
          <a:solidFill>
            <a:schemeClr val="bg2">
              <a:lumMod val="85000"/>
            </a:schemeClr>
          </a:solidFill>
        </p:grpSpPr>
        <p:sp>
          <p:nvSpPr>
            <p:cNvPr id="840" name="Rectangle 208">
              <a:extLst>
                <a:ext uri="{FF2B5EF4-FFF2-40B4-BE49-F238E27FC236}">
                  <a16:creationId xmlns:a16="http://schemas.microsoft.com/office/drawing/2014/main" id="{6E8B9F09-78DC-4D04-87E3-F8AF0370C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" y="1732"/>
              <a:ext cx="28" cy="18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41" name="Rectangle 209">
              <a:extLst>
                <a:ext uri="{FF2B5EF4-FFF2-40B4-BE49-F238E27FC236}">
                  <a16:creationId xmlns:a16="http://schemas.microsoft.com/office/drawing/2014/main" id="{70C31BC8-C5AA-49AF-B3E3-656FB18C5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4" y="1732"/>
              <a:ext cx="28" cy="18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1" name="Rectangle 210">
              <a:extLst>
                <a:ext uri="{FF2B5EF4-FFF2-40B4-BE49-F238E27FC236}">
                  <a16:creationId xmlns:a16="http://schemas.microsoft.com/office/drawing/2014/main" id="{B7DC578E-9D06-47FB-9C88-D70CA1ACC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" y="1732"/>
              <a:ext cx="28" cy="18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2" name="Rectangle 211">
              <a:extLst>
                <a:ext uri="{FF2B5EF4-FFF2-40B4-BE49-F238E27FC236}">
                  <a16:creationId xmlns:a16="http://schemas.microsoft.com/office/drawing/2014/main" id="{FA4AC544-9117-4DF5-98AB-178298F24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8" y="1732"/>
              <a:ext cx="28" cy="18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3" name="Rectangle 212">
              <a:extLst>
                <a:ext uri="{FF2B5EF4-FFF2-40B4-BE49-F238E27FC236}">
                  <a16:creationId xmlns:a16="http://schemas.microsoft.com/office/drawing/2014/main" id="{A19E9B47-48E4-41F5-BC75-BCAF01185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0" y="1732"/>
              <a:ext cx="28" cy="18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4" name="Rectangle 213">
              <a:extLst>
                <a:ext uri="{FF2B5EF4-FFF2-40B4-BE49-F238E27FC236}">
                  <a16:creationId xmlns:a16="http://schemas.microsoft.com/office/drawing/2014/main" id="{44DB142C-051A-4F4E-A4B5-CAD43A5AD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2" y="1732"/>
              <a:ext cx="28" cy="18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26" name="Group 214">
            <a:extLst>
              <a:ext uri="{FF2B5EF4-FFF2-40B4-BE49-F238E27FC236}">
                <a16:creationId xmlns:a16="http://schemas.microsoft.com/office/drawing/2014/main" id="{6448488E-0892-42C1-AF56-16D2A6CF1A4C}"/>
              </a:ext>
            </a:extLst>
          </p:cNvPr>
          <p:cNvGrpSpPr>
            <a:grpSpLocks/>
          </p:cNvGrpSpPr>
          <p:nvPr/>
        </p:nvGrpSpPr>
        <p:grpSpPr bwMode="auto">
          <a:xfrm>
            <a:off x="6665516" y="2075405"/>
            <a:ext cx="418381" cy="139945"/>
            <a:chOff x="982" y="1972"/>
            <a:chExt cx="388" cy="184"/>
          </a:xfrm>
          <a:solidFill>
            <a:schemeClr val="bg2">
              <a:lumMod val="85000"/>
            </a:schemeClr>
          </a:solidFill>
        </p:grpSpPr>
        <p:sp>
          <p:nvSpPr>
            <p:cNvPr id="834" name="Rectangle 215">
              <a:extLst>
                <a:ext uri="{FF2B5EF4-FFF2-40B4-BE49-F238E27FC236}">
                  <a16:creationId xmlns:a16="http://schemas.microsoft.com/office/drawing/2014/main" id="{08EA096C-6D98-4302-80F1-710666797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" y="1972"/>
              <a:ext cx="28" cy="18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5" name="Rectangle 216">
              <a:extLst>
                <a:ext uri="{FF2B5EF4-FFF2-40B4-BE49-F238E27FC236}">
                  <a16:creationId xmlns:a16="http://schemas.microsoft.com/office/drawing/2014/main" id="{1E40B001-9557-4F2E-A0F6-BD69EADB8F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4" y="1972"/>
              <a:ext cx="28" cy="18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6" name="Rectangle 217">
              <a:extLst>
                <a:ext uri="{FF2B5EF4-FFF2-40B4-BE49-F238E27FC236}">
                  <a16:creationId xmlns:a16="http://schemas.microsoft.com/office/drawing/2014/main" id="{85703EA9-2542-4584-A9AF-4ADDE84A0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6" y="1972"/>
              <a:ext cx="28" cy="18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7" name="Rectangle 218">
              <a:extLst>
                <a:ext uri="{FF2B5EF4-FFF2-40B4-BE49-F238E27FC236}">
                  <a16:creationId xmlns:a16="http://schemas.microsoft.com/office/drawing/2014/main" id="{72FE0CD7-93B0-4646-94FD-FB792EC20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8" y="1972"/>
              <a:ext cx="28" cy="18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8" name="Rectangle 219">
              <a:extLst>
                <a:ext uri="{FF2B5EF4-FFF2-40B4-BE49-F238E27FC236}">
                  <a16:creationId xmlns:a16="http://schemas.microsoft.com/office/drawing/2014/main" id="{82303BC7-7C8E-4B31-907D-4CC0244A6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0" y="1972"/>
              <a:ext cx="28" cy="18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9" name="Rectangle 220">
              <a:extLst>
                <a:ext uri="{FF2B5EF4-FFF2-40B4-BE49-F238E27FC236}">
                  <a16:creationId xmlns:a16="http://schemas.microsoft.com/office/drawing/2014/main" id="{660A0826-C723-4190-99D1-6A8942ACC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2" y="1972"/>
              <a:ext cx="28" cy="18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27" name="Group 221">
            <a:extLst>
              <a:ext uri="{FF2B5EF4-FFF2-40B4-BE49-F238E27FC236}">
                <a16:creationId xmlns:a16="http://schemas.microsoft.com/office/drawing/2014/main" id="{D9C893BA-ECD3-40CB-95C8-0DAAADA12A8D}"/>
              </a:ext>
            </a:extLst>
          </p:cNvPr>
          <p:cNvGrpSpPr>
            <a:grpSpLocks/>
          </p:cNvGrpSpPr>
          <p:nvPr/>
        </p:nvGrpSpPr>
        <p:grpSpPr bwMode="auto">
          <a:xfrm>
            <a:off x="6840201" y="2257942"/>
            <a:ext cx="224287" cy="30423"/>
            <a:chOff x="1144" y="2212"/>
            <a:chExt cx="208" cy="40"/>
          </a:xfrm>
          <a:solidFill>
            <a:schemeClr val="bg2">
              <a:lumMod val="85000"/>
            </a:schemeClr>
          </a:solidFill>
        </p:grpSpPr>
        <p:sp>
          <p:nvSpPr>
            <p:cNvPr id="831" name="Rectangle 222">
              <a:extLst>
                <a:ext uri="{FF2B5EF4-FFF2-40B4-BE49-F238E27FC236}">
                  <a16:creationId xmlns:a16="http://schemas.microsoft.com/office/drawing/2014/main" id="{AE86594B-2B5A-4BC9-B06C-9BC440870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4" y="2212"/>
              <a:ext cx="64" cy="4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2" name="Rectangle 223">
              <a:extLst>
                <a:ext uri="{FF2B5EF4-FFF2-40B4-BE49-F238E27FC236}">
                  <a16:creationId xmlns:a16="http://schemas.microsoft.com/office/drawing/2014/main" id="{07E56A8C-31F0-49EF-9058-1EF66CDC4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6" y="2212"/>
              <a:ext cx="64" cy="4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3" name="Rectangle 224">
              <a:extLst>
                <a:ext uri="{FF2B5EF4-FFF2-40B4-BE49-F238E27FC236}">
                  <a16:creationId xmlns:a16="http://schemas.microsoft.com/office/drawing/2014/main" id="{FB9654AF-0B28-4FD2-889F-DCF0BEA88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8" y="2212"/>
              <a:ext cx="64" cy="4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28" name="Group 225">
            <a:extLst>
              <a:ext uri="{FF2B5EF4-FFF2-40B4-BE49-F238E27FC236}">
                <a16:creationId xmlns:a16="http://schemas.microsoft.com/office/drawing/2014/main" id="{C6CDB926-03E8-4DD7-8D10-9E7508CB8249}"/>
              </a:ext>
            </a:extLst>
          </p:cNvPr>
          <p:cNvGrpSpPr>
            <a:grpSpLocks/>
          </p:cNvGrpSpPr>
          <p:nvPr/>
        </p:nvGrpSpPr>
        <p:grpSpPr bwMode="auto">
          <a:xfrm>
            <a:off x="6710805" y="2294449"/>
            <a:ext cx="86264" cy="30423"/>
            <a:chOff x="1024" y="2260"/>
            <a:chExt cx="80" cy="40"/>
          </a:xfrm>
          <a:solidFill>
            <a:schemeClr val="bg2">
              <a:lumMod val="85000"/>
            </a:schemeClr>
          </a:solidFill>
        </p:grpSpPr>
        <p:sp>
          <p:nvSpPr>
            <p:cNvPr id="829" name="Oval 226">
              <a:extLst>
                <a:ext uri="{FF2B5EF4-FFF2-40B4-BE49-F238E27FC236}">
                  <a16:creationId xmlns:a16="http://schemas.microsoft.com/office/drawing/2014/main" id="{BB7E6FB1-15F6-479C-B26F-500564746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4" y="2260"/>
              <a:ext cx="8" cy="4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0" name="Oval 227">
              <a:extLst>
                <a:ext uri="{FF2B5EF4-FFF2-40B4-BE49-F238E27FC236}">
                  <a16:creationId xmlns:a16="http://schemas.microsoft.com/office/drawing/2014/main" id="{E4B551A8-88FD-4433-ACB3-725776D33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6" y="2260"/>
              <a:ext cx="8" cy="4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3429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55" name="Group 854">
            <a:extLst>
              <a:ext uri="{FF2B5EF4-FFF2-40B4-BE49-F238E27FC236}">
                <a16:creationId xmlns:a16="http://schemas.microsoft.com/office/drawing/2014/main" id="{D59B8F6B-1F5C-4ED4-80DC-8C8733A041B0}"/>
              </a:ext>
            </a:extLst>
          </p:cNvPr>
          <p:cNvGrpSpPr/>
          <p:nvPr/>
        </p:nvGrpSpPr>
        <p:grpSpPr>
          <a:xfrm>
            <a:off x="6694793" y="1866625"/>
            <a:ext cx="411850" cy="508707"/>
            <a:chOff x="7687296" y="1970175"/>
            <a:chExt cx="672135" cy="704725"/>
          </a:xfrm>
        </p:grpSpPr>
        <p:grpSp>
          <p:nvGrpSpPr>
            <p:cNvPr id="856" name="Group 155">
              <a:extLst>
                <a:ext uri="{FF2B5EF4-FFF2-40B4-BE49-F238E27FC236}">
                  <a16:creationId xmlns:a16="http://schemas.microsoft.com/office/drawing/2014/main" id="{F511D97E-4ED2-4BCC-BE1E-B0F95FB889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7296" y="1977992"/>
              <a:ext cx="328613" cy="348454"/>
              <a:chOff x="1433" y="336"/>
              <a:chExt cx="721" cy="463"/>
            </a:xfrm>
          </p:grpSpPr>
          <p:sp>
            <p:nvSpPr>
              <p:cNvPr id="866" name="Freeform 156">
                <a:extLst>
                  <a:ext uri="{FF2B5EF4-FFF2-40B4-BE49-F238E27FC236}">
                    <a16:creationId xmlns:a16="http://schemas.microsoft.com/office/drawing/2014/main" id="{8F945FE0-6E93-4110-A96C-0A7BA25DD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3" y="336"/>
                <a:ext cx="721" cy="463"/>
              </a:xfrm>
              <a:custGeom>
                <a:avLst/>
                <a:gdLst>
                  <a:gd name="T0" fmla="*/ 123 w 721"/>
                  <a:gd name="T1" fmla="*/ 377 h 463"/>
                  <a:gd name="T2" fmla="*/ 166 w 721"/>
                  <a:gd name="T3" fmla="*/ 430 h 463"/>
                  <a:gd name="T4" fmla="*/ 221 w 721"/>
                  <a:gd name="T5" fmla="*/ 459 h 463"/>
                  <a:gd name="T6" fmla="*/ 281 w 721"/>
                  <a:gd name="T7" fmla="*/ 461 h 463"/>
                  <a:gd name="T8" fmla="*/ 337 w 721"/>
                  <a:gd name="T9" fmla="*/ 434 h 463"/>
                  <a:gd name="T10" fmla="*/ 385 w 721"/>
                  <a:gd name="T11" fmla="*/ 434 h 463"/>
                  <a:gd name="T12" fmla="*/ 440 w 721"/>
                  <a:gd name="T13" fmla="*/ 461 h 463"/>
                  <a:gd name="T14" fmla="*/ 500 w 721"/>
                  <a:gd name="T15" fmla="*/ 459 h 463"/>
                  <a:gd name="T16" fmla="*/ 555 w 721"/>
                  <a:gd name="T17" fmla="*/ 430 h 463"/>
                  <a:gd name="T18" fmla="*/ 598 w 721"/>
                  <a:gd name="T19" fmla="*/ 377 h 463"/>
                  <a:gd name="T20" fmla="*/ 637 w 721"/>
                  <a:gd name="T21" fmla="*/ 348 h 463"/>
                  <a:gd name="T22" fmla="*/ 680 w 721"/>
                  <a:gd name="T23" fmla="*/ 331 h 463"/>
                  <a:gd name="T24" fmla="*/ 709 w 721"/>
                  <a:gd name="T25" fmla="*/ 288 h 463"/>
                  <a:gd name="T26" fmla="*/ 721 w 721"/>
                  <a:gd name="T27" fmla="*/ 233 h 463"/>
                  <a:gd name="T28" fmla="*/ 709 w 721"/>
                  <a:gd name="T29" fmla="*/ 175 h 463"/>
                  <a:gd name="T30" fmla="*/ 680 w 721"/>
                  <a:gd name="T31" fmla="*/ 132 h 463"/>
                  <a:gd name="T32" fmla="*/ 637 w 721"/>
                  <a:gd name="T33" fmla="*/ 115 h 463"/>
                  <a:gd name="T34" fmla="*/ 598 w 721"/>
                  <a:gd name="T35" fmla="*/ 87 h 463"/>
                  <a:gd name="T36" fmla="*/ 555 w 721"/>
                  <a:gd name="T37" fmla="*/ 33 h 463"/>
                  <a:gd name="T38" fmla="*/ 500 w 721"/>
                  <a:gd name="T39" fmla="*/ 4 h 463"/>
                  <a:gd name="T40" fmla="*/ 440 w 721"/>
                  <a:gd name="T41" fmla="*/ 2 h 463"/>
                  <a:gd name="T42" fmla="*/ 385 w 721"/>
                  <a:gd name="T43" fmla="*/ 29 h 463"/>
                  <a:gd name="T44" fmla="*/ 337 w 721"/>
                  <a:gd name="T45" fmla="*/ 29 h 463"/>
                  <a:gd name="T46" fmla="*/ 281 w 721"/>
                  <a:gd name="T47" fmla="*/ 2 h 463"/>
                  <a:gd name="T48" fmla="*/ 221 w 721"/>
                  <a:gd name="T49" fmla="*/ 4 h 463"/>
                  <a:gd name="T50" fmla="*/ 166 w 721"/>
                  <a:gd name="T51" fmla="*/ 33 h 463"/>
                  <a:gd name="T52" fmla="*/ 123 w 721"/>
                  <a:gd name="T53" fmla="*/ 87 h 463"/>
                  <a:gd name="T54" fmla="*/ 84 w 721"/>
                  <a:gd name="T55" fmla="*/ 115 h 463"/>
                  <a:gd name="T56" fmla="*/ 41 w 721"/>
                  <a:gd name="T57" fmla="*/ 132 h 463"/>
                  <a:gd name="T58" fmla="*/ 12 w 721"/>
                  <a:gd name="T59" fmla="*/ 175 h 463"/>
                  <a:gd name="T60" fmla="*/ 0 w 721"/>
                  <a:gd name="T61" fmla="*/ 233 h 463"/>
                  <a:gd name="T62" fmla="*/ 12 w 721"/>
                  <a:gd name="T63" fmla="*/ 288 h 463"/>
                  <a:gd name="T64" fmla="*/ 41 w 721"/>
                  <a:gd name="T65" fmla="*/ 331 h 463"/>
                  <a:gd name="T66" fmla="*/ 84 w 721"/>
                  <a:gd name="T67" fmla="*/ 348 h 46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21"/>
                  <a:gd name="T103" fmla="*/ 0 h 463"/>
                  <a:gd name="T104" fmla="*/ 721 w 721"/>
                  <a:gd name="T105" fmla="*/ 463 h 46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21" h="463">
                    <a:moveTo>
                      <a:pt x="106" y="344"/>
                    </a:moveTo>
                    <a:lnTo>
                      <a:pt x="123" y="377"/>
                    </a:lnTo>
                    <a:lnTo>
                      <a:pt x="142" y="405"/>
                    </a:lnTo>
                    <a:lnTo>
                      <a:pt x="166" y="430"/>
                    </a:lnTo>
                    <a:lnTo>
                      <a:pt x="192" y="447"/>
                    </a:lnTo>
                    <a:lnTo>
                      <a:pt x="221" y="459"/>
                    </a:lnTo>
                    <a:lnTo>
                      <a:pt x="250" y="463"/>
                    </a:lnTo>
                    <a:lnTo>
                      <a:pt x="281" y="461"/>
                    </a:lnTo>
                    <a:lnTo>
                      <a:pt x="310" y="451"/>
                    </a:lnTo>
                    <a:lnTo>
                      <a:pt x="337" y="434"/>
                    </a:lnTo>
                    <a:lnTo>
                      <a:pt x="361" y="412"/>
                    </a:lnTo>
                    <a:lnTo>
                      <a:pt x="385" y="434"/>
                    </a:lnTo>
                    <a:lnTo>
                      <a:pt x="411" y="451"/>
                    </a:lnTo>
                    <a:lnTo>
                      <a:pt x="440" y="461"/>
                    </a:lnTo>
                    <a:lnTo>
                      <a:pt x="471" y="463"/>
                    </a:lnTo>
                    <a:lnTo>
                      <a:pt x="500" y="459"/>
                    </a:lnTo>
                    <a:lnTo>
                      <a:pt x="529" y="447"/>
                    </a:lnTo>
                    <a:lnTo>
                      <a:pt x="555" y="430"/>
                    </a:lnTo>
                    <a:lnTo>
                      <a:pt x="579" y="405"/>
                    </a:lnTo>
                    <a:lnTo>
                      <a:pt x="598" y="377"/>
                    </a:lnTo>
                    <a:lnTo>
                      <a:pt x="615" y="344"/>
                    </a:lnTo>
                    <a:lnTo>
                      <a:pt x="637" y="348"/>
                    </a:lnTo>
                    <a:lnTo>
                      <a:pt x="658" y="344"/>
                    </a:lnTo>
                    <a:lnTo>
                      <a:pt x="680" y="331"/>
                    </a:lnTo>
                    <a:lnTo>
                      <a:pt x="697" y="313"/>
                    </a:lnTo>
                    <a:lnTo>
                      <a:pt x="709" y="288"/>
                    </a:lnTo>
                    <a:lnTo>
                      <a:pt x="719" y="261"/>
                    </a:lnTo>
                    <a:lnTo>
                      <a:pt x="721" y="233"/>
                    </a:lnTo>
                    <a:lnTo>
                      <a:pt x="719" y="202"/>
                    </a:lnTo>
                    <a:lnTo>
                      <a:pt x="709" y="175"/>
                    </a:lnTo>
                    <a:lnTo>
                      <a:pt x="697" y="150"/>
                    </a:lnTo>
                    <a:lnTo>
                      <a:pt x="680" y="132"/>
                    </a:lnTo>
                    <a:lnTo>
                      <a:pt x="658" y="120"/>
                    </a:lnTo>
                    <a:lnTo>
                      <a:pt x="637" y="115"/>
                    </a:lnTo>
                    <a:lnTo>
                      <a:pt x="615" y="120"/>
                    </a:lnTo>
                    <a:lnTo>
                      <a:pt x="598" y="87"/>
                    </a:lnTo>
                    <a:lnTo>
                      <a:pt x="579" y="58"/>
                    </a:lnTo>
                    <a:lnTo>
                      <a:pt x="555" y="33"/>
                    </a:lnTo>
                    <a:lnTo>
                      <a:pt x="529" y="17"/>
                    </a:lnTo>
                    <a:lnTo>
                      <a:pt x="500" y="4"/>
                    </a:lnTo>
                    <a:lnTo>
                      <a:pt x="471" y="0"/>
                    </a:lnTo>
                    <a:lnTo>
                      <a:pt x="440" y="2"/>
                    </a:lnTo>
                    <a:lnTo>
                      <a:pt x="411" y="13"/>
                    </a:lnTo>
                    <a:lnTo>
                      <a:pt x="385" y="29"/>
                    </a:lnTo>
                    <a:lnTo>
                      <a:pt x="361" y="52"/>
                    </a:lnTo>
                    <a:lnTo>
                      <a:pt x="337" y="29"/>
                    </a:lnTo>
                    <a:lnTo>
                      <a:pt x="310" y="13"/>
                    </a:lnTo>
                    <a:lnTo>
                      <a:pt x="281" y="2"/>
                    </a:lnTo>
                    <a:lnTo>
                      <a:pt x="250" y="0"/>
                    </a:lnTo>
                    <a:lnTo>
                      <a:pt x="221" y="4"/>
                    </a:lnTo>
                    <a:lnTo>
                      <a:pt x="192" y="17"/>
                    </a:lnTo>
                    <a:lnTo>
                      <a:pt x="166" y="33"/>
                    </a:lnTo>
                    <a:lnTo>
                      <a:pt x="142" y="58"/>
                    </a:lnTo>
                    <a:lnTo>
                      <a:pt x="123" y="87"/>
                    </a:lnTo>
                    <a:lnTo>
                      <a:pt x="106" y="120"/>
                    </a:lnTo>
                    <a:lnTo>
                      <a:pt x="84" y="115"/>
                    </a:lnTo>
                    <a:lnTo>
                      <a:pt x="63" y="120"/>
                    </a:lnTo>
                    <a:lnTo>
                      <a:pt x="41" y="132"/>
                    </a:lnTo>
                    <a:lnTo>
                      <a:pt x="24" y="150"/>
                    </a:lnTo>
                    <a:lnTo>
                      <a:pt x="12" y="175"/>
                    </a:lnTo>
                    <a:lnTo>
                      <a:pt x="3" y="202"/>
                    </a:lnTo>
                    <a:lnTo>
                      <a:pt x="0" y="233"/>
                    </a:lnTo>
                    <a:lnTo>
                      <a:pt x="3" y="261"/>
                    </a:lnTo>
                    <a:lnTo>
                      <a:pt x="12" y="288"/>
                    </a:lnTo>
                    <a:lnTo>
                      <a:pt x="24" y="313"/>
                    </a:lnTo>
                    <a:lnTo>
                      <a:pt x="41" y="331"/>
                    </a:lnTo>
                    <a:lnTo>
                      <a:pt x="63" y="344"/>
                    </a:lnTo>
                    <a:lnTo>
                      <a:pt x="84" y="348"/>
                    </a:lnTo>
                    <a:lnTo>
                      <a:pt x="106" y="344"/>
                    </a:lnTo>
                    <a:close/>
                  </a:path>
                </a:pathLst>
              </a:custGeom>
              <a:solidFill>
                <a:schemeClr val="bg1"/>
              </a:solidFill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867" name="Rectangle 157">
                <a:extLst>
                  <a:ext uri="{FF2B5EF4-FFF2-40B4-BE49-F238E27FC236}">
                    <a16:creationId xmlns:a16="http://schemas.microsoft.com/office/drawing/2014/main" id="{139AFE07-19F2-40FF-927F-00C243C5F7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9" y="500"/>
                <a:ext cx="411" cy="17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0" hangingPunct="0">
                  <a:buNone/>
                </a:pPr>
                <a:r>
                  <a:rPr lang="en-US" sz="600" b="1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MS</a:t>
                </a:r>
                <a:endParaRPr lang="en-US" sz="600" b="1" dirty="0">
                  <a:solidFill>
                    <a:srgbClr val="FF0000"/>
                  </a:solidFill>
                  <a:cs typeface="Arial" charset="0"/>
                </a:endParaRPr>
              </a:p>
            </p:txBody>
          </p:sp>
        </p:grpSp>
        <p:grpSp>
          <p:nvGrpSpPr>
            <p:cNvPr id="857" name="Group 155">
              <a:extLst>
                <a:ext uri="{FF2B5EF4-FFF2-40B4-BE49-F238E27FC236}">
                  <a16:creationId xmlns:a16="http://schemas.microsoft.com/office/drawing/2014/main" id="{00A6EFCC-E0F5-4114-A8E6-E3CEE7AB76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23174" y="1970175"/>
              <a:ext cx="328613" cy="348454"/>
              <a:chOff x="1433" y="336"/>
              <a:chExt cx="721" cy="463"/>
            </a:xfrm>
          </p:grpSpPr>
          <p:sp>
            <p:nvSpPr>
              <p:cNvPr id="864" name="Freeform 156">
                <a:extLst>
                  <a:ext uri="{FF2B5EF4-FFF2-40B4-BE49-F238E27FC236}">
                    <a16:creationId xmlns:a16="http://schemas.microsoft.com/office/drawing/2014/main" id="{0F828D09-A069-4FD5-AA76-3CDAE0C98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3" y="336"/>
                <a:ext cx="721" cy="463"/>
              </a:xfrm>
              <a:custGeom>
                <a:avLst/>
                <a:gdLst>
                  <a:gd name="T0" fmla="*/ 123 w 721"/>
                  <a:gd name="T1" fmla="*/ 377 h 463"/>
                  <a:gd name="T2" fmla="*/ 166 w 721"/>
                  <a:gd name="T3" fmla="*/ 430 h 463"/>
                  <a:gd name="T4" fmla="*/ 221 w 721"/>
                  <a:gd name="T5" fmla="*/ 459 h 463"/>
                  <a:gd name="T6" fmla="*/ 281 w 721"/>
                  <a:gd name="T7" fmla="*/ 461 h 463"/>
                  <a:gd name="T8" fmla="*/ 337 w 721"/>
                  <a:gd name="T9" fmla="*/ 434 h 463"/>
                  <a:gd name="T10" fmla="*/ 385 w 721"/>
                  <a:gd name="T11" fmla="*/ 434 h 463"/>
                  <a:gd name="T12" fmla="*/ 440 w 721"/>
                  <a:gd name="T13" fmla="*/ 461 h 463"/>
                  <a:gd name="T14" fmla="*/ 500 w 721"/>
                  <a:gd name="T15" fmla="*/ 459 h 463"/>
                  <a:gd name="T16" fmla="*/ 555 w 721"/>
                  <a:gd name="T17" fmla="*/ 430 h 463"/>
                  <a:gd name="T18" fmla="*/ 598 w 721"/>
                  <a:gd name="T19" fmla="*/ 377 h 463"/>
                  <a:gd name="T20" fmla="*/ 637 w 721"/>
                  <a:gd name="T21" fmla="*/ 348 h 463"/>
                  <a:gd name="T22" fmla="*/ 680 w 721"/>
                  <a:gd name="T23" fmla="*/ 331 h 463"/>
                  <a:gd name="T24" fmla="*/ 709 w 721"/>
                  <a:gd name="T25" fmla="*/ 288 h 463"/>
                  <a:gd name="T26" fmla="*/ 721 w 721"/>
                  <a:gd name="T27" fmla="*/ 233 h 463"/>
                  <a:gd name="T28" fmla="*/ 709 w 721"/>
                  <a:gd name="T29" fmla="*/ 175 h 463"/>
                  <a:gd name="T30" fmla="*/ 680 w 721"/>
                  <a:gd name="T31" fmla="*/ 132 h 463"/>
                  <a:gd name="T32" fmla="*/ 637 w 721"/>
                  <a:gd name="T33" fmla="*/ 115 h 463"/>
                  <a:gd name="T34" fmla="*/ 598 w 721"/>
                  <a:gd name="T35" fmla="*/ 87 h 463"/>
                  <a:gd name="T36" fmla="*/ 555 w 721"/>
                  <a:gd name="T37" fmla="*/ 33 h 463"/>
                  <a:gd name="T38" fmla="*/ 500 w 721"/>
                  <a:gd name="T39" fmla="*/ 4 h 463"/>
                  <a:gd name="T40" fmla="*/ 440 w 721"/>
                  <a:gd name="T41" fmla="*/ 2 h 463"/>
                  <a:gd name="T42" fmla="*/ 385 w 721"/>
                  <a:gd name="T43" fmla="*/ 29 h 463"/>
                  <a:gd name="T44" fmla="*/ 337 w 721"/>
                  <a:gd name="T45" fmla="*/ 29 h 463"/>
                  <a:gd name="T46" fmla="*/ 281 w 721"/>
                  <a:gd name="T47" fmla="*/ 2 h 463"/>
                  <a:gd name="T48" fmla="*/ 221 w 721"/>
                  <a:gd name="T49" fmla="*/ 4 h 463"/>
                  <a:gd name="T50" fmla="*/ 166 w 721"/>
                  <a:gd name="T51" fmla="*/ 33 h 463"/>
                  <a:gd name="T52" fmla="*/ 123 w 721"/>
                  <a:gd name="T53" fmla="*/ 87 h 463"/>
                  <a:gd name="T54" fmla="*/ 84 w 721"/>
                  <a:gd name="T55" fmla="*/ 115 h 463"/>
                  <a:gd name="T56" fmla="*/ 41 w 721"/>
                  <a:gd name="T57" fmla="*/ 132 h 463"/>
                  <a:gd name="T58" fmla="*/ 12 w 721"/>
                  <a:gd name="T59" fmla="*/ 175 h 463"/>
                  <a:gd name="T60" fmla="*/ 0 w 721"/>
                  <a:gd name="T61" fmla="*/ 233 h 463"/>
                  <a:gd name="T62" fmla="*/ 12 w 721"/>
                  <a:gd name="T63" fmla="*/ 288 h 463"/>
                  <a:gd name="T64" fmla="*/ 41 w 721"/>
                  <a:gd name="T65" fmla="*/ 331 h 463"/>
                  <a:gd name="T66" fmla="*/ 84 w 721"/>
                  <a:gd name="T67" fmla="*/ 348 h 46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21"/>
                  <a:gd name="T103" fmla="*/ 0 h 463"/>
                  <a:gd name="T104" fmla="*/ 721 w 721"/>
                  <a:gd name="T105" fmla="*/ 463 h 46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21" h="463">
                    <a:moveTo>
                      <a:pt x="106" y="344"/>
                    </a:moveTo>
                    <a:lnTo>
                      <a:pt x="123" y="377"/>
                    </a:lnTo>
                    <a:lnTo>
                      <a:pt x="142" y="405"/>
                    </a:lnTo>
                    <a:lnTo>
                      <a:pt x="166" y="430"/>
                    </a:lnTo>
                    <a:lnTo>
                      <a:pt x="192" y="447"/>
                    </a:lnTo>
                    <a:lnTo>
                      <a:pt x="221" y="459"/>
                    </a:lnTo>
                    <a:lnTo>
                      <a:pt x="250" y="463"/>
                    </a:lnTo>
                    <a:lnTo>
                      <a:pt x="281" y="461"/>
                    </a:lnTo>
                    <a:lnTo>
                      <a:pt x="310" y="451"/>
                    </a:lnTo>
                    <a:lnTo>
                      <a:pt x="337" y="434"/>
                    </a:lnTo>
                    <a:lnTo>
                      <a:pt x="361" y="412"/>
                    </a:lnTo>
                    <a:lnTo>
                      <a:pt x="385" y="434"/>
                    </a:lnTo>
                    <a:lnTo>
                      <a:pt x="411" y="451"/>
                    </a:lnTo>
                    <a:lnTo>
                      <a:pt x="440" y="461"/>
                    </a:lnTo>
                    <a:lnTo>
                      <a:pt x="471" y="463"/>
                    </a:lnTo>
                    <a:lnTo>
                      <a:pt x="500" y="459"/>
                    </a:lnTo>
                    <a:lnTo>
                      <a:pt x="529" y="447"/>
                    </a:lnTo>
                    <a:lnTo>
                      <a:pt x="555" y="430"/>
                    </a:lnTo>
                    <a:lnTo>
                      <a:pt x="579" y="405"/>
                    </a:lnTo>
                    <a:lnTo>
                      <a:pt x="598" y="377"/>
                    </a:lnTo>
                    <a:lnTo>
                      <a:pt x="615" y="344"/>
                    </a:lnTo>
                    <a:lnTo>
                      <a:pt x="637" y="348"/>
                    </a:lnTo>
                    <a:lnTo>
                      <a:pt x="658" y="344"/>
                    </a:lnTo>
                    <a:lnTo>
                      <a:pt x="680" y="331"/>
                    </a:lnTo>
                    <a:lnTo>
                      <a:pt x="697" y="313"/>
                    </a:lnTo>
                    <a:lnTo>
                      <a:pt x="709" y="288"/>
                    </a:lnTo>
                    <a:lnTo>
                      <a:pt x="719" y="261"/>
                    </a:lnTo>
                    <a:lnTo>
                      <a:pt x="721" y="233"/>
                    </a:lnTo>
                    <a:lnTo>
                      <a:pt x="719" y="202"/>
                    </a:lnTo>
                    <a:lnTo>
                      <a:pt x="709" y="175"/>
                    </a:lnTo>
                    <a:lnTo>
                      <a:pt x="697" y="150"/>
                    </a:lnTo>
                    <a:lnTo>
                      <a:pt x="680" y="132"/>
                    </a:lnTo>
                    <a:lnTo>
                      <a:pt x="658" y="120"/>
                    </a:lnTo>
                    <a:lnTo>
                      <a:pt x="637" y="115"/>
                    </a:lnTo>
                    <a:lnTo>
                      <a:pt x="615" y="120"/>
                    </a:lnTo>
                    <a:lnTo>
                      <a:pt x="598" y="87"/>
                    </a:lnTo>
                    <a:lnTo>
                      <a:pt x="579" y="58"/>
                    </a:lnTo>
                    <a:lnTo>
                      <a:pt x="555" y="33"/>
                    </a:lnTo>
                    <a:lnTo>
                      <a:pt x="529" y="17"/>
                    </a:lnTo>
                    <a:lnTo>
                      <a:pt x="500" y="4"/>
                    </a:lnTo>
                    <a:lnTo>
                      <a:pt x="471" y="0"/>
                    </a:lnTo>
                    <a:lnTo>
                      <a:pt x="440" y="2"/>
                    </a:lnTo>
                    <a:lnTo>
                      <a:pt x="411" y="13"/>
                    </a:lnTo>
                    <a:lnTo>
                      <a:pt x="385" y="29"/>
                    </a:lnTo>
                    <a:lnTo>
                      <a:pt x="361" y="52"/>
                    </a:lnTo>
                    <a:lnTo>
                      <a:pt x="337" y="29"/>
                    </a:lnTo>
                    <a:lnTo>
                      <a:pt x="310" y="13"/>
                    </a:lnTo>
                    <a:lnTo>
                      <a:pt x="281" y="2"/>
                    </a:lnTo>
                    <a:lnTo>
                      <a:pt x="250" y="0"/>
                    </a:lnTo>
                    <a:lnTo>
                      <a:pt x="221" y="4"/>
                    </a:lnTo>
                    <a:lnTo>
                      <a:pt x="192" y="17"/>
                    </a:lnTo>
                    <a:lnTo>
                      <a:pt x="166" y="33"/>
                    </a:lnTo>
                    <a:lnTo>
                      <a:pt x="142" y="58"/>
                    </a:lnTo>
                    <a:lnTo>
                      <a:pt x="123" y="87"/>
                    </a:lnTo>
                    <a:lnTo>
                      <a:pt x="106" y="120"/>
                    </a:lnTo>
                    <a:lnTo>
                      <a:pt x="84" y="115"/>
                    </a:lnTo>
                    <a:lnTo>
                      <a:pt x="63" y="120"/>
                    </a:lnTo>
                    <a:lnTo>
                      <a:pt x="41" y="132"/>
                    </a:lnTo>
                    <a:lnTo>
                      <a:pt x="24" y="150"/>
                    </a:lnTo>
                    <a:lnTo>
                      <a:pt x="12" y="175"/>
                    </a:lnTo>
                    <a:lnTo>
                      <a:pt x="3" y="202"/>
                    </a:lnTo>
                    <a:lnTo>
                      <a:pt x="0" y="233"/>
                    </a:lnTo>
                    <a:lnTo>
                      <a:pt x="3" y="261"/>
                    </a:lnTo>
                    <a:lnTo>
                      <a:pt x="12" y="288"/>
                    </a:lnTo>
                    <a:lnTo>
                      <a:pt x="24" y="313"/>
                    </a:lnTo>
                    <a:lnTo>
                      <a:pt x="41" y="331"/>
                    </a:lnTo>
                    <a:lnTo>
                      <a:pt x="63" y="344"/>
                    </a:lnTo>
                    <a:lnTo>
                      <a:pt x="84" y="348"/>
                    </a:lnTo>
                    <a:lnTo>
                      <a:pt x="106" y="344"/>
                    </a:lnTo>
                    <a:close/>
                  </a:path>
                </a:pathLst>
              </a:custGeom>
              <a:solidFill>
                <a:schemeClr val="bg1"/>
              </a:solidFill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865" name="Rectangle 157">
                <a:extLst>
                  <a:ext uri="{FF2B5EF4-FFF2-40B4-BE49-F238E27FC236}">
                    <a16:creationId xmlns:a16="http://schemas.microsoft.com/office/drawing/2014/main" id="{7F0CAE81-09F2-46E5-9ADD-DE3644569F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9" y="500"/>
                <a:ext cx="411" cy="17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0" hangingPunct="0">
                  <a:buNone/>
                </a:pPr>
                <a:r>
                  <a:rPr lang="en-US" sz="600" b="1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MS</a:t>
                </a:r>
                <a:endParaRPr lang="en-US" sz="600" b="1" dirty="0">
                  <a:solidFill>
                    <a:srgbClr val="FF0000"/>
                  </a:solidFill>
                  <a:cs typeface="Arial" charset="0"/>
                </a:endParaRPr>
              </a:p>
            </p:txBody>
          </p:sp>
        </p:grpSp>
        <p:grpSp>
          <p:nvGrpSpPr>
            <p:cNvPr id="858" name="Group 155">
              <a:extLst>
                <a:ext uri="{FF2B5EF4-FFF2-40B4-BE49-F238E27FC236}">
                  <a16:creationId xmlns:a16="http://schemas.microsoft.com/office/drawing/2014/main" id="{3F4ED823-2D29-4727-9D51-F9A70F3A26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90351" y="2326446"/>
              <a:ext cx="328613" cy="348454"/>
              <a:chOff x="1433" y="336"/>
              <a:chExt cx="721" cy="463"/>
            </a:xfrm>
          </p:grpSpPr>
          <p:sp>
            <p:nvSpPr>
              <p:cNvPr id="862" name="Freeform 156">
                <a:extLst>
                  <a:ext uri="{FF2B5EF4-FFF2-40B4-BE49-F238E27FC236}">
                    <a16:creationId xmlns:a16="http://schemas.microsoft.com/office/drawing/2014/main" id="{2800F731-BA1E-47E4-B7BE-CC125D416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3" y="336"/>
                <a:ext cx="721" cy="463"/>
              </a:xfrm>
              <a:custGeom>
                <a:avLst/>
                <a:gdLst>
                  <a:gd name="T0" fmla="*/ 123 w 721"/>
                  <a:gd name="T1" fmla="*/ 377 h 463"/>
                  <a:gd name="T2" fmla="*/ 166 w 721"/>
                  <a:gd name="T3" fmla="*/ 430 h 463"/>
                  <a:gd name="T4" fmla="*/ 221 w 721"/>
                  <a:gd name="T5" fmla="*/ 459 h 463"/>
                  <a:gd name="T6" fmla="*/ 281 w 721"/>
                  <a:gd name="T7" fmla="*/ 461 h 463"/>
                  <a:gd name="T8" fmla="*/ 337 w 721"/>
                  <a:gd name="T9" fmla="*/ 434 h 463"/>
                  <a:gd name="T10" fmla="*/ 385 w 721"/>
                  <a:gd name="T11" fmla="*/ 434 h 463"/>
                  <a:gd name="T12" fmla="*/ 440 w 721"/>
                  <a:gd name="T13" fmla="*/ 461 h 463"/>
                  <a:gd name="T14" fmla="*/ 500 w 721"/>
                  <a:gd name="T15" fmla="*/ 459 h 463"/>
                  <a:gd name="T16" fmla="*/ 555 w 721"/>
                  <a:gd name="T17" fmla="*/ 430 h 463"/>
                  <a:gd name="T18" fmla="*/ 598 w 721"/>
                  <a:gd name="T19" fmla="*/ 377 h 463"/>
                  <a:gd name="T20" fmla="*/ 637 w 721"/>
                  <a:gd name="T21" fmla="*/ 348 h 463"/>
                  <a:gd name="T22" fmla="*/ 680 w 721"/>
                  <a:gd name="T23" fmla="*/ 331 h 463"/>
                  <a:gd name="T24" fmla="*/ 709 w 721"/>
                  <a:gd name="T25" fmla="*/ 288 h 463"/>
                  <a:gd name="T26" fmla="*/ 721 w 721"/>
                  <a:gd name="T27" fmla="*/ 233 h 463"/>
                  <a:gd name="T28" fmla="*/ 709 w 721"/>
                  <a:gd name="T29" fmla="*/ 175 h 463"/>
                  <a:gd name="T30" fmla="*/ 680 w 721"/>
                  <a:gd name="T31" fmla="*/ 132 h 463"/>
                  <a:gd name="T32" fmla="*/ 637 w 721"/>
                  <a:gd name="T33" fmla="*/ 115 h 463"/>
                  <a:gd name="T34" fmla="*/ 598 w 721"/>
                  <a:gd name="T35" fmla="*/ 87 h 463"/>
                  <a:gd name="T36" fmla="*/ 555 w 721"/>
                  <a:gd name="T37" fmla="*/ 33 h 463"/>
                  <a:gd name="T38" fmla="*/ 500 w 721"/>
                  <a:gd name="T39" fmla="*/ 4 h 463"/>
                  <a:gd name="T40" fmla="*/ 440 w 721"/>
                  <a:gd name="T41" fmla="*/ 2 h 463"/>
                  <a:gd name="T42" fmla="*/ 385 w 721"/>
                  <a:gd name="T43" fmla="*/ 29 h 463"/>
                  <a:gd name="T44" fmla="*/ 337 w 721"/>
                  <a:gd name="T45" fmla="*/ 29 h 463"/>
                  <a:gd name="T46" fmla="*/ 281 w 721"/>
                  <a:gd name="T47" fmla="*/ 2 h 463"/>
                  <a:gd name="T48" fmla="*/ 221 w 721"/>
                  <a:gd name="T49" fmla="*/ 4 h 463"/>
                  <a:gd name="T50" fmla="*/ 166 w 721"/>
                  <a:gd name="T51" fmla="*/ 33 h 463"/>
                  <a:gd name="T52" fmla="*/ 123 w 721"/>
                  <a:gd name="T53" fmla="*/ 87 h 463"/>
                  <a:gd name="T54" fmla="*/ 84 w 721"/>
                  <a:gd name="T55" fmla="*/ 115 h 463"/>
                  <a:gd name="T56" fmla="*/ 41 w 721"/>
                  <a:gd name="T57" fmla="*/ 132 h 463"/>
                  <a:gd name="T58" fmla="*/ 12 w 721"/>
                  <a:gd name="T59" fmla="*/ 175 h 463"/>
                  <a:gd name="T60" fmla="*/ 0 w 721"/>
                  <a:gd name="T61" fmla="*/ 233 h 463"/>
                  <a:gd name="T62" fmla="*/ 12 w 721"/>
                  <a:gd name="T63" fmla="*/ 288 h 463"/>
                  <a:gd name="T64" fmla="*/ 41 w 721"/>
                  <a:gd name="T65" fmla="*/ 331 h 463"/>
                  <a:gd name="T66" fmla="*/ 84 w 721"/>
                  <a:gd name="T67" fmla="*/ 348 h 46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21"/>
                  <a:gd name="T103" fmla="*/ 0 h 463"/>
                  <a:gd name="T104" fmla="*/ 721 w 721"/>
                  <a:gd name="T105" fmla="*/ 463 h 46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21" h="463">
                    <a:moveTo>
                      <a:pt x="106" y="344"/>
                    </a:moveTo>
                    <a:lnTo>
                      <a:pt x="123" y="377"/>
                    </a:lnTo>
                    <a:lnTo>
                      <a:pt x="142" y="405"/>
                    </a:lnTo>
                    <a:lnTo>
                      <a:pt x="166" y="430"/>
                    </a:lnTo>
                    <a:lnTo>
                      <a:pt x="192" y="447"/>
                    </a:lnTo>
                    <a:lnTo>
                      <a:pt x="221" y="459"/>
                    </a:lnTo>
                    <a:lnTo>
                      <a:pt x="250" y="463"/>
                    </a:lnTo>
                    <a:lnTo>
                      <a:pt x="281" y="461"/>
                    </a:lnTo>
                    <a:lnTo>
                      <a:pt x="310" y="451"/>
                    </a:lnTo>
                    <a:lnTo>
                      <a:pt x="337" y="434"/>
                    </a:lnTo>
                    <a:lnTo>
                      <a:pt x="361" y="412"/>
                    </a:lnTo>
                    <a:lnTo>
                      <a:pt x="385" y="434"/>
                    </a:lnTo>
                    <a:lnTo>
                      <a:pt x="411" y="451"/>
                    </a:lnTo>
                    <a:lnTo>
                      <a:pt x="440" y="461"/>
                    </a:lnTo>
                    <a:lnTo>
                      <a:pt x="471" y="463"/>
                    </a:lnTo>
                    <a:lnTo>
                      <a:pt x="500" y="459"/>
                    </a:lnTo>
                    <a:lnTo>
                      <a:pt x="529" y="447"/>
                    </a:lnTo>
                    <a:lnTo>
                      <a:pt x="555" y="430"/>
                    </a:lnTo>
                    <a:lnTo>
                      <a:pt x="579" y="405"/>
                    </a:lnTo>
                    <a:lnTo>
                      <a:pt x="598" y="377"/>
                    </a:lnTo>
                    <a:lnTo>
                      <a:pt x="615" y="344"/>
                    </a:lnTo>
                    <a:lnTo>
                      <a:pt x="637" y="348"/>
                    </a:lnTo>
                    <a:lnTo>
                      <a:pt x="658" y="344"/>
                    </a:lnTo>
                    <a:lnTo>
                      <a:pt x="680" y="331"/>
                    </a:lnTo>
                    <a:lnTo>
                      <a:pt x="697" y="313"/>
                    </a:lnTo>
                    <a:lnTo>
                      <a:pt x="709" y="288"/>
                    </a:lnTo>
                    <a:lnTo>
                      <a:pt x="719" y="261"/>
                    </a:lnTo>
                    <a:lnTo>
                      <a:pt x="721" y="233"/>
                    </a:lnTo>
                    <a:lnTo>
                      <a:pt x="719" y="202"/>
                    </a:lnTo>
                    <a:lnTo>
                      <a:pt x="709" y="175"/>
                    </a:lnTo>
                    <a:lnTo>
                      <a:pt x="697" y="150"/>
                    </a:lnTo>
                    <a:lnTo>
                      <a:pt x="680" y="132"/>
                    </a:lnTo>
                    <a:lnTo>
                      <a:pt x="658" y="120"/>
                    </a:lnTo>
                    <a:lnTo>
                      <a:pt x="637" y="115"/>
                    </a:lnTo>
                    <a:lnTo>
                      <a:pt x="615" y="120"/>
                    </a:lnTo>
                    <a:lnTo>
                      <a:pt x="598" y="87"/>
                    </a:lnTo>
                    <a:lnTo>
                      <a:pt x="579" y="58"/>
                    </a:lnTo>
                    <a:lnTo>
                      <a:pt x="555" y="33"/>
                    </a:lnTo>
                    <a:lnTo>
                      <a:pt x="529" y="17"/>
                    </a:lnTo>
                    <a:lnTo>
                      <a:pt x="500" y="4"/>
                    </a:lnTo>
                    <a:lnTo>
                      <a:pt x="471" y="0"/>
                    </a:lnTo>
                    <a:lnTo>
                      <a:pt x="440" y="2"/>
                    </a:lnTo>
                    <a:lnTo>
                      <a:pt x="411" y="13"/>
                    </a:lnTo>
                    <a:lnTo>
                      <a:pt x="385" y="29"/>
                    </a:lnTo>
                    <a:lnTo>
                      <a:pt x="361" y="52"/>
                    </a:lnTo>
                    <a:lnTo>
                      <a:pt x="337" y="29"/>
                    </a:lnTo>
                    <a:lnTo>
                      <a:pt x="310" y="13"/>
                    </a:lnTo>
                    <a:lnTo>
                      <a:pt x="281" y="2"/>
                    </a:lnTo>
                    <a:lnTo>
                      <a:pt x="250" y="0"/>
                    </a:lnTo>
                    <a:lnTo>
                      <a:pt x="221" y="4"/>
                    </a:lnTo>
                    <a:lnTo>
                      <a:pt x="192" y="17"/>
                    </a:lnTo>
                    <a:lnTo>
                      <a:pt x="166" y="33"/>
                    </a:lnTo>
                    <a:lnTo>
                      <a:pt x="142" y="58"/>
                    </a:lnTo>
                    <a:lnTo>
                      <a:pt x="123" y="87"/>
                    </a:lnTo>
                    <a:lnTo>
                      <a:pt x="106" y="120"/>
                    </a:lnTo>
                    <a:lnTo>
                      <a:pt x="84" y="115"/>
                    </a:lnTo>
                    <a:lnTo>
                      <a:pt x="63" y="120"/>
                    </a:lnTo>
                    <a:lnTo>
                      <a:pt x="41" y="132"/>
                    </a:lnTo>
                    <a:lnTo>
                      <a:pt x="24" y="150"/>
                    </a:lnTo>
                    <a:lnTo>
                      <a:pt x="12" y="175"/>
                    </a:lnTo>
                    <a:lnTo>
                      <a:pt x="3" y="202"/>
                    </a:lnTo>
                    <a:lnTo>
                      <a:pt x="0" y="233"/>
                    </a:lnTo>
                    <a:lnTo>
                      <a:pt x="3" y="261"/>
                    </a:lnTo>
                    <a:lnTo>
                      <a:pt x="12" y="288"/>
                    </a:lnTo>
                    <a:lnTo>
                      <a:pt x="24" y="313"/>
                    </a:lnTo>
                    <a:lnTo>
                      <a:pt x="41" y="331"/>
                    </a:lnTo>
                    <a:lnTo>
                      <a:pt x="63" y="344"/>
                    </a:lnTo>
                    <a:lnTo>
                      <a:pt x="84" y="348"/>
                    </a:lnTo>
                    <a:lnTo>
                      <a:pt x="106" y="344"/>
                    </a:lnTo>
                    <a:close/>
                  </a:path>
                </a:pathLst>
              </a:custGeom>
              <a:solidFill>
                <a:schemeClr val="bg1"/>
              </a:solidFill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863" name="Rectangle 157">
                <a:extLst>
                  <a:ext uri="{FF2B5EF4-FFF2-40B4-BE49-F238E27FC236}">
                    <a16:creationId xmlns:a16="http://schemas.microsoft.com/office/drawing/2014/main" id="{1773D6FA-50EE-445E-8C38-B0C8DA0B41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9" y="500"/>
                <a:ext cx="411" cy="17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0" hangingPunct="0">
                  <a:buNone/>
                </a:pPr>
                <a:r>
                  <a:rPr lang="en-US" sz="600" b="1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MS</a:t>
                </a:r>
                <a:endParaRPr lang="en-US" sz="600" b="1" dirty="0">
                  <a:solidFill>
                    <a:srgbClr val="FF0000"/>
                  </a:solidFill>
                  <a:cs typeface="Arial" charset="0"/>
                </a:endParaRPr>
              </a:p>
            </p:txBody>
          </p:sp>
        </p:grpSp>
        <p:grpSp>
          <p:nvGrpSpPr>
            <p:cNvPr id="859" name="Group 155">
              <a:extLst>
                <a:ext uri="{FF2B5EF4-FFF2-40B4-BE49-F238E27FC236}">
                  <a16:creationId xmlns:a16="http://schemas.microsoft.com/office/drawing/2014/main" id="{2A0D94FF-837D-439B-9847-E2914B78E6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30818" y="2326446"/>
              <a:ext cx="328613" cy="348454"/>
              <a:chOff x="1433" y="336"/>
              <a:chExt cx="721" cy="463"/>
            </a:xfrm>
          </p:grpSpPr>
          <p:sp>
            <p:nvSpPr>
              <p:cNvPr id="860" name="Freeform 156">
                <a:extLst>
                  <a:ext uri="{FF2B5EF4-FFF2-40B4-BE49-F238E27FC236}">
                    <a16:creationId xmlns:a16="http://schemas.microsoft.com/office/drawing/2014/main" id="{F15546AF-CA05-4B89-A628-EFE001C6C9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3" y="336"/>
                <a:ext cx="721" cy="463"/>
              </a:xfrm>
              <a:custGeom>
                <a:avLst/>
                <a:gdLst>
                  <a:gd name="T0" fmla="*/ 123 w 721"/>
                  <a:gd name="T1" fmla="*/ 377 h 463"/>
                  <a:gd name="T2" fmla="*/ 166 w 721"/>
                  <a:gd name="T3" fmla="*/ 430 h 463"/>
                  <a:gd name="T4" fmla="*/ 221 w 721"/>
                  <a:gd name="T5" fmla="*/ 459 h 463"/>
                  <a:gd name="T6" fmla="*/ 281 w 721"/>
                  <a:gd name="T7" fmla="*/ 461 h 463"/>
                  <a:gd name="T8" fmla="*/ 337 w 721"/>
                  <a:gd name="T9" fmla="*/ 434 h 463"/>
                  <a:gd name="T10" fmla="*/ 385 w 721"/>
                  <a:gd name="T11" fmla="*/ 434 h 463"/>
                  <a:gd name="T12" fmla="*/ 440 w 721"/>
                  <a:gd name="T13" fmla="*/ 461 h 463"/>
                  <a:gd name="T14" fmla="*/ 500 w 721"/>
                  <a:gd name="T15" fmla="*/ 459 h 463"/>
                  <a:gd name="T16" fmla="*/ 555 w 721"/>
                  <a:gd name="T17" fmla="*/ 430 h 463"/>
                  <a:gd name="T18" fmla="*/ 598 w 721"/>
                  <a:gd name="T19" fmla="*/ 377 h 463"/>
                  <a:gd name="T20" fmla="*/ 637 w 721"/>
                  <a:gd name="T21" fmla="*/ 348 h 463"/>
                  <a:gd name="T22" fmla="*/ 680 w 721"/>
                  <a:gd name="T23" fmla="*/ 331 h 463"/>
                  <a:gd name="T24" fmla="*/ 709 w 721"/>
                  <a:gd name="T25" fmla="*/ 288 h 463"/>
                  <a:gd name="T26" fmla="*/ 721 w 721"/>
                  <a:gd name="T27" fmla="*/ 233 h 463"/>
                  <a:gd name="T28" fmla="*/ 709 w 721"/>
                  <a:gd name="T29" fmla="*/ 175 h 463"/>
                  <a:gd name="T30" fmla="*/ 680 w 721"/>
                  <a:gd name="T31" fmla="*/ 132 h 463"/>
                  <a:gd name="T32" fmla="*/ 637 w 721"/>
                  <a:gd name="T33" fmla="*/ 115 h 463"/>
                  <a:gd name="T34" fmla="*/ 598 w 721"/>
                  <a:gd name="T35" fmla="*/ 87 h 463"/>
                  <a:gd name="T36" fmla="*/ 555 w 721"/>
                  <a:gd name="T37" fmla="*/ 33 h 463"/>
                  <a:gd name="T38" fmla="*/ 500 w 721"/>
                  <a:gd name="T39" fmla="*/ 4 h 463"/>
                  <a:gd name="T40" fmla="*/ 440 w 721"/>
                  <a:gd name="T41" fmla="*/ 2 h 463"/>
                  <a:gd name="T42" fmla="*/ 385 w 721"/>
                  <a:gd name="T43" fmla="*/ 29 h 463"/>
                  <a:gd name="T44" fmla="*/ 337 w 721"/>
                  <a:gd name="T45" fmla="*/ 29 h 463"/>
                  <a:gd name="T46" fmla="*/ 281 w 721"/>
                  <a:gd name="T47" fmla="*/ 2 h 463"/>
                  <a:gd name="T48" fmla="*/ 221 w 721"/>
                  <a:gd name="T49" fmla="*/ 4 h 463"/>
                  <a:gd name="T50" fmla="*/ 166 w 721"/>
                  <a:gd name="T51" fmla="*/ 33 h 463"/>
                  <a:gd name="T52" fmla="*/ 123 w 721"/>
                  <a:gd name="T53" fmla="*/ 87 h 463"/>
                  <a:gd name="T54" fmla="*/ 84 w 721"/>
                  <a:gd name="T55" fmla="*/ 115 h 463"/>
                  <a:gd name="T56" fmla="*/ 41 w 721"/>
                  <a:gd name="T57" fmla="*/ 132 h 463"/>
                  <a:gd name="T58" fmla="*/ 12 w 721"/>
                  <a:gd name="T59" fmla="*/ 175 h 463"/>
                  <a:gd name="T60" fmla="*/ 0 w 721"/>
                  <a:gd name="T61" fmla="*/ 233 h 463"/>
                  <a:gd name="T62" fmla="*/ 12 w 721"/>
                  <a:gd name="T63" fmla="*/ 288 h 463"/>
                  <a:gd name="T64" fmla="*/ 41 w 721"/>
                  <a:gd name="T65" fmla="*/ 331 h 463"/>
                  <a:gd name="T66" fmla="*/ 84 w 721"/>
                  <a:gd name="T67" fmla="*/ 348 h 46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21"/>
                  <a:gd name="T103" fmla="*/ 0 h 463"/>
                  <a:gd name="T104" fmla="*/ 721 w 721"/>
                  <a:gd name="T105" fmla="*/ 463 h 46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21" h="463">
                    <a:moveTo>
                      <a:pt x="106" y="344"/>
                    </a:moveTo>
                    <a:lnTo>
                      <a:pt x="123" y="377"/>
                    </a:lnTo>
                    <a:lnTo>
                      <a:pt x="142" y="405"/>
                    </a:lnTo>
                    <a:lnTo>
                      <a:pt x="166" y="430"/>
                    </a:lnTo>
                    <a:lnTo>
                      <a:pt x="192" y="447"/>
                    </a:lnTo>
                    <a:lnTo>
                      <a:pt x="221" y="459"/>
                    </a:lnTo>
                    <a:lnTo>
                      <a:pt x="250" y="463"/>
                    </a:lnTo>
                    <a:lnTo>
                      <a:pt x="281" y="461"/>
                    </a:lnTo>
                    <a:lnTo>
                      <a:pt x="310" y="451"/>
                    </a:lnTo>
                    <a:lnTo>
                      <a:pt x="337" y="434"/>
                    </a:lnTo>
                    <a:lnTo>
                      <a:pt x="361" y="412"/>
                    </a:lnTo>
                    <a:lnTo>
                      <a:pt x="385" y="434"/>
                    </a:lnTo>
                    <a:lnTo>
                      <a:pt x="411" y="451"/>
                    </a:lnTo>
                    <a:lnTo>
                      <a:pt x="440" y="461"/>
                    </a:lnTo>
                    <a:lnTo>
                      <a:pt x="471" y="463"/>
                    </a:lnTo>
                    <a:lnTo>
                      <a:pt x="500" y="459"/>
                    </a:lnTo>
                    <a:lnTo>
                      <a:pt x="529" y="447"/>
                    </a:lnTo>
                    <a:lnTo>
                      <a:pt x="555" y="430"/>
                    </a:lnTo>
                    <a:lnTo>
                      <a:pt x="579" y="405"/>
                    </a:lnTo>
                    <a:lnTo>
                      <a:pt x="598" y="377"/>
                    </a:lnTo>
                    <a:lnTo>
                      <a:pt x="615" y="344"/>
                    </a:lnTo>
                    <a:lnTo>
                      <a:pt x="637" y="348"/>
                    </a:lnTo>
                    <a:lnTo>
                      <a:pt x="658" y="344"/>
                    </a:lnTo>
                    <a:lnTo>
                      <a:pt x="680" y="331"/>
                    </a:lnTo>
                    <a:lnTo>
                      <a:pt x="697" y="313"/>
                    </a:lnTo>
                    <a:lnTo>
                      <a:pt x="709" y="288"/>
                    </a:lnTo>
                    <a:lnTo>
                      <a:pt x="719" y="261"/>
                    </a:lnTo>
                    <a:lnTo>
                      <a:pt x="721" y="233"/>
                    </a:lnTo>
                    <a:lnTo>
                      <a:pt x="719" y="202"/>
                    </a:lnTo>
                    <a:lnTo>
                      <a:pt x="709" y="175"/>
                    </a:lnTo>
                    <a:lnTo>
                      <a:pt x="697" y="150"/>
                    </a:lnTo>
                    <a:lnTo>
                      <a:pt x="680" y="132"/>
                    </a:lnTo>
                    <a:lnTo>
                      <a:pt x="658" y="120"/>
                    </a:lnTo>
                    <a:lnTo>
                      <a:pt x="637" y="115"/>
                    </a:lnTo>
                    <a:lnTo>
                      <a:pt x="615" y="120"/>
                    </a:lnTo>
                    <a:lnTo>
                      <a:pt x="598" y="87"/>
                    </a:lnTo>
                    <a:lnTo>
                      <a:pt x="579" y="58"/>
                    </a:lnTo>
                    <a:lnTo>
                      <a:pt x="555" y="33"/>
                    </a:lnTo>
                    <a:lnTo>
                      <a:pt x="529" y="17"/>
                    </a:lnTo>
                    <a:lnTo>
                      <a:pt x="500" y="4"/>
                    </a:lnTo>
                    <a:lnTo>
                      <a:pt x="471" y="0"/>
                    </a:lnTo>
                    <a:lnTo>
                      <a:pt x="440" y="2"/>
                    </a:lnTo>
                    <a:lnTo>
                      <a:pt x="411" y="13"/>
                    </a:lnTo>
                    <a:lnTo>
                      <a:pt x="385" y="29"/>
                    </a:lnTo>
                    <a:lnTo>
                      <a:pt x="361" y="52"/>
                    </a:lnTo>
                    <a:lnTo>
                      <a:pt x="337" y="29"/>
                    </a:lnTo>
                    <a:lnTo>
                      <a:pt x="310" y="13"/>
                    </a:lnTo>
                    <a:lnTo>
                      <a:pt x="281" y="2"/>
                    </a:lnTo>
                    <a:lnTo>
                      <a:pt x="250" y="0"/>
                    </a:lnTo>
                    <a:lnTo>
                      <a:pt x="221" y="4"/>
                    </a:lnTo>
                    <a:lnTo>
                      <a:pt x="192" y="17"/>
                    </a:lnTo>
                    <a:lnTo>
                      <a:pt x="166" y="33"/>
                    </a:lnTo>
                    <a:lnTo>
                      <a:pt x="142" y="58"/>
                    </a:lnTo>
                    <a:lnTo>
                      <a:pt x="123" y="87"/>
                    </a:lnTo>
                    <a:lnTo>
                      <a:pt x="106" y="120"/>
                    </a:lnTo>
                    <a:lnTo>
                      <a:pt x="84" y="115"/>
                    </a:lnTo>
                    <a:lnTo>
                      <a:pt x="63" y="120"/>
                    </a:lnTo>
                    <a:lnTo>
                      <a:pt x="41" y="132"/>
                    </a:lnTo>
                    <a:lnTo>
                      <a:pt x="24" y="150"/>
                    </a:lnTo>
                    <a:lnTo>
                      <a:pt x="12" y="175"/>
                    </a:lnTo>
                    <a:lnTo>
                      <a:pt x="3" y="202"/>
                    </a:lnTo>
                    <a:lnTo>
                      <a:pt x="0" y="233"/>
                    </a:lnTo>
                    <a:lnTo>
                      <a:pt x="3" y="261"/>
                    </a:lnTo>
                    <a:lnTo>
                      <a:pt x="12" y="288"/>
                    </a:lnTo>
                    <a:lnTo>
                      <a:pt x="24" y="313"/>
                    </a:lnTo>
                    <a:lnTo>
                      <a:pt x="41" y="331"/>
                    </a:lnTo>
                    <a:lnTo>
                      <a:pt x="63" y="344"/>
                    </a:lnTo>
                    <a:lnTo>
                      <a:pt x="84" y="348"/>
                    </a:lnTo>
                    <a:lnTo>
                      <a:pt x="106" y="344"/>
                    </a:lnTo>
                    <a:close/>
                  </a:path>
                </a:pathLst>
              </a:custGeom>
              <a:solidFill>
                <a:schemeClr val="bg1"/>
              </a:solidFill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None/>
                </a:pPr>
                <a:endParaRPr lang="en-US" sz="1100"/>
              </a:p>
            </p:txBody>
          </p:sp>
          <p:sp>
            <p:nvSpPr>
              <p:cNvPr id="861" name="Rectangle 157">
                <a:extLst>
                  <a:ext uri="{FF2B5EF4-FFF2-40B4-BE49-F238E27FC236}">
                    <a16:creationId xmlns:a16="http://schemas.microsoft.com/office/drawing/2014/main" id="{16A5B510-5C8D-4800-9180-A056861185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9" y="500"/>
                <a:ext cx="411" cy="17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eaLnBrk="0" hangingPunct="0">
                  <a:buNone/>
                </a:pPr>
                <a:r>
                  <a:rPr lang="en-US" sz="600" b="1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MS</a:t>
                </a:r>
                <a:endParaRPr lang="en-US" sz="600" b="1" dirty="0">
                  <a:solidFill>
                    <a:srgbClr val="FF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619" name="Group 1618">
            <a:extLst>
              <a:ext uri="{FF2B5EF4-FFF2-40B4-BE49-F238E27FC236}">
                <a16:creationId xmlns:a16="http://schemas.microsoft.com/office/drawing/2014/main" id="{DDF21144-B6B0-492F-90C7-5DAEB7D45CB1}"/>
              </a:ext>
            </a:extLst>
          </p:cNvPr>
          <p:cNvGrpSpPr/>
          <p:nvPr/>
        </p:nvGrpSpPr>
        <p:grpSpPr>
          <a:xfrm>
            <a:off x="5073781" y="1958009"/>
            <a:ext cx="1614510" cy="526774"/>
            <a:chOff x="5012819" y="1958009"/>
            <a:chExt cx="1614510" cy="526774"/>
          </a:xfrm>
        </p:grpSpPr>
        <p:sp>
          <p:nvSpPr>
            <p:cNvPr id="1615" name="Rectangle 1614">
              <a:extLst>
                <a:ext uri="{FF2B5EF4-FFF2-40B4-BE49-F238E27FC236}">
                  <a16:creationId xmlns:a16="http://schemas.microsoft.com/office/drawing/2014/main" id="{D933160B-A620-43A5-843A-91ACC5F4DACC}"/>
                </a:ext>
              </a:extLst>
            </p:cNvPr>
            <p:cNvSpPr/>
            <p:nvPr/>
          </p:nvSpPr>
          <p:spPr>
            <a:xfrm>
              <a:off x="6028756" y="1981813"/>
              <a:ext cx="100422" cy="57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6" name="Freeform: Shape 1615">
              <a:extLst>
                <a:ext uri="{FF2B5EF4-FFF2-40B4-BE49-F238E27FC236}">
                  <a16:creationId xmlns:a16="http://schemas.microsoft.com/office/drawing/2014/main" id="{506F6C03-44AD-421D-9D38-B0DD3D42D12B}"/>
                </a:ext>
              </a:extLst>
            </p:cNvPr>
            <p:cNvSpPr/>
            <p:nvPr/>
          </p:nvSpPr>
          <p:spPr>
            <a:xfrm>
              <a:off x="5012819" y="1958009"/>
              <a:ext cx="1614510" cy="526774"/>
            </a:xfrm>
            <a:custGeom>
              <a:avLst/>
              <a:gdLst>
                <a:gd name="connsiteX0" fmla="*/ 1321904 w 1658486"/>
                <a:gd name="connsiteY0" fmla="*/ 0 h 526774"/>
                <a:gd name="connsiteX1" fmla="*/ 1570383 w 1658486"/>
                <a:gd name="connsiteY1" fmla="*/ 298174 h 526774"/>
                <a:gd name="connsiteX2" fmla="*/ 0 w 1658486"/>
                <a:gd name="connsiteY2" fmla="*/ 526774 h 52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8486" h="526774">
                  <a:moveTo>
                    <a:pt x="1321904" y="0"/>
                  </a:moveTo>
                  <a:cubicBezTo>
                    <a:pt x="1556302" y="105189"/>
                    <a:pt x="1790700" y="210378"/>
                    <a:pt x="1570383" y="298174"/>
                  </a:cubicBezTo>
                  <a:cubicBezTo>
                    <a:pt x="1350066" y="385970"/>
                    <a:pt x="675033" y="456372"/>
                    <a:pt x="0" y="526774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18" name="TextBox 1617">
            <a:extLst>
              <a:ext uri="{FF2B5EF4-FFF2-40B4-BE49-F238E27FC236}">
                <a16:creationId xmlns:a16="http://schemas.microsoft.com/office/drawing/2014/main" id="{66B81FFA-C1DE-46F2-A0FB-F26EC10A01BE}"/>
              </a:ext>
            </a:extLst>
          </p:cNvPr>
          <p:cNvSpPr txBox="1"/>
          <p:nvPr/>
        </p:nvSpPr>
        <p:spPr>
          <a:xfrm flipH="1">
            <a:off x="9279060" y="1855867"/>
            <a:ext cx="6216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VMM</a:t>
            </a:r>
          </a:p>
        </p:txBody>
      </p:sp>
      <p:grpSp>
        <p:nvGrpSpPr>
          <p:cNvPr id="1626" name="Group 1625">
            <a:extLst>
              <a:ext uri="{FF2B5EF4-FFF2-40B4-BE49-F238E27FC236}">
                <a16:creationId xmlns:a16="http://schemas.microsoft.com/office/drawing/2014/main" id="{E2F6EFD5-C890-42F9-AF22-EC28134649DA}"/>
              </a:ext>
            </a:extLst>
          </p:cNvPr>
          <p:cNvGrpSpPr/>
          <p:nvPr/>
        </p:nvGrpSpPr>
        <p:grpSpPr>
          <a:xfrm>
            <a:off x="1054316" y="582978"/>
            <a:ext cx="6949346" cy="3813030"/>
            <a:chOff x="993354" y="582978"/>
            <a:chExt cx="6949346" cy="3813030"/>
          </a:xfrm>
        </p:grpSpPr>
        <p:grpSp>
          <p:nvGrpSpPr>
            <p:cNvPr id="868" name="Group 644">
              <a:extLst>
                <a:ext uri="{FF2B5EF4-FFF2-40B4-BE49-F238E27FC236}">
                  <a16:creationId xmlns:a16="http://schemas.microsoft.com/office/drawing/2014/main" id="{0365DA6B-02C2-4502-B1E5-40467D4606F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227153" y="2652316"/>
              <a:ext cx="478738" cy="763419"/>
              <a:chOff x="-1056" y="2736"/>
              <a:chExt cx="768" cy="1034"/>
            </a:xfrm>
          </p:grpSpPr>
          <p:grpSp>
            <p:nvGrpSpPr>
              <p:cNvPr id="869" name="Group 645">
                <a:extLst>
                  <a:ext uri="{FF2B5EF4-FFF2-40B4-BE49-F238E27FC236}">
                    <a16:creationId xmlns:a16="http://schemas.microsoft.com/office/drawing/2014/main" id="{A2BB7C6F-9380-4B66-9CEB-EF39BC4880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720" y="2880"/>
                <a:ext cx="432" cy="890"/>
                <a:chOff x="-720" y="2880"/>
                <a:chExt cx="624" cy="890"/>
              </a:xfrm>
            </p:grpSpPr>
            <p:sp>
              <p:nvSpPr>
                <p:cNvPr id="1042" name="Freeform 646">
                  <a:extLst>
                    <a:ext uri="{FF2B5EF4-FFF2-40B4-BE49-F238E27FC236}">
                      <a16:creationId xmlns:a16="http://schemas.microsoft.com/office/drawing/2014/main" id="{E03D442B-208D-4DB8-B0BB-2038DEA788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20" y="3312"/>
                  <a:ext cx="551" cy="458"/>
                </a:xfrm>
                <a:custGeom>
                  <a:avLst/>
                  <a:gdLst>
                    <a:gd name="T0" fmla="*/ 20 w 1654"/>
                    <a:gd name="T1" fmla="*/ 17 h 1375"/>
                    <a:gd name="T2" fmla="*/ 20 w 1654"/>
                    <a:gd name="T3" fmla="*/ 8 h 1375"/>
                    <a:gd name="T4" fmla="*/ 20 w 1654"/>
                    <a:gd name="T5" fmla="*/ 1 h 1375"/>
                    <a:gd name="T6" fmla="*/ 10 w 1654"/>
                    <a:gd name="T7" fmla="*/ 0 h 1375"/>
                    <a:gd name="T8" fmla="*/ 0 w 1654"/>
                    <a:gd name="T9" fmla="*/ 1 h 1375"/>
                    <a:gd name="T10" fmla="*/ 0 w 1654"/>
                    <a:gd name="T11" fmla="*/ 4 h 1375"/>
                    <a:gd name="T12" fmla="*/ 0 w 1654"/>
                    <a:gd name="T13" fmla="*/ 17 h 1375"/>
                    <a:gd name="T14" fmla="*/ 2 w 1654"/>
                    <a:gd name="T15" fmla="*/ 17 h 1375"/>
                    <a:gd name="T16" fmla="*/ 2 w 1654"/>
                    <a:gd name="T17" fmla="*/ 5 h 1375"/>
                    <a:gd name="T18" fmla="*/ 6 w 1654"/>
                    <a:gd name="T19" fmla="*/ 4 h 1375"/>
                    <a:gd name="T20" fmla="*/ 19 w 1654"/>
                    <a:gd name="T21" fmla="*/ 4 h 1375"/>
                    <a:gd name="T22" fmla="*/ 19 w 1654"/>
                    <a:gd name="T23" fmla="*/ 17 h 1375"/>
                    <a:gd name="T24" fmla="*/ 20 w 1654"/>
                    <a:gd name="T25" fmla="*/ 17 h 137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654"/>
                    <a:gd name="T40" fmla="*/ 0 h 1375"/>
                    <a:gd name="T41" fmla="*/ 1654 w 1654"/>
                    <a:gd name="T42" fmla="*/ 1375 h 137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654" h="1375">
                      <a:moveTo>
                        <a:pt x="1654" y="1372"/>
                      </a:moveTo>
                      <a:lnTo>
                        <a:pt x="1654" y="662"/>
                      </a:lnTo>
                      <a:lnTo>
                        <a:pt x="1629" y="94"/>
                      </a:lnTo>
                      <a:lnTo>
                        <a:pt x="791" y="0"/>
                      </a:lnTo>
                      <a:lnTo>
                        <a:pt x="27" y="84"/>
                      </a:lnTo>
                      <a:lnTo>
                        <a:pt x="23" y="285"/>
                      </a:lnTo>
                      <a:lnTo>
                        <a:pt x="0" y="1366"/>
                      </a:lnTo>
                      <a:lnTo>
                        <a:pt x="171" y="1366"/>
                      </a:lnTo>
                      <a:lnTo>
                        <a:pt x="171" y="387"/>
                      </a:lnTo>
                      <a:lnTo>
                        <a:pt x="498" y="363"/>
                      </a:lnTo>
                      <a:lnTo>
                        <a:pt x="1500" y="363"/>
                      </a:lnTo>
                      <a:lnTo>
                        <a:pt x="1514" y="1375"/>
                      </a:lnTo>
                      <a:lnTo>
                        <a:pt x="1654" y="1372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4763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3" name="Freeform 647">
                  <a:extLst>
                    <a:ext uri="{FF2B5EF4-FFF2-40B4-BE49-F238E27FC236}">
                      <a16:creationId xmlns:a16="http://schemas.microsoft.com/office/drawing/2014/main" id="{16C89F99-FEA9-4EBC-B8A5-D907FEBBF9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20" y="3291"/>
                  <a:ext cx="215" cy="117"/>
                </a:xfrm>
                <a:custGeom>
                  <a:avLst/>
                  <a:gdLst>
                    <a:gd name="T0" fmla="*/ 1 w 646"/>
                    <a:gd name="T1" fmla="*/ 1 h 350"/>
                    <a:gd name="T2" fmla="*/ 3 w 646"/>
                    <a:gd name="T3" fmla="*/ 1 h 350"/>
                    <a:gd name="T4" fmla="*/ 4 w 646"/>
                    <a:gd name="T5" fmla="*/ 0 h 350"/>
                    <a:gd name="T6" fmla="*/ 5 w 646"/>
                    <a:gd name="T7" fmla="*/ 1 h 350"/>
                    <a:gd name="T8" fmla="*/ 8 w 646"/>
                    <a:gd name="T9" fmla="*/ 3 h 350"/>
                    <a:gd name="T10" fmla="*/ 8 w 646"/>
                    <a:gd name="T11" fmla="*/ 4 h 350"/>
                    <a:gd name="T12" fmla="*/ 6 w 646"/>
                    <a:gd name="T13" fmla="*/ 4 h 350"/>
                    <a:gd name="T14" fmla="*/ 0 w 646"/>
                    <a:gd name="T15" fmla="*/ 1 h 350"/>
                    <a:gd name="T16" fmla="*/ 1 w 646"/>
                    <a:gd name="T17" fmla="*/ 1 h 35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46"/>
                    <a:gd name="T28" fmla="*/ 0 h 350"/>
                    <a:gd name="T29" fmla="*/ 646 w 646"/>
                    <a:gd name="T30" fmla="*/ 350 h 35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46" h="350">
                      <a:moveTo>
                        <a:pt x="121" y="68"/>
                      </a:moveTo>
                      <a:lnTo>
                        <a:pt x="206" y="55"/>
                      </a:lnTo>
                      <a:lnTo>
                        <a:pt x="286" y="0"/>
                      </a:lnTo>
                      <a:lnTo>
                        <a:pt x="369" y="82"/>
                      </a:lnTo>
                      <a:lnTo>
                        <a:pt x="629" y="242"/>
                      </a:lnTo>
                      <a:lnTo>
                        <a:pt x="646" y="301"/>
                      </a:lnTo>
                      <a:lnTo>
                        <a:pt x="497" y="350"/>
                      </a:lnTo>
                      <a:lnTo>
                        <a:pt x="0" y="108"/>
                      </a:lnTo>
                      <a:lnTo>
                        <a:pt x="121" y="6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4763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4" name="Freeform 648">
                  <a:extLst>
                    <a:ext uri="{FF2B5EF4-FFF2-40B4-BE49-F238E27FC236}">
                      <a16:creationId xmlns:a16="http://schemas.microsoft.com/office/drawing/2014/main" id="{C658FEE6-911A-47AC-AD7C-B2E3E710BB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10" y="2880"/>
                  <a:ext cx="514" cy="524"/>
                </a:xfrm>
                <a:custGeom>
                  <a:avLst/>
                  <a:gdLst>
                    <a:gd name="T0" fmla="*/ 4 w 1544"/>
                    <a:gd name="T1" fmla="*/ 4 h 1572"/>
                    <a:gd name="T2" fmla="*/ 4 w 1544"/>
                    <a:gd name="T3" fmla="*/ 3 h 1572"/>
                    <a:gd name="T4" fmla="*/ 4 w 1544"/>
                    <a:gd name="T5" fmla="*/ 2 h 1572"/>
                    <a:gd name="T6" fmla="*/ 4 w 1544"/>
                    <a:gd name="T7" fmla="*/ 1 h 1572"/>
                    <a:gd name="T8" fmla="*/ 5 w 1544"/>
                    <a:gd name="T9" fmla="*/ 1 h 1572"/>
                    <a:gd name="T10" fmla="*/ 5 w 1544"/>
                    <a:gd name="T11" fmla="*/ 1 h 1572"/>
                    <a:gd name="T12" fmla="*/ 5 w 1544"/>
                    <a:gd name="T13" fmla="*/ 1 h 1572"/>
                    <a:gd name="T14" fmla="*/ 7 w 1544"/>
                    <a:gd name="T15" fmla="*/ 1 h 1572"/>
                    <a:gd name="T16" fmla="*/ 10 w 1544"/>
                    <a:gd name="T17" fmla="*/ 0 h 1572"/>
                    <a:gd name="T18" fmla="*/ 12 w 1544"/>
                    <a:gd name="T19" fmla="*/ 0 h 1572"/>
                    <a:gd name="T20" fmla="*/ 14 w 1544"/>
                    <a:gd name="T21" fmla="*/ 0 h 1572"/>
                    <a:gd name="T22" fmla="*/ 16 w 1544"/>
                    <a:gd name="T23" fmla="*/ 0 h 1572"/>
                    <a:gd name="T24" fmla="*/ 18 w 1544"/>
                    <a:gd name="T25" fmla="*/ 0 h 1572"/>
                    <a:gd name="T26" fmla="*/ 19 w 1544"/>
                    <a:gd name="T27" fmla="*/ 0 h 1572"/>
                    <a:gd name="T28" fmla="*/ 19 w 1544"/>
                    <a:gd name="T29" fmla="*/ 0 h 1572"/>
                    <a:gd name="T30" fmla="*/ 19 w 1544"/>
                    <a:gd name="T31" fmla="*/ 0 h 1572"/>
                    <a:gd name="T32" fmla="*/ 19 w 1544"/>
                    <a:gd name="T33" fmla="*/ 1 h 1572"/>
                    <a:gd name="T34" fmla="*/ 19 w 1544"/>
                    <a:gd name="T35" fmla="*/ 1 h 1572"/>
                    <a:gd name="T36" fmla="*/ 19 w 1544"/>
                    <a:gd name="T37" fmla="*/ 1 h 1572"/>
                    <a:gd name="T38" fmla="*/ 19 w 1544"/>
                    <a:gd name="T39" fmla="*/ 3 h 1572"/>
                    <a:gd name="T40" fmla="*/ 18 w 1544"/>
                    <a:gd name="T41" fmla="*/ 4 h 1572"/>
                    <a:gd name="T42" fmla="*/ 18 w 1544"/>
                    <a:gd name="T43" fmla="*/ 7 h 1572"/>
                    <a:gd name="T44" fmla="*/ 17 w 1544"/>
                    <a:gd name="T45" fmla="*/ 9 h 1572"/>
                    <a:gd name="T46" fmla="*/ 16 w 1544"/>
                    <a:gd name="T47" fmla="*/ 13 h 1572"/>
                    <a:gd name="T48" fmla="*/ 15 w 1544"/>
                    <a:gd name="T49" fmla="*/ 17 h 1572"/>
                    <a:gd name="T50" fmla="*/ 15 w 1544"/>
                    <a:gd name="T51" fmla="*/ 17 h 1572"/>
                    <a:gd name="T52" fmla="*/ 15 w 1544"/>
                    <a:gd name="T53" fmla="*/ 18 h 1572"/>
                    <a:gd name="T54" fmla="*/ 14 w 1544"/>
                    <a:gd name="T55" fmla="*/ 18 h 1572"/>
                    <a:gd name="T56" fmla="*/ 14 w 1544"/>
                    <a:gd name="T57" fmla="*/ 18 h 1572"/>
                    <a:gd name="T58" fmla="*/ 14 w 1544"/>
                    <a:gd name="T59" fmla="*/ 19 h 1572"/>
                    <a:gd name="T60" fmla="*/ 14 w 1544"/>
                    <a:gd name="T61" fmla="*/ 19 h 1572"/>
                    <a:gd name="T62" fmla="*/ 14 w 1544"/>
                    <a:gd name="T63" fmla="*/ 19 h 1572"/>
                    <a:gd name="T64" fmla="*/ 13 w 1544"/>
                    <a:gd name="T65" fmla="*/ 19 h 1572"/>
                    <a:gd name="T66" fmla="*/ 12 w 1544"/>
                    <a:gd name="T67" fmla="*/ 19 h 1572"/>
                    <a:gd name="T68" fmla="*/ 11 w 1544"/>
                    <a:gd name="T69" fmla="*/ 19 h 1572"/>
                    <a:gd name="T70" fmla="*/ 10 w 1544"/>
                    <a:gd name="T71" fmla="*/ 19 h 1572"/>
                    <a:gd name="T72" fmla="*/ 9 w 1544"/>
                    <a:gd name="T73" fmla="*/ 19 h 1572"/>
                    <a:gd name="T74" fmla="*/ 8 w 1544"/>
                    <a:gd name="T75" fmla="*/ 19 h 1572"/>
                    <a:gd name="T76" fmla="*/ 7 w 1544"/>
                    <a:gd name="T77" fmla="*/ 19 h 1572"/>
                    <a:gd name="T78" fmla="*/ 6 w 1544"/>
                    <a:gd name="T79" fmla="*/ 19 h 1572"/>
                    <a:gd name="T80" fmla="*/ 1 w 1544"/>
                    <a:gd name="T81" fmla="*/ 15 h 1572"/>
                    <a:gd name="T82" fmla="*/ 0 w 1544"/>
                    <a:gd name="T83" fmla="*/ 15 h 1572"/>
                    <a:gd name="T84" fmla="*/ 0 w 1544"/>
                    <a:gd name="T85" fmla="*/ 15 h 1572"/>
                    <a:gd name="T86" fmla="*/ 0 w 1544"/>
                    <a:gd name="T87" fmla="*/ 15 h 1572"/>
                    <a:gd name="T88" fmla="*/ 0 w 1544"/>
                    <a:gd name="T89" fmla="*/ 14 h 1572"/>
                    <a:gd name="T90" fmla="*/ 0 w 1544"/>
                    <a:gd name="T91" fmla="*/ 14 h 1572"/>
                    <a:gd name="T92" fmla="*/ 2 w 1544"/>
                    <a:gd name="T93" fmla="*/ 9 h 1572"/>
                    <a:gd name="T94" fmla="*/ 3 w 1544"/>
                    <a:gd name="T95" fmla="*/ 6 h 1572"/>
                    <a:gd name="T96" fmla="*/ 4 w 1544"/>
                    <a:gd name="T97" fmla="*/ 4 h 157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544"/>
                    <a:gd name="T148" fmla="*/ 0 h 1572"/>
                    <a:gd name="T149" fmla="*/ 1544 w 1544"/>
                    <a:gd name="T150" fmla="*/ 1572 h 157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544" h="1572">
                      <a:moveTo>
                        <a:pt x="288" y="319"/>
                      </a:moveTo>
                      <a:lnTo>
                        <a:pt x="325" y="211"/>
                      </a:lnTo>
                      <a:lnTo>
                        <a:pt x="350" y="141"/>
                      </a:lnTo>
                      <a:lnTo>
                        <a:pt x="358" y="121"/>
                      </a:lnTo>
                      <a:lnTo>
                        <a:pt x="372" y="104"/>
                      </a:lnTo>
                      <a:lnTo>
                        <a:pt x="381" y="95"/>
                      </a:lnTo>
                      <a:lnTo>
                        <a:pt x="397" y="90"/>
                      </a:lnTo>
                      <a:lnTo>
                        <a:pt x="592" y="51"/>
                      </a:lnTo>
                      <a:lnTo>
                        <a:pt x="802" y="14"/>
                      </a:lnTo>
                      <a:lnTo>
                        <a:pt x="992" y="0"/>
                      </a:lnTo>
                      <a:lnTo>
                        <a:pt x="1100" y="0"/>
                      </a:lnTo>
                      <a:lnTo>
                        <a:pt x="1325" y="13"/>
                      </a:lnTo>
                      <a:lnTo>
                        <a:pt x="1487" y="20"/>
                      </a:lnTo>
                      <a:lnTo>
                        <a:pt x="1511" y="23"/>
                      </a:lnTo>
                      <a:lnTo>
                        <a:pt x="1527" y="30"/>
                      </a:lnTo>
                      <a:lnTo>
                        <a:pt x="1537" y="37"/>
                      </a:lnTo>
                      <a:lnTo>
                        <a:pt x="1544" y="48"/>
                      </a:lnTo>
                      <a:lnTo>
                        <a:pt x="1544" y="63"/>
                      </a:lnTo>
                      <a:lnTo>
                        <a:pt x="1535" y="105"/>
                      </a:lnTo>
                      <a:lnTo>
                        <a:pt x="1504" y="248"/>
                      </a:lnTo>
                      <a:lnTo>
                        <a:pt x="1480" y="353"/>
                      </a:lnTo>
                      <a:lnTo>
                        <a:pt x="1428" y="591"/>
                      </a:lnTo>
                      <a:lnTo>
                        <a:pt x="1394" y="737"/>
                      </a:lnTo>
                      <a:lnTo>
                        <a:pt x="1302" y="1080"/>
                      </a:lnTo>
                      <a:lnTo>
                        <a:pt x="1214" y="1355"/>
                      </a:lnTo>
                      <a:lnTo>
                        <a:pt x="1197" y="1407"/>
                      </a:lnTo>
                      <a:lnTo>
                        <a:pt x="1187" y="1437"/>
                      </a:lnTo>
                      <a:lnTo>
                        <a:pt x="1178" y="1465"/>
                      </a:lnTo>
                      <a:lnTo>
                        <a:pt x="1168" y="1483"/>
                      </a:lnTo>
                      <a:lnTo>
                        <a:pt x="1152" y="1501"/>
                      </a:lnTo>
                      <a:lnTo>
                        <a:pt x="1137" y="1508"/>
                      </a:lnTo>
                      <a:lnTo>
                        <a:pt x="1108" y="1515"/>
                      </a:lnTo>
                      <a:lnTo>
                        <a:pt x="1056" y="1520"/>
                      </a:lnTo>
                      <a:lnTo>
                        <a:pt x="967" y="1520"/>
                      </a:lnTo>
                      <a:lnTo>
                        <a:pt x="893" y="1528"/>
                      </a:lnTo>
                      <a:lnTo>
                        <a:pt x="795" y="1544"/>
                      </a:lnTo>
                      <a:lnTo>
                        <a:pt x="694" y="1561"/>
                      </a:lnTo>
                      <a:lnTo>
                        <a:pt x="626" y="1572"/>
                      </a:lnTo>
                      <a:lnTo>
                        <a:pt x="540" y="1572"/>
                      </a:lnTo>
                      <a:lnTo>
                        <a:pt x="523" y="1561"/>
                      </a:lnTo>
                      <a:lnTo>
                        <a:pt x="47" y="1248"/>
                      </a:lnTo>
                      <a:lnTo>
                        <a:pt x="24" y="1228"/>
                      </a:lnTo>
                      <a:lnTo>
                        <a:pt x="7" y="1207"/>
                      </a:lnTo>
                      <a:lnTo>
                        <a:pt x="0" y="1182"/>
                      </a:lnTo>
                      <a:lnTo>
                        <a:pt x="0" y="1154"/>
                      </a:lnTo>
                      <a:lnTo>
                        <a:pt x="7" y="1128"/>
                      </a:lnTo>
                      <a:lnTo>
                        <a:pt x="142" y="741"/>
                      </a:lnTo>
                      <a:lnTo>
                        <a:pt x="229" y="497"/>
                      </a:lnTo>
                      <a:lnTo>
                        <a:pt x="288" y="319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5" name="Freeform 649">
                  <a:extLst>
                    <a:ext uri="{FF2B5EF4-FFF2-40B4-BE49-F238E27FC236}">
                      <a16:creationId xmlns:a16="http://schemas.microsoft.com/office/drawing/2014/main" id="{738C99FC-7D58-4960-95A8-0E5E833BE1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83" y="2932"/>
                  <a:ext cx="306" cy="398"/>
                </a:xfrm>
                <a:custGeom>
                  <a:avLst/>
                  <a:gdLst>
                    <a:gd name="T0" fmla="*/ 3 w 918"/>
                    <a:gd name="T1" fmla="*/ 4 h 1193"/>
                    <a:gd name="T2" fmla="*/ 3 w 918"/>
                    <a:gd name="T3" fmla="*/ 2 h 1193"/>
                    <a:gd name="T4" fmla="*/ 4 w 918"/>
                    <a:gd name="T5" fmla="*/ 0 h 1193"/>
                    <a:gd name="T6" fmla="*/ 4 w 918"/>
                    <a:gd name="T7" fmla="*/ 0 h 1193"/>
                    <a:gd name="T8" fmla="*/ 4 w 918"/>
                    <a:gd name="T9" fmla="*/ 0 h 1193"/>
                    <a:gd name="T10" fmla="*/ 5 w 918"/>
                    <a:gd name="T11" fmla="*/ 0 h 1193"/>
                    <a:gd name="T12" fmla="*/ 8 w 918"/>
                    <a:gd name="T13" fmla="*/ 0 h 1193"/>
                    <a:gd name="T14" fmla="*/ 11 w 918"/>
                    <a:gd name="T15" fmla="*/ 0 h 1193"/>
                    <a:gd name="T16" fmla="*/ 11 w 918"/>
                    <a:gd name="T17" fmla="*/ 0 h 1193"/>
                    <a:gd name="T18" fmla="*/ 11 w 918"/>
                    <a:gd name="T19" fmla="*/ 0 h 1193"/>
                    <a:gd name="T20" fmla="*/ 11 w 918"/>
                    <a:gd name="T21" fmla="*/ 0 h 1193"/>
                    <a:gd name="T22" fmla="*/ 11 w 918"/>
                    <a:gd name="T23" fmla="*/ 2 h 1193"/>
                    <a:gd name="T24" fmla="*/ 11 w 918"/>
                    <a:gd name="T25" fmla="*/ 3 h 1193"/>
                    <a:gd name="T26" fmla="*/ 10 w 918"/>
                    <a:gd name="T27" fmla="*/ 5 h 1193"/>
                    <a:gd name="T28" fmla="*/ 8 w 918"/>
                    <a:gd name="T29" fmla="*/ 9 h 1193"/>
                    <a:gd name="T30" fmla="*/ 7 w 918"/>
                    <a:gd name="T31" fmla="*/ 12 h 1193"/>
                    <a:gd name="T32" fmla="*/ 6 w 918"/>
                    <a:gd name="T33" fmla="*/ 13 h 1193"/>
                    <a:gd name="T34" fmla="*/ 6 w 918"/>
                    <a:gd name="T35" fmla="*/ 14 h 1193"/>
                    <a:gd name="T36" fmla="*/ 6 w 918"/>
                    <a:gd name="T37" fmla="*/ 14 h 1193"/>
                    <a:gd name="T38" fmla="*/ 6 w 918"/>
                    <a:gd name="T39" fmla="*/ 14 h 1193"/>
                    <a:gd name="T40" fmla="*/ 6 w 918"/>
                    <a:gd name="T41" fmla="*/ 15 h 1193"/>
                    <a:gd name="T42" fmla="*/ 5 w 918"/>
                    <a:gd name="T43" fmla="*/ 15 h 1193"/>
                    <a:gd name="T44" fmla="*/ 5 w 918"/>
                    <a:gd name="T45" fmla="*/ 15 h 1193"/>
                    <a:gd name="T46" fmla="*/ 5 w 918"/>
                    <a:gd name="T47" fmla="*/ 15 h 1193"/>
                    <a:gd name="T48" fmla="*/ 5 w 918"/>
                    <a:gd name="T49" fmla="*/ 15 h 1193"/>
                    <a:gd name="T50" fmla="*/ 4 w 918"/>
                    <a:gd name="T51" fmla="*/ 14 h 1193"/>
                    <a:gd name="T52" fmla="*/ 4 w 918"/>
                    <a:gd name="T53" fmla="*/ 14 h 1193"/>
                    <a:gd name="T54" fmla="*/ 4 w 918"/>
                    <a:gd name="T55" fmla="*/ 14 h 1193"/>
                    <a:gd name="T56" fmla="*/ 3 w 918"/>
                    <a:gd name="T57" fmla="*/ 13 h 1193"/>
                    <a:gd name="T58" fmla="*/ 0 w 918"/>
                    <a:gd name="T59" fmla="*/ 12 h 1193"/>
                    <a:gd name="T60" fmla="*/ 0 w 918"/>
                    <a:gd name="T61" fmla="*/ 12 h 1193"/>
                    <a:gd name="T62" fmla="*/ 0 w 918"/>
                    <a:gd name="T63" fmla="*/ 12 h 1193"/>
                    <a:gd name="T64" fmla="*/ 0 w 918"/>
                    <a:gd name="T65" fmla="*/ 12 h 1193"/>
                    <a:gd name="T66" fmla="*/ 0 w 918"/>
                    <a:gd name="T67" fmla="*/ 12 h 1193"/>
                    <a:gd name="T68" fmla="*/ 3 w 918"/>
                    <a:gd name="T69" fmla="*/ 4 h 119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18"/>
                    <a:gd name="T106" fmla="*/ 0 h 1193"/>
                    <a:gd name="T107" fmla="*/ 918 w 918"/>
                    <a:gd name="T108" fmla="*/ 1193 h 119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18" h="1193">
                      <a:moveTo>
                        <a:pt x="209" y="357"/>
                      </a:moveTo>
                      <a:lnTo>
                        <a:pt x="276" y="183"/>
                      </a:lnTo>
                      <a:lnTo>
                        <a:pt x="334" y="31"/>
                      </a:lnTo>
                      <a:lnTo>
                        <a:pt x="343" y="24"/>
                      </a:lnTo>
                      <a:lnTo>
                        <a:pt x="353" y="21"/>
                      </a:lnTo>
                      <a:lnTo>
                        <a:pt x="373" y="19"/>
                      </a:lnTo>
                      <a:lnTo>
                        <a:pt x="636" y="1"/>
                      </a:lnTo>
                      <a:lnTo>
                        <a:pt x="891" y="0"/>
                      </a:lnTo>
                      <a:lnTo>
                        <a:pt x="906" y="2"/>
                      </a:lnTo>
                      <a:lnTo>
                        <a:pt x="912" y="7"/>
                      </a:lnTo>
                      <a:lnTo>
                        <a:pt x="918" y="21"/>
                      </a:lnTo>
                      <a:lnTo>
                        <a:pt x="898" y="129"/>
                      </a:lnTo>
                      <a:lnTo>
                        <a:pt x="858" y="223"/>
                      </a:lnTo>
                      <a:lnTo>
                        <a:pt x="790" y="395"/>
                      </a:lnTo>
                      <a:lnTo>
                        <a:pt x="659" y="690"/>
                      </a:lnTo>
                      <a:lnTo>
                        <a:pt x="546" y="946"/>
                      </a:lnTo>
                      <a:lnTo>
                        <a:pt x="516" y="1042"/>
                      </a:lnTo>
                      <a:lnTo>
                        <a:pt x="499" y="1108"/>
                      </a:lnTo>
                      <a:lnTo>
                        <a:pt x="481" y="1145"/>
                      </a:lnTo>
                      <a:lnTo>
                        <a:pt x="464" y="1172"/>
                      </a:lnTo>
                      <a:lnTo>
                        <a:pt x="452" y="1185"/>
                      </a:lnTo>
                      <a:lnTo>
                        <a:pt x="442" y="1192"/>
                      </a:lnTo>
                      <a:lnTo>
                        <a:pt x="427" y="1193"/>
                      </a:lnTo>
                      <a:lnTo>
                        <a:pt x="411" y="1189"/>
                      </a:lnTo>
                      <a:lnTo>
                        <a:pt x="385" y="1175"/>
                      </a:lnTo>
                      <a:lnTo>
                        <a:pt x="357" y="1155"/>
                      </a:lnTo>
                      <a:lnTo>
                        <a:pt x="331" y="1131"/>
                      </a:lnTo>
                      <a:lnTo>
                        <a:pt x="300" y="1108"/>
                      </a:lnTo>
                      <a:lnTo>
                        <a:pt x="272" y="1087"/>
                      </a:lnTo>
                      <a:lnTo>
                        <a:pt x="13" y="981"/>
                      </a:lnTo>
                      <a:lnTo>
                        <a:pt x="4" y="974"/>
                      </a:lnTo>
                      <a:lnTo>
                        <a:pt x="0" y="964"/>
                      </a:lnTo>
                      <a:lnTo>
                        <a:pt x="3" y="950"/>
                      </a:lnTo>
                      <a:lnTo>
                        <a:pt x="7" y="937"/>
                      </a:lnTo>
                      <a:lnTo>
                        <a:pt x="209" y="357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47" name="Group 650">
                  <a:extLst>
                    <a:ext uri="{FF2B5EF4-FFF2-40B4-BE49-F238E27FC236}">
                      <a16:creationId xmlns:a16="http://schemas.microsoft.com/office/drawing/2014/main" id="{B35CF311-EBD2-4588-ACC8-BBB17AC615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241" y="3326"/>
                  <a:ext cx="82" cy="226"/>
                  <a:chOff x="-227" y="3619"/>
                  <a:chExt cx="82" cy="226"/>
                </a:xfrm>
              </p:grpSpPr>
              <p:sp>
                <p:nvSpPr>
                  <p:cNvPr id="1070" name="Freeform 651">
                    <a:extLst>
                      <a:ext uri="{FF2B5EF4-FFF2-40B4-BE49-F238E27FC236}">
                        <a16:creationId xmlns:a16="http://schemas.microsoft.com/office/drawing/2014/main" id="{CCFACB13-42FC-41A1-BB7E-77984D3C4A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220" y="3628"/>
                    <a:ext cx="75" cy="217"/>
                  </a:xfrm>
                  <a:custGeom>
                    <a:avLst/>
                    <a:gdLst>
                      <a:gd name="T0" fmla="*/ 0 w 224"/>
                      <a:gd name="T1" fmla="*/ 0 h 651"/>
                      <a:gd name="T2" fmla="*/ 0 w 224"/>
                      <a:gd name="T3" fmla="*/ 1 h 651"/>
                      <a:gd name="T4" fmla="*/ 0 w 224"/>
                      <a:gd name="T5" fmla="*/ 1 h 651"/>
                      <a:gd name="T6" fmla="*/ 0 w 224"/>
                      <a:gd name="T7" fmla="*/ 1 h 651"/>
                      <a:gd name="T8" fmla="*/ 1 w 224"/>
                      <a:gd name="T9" fmla="*/ 2 h 651"/>
                      <a:gd name="T10" fmla="*/ 1 w 224"/>
                      <a:gd name="T11" fmla="*/ 2 h 651"/>
                      <a:gd name="T12" fmla="*/ 2 w 224"/>
                      <a:gd name="T13" fmla="*/ 2 h 651"/>
                      <a:gd name="T14" fmla="*/ 2 w 224"/>
                      <a:gd name="T15" fmla="*/ 2 h 651"/>
                      <a:gd name="T16" fmla="*/ 2 w 224"/>
                      <a:gd name="T17" fmla="*/ 3 h 651"/>
                      <a:gd name="T18" fmla="*/ 2 w 224"/>
                      <a:gd name="T19" fmla="*/ 4 h 651"/>
                      <a:gd name="T20" fmla="*/ 2 w 224"/>
                      <a:gd name="T21" fmla="*/ 4 h 651"/>
                      <a:gd name="T22" fmla="*/ 2 w 224"/>
                      <a:gd name="T23" fmla="*/ 4 h 651"/>
                      <a:gd name="T24" fmla="*/ 2 w 224"/>
                      <a:gd name="T25" fmla="*/ 5 h 651"/>
                      <a:gd name="T26" fmla="*/ 1 w 224"/>
                      <a:gd name="T27" fmla="*/ 5 h 651"/>
                      <a:gd name="T28" fmla="*/ 1 w 224"/>
                      <a:gd name="T29" fmla="*/ 6 h 651"/>
                      <a:gd name="T30" fmla="*/ 1 w 224"/>
                      <a:gd name="T31" fmla="*/ 6 h 651"/>
                      <a:gd name="T32" fmla="*/ 1 w 224"/>
                      <a:gd name="T33" fmla="*/ 7 h 651"/>
                      <a:gd name="T34" fmla="*/ 2 w 224"/>
                      <a:gd name="T35" fmla="*/ 7 h 651"/>
                      <a:gd name="T36" fmla="*/ 2 w 224"/>
                      <a:gd name="T37" fmla="*/ 7 h 651"/>
                      <a:gd name="T38" fmla="*/ 2 w 224"/>
                      <a:gd name="T39" fmla="*/ 8 h 651"/>
                      <a:gd name="T40" fmla="*/ 3 w 224"/>
                      <a:gd name="T41" fmla="*/ 8 h 651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224"/>
                      <a:gd name="T64" fmla="*/ 0 h 651"/>
                      <a:gd name="T65" fmla="*/ 224 w 224"/>
                      <a:gd name="T66" fmla="*/ 651 h 651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224" h="651">
                        <a:moveTo>
                          <a:pt x="0" y="0"/>
                        </a:moveTo>
                        <a:lnTo>
                          <a:pt x="7" y="42"/>
                        </a:lnTo>
                        <a:lnTo>
                          <a:pt x="18" y="75"/>
                        </a:lnTo>
                        <a:lnTo>
                          <a:pt x="37" y="105"/>
                        </a:lnTo>
                        <a:lnTo>
                          <a:pt x="67" y="123"/>
                        </a:lnTo>
                        <a:lnTo>
                          <a:pt x="104" y="138"/>
                        </a:lnTo>
                        <a:lnTo>
                          <a:pt x="132" y="163"/>
                        </a:lnTo>
                        <a:lnTo>
                          <a:pt x="156" y="195"/>
                        </a:lnTo>
                        <a:lnTo>
                          <a:pt x="180" y="247"/>
                        </a:lnTo>
                        <a:lnTo>
                          <a:pt x="189" y="291"/>
                        </a:lnTo>
                        <a:lnTo>
                          <a:pt x="182" y="325"/>
                        </a:lnTo>
                        <a:lnTo>
                          <a:pt x="156" y="357"/>
                        </a:lnTo>
                        <a:lnTo>
                          <a:pt x="133" y="385"/>
                        </a:lnTo>
                        <a:lnTo>
                          <a:pt x="118" y="415"/>
                        </a:lnTo>
                        <a:lnTo>
                          <a:pt x="106" y="453"/>
                        </a:lnTo>
                        <a:lnTo>
                          <a:pt x="101" y="498"/>
                        </a:lnTo>
                        <a:lnTo>
                          <a:pt x="112" y="537"/>
                        </a:lnTo>
                        <a:lnTo>
                          <a:pt x="128" y="564"/>
                        </a:lnTo>
                        <a:lnTo>
                          <a:pt x="162" y="600"/>
                        </a:lnTo>
                        <a:lnTo>
                          <a:pt x="189" y="624"/>
                        </a:lnTo>
                        <a:lnTo>
                          <a:pt x="224" y="651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72" name="Oval 652">
                    <a:extLst>
                      <a:ext uri="{FF2B5EF4-FFF2-40B4-BE49-F238E27FC236}">
                        <a16:creationId xmlns:a16="http://schemas.microsoft.com/office/drawing/2014/main" id="{668C937B-70A4-4B28-A0C0-0241354CFF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227" y="3619"/>
                    <a:ext cx="15" cy="1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870" name="Freeform 653">
                <a:extLst>
                  <a:ext uri="{FF2B5EF4-FFF2-40B4-BE49-F238E27FC236}">
                    <a16:creationId xmlns:a16="http://schemas.microsoft.com/office/drawing/2014/main" id="{2CC01A63-4A34-4DC5-92D2-A54248934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56" y="3216"/>
                <a:ext cx="245" cy="543"/>
              </a:xfrm>
              <a:custGeom>
                <a:avLst/>
                <a:gdLst>
                  <a:gd name="T0" fmla="*/ 3 w 1025"/>
                  <a:gd name="T1" fmla="*/ 9 h 1629"/>
                  <a:gd name="T2" fmla="*/ 2 w 1025"/>
                  <a:gd name="T3" fmla="*/ 7 h 1629"/>
                  <a:gd name="T4" fmla="*/ 1 w 1025"/>
                  <a:gd name="T5" fmla="*/ 0 h 1629"/>
                  <a:gd name="T6" fmla="*/ 1 w 1025"/>
                  <a:gd name="T7" fmla="*/ 0 h 1629"/>
                  <a:gd name="T8" fmla="*/ 1 w 1025"/>
                  <a:gd name="T9" fmla="*/ 0 h 1629"/>
                  <a:gd name="T10" fmla="*/ 1 w 1025"/>
                  <a:gd name="T11" fmla="*/ 0 h 1629"/>
                  <a:gd name="T12" fmla="*/ 1 w 1025"/>
                  <a:gd name="T13" fmla="*/ 0 h 1629"/>
                  <a:gd name="T14" fmla="*/ 1 w 1025"/>
                  <a:gd name="T15" fmla="*/ 0 h 1629"/>
                  <a:gd name="T16" fmla="*/ 1 w 1025"/>
                  <a:gd name="T17" fmla="*/ 0 h 1629"/>
                  <a:gd name="T18" fmla="*/ 1 w 1025"/>
                  <a:gd name="T19" fmla="*/ 0 h 1629"/>
                  <a:gd name="T20" fmla="*/ 0 w 1025"/>
                  <a:gd name="T21" fmla="*/ 1 h 1629"/>
                  <a:gd name="T22" fmla="*/ 0 w 1025"/>
                  <a:gd name="T23" fmla="*/ 1 h 1629"/>
                  <a:gd name="T24" fmla="*/ 0 w 1025"/>
                  <a:gd name="T25" fmla="*/ 1 h 1629"/>
                  <a:gd name="T26" fmla="*/ 0 w 1025"/>
                  <a:gd name="T27" fmla="*/ 2 h 1629"/>
                  <a:gd name="T28" fmla="*/ 0 w 1025"/>
                  <a:gd name="T29" fmla="*/ 2 h 1629"/>
                  <a:gd name="T30" fmla="*/ 0 w 1025"/>
                  <a:gd name="T31" fmla="*/ 2 h 1629"/>
                  <a:gd name="T32" fmla="*/ 0 w 1025"/>
                  <a:gd name="T33" fmla="*/ 3 h 1629"/>
                  <a:gd name="T34" fmla="*/ 0 w 1025"/>
                  <a:gd name="T35" fmla="*/ 3 h 1629"/>
                  <a:gd name="T36" fmla="*/ 0 w 1025"/>
                  <a:gd name="T37" fmla="*/ 4 h 1629"/>
                  <a:gd name="T38" fmla="*/ 0 w 1025"/>
                  <a:gd name="T39" fmla="*/ 5 h 1629"/>
                  <a:gd name="T40" fmla="*/ 0 w 1025"/>
                  <a:gd name="T41" fmla="*/ 6 h 1629"/>
                  <a:gd name="T42" fmla="*/ 0 w 1025"/>
                  <a:gd name="T43" fmla="*/ 7 h 1629"/>
                  <a:gd name="T44" fmla="*/ 0 w 1025"/>
                  <a:gd name="T45" fmla="*/ 8 h 1629"/>
                  <a:gd name="T46" fmla="*/ 0 w 1025"/>
                  <a:gd name="T47" fmla="*/ 9 h 1629"/>
                  <a:gd name="T48" fmla="*/ 0 w 1025"/>
                  <a:gd name="T49" fmla="*/ 9 h 1629"/>
                  <a:gd name="T50" fmla="*/ 0 w 1025"/>
                  <a:gd name="T51" fmla="*/ 10 h 1629"/>
                  <a:gd name="T52" fmla="*/ 0 w 1025"/>
                  <a:gd name="T53" fmla="*/ 10 h 1629"/>
                  <a:gd name="T54" fmla="*/ 1 w 1025"/>
                  <a:gd name="T55" fmla="*/ 11 h 1629"/>
                  <a:gd name="T56" fmla="*/ 1 w 1025"/>
                  <a:gd name="T57" fmla="*/ 12 h 1629"/>
                  <a:gd name="T58" fmla="*/ 1 w 1025"/>
                  <a:gd name="T59" fmla="*/ 12 h 1629"/>
                  <a:gd name="T60" fmla="*/ 1 w 1025"/>
                  <a:gd name="T61" fmla="*/ 12 h 1629"/>
                  <a:gd name="T62" fmla="*/ 2 w 1025"/>
                  <a:gd name="T63" fmla="*/ 11 h 1629"/>
                  <a:gd name="T64" fmla="*/ 2 w 1025"/>
                  <a:gd name="T65" fmla="*/ 11 h 1629"/>
                  <a:gd name="T66" fmla="*/ 2 w 1025"/>
                  <a:gd name="T67" fmla="*/ 12 h 1629"/>
                  <a:gd name="T68" fmla="*/ 3 w 1025"/>
                  <a:gd name="T69" fmla="*/ 11 h 1629"/>
                  <a:gd name="T70" fmla="*/ 3 w 1025"/>
                  <a:gd name="T71" fmla="*/ 12 h 1629"/>
                  <a:gd name="T72" fmla="*/ 3 w 1025"/>
                  <a:gd name="T73" fmla="*/ 17 h 1629"/>
                  <a:gd name="T74" fmla="*/ 3 w 1025"/>
                  <a:gd name="T75" fmla="*/ 18 h 1629"/>
                  <a:gd name="T76" fmla="*/ 3 w 1025"/>
                  <a:gd name="T77" fmla="*/ 18 h 1629"/>
                  <a:gd name="T78" fmla="*/ 3 w 1025"/>
                  <a:gd name="T79" fmla="*/ 18 h 1629"/>
                  <a:gd name="T80" fmla="*/ 3 w 1025"/>
                  <a:gd name="T81" fmla="*/ 19 h 1629"/>
                  <a:gd name="T82" fmla="*/ 3 w 1025"/>
                  <a:gd name="T83" fmla="*/ 19 h 1629"/>
                  <a:gd name="T84" fmla="*/ 3 w 1025"/>
                  <a:gd name="T85" fmla="*/ 19 h 1629"/>
                  <a:gd name="T86" fmla="*/ 3 w 1025"/>
                  <a:gd name="T87" fmla="*/ 19 h 1629"/>
                  <a:gd name="T88" fmla="*/ 3 w 1025"/>
                  <a:gd name="T89" fmla="*/ 19 h 1629"/>
                  <a:gd name="T90" fmla="*/ 0 w 1025"/>
                  <a:gd name="T91" fmla="*/ 19 h 1629"/>
                  <a:gd name="T92" fmla="*/ 0 w 1025"/>
                  <a:gd name="T93" fmla="*/ 20 h 1629"/>
                  <a:gd name="T94" fmla="*/ 3 w 1025"/>
                  <a:gd name="T95" fmla="*/ 20 h 1629"/>
                  <a:gd name="T96" fmla="*/ 3 w 1025"/>
                  <a:gd name="T97" fmla="*/ 20 h 1629"/>
                  <a:gd name="T98" fmla="*/ 3 w 1025"/>
                  <a:gd name="T99" fmla="*/ 20 h 1629"/>
                  <a:gd name="T100" fmla="*/ 3 w 1025"/>
                  <a:gd name="T101" fmla="*/ 20 h 1629"/>
                  <a:gd name="T102" fmla="*/ 3 w 1025"/>
                  <a:gd name="T103" fmla="*/ 20 h 1629"/>
                  <a:gd name="T104" fmla="*/ 3 w 1025"/>
                  <a:gd name="T105" fmla="*/ 20 h 1629"/>
                  <a:gd name="T106" fmla="*/ 3 w 1025"/>
                  <a:gd name="T107" fmla="*/ 19 h 1629"/>
                  <a:gd name="T108" fmla="*/ 3 w 1025"/>
                  <a:gd name="T109" fmla="*/ 19 h 1629"/>
                  <a:gd name="T110" fmla="*/ 3 w 1025"/>
                  <a:gd name="T111" fmla="*/ 19 h 1629"/>
                  <a:gd name="T112" fmla="*/ 3 w 1025"/>
                  <a:gd name="T113" fmla="*/ 18 h 1629"/>
                  <a:gd name="T114" fmla="*/ 3 w 1025"/>
                  <a:gd name="T115" fmla="*/ 18 h 1629"/>
                  <a:gd name="T116" fmla="*/ 3 w 1025"/>
                  <a:gd name="T117" fmla="*/ 17 h 1629"/>
                  <a:gd name="T118" fmla="*/ 3 w 1025"/>
                  <a:gd name="T119" fmla="*/ 9 h 162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25"/>
                  <a:gd name="T181" fmla="*/ 0 h 1629"/>
                  <a:gd name="T182" fmla="*/ 1025 w 1025"/>
                  <a:gd name="T183" fmla="*/ 1629 h 162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25" h="1629">
                    <a:moveTo>
                      <a:pt x="1025" y="767"/>
                    </a:moveTo>
                    <a:lnTo>
                      <a:pt x="733" y="602"/>
                    </a:lnTo>
                    <a:lnTo>
                      <a:pt x="412" y="32"/>
                    </a:lnTo>
                    <a:lnTo>
                      <a:pt x="397" y="22"/>
                    </a:lnTo>
                    <a:lnTo>
                      <a:pt x="375" y="10"/>
                    </a:lnTo>
                    <a:lnTo>
                      <a:pt x="349" y="5"/>
                    </a:lnTo>
                    <a:lnTo>
                      <a:pt x="315" y="0"/>
                    </a:lnTo>
                    <a:lnTo>
                      <a:pt x="283" y="5"/>
                    </a:lnTo>
                    <a:lnTo>
                      <a:pt x="254" y="16"/>
                    </a:lnTo>
                    <a:lnTo>
                      <a:pt x="219" y="32"/>
                    </a:lnTo>
                    <a:lnTo>
                      <a:pt x="175" y="54"/>
                    </a:lnTo>
                    <a:lnTo>
                      <a:pt x="138" y="79"/>
                    </a:lnTo>
                    <a:lnTo>
                      <a:pt x="107" y="101"/>
                    </a:lnTo>
                    <a:lnTo>
                      <a:pt x="83" y="124"/>
                    </a:lnTo>
                    <a:lnTo>
                      <a:pt x="60" y="151"/>
                    </a:lnTo>
                    <a:lnTo>
                      <a:pt x="33" y="191"/>
                    </a:lnTo>
                    <a:lnTo>
                      <a:pt x="17" y="221"/>
                    </a:lnTo>
                    <a:lnTo>
                      <a:pt x="3" y="262"/>
                    </a:lnTo>
                    <a:lnTo>
                      <a:pt x="0" y="309"/>
                    </a:lnTo>
                    <a:lnTo>
                      <a:pt x="0" y="379"/>
                    </a:lnTo>
                    <a:lnTo>
                      <a:pt x="9" y="460"/>
                    </a:lnTo>
                    <a:lnTo>
                      <a:pt x="24" y="535"/>
                    </a:lnTo>
                    <a:lnTo>
                      <a:pt x="51" y="626"/>
                    </a:lnTo>
                    <a:lnTo>
                      <a:pt x="80" y="703"/>
                    </a:lnTo>
                    <a:lnTo>
                      <a:pt x="104" y="754"/>
                    </a:lnTo>
                    <a:lnTo>
                      <a:pt x="140" y="808"/>
                    </a:lnTo>
                    <a:lnTo>
                      <a:pt x="167" y="845"/>
                    </a:lnTo>
                    <a:lnTo>
                      <a:pt x="197" y="888"/>
                    </a:lnTo>
                    <a:lnTo>
                      <a:pt x="232" y="932"/>
                    </a:lnTo>
                    <a:lnTo>
                      <a:pt x="265" y="958"/>
                    </a:lnTo>
                    <a:lnTo>
                      <a:pt x="400" y="942"/>
                    </a:lnTo>
                    <a:lnTo>
                      <a:pt x="503" y="908"/>
                    </a:lnTo>
                    <a:lnTo>
                      <a:pt x="567" y="927"/>
                    </a:lnTo>
                    <a:lnTo>
                      <a:pt x="718" y="934"/>
                    </a:lnTo>
                    <a:lnTo>
                      <a:pt x="903" y="908"/>
                    </a:lnTo>
                    <a:lnTo>
                      <a:pt x="930" y="968"/>
                    </a:lnTo>
                    <a:lnTo>
                      <a:pt x="930" y="1397"/>
                    </a:lnTo>
                    <a:lnTo>
                      <a:pt x="925" y="1437"/>
                    </a:lnTo>
                    <a:lnTo>
                      <a:pt x="918" y="1463"/>
                    </a:lnTo>
                    <a:lnTo>
                      <a:pt x="907" y="1490"/>
                    </a:lnTo>
                    <a:lnTo>
                      <a:pt x="890" y="1510"/>
                    </a:lnTo>
                    <a:lnTo>
                      <a:pt x="870" y="1528"/>
                    </a:lnTo>
                    <a:lnTo>
                      <a:pt x="847" y="1541"/>
                    </a:lnTo>
                    <a:lnTo>
                      <a:pt x="827" y="1547"/>
                    </a:lnTo>
                    <a:lnTo>
                      <a:pt x="802" y="1551"/>
                    </a:lnTo>
                    <a:lnTo>
                      <a:pt x="107" y="1550"/>
                    </a:lnTo>
                    <a:lnTo>
                      <a:pt x="107" y="1629"/>
                    </a:lnTo>
                    <a:lnTo>
                      <a:pt x="820" y="1627"/>
                    </a:lnTo>
                    <a:lnTo>
                      <a:pt x="857" y="1625"/>
                    </a:lnTo>
                    <a:lnTo>
                      <a:pt x="881" y="1621"/>
                    </a:lnTo>
                    <a:lnTo>
                      <a:pt x="908" y="1614"/>
                    </a:lnTo>
                    <a:lnTo>
                      <a:pt x="931" y="1604"/>
                    </a:lnTo>
                    <a:lnTo>
                      <a:pt x="954" y="1585"/>
                    </a:lnTo>
                    <a:lnTo>
                      <a:pt x="977" y="1555"/>
                    </a:lnTo>
                    <a:lnTo>
                      <a:pt x="992" y="1528"/>
                    </a:lnTo>
                    <a:lnTo>
                      <a:pt x="1006" y="1500"/>
                    </a:lnTo>
                    <a:lnTo>
                      <a:pt x="1015" y="1467"/>
                    </a:lnTo>
                    <a:lnTo>
                      <a:pt x="1022" y="1430"/>
                    </a:lnTo>
                    <a:lnTo>
                      <a:pt x="1025" y="1387"/>
                    </a:lnTo>
                    <a:lnTo>
                      <a:pt x="1025" y="767"/>
                    </a:lnTo>
                    <a:close/>
                  </a:path>
                </a:pathLst>
              </a:custGeom>
              <a:solidFill>
                <a:srgbClr val="008000"/>
              </a:solidFill>
              <a:ln w="4763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871" name="Group 654">
                <a:extLst>
                  <a:ext uri="{FF2B5EF4-FFF2-40B4-BE49-F238E27FC236}">
                    <a16:creationId xmlns:a16="http://schemas.microsoft.com/office/drawing/2014/main" id="{64073E10-F78C-4247-AA00-DE30403847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008" y="2736"/>
                <a:ext cx="336" cy="984"/>
                <a:chOff x="-1078" y="3029"/>
                <a:chExt cx="519" cy="984"/>
              </a:xfrm>
            </p:grpSpPr>
            <p:sp>
              <p:nvSpPr>
                <p:cNvPr id="1026" name="Freeform 655">
                  <a:extLst>
                    <a:ext uri="{FF2B5EF4-FFF2-40B4-BE49-F238E27FC236}">
                      <a16:creationId xmlns:a16="http://schemas.microsoft.com/office/drawing/2014/main" id="{B3E630C1-25CA-4D55-B564-5699084026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078" y="3029"/>
                  <a:ext cx="519" cy="984"/>
                </a:xfrm>
                <a:custGeom>
                  <a:avLst/>
                  <a:gdLst>
                    <a:gd name="T0" fmla="*/ 8 w 1559"/>
                    <a:gd name="T1" fmla="*/ 3 h 2952"/>
                    <a:gd name="T2" fmla="*/ 8 w 1559"/>
                    <a:gd name="T3" fmla="*/ 2 h 2952"/>
                    <a:gd name="T4" fmla="*/ 9 w 1559"/>
                    <a:gd name="T5" fmla="*/ 3 h 2952"/>
                    <a:gd name="T6" fmla="*/ 9 w 1559"/>
                    <a:gd name="T7" fmla="*/ 0 h 2952"/>
                    <a:gd name="T8" fmla="*/ 10 w 1559"/>
                    <a:gd name="T9" fmla="*/ 2 h 2952"/>
                    <a:gd name="T10" fmla="*/ 11 w 1559"/>
                    <a:gd name="T11" fmla="*/ 1 h 2952"/>
                    <a:gd name="T12" fmla="*/ 12 w 1559"/>
                    <a:gd name="T13" fmla="*/ 0 h 2952"/>
                    <a:gd name="T14" fmla="*/ 12 w 1559"/>
                    <a:gd name="T15" fmla="*/ 1 h 2952"/>
                    <a:gd name="T16" fmla="*/ 13 w 1559"/>
                    <a:gd name="T17" fmla="*/ 1 h 2952"/>
                    <a:gd name="T18" fmla="*/ 13 w 1559"/>
                    <a:gd name="T19" fmla="*/ 2 h 2952"/>
                    <a:gd name="T20" fmla="*/ 13 w 1559"/>
                    <a:gd name="T21" fmla="*/ 3 h 2952"/>
                    <a:gd name="T22" fmla="*/ 15 w 1559"/>
                    <a:gd name="T23" fmla="*/ 1 h 2952"/>
                    <a:gd name="T24" fmla="*/ 14 w 1559"/>
                    <a:gd name="T25" fmla="*/ 3 h 2952"/>
                    <a:gd name="T26" fmla="*/ 15 w 1559"/>
                    <a:gd name="T27" fmla="*/ 2 h 2952"/>
                    <a:gd name="T28" fmla="*/ 15 w 1559"/>
                    <a:gd name="T29" fmla="*/ 3 h 2952"/>
                    <a:gd name="T30" fmla="*/ 15 w 1559"/>
                    <a:gd name="T31" fmla="*/ 4 h 2952"/>
                    <a:gd name="T32" fmla="*/ 15 w 1559"/>
                    <a:gd name="T33" fmla="*/ 5 h 2952"/>
                    <a:gd name="T34" fmla="*/ 16 w 1559"/>
                    <a:gd name="T35" fmla="*/ 7 h 2952"/>
                    <a:gd name="T36" fmla="*/ 17 w 1559"/>
                    <a:gd name="T37" fmla="*/ 10 h 2952"/>
                    <a:gd name="T38" fmla="*/ 17 w 1559"/>
                    <a:gd name="T39" fmla="*/ 10 h 2952"/>
                    <a:gd name="T40" fmla="*/ 14 w 1559"/>
                    <a:gd name="T41" fmla="*/ 12 h 2952"/>
                    <a:gd name="T42" fmla="*/ 13 w 1559"/>
                    <a:gd name="T43" fmla="*/ 15 h 2952"/>
                    <a:gd name="T44" fmla="*/ 10 w 1559"/>
                    <a:gd name="T45" fmla="*/ 14 h 2952"/>
                    <a:gd name="T46" fmla="*/ 9 w 1559"/>
                    <a:gd name="T47" fmla="*/ 19 h 2952"/>
                    <a:gd name="T48" fmla="*/ 12 w 1559"/>
                    <a:gd name="T49" fmla="*/ 21 h 2952"/>
                    <a:gd name="T50" fmla="*/ 15 w 1559"/>
                    <a:gd name="T51" fmla="*/ 21 h 2952"/>
                    <a:gd name="T52" fmla="*/ 16 w 1559"/>
                    <a:gd name="T53" fmla="*/ 21 h 2952"/>
                    <a:gd name="T54" fmla="*/ 18 w 1559"/>
                    <a:gd name="T55" fmla="*/ 21 h 2952"/>
                    <a:gd name="T56" fmla="*/ 18 w 1559"/>
                    <a:gd name="T57" fmla="*/ 22 h 2952"/>
                    <a:gd name="T58" fmla="*/ 19 w 1559"/>
                    <a:gd name="T59" fmla="*/ 23 h 2952"/>
                    <a:gd name="T60" fmla="*/ 19 w 1559"/>
                    <a:gd name="T61" fmla="*/ 23 h 2952"/>
                    <a:gd name="T62" fmla="*/ 19 w 1559"/>
                    <a:gd name="T63" fmla="*/ 24 h 2952"/>
                    <a:gd name="T64" fmla="*/ 18 w 1559"/>
                    <a:gd name="T65" fmla="*/ 25 h 2952"/>
                    <a:gd name="T66" fmla="*/ 18 w 1559"/>
                    <a:gd name="T67" fmla="*/ 26 h 2952"/>
                    <a:gd name="T68" fmla="*/ 16 w 1559"/>
                    <a:gd name="T69" fmla="*/ 25 h 2952"/>
                    <a:gd name="T70" fmla="*/ 12 w 1559"/>
                    <a:gd name="T71" fmla="*/ 24 h 2952"/>
                    <a:gd name="T72" fmla="*/ 9 w 1559"/>
                    <a:gd name="T73" fmla="*/ 23 h 2952"/>
                    <a:gd name="T74" fmla="*/ 8 w 1559"/>
                    <a:gd name="T75" fmla="*/ 22 h 2952"/>
                    <a:gd name="T76" fmla="*/ 9 w 1559"/>
                    <a:gd name="T77" fmla="*/ 23 h 2952"/>
                    <a:gd name="T78" fmla="*/ 10 w 1559"/>
                    <a:gd name="T79" fmla="*/ 24 h 2952"/>
                    <a:gd name="T80" fmla="*/ 12 w 1559"/>
                    <a:gd name="T81" fmla="*/ 25 h 2952"/>
                    <a:gd name="T82" fmla="*/ 12 w 1559"/>
                    <a:gd name="T83" fmla="*/ 26 h 2952"/>
                    <a:gd name="T84" fmla="*/ 9 w 1559"/>
                    <a:gd name="T85" fmla="*/ 28 h 2952"/>
                    <a:gd name="T86" fmla="*/ 6 w 1559"/>
                    <a:gd name="T87" fmla="*/ 30 h 2952"/>
                    <a:gd name="T88" fmla="*/ 5 w 1559"/>
                    <a:gd name="T89" fmla="*/ 33 h 2952"/>
                    <a:gd name="T90" fmla="*/ 7 w 1559"/>
                    <a:gd name="T91" fmla="*/ 36 h 2952"/>
                    <a:gd name="T92" fmla="*/ 4 w 1559"/>
                    <a:gd name="T93" fmla="*/ 36 h 2952"/>
                    <a:gd name="T94" fmla="*/ 2 w 1559"/>
                    <a:gd name="T95" fmla="*/ 36 h 2952"/>
                    <a:gd name="T96" fmla="*/ 2 w 1559"/>
                    <a:gd name="T97" fmla="*/ 32 h 2952"/>
                    <a:gd name="T98" fmla="*/ 1 w 1559"/>
                    <a:gd name="T99" fmla="*/ 30 h 2952"/>
                    <a:gd name="T100" fmla="*/ 2 w 1559"/>
                    <a:gd name="T101" fmla="*/ 29 h 2952"/>
                    <a:gd name="T102" fmla="*/ 5 w 1559"/>
                    <a:gd name="T103" fmla="*/ 28 h 2952"/>
                    <a:gd name="T104" fmla="*/ 6 w 1559"/>
                    <a:gd name="T105" fmla="*/ 26 h 2952"/>
                    <a:gd name="T106" fmla="*/ 1 w 1559"/>
                    <a:gd name="T107" fmla="*/ 25 h 2952"/>
                    <a:gd name="T108" fmla="*/ 0 w 1559"/>
                    <a:gd name="T109" fmla="*/ 25 h 2952"/>
                    <a:gd name="T110" fmla="*/ 0 w 1559"/>
                    <a:gd name="T111" fmla="*/ 23 h 2952"/>
                    <a:gd name="T112" fmla="*/ 0 w 1559"/>
                    <a:gd name="T113" fmla="*/ 21 h 2952"/>
                    <a:gd name="T114" fmla="*/ 3 w 1559"/>
                    <a:gd name="T115" fmla="*/ 15 h 2952"/>
                    <a:gd name="T116" fmla="*/ 5 w 1559"/>
                    <a:gd name="T117" fmla="*/ 11 h 2952"/>
                    <a:gd name="T118" fmla="*/ 7 w 1559"/>
                    <a:gd name="T119" fmla="*/ 8 h 295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559"/>
                    <a:gd name="T181" fmla="*/ 0 h 2952"/>
                    <a:gd name="T182" fmla="*/ 1559 w 1559"/>
                    <a:gd name="T183" fmla="*/ 2952 h 295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559" h="2952">
                      <a:moveTo>
                        <a:pt x="533" y="631"/>
                      </a:moveTo>
                      <a:lnTo>
                        <a:pt x="575" y="498"/>
                      </a:lnTo>
                      <a:lnTo>
                        <a:pt x="610" y="340"/>
                      </a:lnTo>
                      <a:lnTo>
                        <a:pt x="627" y="203"/>
                      </a:lnTo>
                      <a:lnTo>
                        <a:pt x="592" y="126"/>
                      </a:lnTo>
                      <a:lnTo>
                        <a:pt x="556" y="89"/>
                      </a:lnTo>
                      <a:lnTo>
                        <a:pt x="610" y="132"/>
                      </a:lnTo>
                      <a:lnTo>
                        <a:pt x="651" y="199"/>
                      </a:lnTo>
                      <a:lnTo>
                        <a:pt x="619" y="47"/>
                      </a:lnTo>
                      <a:lnTo>
                        <a:pt x="647" y="119"/>
                      </a:lnTo>
                      <a:lnTo>
                        <a:pt x="707" y="213"/>
                      </a:lnTo>
                      <a:lnTo>
                        <a:pt x="734" y="224"/>
                      </a:lnTo>
                      <a:lnTo>
                        <a:pt x="715" y="143"/>
                      </a:lnTo>
                      <a:lnTo>
                        <a:pt x="730" y="153"/>
                      </a:lnTo>
                      <a:lnTo>
                        <a:pt x="737" y="85"/>
                      </a:lnTo>
                      <a:lnTo>
                        <a:pt x="717" y="12"/>
                      </a:lnTo>
                      <a:lnTo>
                        <a:pt x="811" y="205"/>
                      </a:lnTo>
                      <a:lnTo>
                        <a:pt x="818" y="173"/>
                      </a:lnTo>
                      <a:lnTo>
                        <a:pt x="831" y="196"/>
                      </a:lnTo>
                      <a:lnTo>
                        <a:pt x="835" y="166"/>
                      </a:lnTo>
                      <a:lnTo>
                        <a:pt x="815" y="118"/>
                      </a:lnTo>
                      <a:lnTo>
                        <a:pt x="819" y="25"/>
                      </a:lnTo>
                      <a:lnTo>
                        <a:pt x="852" y="205"/>
                      </a:lnTo>
                      <a:lnTo>
                        <a:pt x="869" y="42"/>
                      </a:lnTo>
                      <a:lnTo>
                        <a:pt x="869" y="169"/>
                      </a:lnTo>
                      <a:lnTo>
                        <a:pt x="886" y="200"/>
                      </a:lnTo>
                      <a:lnTo>
                        <a:pt x="913" y="58"/>
                      </a:lnTo>
                      <a:lnTo>
                        <a:pt x="973" y="0"/>
                      </a:lnTo>
                      <a:lnTo>
                        <a:pt x="933" y="58"/>
                      </a:lnTo>
                      <a:lnTo>
                        <a:pt x="909" y="170"/>
                      </a:lnTo>
                      <a:lnTo>
                        <a:pt x="918" y="190"/>
                      </a:lnTo>
                      <a:lnTo>
                        <a:pt x="959" y="111"/>
                      </a:lnTo>
                      <a:lnTo>
                        <a:pt x="930" y="179"/>
                      </a:lnTo>
                      <a:lnTo>
                        <a:pt x="930" y="209"/>
                      </a:lnTo>
                      <a:lnTo>
                        <a:pt x="1019" y="42"/>
                      </a:lnTo>
                      <a:lnTo>
                        <a:pt x="1020" y="71"/>
                      </a:lnTo>
                      <a:lnTo>
                        <a:pt x="980" y="166"/>
                      </a:lnTo>
                      <a:lnTo>
                        <a:pt x="980" y="224"/>
                      </a:lnTo>
                      <a:lnTo>
                        <a:pt x="994" y="233"/>
                      </a:lnTo>
                      <a:lnTo>
                        <a:pt x="1014" y="128"/>
                      </a:lnTo>
                      <a:lnTo>
                        <a:pt x="1053" y="55"/>
                      </a:lnTo>
                      <a:lnTo>
                        <a:pt x="1020" y="136"/>
                      </a:lnTo>
                      <a:lnTo>
                        <a:pt x="1029" y="246"/>
                      </a:lnTo>
                      <a:lnTo>
                        <a:pt x="1050" y="239"/>
                      </a:lnTo>
                      <a:lnTo>
                        <a:pt x="1091" y="96"/>
                      </a:lnTo>
                      <a:lnTo>
                        <a:pt x="1061" y="250"/>
                      </a:lnTo>
                      <a:lnTo>
                        <a:pt x="1130" y="126"/>
                      </a:lnTo>
                      <a:lnTo>
                        <a:pt x="1185" y="85"/>
                      </a:lnTo>
                      <a:lnTo>
                        <a:pt x="1140" y="145"/>
                      </a:lnTo>
                      <a:lnTo>
                        <a:pt x="1108" y="209"/>
                      </a:lnTo>
                      <a:lnTo>
                        <a:pt x="1161" y="187"/>
                      </a:lnTo>
                      <a:lnTo>
                        <a:pt x="1095" y="234"/>
                      </a:lnTo>
                      <a:lnTo>
                        <a:pt x="1084" y="284"/>
                      </a:lnTo>
                      <a:lnTo>
                        <a:pt x="1105" y="293"/>
                      </a:lnTo>
                      <a:lnTo>
                        <a:pt x="1169" y="192"/>
                      </a:lnTo>
                      <a:lnTo>
                        <a:pt x="1249" y="132"/>
                      </a:lnTo>
                      <a:lnTo>
                        <a:pt x="1144" y="267"/>
                      </a:lnTo>
                      <a:lnTo>
                        <a:pt x="1195" y="224"/>
                      </a:lnTo>
                      <a:lnTo>
                        <a:pt x="1463" y="182"/>
                      </a:lnTo>
                      <a:lnTo>
                        <a:pt x="1181" y="247"/>
                      </a:lnTo>
                      <a:lnTo>
                        <a:pt x="1152" y="294"/>
                      </a:lnTo>
                      <a:lnTo>
                        <a:pt x="1181" y="286"/>
                      </a:lnTo>
                      <a:lnTo>
                        <a:pt x="1262" y="243"/>
                      </a:lnTo>
                      <a:lnTo>
                        <a:pt x="1198" y="307"/>
                      </a:lnTo>
                      <a:lnTo>
                        <a:pt x="1147" y="337"/>
                      </a:lnTo>
                      <a:lnTo>
                        <a:pt x="1147" y="375"/>
                      </a:lnTo>
                      <a:lnTo>
                        <a:pt x="1161" y="405"/>
                      </a:lnTo>
                      <a:lnTo>
                        <a:pt x="1189" y="438"/>
                      </a:lnTo>
                      <a:lnTo>
                        <a:pt x="1224" y="485"/>
                      </a:lnTo>
                      <a:lnTo>
                        <a:pt x="1253" y="525"/>
                      </a:lnTo>
                      <a:lnTo>
                        <a:pt x="1283" y="566"/>
                      </a:lnTo>
                      <a:lnTo>
                        <a:pt x="1310" y="606"/>
                      </a:lnTo>
                      <a:lnTo>
                        <a:pt x="1329" y="637"/>
                      </a:lnTo>
                      <a:lnTo>
                        <a:pt x="1360" y="691"/>
                      </a:lnTo>
                      <a:lnTo>
                        <a:pt x="1393" y="754"/>
                      </a:lnTo>
                      <a:lnTo>
                        <a:pt x="1417" y="808"/>
                      </a:lnTo>
                      <a:lnTo>
                        <a:pt x="1416" y="819"/>
                      </a:lnTo>
                      <a:lnTo>
                        <a:pt x="1410" y="832"/>
                      </a:lnTo>
                      <a:lnTo>
                        <a:pt x="1401" y="840"/>
                      </a:lnTo>
                      <a:lnTo>
                        <a:pt x="1389" y="845"/>
                      </a:lnTo>
                      <a:lnTo>
                        <a:pt x="1370" y="848"/>
                      </a:lnTo>
                      <a:lnTo>
                        <a:pt x="1177" y="831"/>
                      </a:lnTo>
                      <a:lnTo>
                        <a:pt x="1162" y="870"/>
                      </a:lnTo>
                      <a:lnTo>
                        <a:pt x="1135" y="1007"/>
                      </a:lnTo>
                      <a:lnTo>
                        <a:pt x="1117" y="1104"/>
                      </a:lnTo>
                      <a:lnTo>
                        <a:pt x="1093" y="1183"/>
                      </a:lnTo>
                      <a:lnTo>
                        <a:pt x="1080" y="1190"/>
                      </a:lnTo>
                      <a:lnTo>
                        <a:pt x="1063" y="1195"/>
                      </a:lnTo>
                      <a:lnTo>
                        <a:pt x="1044" y="1198"/>
                      </a:lnTo>
                      <a:lnTo>
                        <a:pt x="980" y="1196"/>
                      </a:lnTo>
                      <a:lnTo>
                        <a:pt x="828" y="1134"/>
                      </a:lnTo>
                      <a:lnTo>
                        <a:pt x="814" y="1159"/>
                      </a:lnTo>
                      <a:lnTo>
                        <a:pt x="789" y="1256"/>
                      </a:lnTo>
                      <a:lnTo>
                        <a:pt x="771" y="1331"/>
                      </a:lnTo>
                      <a:lnTo>
                        <a:pt x="748" y="1432"/>
                      </a:lnTo>
                      <a:lnTo>
                        <a:pt x="743" y="1499"/>
                      </a:lnTo>
                      <a:lnTo>
                        <a:pt x="775" y="1543"/>
                      </a:lnTo>
                      <a:lnTo>
                        <a:pt x="817" y="1597"/>
                      </a:lnTo>
                      <a:lnTo>
                        <a:pt x="868" y="1670"/>
                      </a:lnTo>
                      <a:lnTo>
                        <a:pt x="945" y="1688"/>
                      </a:lnTo>
                      <a:lnTo>
                        <a:pt x="1004" y="1701"/>
                      </a:lnTo>
                      <a:lnTo>
                        <a:pt x="1090" y="1717"/>
                      </a:lnTo>
                      <a:lnTo>
                        <a:pt x="1138" y="1725"/>
                      </a:lnTo>
                      <a:lnTo>
                        <a:pt x="1181" y="1728"/>
                      </a:lnTo>
                      <a:lnTo>
                        <a:pt x="1215" y="1733"/>
                      </a:lnTo>
                      <a:lnTo>
                        <a:pt x="1245" y="1733"/>
                      </a:lnTo>
                      <a:lnTo>
                        <a:pt x="1283" y="1728"/>
                      </a:lnTo>
                      <a:lnTo>
                        <a:pt x="1336" y="1725"/>
                      </a:lnTo>
                      <a:lnTo>
                        <a:pt x="1396" y="1693"/>
                      </a:lnTo>
                      <a:lnTo>
                        <a:pt x="1413" y="1686"/>
                      </a:lnTo>
                      <a:lnTo>
                        <a:pt x="1429" y="1687"/>
                      </a:lnTo>
                      <a:lnTo>
                        <a:pt x="1441" y="1694"/>
                      </a:lnTo>
                      <a:lnTo>
                        <a:pt x="1457" y="1711"/>
                      </a:lnTo>
                      <a:lnTo>
                        <a:pt x="1463" y="1724"/>
                      </a:lnTo>
                      <a:lnTo>
                        <a:pt x="1467" y="1747"/>
                      </a:lnTo>
                      <a:lnTo>
                        <a:pt x="1470" y="1772"/>
                      </a:lnTo>
                      <a:lnTo>
                        <a:pt x="1488" y="1781"/>
                      </a:lnTo>
                      <a:lnTo>
                        <a:pt x="1515" y="1797"/>
                      </a:lnTo>
                      <a:lnTo>
                        <a:pt x="1535" y="1811"/>
                      </a:lnTo>
                      <a:lnTo>
                        <a:pt x="1559" y="1831"/>
                      </a:lnTo>
                      <a:lnTo>
                        <a:pt x="1557" y="1845"/>
                      </a:lnTo>
                      <a:lnTo>
                        <a:pt x="1551" y="1865"/>
                      </a:lnTo>
                      <a:lnTo>
                        <a:pt x="1540" y="1878"/>
                      </a:lnTo>
                      <a:lnTo>
                        <a:pt x="1524" y="1890"/>
                      </a:lnTo>
                      <a:lnTo>
                        <a:pt x="1531" y="1903"/>
                      </a:lnTo>
                      <a:lnTo>
                        <a:pt x="1538" y="1920"/>
                      </a:lnTo>
                      <a:lnTo>
                        <a:pt x="1545" y="1943"/>
                      </a:lnTo>
                      <a:lnTo>
                        <a:pt x="1544" y="1960"/>
                      </a:lnTo>
                      <a:lnTo>
                        <a:pt x="1538" y="1982"/>
                      </a:lnTo>
                      <a:lnTo>
                        <a:pt x="1524" y="1993"/>
                      </a:lnTo>
                      <a:lnTo>
                        <a:pt x="1493" y="2013"/>
                      </a:lnTo>
                      <a:lnTo>
                        <a:pt x="1497" y="2041"/>
                      </a:lnTo>
                      <a:lnTo>
                        <a:pt x="1497" y="2058"/>
                      </a:lnTo>
                      <a:lnTo>
                        <a:pt x="1493" y="2070"/>
                      </a:lnTo>
                      <a:lnTo>
                        <a:pt x="1485" y="2078"/>
                      </a:lnTo>
                      <a:lnTo>
                        <a:pt x="1473" y="2084"/>
                      </a:lnTo>
                      <a:lnTo>
                        <a:pt x="1460" y="2081"/>
                      </a:lnTo>
                      <a:lnTo>
                        <a:pt x="1434" y="2071"/>
                      </a:lnTo>
                      <a:lnTo>
                        <a:pt x="1367" y="2046"/>
                      </a:lnTo>
                      <a:lnTo>
                        <a:pt x="1285" y="2013"/>
                      </a:lnTo>
                      <a:lnTo>
                        <a:pt x="1169" y="1980"/>
                      </a:lnTo>
                      <a:lnTo>
                        <a:pt x="1151" y="1980"/>
                      </a:lnTo>
                      <a:lnTo>
                        <a:pt x="1084" y="1963"/>
                      </a:lnTo>
                      <a:lnTo>
                        <a:pt x="952" y="1927"/>
                      </a:lnTo>
                      <a:lnTo>
                        <a:pt x="842" y="1913"/>
                      </a:lnTo>
                      <a:lnTo>
                        <a:pt x="817" y="1916"/>
                      </a:lnTo>
                      <a:lnTo>
                        <a:pt x="760" y="1920"/>
                      </a:lnTo>
                      <a:lnTo>
                        <a:pt x="731" y="1895"/>
                      </a:lnTo>
                      <a:lnTo>
                        <a:pt x="711" y="1878"/>
                      </a:lnTo>
                      <a:lnTo>
                        <a:pt x="698" y="1863"/>
                      </a:lnTo>
                      <a:lnTo>
                        <a:pt x="690" y="1845"/>
                      </a:lnTo>
                      <a:lnTo>
                        <a:pt x="677" y="1822"/>
                      </a:lnTo>
                      <a:lnTo>
                        <a:pt x="612" y="1733"/>
                      </a:lnTo>
                      <a:lnTo>
                        <a:pt x="671" y="1812"/>
                      </a:lnTo>
                      <a:lnTo>
                        <a:pt x="693" y="1844"/>
                      </a:lnTo>
                      <a:lnTo>
                        <a:pt x="701" y="1869"/>
                      </a:lnTo>
                      <a:lnTo>
                        <a:pt x="755" y="1916"/>
                      </a:lnTo>
                      <a:lnTo>
                        <a:pt x="782" y="1922"/>
                      </a:lnTo>
                      <a:lnTo>
                        <a:pt x="819" y="1915"/>
                      </a:lnTo>
                      <a:lnTo>
                        <a:pt x="845" y="1916"/>
                      </a:lnTo>
                      <a:lnTo>
                        <a:pt x="892" y="1935"/>
                      </a:lnTo>
                      <a:lnTo>
                        <a:pt x="918" y="1956"/>
                      </a:lnTo>
                      <a:lnTo>
                        <a:pt x="942" y="1976"/>
                      </a:lnTo>
                      <a:lnTo>
                        <a:pt x="966" y="2006"/>
                      </a:lnTo>
                      <a:lnTo>
                        <a:pt x="976" y="2024"/>
                      </a:lnTo>
                      <a:lnTo>
                        <a:pt x="973" y="2043"/>
                      </a:lnTo>
                      <a:lnTo>
                        <a:pt x="957" y="2068"/>
                      </a:lnTo>
                      <a:lnTo>
                        <a:pt x="937" y="2097"/>
                      </a:lnTo>
                      <a:lnTo>
                        <a:pt x="898" y="2139"/>
                      </a:lnTo>
                      <a:lnTo>
                        <a:pt x="839" y="2198"/>
                      </a:lnTo>
                      <a:lnTo>
                        <a:pt x="801" y="2240"/>
                      </a:lnTo>
                      <a:lnTo>
                        <a:pt x="720" y="2292"/>
                      </a:lnTo>
                      <a:lnTo>
                        <a:pt x="600" y="2361"/>
                      </a:lnTo>
                      <a:lnTo>
                        <a:pt x="516" y="2406"/>
                      </a:lnTo>
                      <a:lnTo>
                        <a:pt x="495" y="2430"/>
                      </a:lnTo>
                      <a:lnTo>
                        <a:pt x="471" y="2455"/>
                      </a:lnTo>
                      <a:lnTo>
                        <a:pt x="427" y="2489"/>
                      </a:lnTo>
                      <a:lnTo>
                        <a:pt x="417" y="2538"/>
                      </a:lnTo>
                      <a:lnTo>
                        <a:pt x="417" y="2629"/>
                      </a:lnTo>
                      <a:lnTo>
                        <a:pt x="425" y="2704"/>
                      </a:lnTo>
                      <a:lnTo>
                        <a:pt x="439" y="2756"/>
                      </a:lnTo>
                      <a:lnTo>
                        <a:pt x="515" y="2854"/>
                      </a:lnTo>
                      <a:lnTo>
                        <a:pt x="560" y="2896"/>
                      </a:lnTo>
                      <a:lnTo>
                        <a:pt x="565" y="2909"/>
                      </a:lnTo>
                      <a:lnTo>
                        <a:pt x="562" y="2923"/>
                      </a:lnTo>
                      <a:lnTo>
                        <a:pt x="478" y="2952"/>
                      </a:lnTo>
                      <a:lnTo>
                        <a:pt x="387" y="2940"/>
                      </a:lnTo>
                      <a:lnTo>
                        <a:pt x="338" y="2938"/>
                      </a:lnTo>
                      <a:lnTo>
                        <a:pt x="291" y="2945"/>
                      </a:lnTo>
                      <a:lnTo>
                        <a:pt x="246" y="2945"/>
                      </a:lnTo>
                      <a:lnTo>
                        <a:pt x="199" y="2936"/>
                      </a:lnTo>
                      <a:lnTo>
                        <a:pt x="193" y="2929"/>
                      </a:lnTo>
                      <a:lnTo>
                        <a:pt x="186" y="2915"/>
                      </a:lnTo>
                      <a:lnTo>
                        <a:pt x="192" y="2760"/>
                      </a:lnTo>
                      <a:lnTo>
                        <a:pt x="215" y="2603"/>
                      </a:lnTo>
                      <a:lnTo>
                        <a:pt x="196" y="2553"/>
                      </a:lnTo>
                      <a:lnTo>
                        <a:pt x="165" y="2507"/>
                      </a:lnTo>
                      <a:lnTo>
                        <a:pt x="152" y="2494"/>
                      </a:lnTo>
                      <a:lnTo>
                        <a:pt x="126" y="2470"/>
                      </a:lnTo>
                      <a:lnTo>
                        <a:pt x="109" y="2455"/>
                      </a:lnTo>
                      <a:lnTo>
                        <a:pt x="106" y="2438"/>
                      </a:lnTo>
                      <a:lnTo>
                        <a:pt x="109" y="2424"/>
                      </a:lnTo>
                      <a:lnTo>
                        <a:pt x="132" y="2396"/>
                      </a:lnTo>
                      <a:lnTo>
                        <a:pt x="165" y="2366"/>
                      </a:lnTo>
                      <a:lnTo>
                        <a:pt x="193" y="2344"/>
                      </a:lnTo>
                      <a:lnTo>
                        <a:pt x="233" y="2343"/>
                      </a:lnTo>
                      <a:lnTo>
                        <a:pt x="269" y="2346"/>
                      </a:lnTo>
                      <a:lnTo>
                        <a:pt x="424" y="2243"/>
                      </a:lnTo>
                      <a:lnTo>
                        <a:pt x="542" y="2167"/>
                      </a:lnTo>
                      <a:lnTo>
                        <a:pt x="649" y="2104"/>
                      </a:lnTo>
                      <a:lnTo>
                        <a:pt x="614" y="2110"/>
                      </a:lnTo>
                      <a:lnTo>
                        <a:pt x="511" y="2080"/>
                      </a:lnTo>
                      <a:lnTo>
                        <a:pt x="405" y="2073"/>
                      </a:lnTo>
                      <a:lnTo>
                        <a:pt x="260" y="2050"/>
                      </a:lnTo>
                      <a:lnTo>
                        <a:pt x="215" y="2058"/>
                      </a:lnTo>
                      <a:lnTo>
                        <a:pt x="108" y="2046"/>
                      </a:lnTo>
                      <a:lnTo>
                        <a:pt x="84" y="2040"/>
                      </a:lnTo>
                      <a:lnTo>
                        <a:pt x="58" y="2030"/>
                      </a:lnTo>
                      <a:lnTo>
                        <a:pt x="38" y="2017"/>
                      </a:lnTo>
                      <a:lnTo>
                        <a:pt x="25" y="2001"/>
                      </a:lnTo>
                      <a:lnTo>
                        <a:pt x="14" y="1974"/>
                      </a:lnTo>
                      <a:lnTo>
                        <a:pt x="5" y="1937"/>
                      </a:lnTo>
                      <a:lnTo>
                        <a:pt x="1" y="1903"/>
                      </a:lnTo>
                      <a:lnTo>
                        <a:pt x="0" y="1856"/>
                      </a:lnTo>
                      <a:lnTo>
                        <a:pt x="2" y="1818"/>
                      </a:lnTo>
                      <a:lnTo>
                        <a:pt x="7" y="1775"/>
                      </a:lnTo>
                      <a:lnTo>
                        <a:pt x="12" y="1738"/>
                      </a:lnTo>
                      <a:lnTo>
                        <a:pt x="24" y="1710"/>
                      </a:lnTo>
                      <a:lnTo>
                        <a:pt x="61" y="1600"/>
                      </a:lnTo>
                      <a:lnTo>
                        <a:pt x="102" y="1468"/>
                      </a:lnTo>
                      <a:lnTo>
                        <a:pt x="132" y="1380"/>
                      </a:lnTo>
                      <a:lnTo>
                        <a:pt x="209" y="1232"/>
                      </a:lnTo>
                      <a:lnTo>
                        <a:pt x="286" y="1115"/>
                      </a:lnTo>
                      <a:lnTo>
                        <a:pt x="351" y="1027"/>
                      </a:lnTo>
                      <a:lnTo>
                        <a:pt x="394" y="969"/>
                      </a:lnTo>
                      <a:lnTo>
                        <a:pt x="425" y="916"/>
                      </a:lnTo>
                      <a:lnTo>
                        <a:pt x="462" y="870"/>
                      </a:lnTo>
                      <a:lnTo>
                        <a:pt x="471" y="802"/>
                      </a:lnTo>
                      <a:lnTo>
                        <a:pt x="508" y="711"/>
                      </a:lnTo>
                      <a:lnTo>
                        <a:pt x="533" y="63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4763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27" name="Group 656">
                  <a:extLst>
                    <a:ext uri="{FF2B5EF4-FFF2-40B4-BE49-F238E27FC236}">
                      <a16:creationId xmlns:a16="http://schemas.microsoft.com/office/drawing/2014/main" id="{E19E960D-63BD-4F11-9936-271F6218A6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774" y="3150"/>
                  <a:ext cx="67" cy="89"/>
                  <a:chOff x="-774" y="3150"/>
                  <a:chExt cx="67" cy="89"/>
                </a:xfrm>
              </p:grpSpPr>
              <p:sp>
                <p:nvSpPr>
                  <p:cNvPr id="1028" name="Freeform 657">
                    <a:extLst>
                      <a:ext uri="{FF2B5EF4-FFF2-40B4-BE49-F238E27FC236}">
                        <a16:creationId xmlns:a16="http://schemas.microsoft.com/office/drawing/2014/main" id="{A43C20EF-F8A7-4BAE-94C6-6F40E76C90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774" y="3150"/>
                    <a:ext cx="67" cy="32"/>
                  </a:xfrm>
                  <a:custGeom>
                    <a:avLst/>
                    <a:gdLst>
                      <a:gd name="T0" fmla="*/ 0 w 200"/>
                      <a:gd name="T1" fmla="*/ 0 h 97"/>
                      <a:gd name="T2" fmla="*/ 0 w 200"/>
                      <a:gd name="T3" fmla="*/ 0 h 97"/>
                      <a:gd name="T4" fmla="*/ 1 w 200"/>
                      <a:gd name="T5" fmla="*/ 0 h 97"/>
                      <a:gd name="T6" fmla="*/ 1 w 200"/>
                      <a:gd name="T7" fmla="*/ 0 h 97"/>
                      <a:gd name="T8" fmla="*/ 1 w 200"/>
                      <a:gd name="T9" fmla="*/ 0 h 97"/>
                      <a:gd name="T10" fmla="*/ 1 w 200"/>
                      <a:gd name="T11" fmla="*/ 0 h 97"/>
                      <a:gd name="T12" fmla="*/ 1 w 200"/>
                      <a:gd name="T13" fmla="*/ 0 h 97"/>
                      <a:gd name="T14" fmla="*/ 2 w 200"/>
                      <a:gd name="T15" fmla="*/ 0 h 97"/>
                      <a:gd name="T16" fmla="*/ 2 w 200"/>
                      <a:gd name="T17" fmla="*/ 0 h 97"/>
                      <a:gd name="T18" fmla="*/ 2 w 200"/>
                      <a:gd name="T19" fmla="*/ 1 h 97"/>
                      <a:gd name="T20" fmla="*/ 2 w 200"/>
                      <a:gd name="T21" fmla="*/ 1 h 97"/>
                      <a:gd name="T22" fmla="*/ 2 w 200"/>
                      <a:gd name="T23" fmla="*/ 1 h 97"/>
                      <a:gd name="T24" fmla="*/ 2 w 200"/>
                      <a:gd name="T25" fmla="*/ 1 h 97"/>
                      <a:gd name="T26" fmla="*/ 2 w 200"/>
                      <a:gd name="T27" fmla="*/ 1 h 97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00"/>
                      <a:gd name="T43" fmla="*/ 0 h 97"/>
                      <a:gd name="T44" fmla="*/ 200 w 200"/>
                      <a:gd name="T45" fmla="*/ 97 h 97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00" h="97">
                        <a:moveTo>
                          <a:pt x="0" y="32"/>
                        </a:moveTo>
                        <a:lnTo>
                          <a:pt x="24" y="20"/>
                        </a:lnTo>
                        <a:lnTo>
                          <a:pt x="49" y="10"/>
                        </a:lnTo>
                        <a:lnTo>
                          <a:pt x="69" y="5"/>
                        </a:lnTo>
                        <a:lnTo>
                          <a:pt x="87" y="2"/>
                        </a:lnTo>
                        <a:lnTo>
                          <a:pt x="104" y="0"/>
                        </a:lnTo>
                        <a:lnTo>
                          <a:pt x="120" y="5"/>
                        </a:lnTo>
                        <a:lnTo>
                          <a:pt x="127" y="15"/>
                        </a:lnTo>
                        <a:lnTo>
                          <a:pt x="136" y="30"/>
                        </a:lnTo>
                        <a:lnTo>
                          <a:pt x="145" y="46"/>
                        </a:lnTo>
                        <a:lnTo>
                          <a:pt x="157" y="64"/>
                        </a:lnTo>
                        <a:lnTo>
                          <a:pt x="165" y="79"/>
                        </a:lnTo>
                        <a:lnTo>
                          <a:pt x="180" y="92"/>
                        </a:lnTo>
                        <a:lnTo>
                          <a:pt x="200" y="97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41" name="Freeform 658">
                    <a:extLst>
                      <a:ext uri="{FF2B5EF4-FFF2-40B4-BE49-F238E27FC236}">
                        <a16:creationId xmlns:a16="http://schemas.microsoft.com/office/drawing/2014/main" id="{C73F82D6-85F1-4EA4-B713-5EDEE1FE4D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729" y="3187"/>
                    <a:ext cx="21" cy="52"/>
                  </a:xfrm>
                  <a:custGeom>
                    <a:avLst/>
                    <a:gdLst>
                      <a:gd name="T0" fmla="*/ 1 w 63"/>
                      <a:gd name="T1" fmla="*/ 0 h 158"/>
                      <a:gd name="T2" fmla="*/ 1 w 63"/>
                      <a:gd name="T3" fmla="*/ 0 h 158"/>
                      <a:gd name="T4" fmla="*/ 0 w 63"/>
                      <a:gd name="T5" fmla="*/ 0 h 158"/>
                      <a:gd name="T6" fmla="*/ 0 w 63"/>
                      <a:gd name="T7" fmla="*/ 1 h 158"/>
                      <a:gd name="T8" fmla="*/ 0 w 63"/>
                      <a:gd name="T9" fmla="*/ 1 h 158"/>
                      <a:gd name="T10" fmla="*/ 0 w 63"/>
                      <a:gd name="T11" fmla="*/ 1 h 158"/>
                      <a:gd name="T12" fmla="*/ 0 w 63"/>
                      <a:gd name="T13" fmla="*/ 1 h 158"/>
                      <a:gd name="T14" fmla="*/ 0 w 63"/>
                      <a:gd name="T15" fmla="*/ 1 h 158"/>
                      <a:gd name="T16" fmla="*/ 0 w 63"/>
                      <a:gd name="T17" fmla="*/ 2 h 158"/>
                      <a:gd name="T18" fmla="*/ 0 w 63"/>
                      <a:gd name="T19" fmla="*/ 2 h 158"/>
                      <a:gd name="T20" fmla="*/ 0 w 63"/>
                      <a:gd name="T21" fmla="*/ 2 h 158"/>
                      <a:gd name="T22" fmla="*/ 0 w 63"/>
                      <a:gd name="T23" fmla="*/ 2 h 158"/>
                      <a:gd name="T24" fmla="*/ 0 w 63"/>
                      <a:gd name="T25" fmla="*/ 1 h 158"/>
                      <a:gd name="T26" fmla="*/ 1 w 63"/>
                      <a:gd name="T27" fmla="*/ 1 h 158"/>
                      <a:gd name="T28" fmla="*/ 1 w 63"/>
                      <a:gd name="T29" fmla="*/ 1 h 158"/>
                      <a:gd name="T30" fmla="*/ 1 w 63"/>
                      <a:gd name="T31" fmla="*/ 1 h 158"/>
                      <a:gd name="T32" fmla="*/ 1 w 63"/>
                      <a:gd name="T33" fmla="*/ 1 h 158"/>
                      <a:gd name="T34" fmla="*/ 1 w 63"/>
                      <a:gd name="T35" fmla="*/ 0 h 158"/>
                      <a:gd name="T36" fmla="*/ 1 w 63"/>
                      <a:gd name="T37" fmla="*/ 0 h 158"/>
                      <a:gd name="T38" fmla="*/ 1 w 63"/>
                      <a:gd name="T39" fmla="*/ 0 h 158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63"/>
                      <a:gd name="T61" fmla="*/ 0 h 158"/>
                      <a:gd name="T62" fmla="*/ 63 w 63"/>
                      <a:gd name="T63" fmla="*/ 158 h 158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63" h="158">
                        <a:moveTo>
                          <a:pt x="56" y="0"/>
                        </a:moveTo>
                        <a:lnTo>
                          <a:pt x="43" y="9"/>
                        </a:lnTo>
                        <a:lnTo>
                          <a:pt x="30" y="24"/>
                        </a:lnTo>
                        <a:lnTo>
                          <a:pt x="17" y="43"/>
                        </a:lnTo>
                        <a:lnTo>
                          <a:pt x="9" y="63"/>
                        </a:lnTo>
                        <a:lnTo>
                          <a:pt x="3" y="83"/>
                        </a:lnTo>
                        <a:lnTo>
                          <a:pt x="0" y="104"/>
                        </a:lnTo>
                        <a:lnTo>
                          <a:pt x="0" y="124"/>
                        </a:lnTo>
                        <a:lnTo>
                          <a:pt x="4" y="147"/>
                        </a:lnTo>
                        <a:lnTo>
                          <a:pt x="9" y="158"/>
                        </a:lnTo>
                        <a:lnTo>
                          <a:pt x="20" y="148"/>
                        </a:lnTo>
                        <a:lnTo>
                          <a:pt x="29" y="137"/>
                        </a:lnTo>
                        <a:lnTo>
                          <a:pt x="39" y="122"/>
                        </a:lnTo>
                        <a:lnTo>
                          <a:pt x="46" y="110"/>
                        </a:lnTo>
                        <a:lnTo>
                          <a:pt x="53" y="92"/>
                        </a:lnTo>
                        <a:lnTo>
                          <a:pt x="57" y="75"/>
                        </a:lnTo>
                        <a:lnTo>
                          <a:pt x="61" y="53"/>
                        </a:lnTo>
                        <a:lnTo>
                          <a:pt x="63" y="36"/>
                        </a:lnTo>
                        <a:lnTo>
                          <a:pt x="60" y="16"/>
                        </a:ln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DFDFFF"/>
                  </a:solidFill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100" name="Group 668">
              <a:extLst>
                <a:ext uri="{FF2B5EF4-FFF2-40B4-BE49-F238E27FC236}">
                  <a16:creationId xmlns:a16="http://schemas.microsoft.com/office/drawing/2014/main" id="{6C058F48-D47E-485C-A82A-CDEA044105E6}"/>
                </a:ext>
              </a:extLst>
            </p:cNvPr>
            <p:cNvGrpSpPr/>
            <p:nvPr/>
          </p:nvGrpSpPr>
          <p:grpSpPr>
            <a:xfrm flipH="1">
              <a:off x="993354" y="2693480"/>
              <a:ext cx="395059" cy="564335"/>
              <a:chOff x="533400" y="5257800"/>
              <a:chExt cx="609600" cy="879479"/>
            </a:xfrm>
          </p:grpSpPr>
          <p:grpSp>
            <p:nvGrpSpPr>
              <p:cNvPr id="1136" name="Group 645">
                <a:extLst>
                  <a:ext uri="{FF2B5EF4-FFF2-40B4-BE49-F238E27FC236}">
                    <a16:creationId xmlns:a16="http://schemas.microsoft.com/office/drawing/2014/main" id="{EE2DE199-D59C-4D28-9BC2-E25180F081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533400" y="5380283"/>
                <a:ext cx="342900" cy="756996"/>
                <a:chOff x="-720" y="2880"/>
                <a:chExt cx="624" cy="890"/>
              </a:xfrm>
            </p:grpSpPr>
            <p:sp>
              <p:nvSpPr>
                <p:cNvPr id="1145" name="Freeform 646">
                  <a:extLst>
                    <a:ext uri="{FF2B5EF4-FFF2-40B4-BE49-F238E27FC236}">
                      <a16:creationId xmlns:a16="http://schemas.microsoft.com/office/drawing/2014/main" id="{5D43CA84-413F-4702-86AB-758EF1FA96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20" y="3312"/>
                  <a:ext cx="551" cy="458"/>
                </a:xfrm>
                <a:custGeom>
                  <a:avLst/>
                  <a:gdLst>
                    <a:gd name="T0" fmla="*/ 20 w 1654"/>
                    <a:gd name="T1" fmla="*/ 17 h 1375"/>
                    <a:gd name="T2" fmla="*/ 20 w 1654"/>
                    <a:gd name="T3" fmla="*/ 8 h 1375"/>
                    <a:gd name="T4" fmla="*/ 20 w 1654"/>
                    <a:gd name="T5" fmla="*/ 1 h 1375"/>
                    <a:gd name="T6" fmla="*/ 10 w 1654"/>
                    <a:gd name="T7" fmla="*/ 0 h 1375"/>
                    <a:gd name="T8" fmla="*/ 0 w 1654"/>
                    <a:gd name="T9" fmla="*/ 1 h 1375"/>
                    <a:gd name="T10" fmla="*/ 0 w 1654"/>
                    <a:gd name="T11" fmla="*/ 4 h 1375"/>
                    <a:gd name="T12" fmla="*/ 0 w 1654"/>
                    <a:gd name="T13" fmla="*/ 17 h 1375"/>
                    <a:gd name="T14" fmla="*/ 2 w 1654"/>
                    <a:gd name="T15" fmla="*/ 17 h 1375"/>
                    <a:gd name="T16" fmla="*/ 2 w 1654"/>
                    <a:gd name="T17" fmla="*/ 5 h 1375"/>
                    <a:gd name="T18" fmla="*/ 6 w 1654"/>
                    <a:gd name="T19" fmla="*/ 4 h 1375"/>
                    <a:gd name="T20" fmla="*/ 19 w 1654"/>
                    <a:gd name="T21" fmla="*/ 4 h 1375"/>
                    <a:gd name="T22" fmla="*/ 19 w 1654"/>
                    <a:gd name="T23" fmla="*/ 17 h 1375"/>
                    <a:gd name="T24" fmla="*/ 20 w 1654"/>
                    <a:gd name="T25" fmla="*/ 17 h 137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654"/>
                    <a:gd name="T40" fmla="*/ 0 h 1375"/>
                    <a:gd name="T41" fmla="*/ 1654 w 1654"/>
                    <a:gd name="T42" fmla="*/ 1375 h 137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654" h="1375">
                      <a:moveTo>
                        <a:pt x="1654" y="1372"/>
                      </a:moveTo>
                      <a:lnTo>
                        <a:pt x="1654" y="662"/>
                      </a:lnTo>
                      <a:lnTo>
                        <a:pt x="1629" y="94"/>
                      </a:lnTo>
                      <a:lnTo>
                        <a:pt x="791" y="0"/>
                      </a:lnTo>
                      <a:lnTo>
                        <a:pt x="27" y="84"/>
                      </a:lnTo>
                      <a:lnTo>
                        <a:pt x="23" y="285"/>
                      </a:lnTo>
                      <a:lnTo>
                        <a:pt x="0" y="1366"/>
                      </a:lnTo>
                      <a:lnTo>
                        <a:pt x="171" y="1366"/>
                      </a:lnTo>
                      <a:lnTo>
                        <a:pt x="171" y="387"/>
                      </a:lnTo>
                      <a:lnTo>
                        <a:pt x="498" y="363"/>
                      </a:lnTo>
                      <a:lnTo>
                        <a:pt x="1500" y="363"/>
                      </a:lnTo>
                      <a:lnTo>
                        <a:pt x="1514" y="1375"/>
                      </a:lnTo>
                      <a:lnTo>
                        <a:pt x="1654" y="1372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4763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46" name="Freeform 647">
                  <a:extLst>
                    <a:ext uri="{FF2B5EF4-FFF2-40B4-BE49-F238E27FC236}">
                      <a16:creationId xmlns:a16="http://schemas.microsoft.com/office/drawing/2014/main" id="{44D6DB14-7340-4FD6-A7E1-79C2250B42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20" y="3291"/>
                  <a:ext cx="215" cy="117"/>
                </a:xfrm>
                <a:custGeom>
                  <a:avLst/>
                  <a:gdLst>
                    <a:gd name="T0" fmla="*/ 1 w 646"/>
                    <a:gd name="T1" fmla="*/ 1 h 350"/>
                    <a:gd name="T2" fmla="*/ 3 w 646"/>
                    <a:gd name="T3" fmla="*/ 1 h 350"/>
                    <a:gd name="T4" fmla="*/ 4 w 646"/>
                    <a:gd name="T5" fmla="*/ 0 h 350"/>
                    <a:gd name="T6" fmla="*/ 5 w 646"/>
                    <a:gd name="T7" fmla="*/ 1 h 350"/>
                    <a:gd name="T8" fmla="*/ 8 w 646"/>
                    <a:gd name="T9" fmla="*/ 3 h 350"/>
                    <a:gd name="T10" fmla="*/ 8 w 646"/>
                    <a:gd name="T11" fmla="*/ 4 h 350"/>
                    <a:gd name="T12" fmla="*/ 6 w 646"/>
                    <a:gd name="T13" fmla="*/ 4 h 350"/>
                    <a:gd name="T14" fmla="*/ 0 w 646"/>
                    <a:gd name="T15" fmla="*/ 1 h 350"/>
                    <a:gd name="T16" fmla="*/ 1 w 646"/>
                    <a:gd name="T17" fmla="*/ 1 h 35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46"/>
                    <a:gd name="T28" fmla="*/ 0 h 350"/>
                    <a:gd name="T29" fmla="*/ 646 w 646"/>
                    <a:gd name="T30" fmla="*/ 350 h 35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46" h="350">
                      <a:moveTo>
                        <a:pt x="121" y="68"/>
                      </a:moveTo>
                      <a:lnTo>
                        <a:pt x="206" y="55"/>
                      </a:lnTo>
                      <a:lnTo>
                        <a:pt x="286" y="0"/>
                      </a:lnTo>
                      <a:lnTo>
                        <a:pt x="369" y="82"/>
                      </a:lnTo>
                      <a:lnTo>
                        <a:pt x="629" y="242"/>
                      </a:lnTo>
                      <a:lnTo>
                        <a:pt x="646" y="301"/>
                      </a:lnTo>
                      <a:lnTo>
                        <a:pt x="497" y="350"/>
                      </a:lnTo>
                      <a:lnTo>
                        <a:pt x="0" y="108"/>
                      </a:lnTo>
                      <a:lnTo>
                        <a:pt x="121" y="6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4763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47" name="Freeform 648">
                  <a:extLst>
                    <a:ext uri="{FF2B5EF4-FFF2-40B4-BE49-F238E27FC236}">
                      <a16:creationId xmlns:a16="http://schemas.microsoft.com/office/drawing/2014/main" id="{939FD0F1-66CC-4C59-B0B9-AFCF5AC5BE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10" y="2880"/>
                  <a:ext cx="514" cy="524"/>
                </a:xfrm>
                <a:custGeom>
                  <a:avLst/>
                  <a:gdLst>
                    <a:gd name="T0" fmla="*/ 4 w 1544"/>
                    <a:gd name="T1" fmla="*/ 4 h 1572"/>
                    <a:gd name="T2" fmla="*/ 4 w 1544"/>
                    <a:gd name="T3" fmla="*/ 3 h 1572"/>
                    <a:gd name="T4" fmla="*/ 4 w 1544"/>
                    <a:gd name="T5" fmla="*/ 2 h 1572"/>
                    <a:gd name="T6" fmla="*/ 4 w 1544"/>
                    <a:gd name="T7" fmla="*/ 1 h 1572"/>
                    <a:gd name="T8" fmla="*/ 5 w 1544"/>
                    <a:gd name="T9" fmla="*/ 1 h 1572"/>
                    <a:gd name="T10" fmla="*/ 5 w 1544"/>
                    <a:gd name="T11" fmla="*/ 1 h 1572"/>
                    <a:gd name="T12" fmla="*/ 5 w 1544"/>
                    <a:gd name="T13" fmla="*/ 1 h 1572"/>
                    <a:gd name="T14" fmla="*/ 7 w 1544"/>
                    <a:gd name="T15" fmla="*/ 1 h 1572"/>
                    <a:gd name="T16" fmla="*/ 10 w 1544"/>
                    <a:gd name="T17" fmla="*/ 0 h 1572"/>
                    <a:gd name="T18" fmla="*/ 12 w 1544"/>
                    <a:gd name="T19" fmla="*/ 0 h 1572"/>
                    <a:gd name="T20" fmla="*/ 14 w 1544"/>
                    <a:gd name="T21" fmla="*/ 0 h 1572"/>
                    <a:gd name="T22" fmla="*/ 16 w 1544"/>
                    <a:gd name="T23" fmla="*/ 0 h 1572"/>
                    <a:gd name="T24" fmla="*/ 18 w 1544"/>
                    <a:gd name="T25" fmla="*/ 0 h 1572"/>
                    <a:gd name="T26" fmla="*/ 19 w 1544"/>
                    <a:gd name="T27" fmla="*/ 0 h 1572"/>
                    <a:gd name="T28" fmla="*/ 19 w 1544"/>
                    <a:gd name="T29" fmla="*/ 0 h 1572"/>
                    <a:gd name="T30" fmla="*/ 19 w 1544"/>
                    <a:gd name="T31" fmla="*/ 0 h 1572"/>
                    <a:gd name="T32" fmla="*/ 19 w 1544"/>
                    <a:gd name="T33" fmla="*/ 1 h 1572"/>
                    <a:gd name="T34" fmla="*/ 19 w 1544"/>
                    <a:gd name="T35" fmla="*/ 1 h 1572"/>
                    <a:gd name="T36" fmla="*/ 19 w 1544"/>
                    <a:gd name="T37" fmla="*/ 1 h 1572"/>
                    <a:gd name="T38" fmla="*/ 19 w 1544"/>
                    <a:gd name="T39" fmla="*/ 3 h 1572"/>
                    <a:gd name="T40" fmla="*/ 18 w 1544"/>
                    <a:gd name="T41" fmla="*/ 4 h 1572"/>
                    <a:gd name="T42" fmla="*/ 18 w 1544"/>
                    <a:gd name="T43" fmla="*/ 7 h 1572"/>
                    <a:gd name="T44" fmla="*/ 17 w 1544"/>
                    <a:gd name="T45" fmla="*/ 9 h 1572"/>
                    <a:gd name="T46" fmla="*/ 16 w 1544"/>
                    <a:gd name="T47" fmla="*/ 13 h 1572"/>
                    <a:gd name="T48" fmla="*/ 15 w 1544"/>
                    <a:gd name="T49" fmla="*/ 17 h 1572"/>
                    <a:gd name="T50" fmla="*/ 15 w 1544"/>
                    <a:gd name="T51" fmla="*/ 17 h 1572"/>
                    <a:gd name="T52" fmla="*/ 15 w 1544"/>
                    <a:gd name="T53" fmla="*/ 18 h 1572"/>
                    <a:gd name="T54" fmla="*/ 14 w 1544"/>
                    <a:gd name="T55" fmla="*/ 18 h 1572"/>
                    <a:gd name="T56" fmla="*/ 14 w 1544"/>
                    <a:gd name="T57" fmla="*/ 18 h 1572"/>
                    <a:gd name="T58" fmla="*/ 14 w 1544"/>
                    <a:gd name="T59" fmla="*/ 19 h 1572"/>
                    <a:gd name="T60" fmla="*/ 14 w 1544"/>
                    <a:gd name="T61" fmla="*/ 19 h 1572"/>
                    <a:gd name="T62" fmla="*/ 14 w 1544"/>
                    <a:gd name="T63" fmla="*/ 19 h 1572"/>
                    <a:gd name="T64" fmla="*/ 13 w 1544"/>
                    <a:gd name="T65" fmla="*/ 19 h 1572"/>
                    <a:gd name="T66" fmla="*/ 12 w 1544"/>
                    <a:gd name="T67" fmla="*/ 19 h 1572"/>
                    <a:gd name="T68" fmla="*/ 11 w 1544"/>
                    <a:gd name="T69" fmla="*/ 19 h 1572"/>
                    <a:gd name="T70" fmla="*/ 10 w 1544"/>
                    <a:gd name="T71" fmla="*/ 19 h 1572"/>
                    <a:gd name="T72" fmla="*/ 9 w 1544"/>
                    <a:gd name="T73" fmla="*/ 19 h 1572"/>
                    <a:gd name="T74" fmla="*/ 8 w 1544"/>
                    <a:gd name="T75" fmla="*/ 19 h 1572"/>
                    <a:gd name="T76" fmla="*/ 7 w 1544"/>
                    <a:gd name="T77" fmla="*/ 19 h 1572"/>
                    <a:gd name="T78" fmla="*/ 6 w 1544"/>
                    <a:gd name="T79" fmla="*/ 19 h 1572"/>
                    <a:gd name="T80" fmla="*/ 1 w 1544"/>
                    <a:gd name="T81" fmla="*/ 15 h 1572"/>
                    <a:gd name="T82" fmla="*/ 0 w 1544"/>
                    <a:gd name="T83" fmla="*/ 15 h 1572"/>
                    <a:gd name="T84" fmla="*/ 0 w 1544"/>
                    <a:gd name="T85" fmla="*/ 15 h 1572"/>
                    <a:gd name="T86" fmla="*/ 0 w 1544"/>
                    <a:gd name="T87" fmla="*/ 15 h 1572"/>
                    <a:gd name="T88" fmla="*/ 0 w 1544"/>
                    <a:gd name="T89" fmla="*/ 14 h 1572"/>
                    <a:gd name="T90" fmla="*/ 0 w 1544"/>
                    <a:gd name="T91" fmla="*/ 14 h 1572"/>
                    <a:gd name="T92" fmla="*/ 2 w 1544"/>
                    <a:gd name="T93" fmla="*/ 9 h 1572"/>
                    <a:gd name="T94" fmla="*/ 3 w 1544"/>
                    <a:gd name="T95" fmla="*/ 6 h 1572"/>
                    <a:gd name="T96" fmla="*/ 4 w 1544"/>
                    <a:gd name="T97" fmla="*/ 4 h 157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544"/>
                    <a:gd name="T148" fmla="*/ 0 h 1572"/>
                    <a:gd name="T149" fmla="*/ 1544 w 1544"/>
                    <a:gd name="T150" fmla="*/ 1572 h 157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544" h="1572">
                      <a:moveTo>
                        <a:pt x="288" y="319"/>
                      </a:moveTo>
                      <a:lnTo>
                        <a:pt x="325" y="211"/>
                      </a:lnTo>
                      <a:lnTo>
                        <a:pt x="350" y="141"/>
                      </a:lnTo>
                      <a:lnTo>
                        <a:pt x="358" y="121"/>
                      </a:lnTo>
                      <a:lnTo>
                        <a:pt x="372" y="104"/>
                      </a:lnTo>
                      <a:lnTo>
                        <a:pt x="381" y="95"/>
                      </a:lnTo>
                      <a:lnTo>
                        <a:pt x="397" y="90"/>
                      </a:lnTo>
                      <a:lnTo>
                        <a:pt x="592" y="51"/>
                      </a:lnTo>
                      <a:lnTo>
                        <a:pt x="802" y="14"/>
                      </a:lnTo>
                      <a:lnTo>
                        <a:pt x="992" y="0"/>
                      </a:lnTo>
                      <a:lnTo>
                        <a:pt x="1100" y="0"/>
                      </a:lnTo>
                      <a:lnTo>
                        <a:pt x="1325" y="13"/>
                      </a:lnTo>
                      <a:lnTo>
                        <a:pt x="1487" y="20"/>
                      </a:lnTo>
                      <a:lnTo>
                        <a:pt x="1511" y="23"/>
                      </a:lnTo>
                      <a:lnTo>
                        <a:pt x="1527" y="30"/>
                      </a:lnTo>
                      <a:lnTo>
                        <a:pt x="1537" y="37"/>
                      </a:lnTo>
                      <a:lnTo>
                        <a:pt x="1544" y="48"/>
                      </a:lnTo>
                      <a:lnTo>
                        <a:pt x="1544" y="63"/>
                      </a:lnTo>
                      <a:lnTo>
                        <a:pt x="1535" y="105"/>
                      </a:lnTo>
                      <a:lnTo>
                        <a:pt x="1504" y="248"/>
                      </a:lnTo>
                      <a:lnTo>
                        <a:pt x="1480" y="353"/>
                      </a:lnTo>
                      <a:lnTo>
                        <a:pt x="1428" y="591"/>
                      </a:lnTo>
                      <a:lnTo>
                        <a:pt x="1394" y="737"/>
                      </a:lnTo>
                      <a:lnTo>
                        <a:pt x="1302" y="1080"/>
                      </a:lnTo>
                      <a:lnTo>
                        <a:pt x="1214" y="1355"/>
                      </a:lnTo>
                      <a:lnTo>
                        <a:pt x="1197" y="1407"/>
                      </a:lnTo>
                      <a:lnTo>
                        <a:pt x="1187" y="1437"/>
                      </a:lnTo>
                      <a:lnTo>
                        <a:pt x="1178" y="1465"/>
                      </a:lnTo>
                      <a:lnTo>
                        <a:pt x="1168" y="1483"/>
                      </a:lnTo>
                      <a:lnTo>
                        <a:pt x="1152" y="1501"/>
                      </a:lnTo>
                      <a:lnTo>
                        <a:pt x="1137" y="1508"/>
                      </a:lnTo>
                      <a:lnTo>
                        <a:pt x="1108" y="1515"/>
                      </a:lnTo>
                      <a:lnTo>
                        <a:pt x="1056" y="1520"/>
                      </a:lnTo>
                      <a:lnTo>
                        <a:pt x="967" y="1520"/>
                      </a:lnTo>
                      <a:lnTo>
                        <a:pt x="893" y="1528"/>
                      </a:lnTo>
                      <a:lnTo>
                        <a:pt x="795" y="1544"/>
                      </a:lnTo>
                      <a:lnTo>
                        <a:pt x="694" y="1561"/>
                      </a:lnTo>
                      <a:lnTo>
                        <a:pt x="626" y="1572"/>
                      </a:lnTo>
                      <a:lnTo>
                        <a:pt x="540" y="1572"/>
                      </a:lnTo>
                      <a:lnTo>
                        <a:pt x="523" y="1561"/>
                      </a:lnTo>
                      <a:lnTo>
                        <a:pt x="47" y="1248"/>
                      </a:lnTo>
                      <a:lnTo>
                        <a:pt x="24" y="1228"/>
                      </a:lnTo>
                      <a:lnTo>
                        <a:pt x="7" y="1207"/>
                      </a:lnTo>
                      <a:lnTo>
                        <a:pt x="0" y="1182"/>
                      </a:lnTo>
                      <a:lnTo>
                        <a:pt x="0" y="1154"/>
                      </a:lnTo>
                      <a:lnTo>
                        <a:pt x="7" y="1128"/>
                      </a:lnTo>
                      <a:lnTo>
                        <a:pt x="142" y="741"/>
                      </a:lnTo>
                      <a:lnTo>
                        <a:pt x="229" y="497"/>
                      </a:lnTo>
                      <a:lnTo>
                        <a:pt x="288" y="319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48" name="Freeform 649">
                  <a:extLst>
                    <a:ext uri="{FF2B5EF4-FFF2-40B4-BE49-F238E27FC236}">
                      <a16:creationId xmlns:a16="http://schemas.microsoft.com/office/drawing/2014/main" id="{8E26108A-959D-4C7F-94E0-F971169F96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83" y="2932"/>
                  <a:ext cx="306" cy="398"/>
                </a:xfrm>
                <a:custGeom>
                  <a:avLst/>
                  <a:gdLst>
                    <a:gd name="T0" fmla="*/ 3 w 918"/>
                    <a:gd name="T1" fmla="*/ 4 h 1193"/>
                    <a:gd name="T2" fmla="*/ 3 w 918"/>
                    <a:gd name="T3" fmla="*/ 2 h 1193"/>
                    <a:gd name="T4" fmla="*/ 4 w 918"/>
                    <a:gd name="T5" fmla="*/ 0 h 1193"/>
                    <a:gd name="T6" fmla="*/ 4 w 918"/>
                    <a:gd name="T7" fmla="*/ 0 h 1193"/>
                    <a:gd name="T8" fmla="*/ 4 w 918"/>
                    <a:gd name="T9" fmla="*/ 0 h 1193"/>
                    <a:gd name="T10" fmla="*/ 5 w 918"/>
                    <a:gd name="T11" fmla="*/ 0 h 1193"/>
                    <a:gd name="T12" fmla="*/ 8 w 918"/>
                    <a:gd name="T13" fmla="*/ 0 h 1193"/>
                    <a:gd name="T14" fmla="*/ 11 w 918"/>
                    <a:gd name="T15" fmla="*/ 0 h 1193"/>
                    <a:gd name="T16" fmla="*/ 11 w 918"/>
                    <a:gd name="T17" fmla="*/ 0 h 1193"/>
                    <a:gd name="T18" fmla="*/ 11 w 918"/>
                    <a:gd name="T19" fmla="*/ 0 h 1193"/>
                    <a:gd name="T20" fmla="*/ 11 w 918"/>
                    <a:gd name="T21" fmla="*/ 0 h 1193"/>
                    <a:gd name="T22" fmla="*/ 11 w 918"/>
                    <a:gd name="T23" fmla="*/ 2 h 1193"/>
                    <a:gd name="T24" fmla="*/ 11 w 918"/>
                    <a:gd name="T25" fmla="*/ 3 h 1193"/>
                    <a:gd name="T26" fmla="*/ 10 w 918"/>
                    <a:gd name="T27" fmla="*/ 5 h 1193"/>
                    <a:gd name="T28" fmla="*/ 8 w 918"/>
                    <a:gd name="T29" fmla="*/ 9 h 1193"/>
                    <a:gd name="T30" fmla="*/ 7 w 918"/>
                    <a:gd name="T31" fmla="*/ 12 h 1193"/>
                    <a:gd name="T32" fmla="*/ 6 w 918"/>
                    <a:gd name="T33" fmla="*/ 13 h 1193"/>
                    <a:gd name="T34" fmla="*/ 6 w 918"/>
                    <a:gd name="T35" fmla="*/ 14 h 1193"/>
                    <a:gd name="T36" fmla="*/ 6 w 918"/>
                    <a:gd name="T37" fmla="*/ 14 h 1193"/>
                    <a:gd name="T38" fmla="*/ 6 w 918"/>
                    <a:gd name="T39" fmla="*/ 14 h 1193"/>
                    <a:gd name="T40" fmla="*/ 6 w 918"/>
                    <a:gd name="T41" fmla="*/ 15 h 1193"/>
                    <a:gd name="T42" fmla="*/ 5 w 918"/>
                    <a:gd name="T43" fmla="*/ 15 h 1193"/>
                    <a:gd name="T44" fmla="*/ 5 w 918"/>
                    <a:gd name="T45" fmla="*/ 15 h 1193"/>
                    <a:gd name="T46" fmla="*/ 5 w 918"/>
                    <a:gd name="T47" fmla="*/ 15 h 1193"/>
                    <a:gd name="T48" fmla="*/ 5 w 918"/>
                    <a:gd name="T49" fmla="*/ 15 h 1193"/>
                    <a:gd name="T50" fmla="*/ 4 w 918"/>
                    <a:gd name="T51" fmla="*/ 14 h 1193"/>
                    <a:gd name="T52" fmla="*/ 4 w 918"/>
                    <a:gd name="T53" fmla="*/ 14 h 1193"/>
                    <a:gd name="T54" fmla="*/ 4 w 918"/>
                    <a:gd name="T55" fmla="*/ 14 h 1193"/>
                    <a:gd name="T56" fmla="*/ 3 w 918"/>
                    <a:gd name="T57" fmla="*/ 13 h 1193"/>
                    <a:gd name="T58" fmla="*/ 0 w 918"/>
                    <a:gd name="T59" fmla="*/ 12 h 1193"/>
                    <a:gd name="T60" fmla="*/ 0 w 918"/>
                    <a:gd name="T61" fmla="*/ 12 h 1193"/>
                    <a:gd name="T62" fmla="*/ 0 w 918"/>
                    <a:gd name="T63" fmla="*/ 12 h 1193"/>
                    <a:gd name="T64" fmla="*/ 0 w 918"/>
                    <a:gd name="T65" fmla="*/ 12 h 1193"/>
                    <a:gd name="T66" fmla="*/ 0 w 918"/>
                    <a:gd name="T67" fmla="*/ 12 h 1193"/>
                    <a:gd name="T68" fmla="*/ 3 w 918"/>
                    <a:gd name="T69" fmla="*/ 4 h 119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18"/>
                    <a:gd name="T106" fmla="*/ 0 h 1193"/>
                    <a:gd name="T107" fmla="*/ 918 w 918"/>
                    <a:gd name="T108" fmla="*/ 1193 h 119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18" h="1193">
                      <a:moveTo>
                        <a:pt x="209" y="357"/>
                      </a:moveTo>
                      <a:lnTo>
                        <a:pt x="276" y="183"/>
                      </a:lnTo>
                      <a:lnTo>
                        <a:pt x="334" y="31"/>
                      </a:lnTo>
                      <a:lnTo>
                        <a:pt x="343" y="24"/>
                      </a:lnTo>
                      <a:lnTo>
                        <a:pt x="353" y="21"/>
                      </a:lnTo>
                      <a:lnTo>
                        <a:pt x="373" y="19"/>
                      </a:lnTo>
                      <a:lnTo>
                        <a:pt x="636" y="1"/>
                      </a:lnTo>
                      <a:lnTo>
                        <a:pt x="891" y="0"/>
                      </a:lnTo>
                      <a:lnTo>
                        <a:pt x="906" y="2"/>
                      </a:lnTo>
                      <a:lnTo>
                        <a:pt x="912" y="7"/>
                      </a:lnTo>
                      <a:lnTo>
                        <a:pt x="918" y="21"/>
                      </a:lnTo>
                      <a:lnTo>
                        <a:pt x="898" y="129"/>
                      </a:lnTo>
                      <a:lnTo>
                        <a:pt x="858" y="223"/>
                      </a:lnTo>
                      <a:lnTo>
                        <a:pt x="790" y="395"/>
                      </a:lnTo>
                      <a:lnTo>
                        <a:pt x="659" y="690"/>
                      </a:lnTo>
                      <a:lnTo>
                        <a:pt x="546" y="946"/>
                      </a:lnTo>
                      <a:lnTo>
                        <a:pt x="516" y="1042"/>
                      </a:lnTo>
                      <a:lnTo>
                        <a:pt x="499" y="1108"/>
                      </a:lnTo>
                      <a:lnTo>
                        <a:pt x="481" y="1145"/>
                      </a:lnTo>
                      <a:lnTo>
                        <a:pt x="464" y="1172"/>
                      </a:lnTo>
                      <a:lnTo>
                        <a:pt x="452" y="1185"/>
                      </a:lnTo>
                      <a:lnTo>
                        <a:pt x="442" y="1192"/>
                      </a:lnTo>
                      <a:lnTo>
                        <a:pt x="427" y="1193"/>
                      </a:lnTo>
                      <a:lnTo>
                        <a:pt x="411" y="1189"/>
                      </a:lnTo>
                      <a:lnTo>
                        <a:pt x="385" y="1175"/>
                      </a:lnTo>
                      <a:lnTo>
                        <a:pt x="357" y="1155"/>
                      </a:lnTo>
                      <a:lnTo>
                        <a:pt x="331" y="1131"/>
                      </a:lnTo>
                      <a:lnTo>
                        <a:pt x="300" y="1108"/>
                      </a:lnTo>
                      <a:lnTo>
                        <a:pt x="272" y="1087"/>
                      </a:lnTo>
                      <a:lnTo>
                        <a:pt x="13" y="981"/>
                      </a:lnTo>
                      <a:lnTo>
                        <a:pt x="4" y="974"/>
                      </a:lnTo>
                      <a:lnTo>
                        <a:pt x="0" y="964"/>
                      </a:lnTo>
                      <a:lnTo>
                        <a:pt x="3" y="950"/>
                      </a:lnTo>
                      <a:lnTo>
                        <a:pt x="7" y="937"/>
                      </a:lnTo>
                      <a:lnTo>
                        <a:pt x="209" y="357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49" name="Group 650">
                  <a:extLst>
                    <a:ext uri="{FF2B5EF4-FFF2-40B4-BE49-F238E27FC236}">
                      <a16:creationId xmlns:a16="http://schemas.microsoft.com/office/drawing/2014/main" id="{6A521D8C-9970-4880-88DB-EE2575DDFA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241" y="3326"/>
                  <a:ext cx="82" cy="226"/>
                  <a:chOff x="-227" y="3619"/>
                  <a:chExt cx="82" cy="226"/>
                </a:xfrm>
              </p:grpSpPr>
              <p:sp>
                <p:nvSpPr>
                  <p:cNvPr id="1150" name="Freeform 651">
                    <a:extLst>
                      <a:ext uri="{FF2B5EF4-FFF2-40B4-BE49-F238E27FC236}">
                        <a16:creationId xmlns:a16="http://schemas.microsoft.com/office/drawing/2014/main" id="{F4E89113-D50E-4C42-BD9C-A7B035659C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220" y="3628"/>
                    <a:ext cx="75" cy="217"/>
                  </a:xfrm>
                  <a:custGeom>
                    <a:avLst/>
                    <a:gdLst>
                      <a:gd name="T0" fmla="*/ 0 w 224"/>
                      <a:gd name="T1" fmla="*/ 0 h 651"/>
                      <a:gd name="T2" fmla="*/ 0 w 224"/>
                      <a:gd name="T3" fmla="*/ 1 h 651"/>
                      <a:gd name="T4" fmla="*/ 0 w 224"/>
                      <a:gd name="T5" fmla="*/ 1 h 651"/>
                      <a:gd name="T6" fmla="*/ 0 w 224"/>
                      <a:gd name="T7" fmla="*/ 1 h 651"/>
                      <a:gd name="T8" fmla="*/ 1 w 224"/>
                      <a:gd name="T9" fmla="*/ 2 h 651"/>
                      <a:gd name="T10" fmla="*/ 1 w 224"/>
                      <a:gd name="T11" fmla="*/ 2 h 651"/>
                      <a:gd name="T12" fmla="*/ 2 w 224"/>
                      <a:gd name="T13" fmla="*/ 2 h 651"/>
                      <a:gd name="T14" fmla="*/ 2 w 224"/>
                      <a:gd name="T15" fmla="*/ 2 h 651"/>
                      <a:gd name="T16" fmla="*/ 2 w 224"/>
                      <a:gd name="T17" fmla="*/ 3 h 651"/>
                      <a:gd name="T18" fmla="*/ 2 w 224"/>
                      <a:gd name="T19" fmla="*/ 4 h 651"/>
                      <a:gd name="T20" fmla="*/ 2 w 224"/>
                      <a:gd name="T21" fmla="*/ 4 h 651"/>
                      <a:gd name="T22" fmla="*/ 2 w 224"/>
                      <a:gd name="T23" fmla="*/ 4 h 651"/>
                      <a:gd name="T24" fmla="*/ 2 w 224"/>
                      <a:gd name="T25" fmla="*/ 5 h 651"/>
                      <a:gd name="T26" fmla="*/ 1 w 224"/>
                      <a:gd name="T27" fmla="*/ 5 h 651"/>
                      <a:gd name="T28" fmla="*/ 1 w 224"/>
                      <a:gd name="T29" fmla="*/ 6 h 651"/>
                      <a:gd name="T30" fmla="*/ 1 w 224"/>
                      <a:gd name="T31" fmla="*/ 6 h 651"/>
                      <a:gd name="T32" fmla="*/ 1 w 224"/>
                      <a:gd name="T33" fmla="*/ 7 h 651"/>
                      <a:gd name="T34" fmla="*/ 2 w 224"/>
                      <a:gd name="T35" fmla="*/ 7 h 651"/>
                      <a:gd name="T36" fmla="*/ 2 w 224"/>
                      <a:gd name="T37" fmla="*/ 7 h 651"/>
                      <a:gd name="T38" fmla="*/ 2 w 224"/>
                      <a:gd name="T39" fmla="*/ 8 h 651"/>
                      <a:gd name="T40" fmla="*/ 3 w 224"/>
                      <a:gd name="T41" fmla="*/ 8 h 651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224"/>
                      <a:gd name="T64" fmla="*/ 0 h 651"/>
                      <a:gd name="T65" fmla="*/ 224 w 224"/>
                      <a:gd name="T66" fmla="*/ 651 h 651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224" h="651">
                        <a:moveTo>
                          <a:pt x="0" y="0"/>
                        </a:moveTo>
                        <a:lnTo>
                          <a:pt x="7" y="42"/>
                        </a:lnTo>
                        <a:lnTo>
                          <a:pt x="18" y="75"/>
                        </a:lnTo>
                        <a:lnTo>
                          <a:pt x="37" y="105"/>
                        </a:lnTo>
                        <a:lnTo>
                          <a:pt x="67" y="123"/>
                        </a:lnTo>
                        <a:lnTo>
                          <a:pt x="104" y="138"/>
                        </a:lnTo>
                        <a:lnTo>
                          <a:pt x="132" y="163"/>
                        </a:lnTo>
                        <a:lnTo>
                          <a:pt x="156" y="195"/>
                        </a:lnTo>
                        <a:lnTo>
                          <a:pt x="180" y="247"/>
                        </a:lnTo>
                        <a:lnTo>
                          <a:pt x="189" y="291"/>
                        </a:lnTo>
                        <a:lnTo>
                          <a:pt x="182" y="325"/>
                        </a:lnTo>
                        <a:lnTo>
                          <a:pt x="156" y="357"/>
                        </a:lnTo>
                        <a:lnTo>
                          <a:pt x="133" y="385"/>
                        </a:lnTo>
                        <a:lnTo>
                          <a:pt x="118" y="415"/>
                        </a:lnTo>
                        <a:lnTo>
                          <a:pt x="106" y="453"/>
                        </a:lnTo>
                        <a:lnTo>
                          <a:pt x="101" y="498"/>
                        </a:lnTo>
                        <a:lnTo>
                          <a:pt x="112" y="537"/>
                        </a:lnTo>
                        <a:lnTo>
                          <a:pt x="128" y="564"/>
                        </a:lnTo>
                        <a:lnTo>
                          <a:pt x="162" y="600"/>
                        </a:lnTo>
                        <a:lnTo>
                          <a:pt x="189" y="624"/>
                        </a:lnTo>
                        <a:lnTo>
                          <a:pt x="224" y="651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51" name="Oval 652">
                    <a:extLst>
                      <a:ext uri="{FF2B5EF4-FFF2-40B4-BE49-F238E27FC236}">
                        <a16:creationId xmlns:a16="http://schemas.microsoft.com/office/drawing/2014/main" id="{F847305B-6340-457E-BF36-33AE307648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227" y="3619"/>
                    <a:ext cx="15" cy="1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137" name="Freeform 653">
                <a:extLst>
                  <a:ext uri="{FF2B5EF4-FFF2-40B4-BE49-F238E27FC236}">
                    <a16:creationId xmlns:a16="http://schemas.microsoft.com/office/drawing/2014/main" id="{4AA008A7-3A12-49C2-A5EE-00ED9F82324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948531" y="5666067"/>
                <a:ext cx="194469" cy="461852"/>
              </a:xfrm>
              <a:custGeom>
                <a:avLst/>
                <a:gdLst>
                  <a:gd name="T0" fmla="*/ 3 w 1025"/>
                  <a:gd name="T1" fmla="*/ 9 h 1629"/>
                  <a:gd name="T2" fmla="*/ 2 w 1025"/>
                  <a:gd name="T3" fmla="*/ 7 h 1629"/>
                  <a:gd name="T4" fmla="*/ 1 w 1025"/>
                  <a:gd name="T5" fmla="*/ 0 h 1629"/>
                  <a:gd name="T6" fmla="*/ 1 w 1025"/>
                  <a:gd name="T7" fmla="*/ 0 h 1629"/>
                  <a:gd name="T8" fmla="*/ 1 w 1025"/>
                  <a:gd name="T9" fmla="*/ 0 h 1629"/>
                  <a:gd name="T10" fmla="*/ 1 w 1025"/>
                  <a:gd name="T11" fmla="*/ 0 h 1629"/>
                  <a:gd name="T12" fmla="*/ 1 w 1025"/>
                  <a:gd name="T13" fmla="*/ 0 h 1629"/>
                  <a:gd name="T14" fmla="*/ 1 w 1025"/>
                  <a:gd name="T15" fmla="*/ 0 h 1629"/>
                  <a:gd name="T16" fmla="*/ 1 w 1025"/>
                  <a:gd name="T17" fmla="*/ 0 h 1629"/>
                  <a:gd name="T18" fmla="*/ 1 w 1025"/>
                  <a:gd name="T19" fmla="*/ 0 h 1629"/>
                  <a:gd name="T20" fmla="*/ 0 w 1025"/>
                  <a:gd name="T21" fmla="*/ 1 h 1629"/>
                  <a:gd name="T22" fmla="*/ 0 w 1025"/>
                  <a:gd name="T23" fmla="*/ 1 h 1629"/>
                  <a:gd name="T24" fmla="*/ 0 w 1025"/>
                  <a:gd name="T25" fmla="*/ 1 h 1629"/>
                  <a:gd name="T26" fmla="*/ 0 w 1025"/>
                  <a:gd name="T27" fmla="*/ 2 h 1629"/>
                  <a:gd name="T28" fmla="*/ 0 w 1025"/>
                  <a:gd name="T29" fmla="*/ 2 h 1629"/>
                  <a:gd name="T30" fmla="*/ 0 w 1025"/>
                  <a:gd name="T31" fmla="*/ 2 h 1629"/>
                  <a:gd name="T32" fmla="*/ 0 w 1025"/>
                  <a:gd name="T33" fmla="*/ 3 h 1629"/>
                  <a:gd name="T34" fmla="*/ 0 w 1025"/>
                  <a:gd name="T35" fmla="*/ 3 h 1629"/>
                  <a:gd name="T36" fmla="*/ 0 w 1025"/>
                  <a:gd name="T37" fmla="*/ 4 h 1629"/>
                  <a:gd name="T38" fmla="*/ 0 w 1025"/>
                  <a:gd name="T39" fmla="*/ 5 h 1629"/>
                  <a:gd name="T40" fmla="*/ 0 w 1025"/>
                  <a:gd name="T41" fmla="*/ 6 h 1629"/>
                  <a:gd name="T42" fmla="*/ 0 w 1025"/>
                  <a:gd name="T43" fmla="*/ 7 h 1629"/>
                  <a:gd name="T44" fmla="*/ 0 w 1025"/>
                  <a:gd name="T45" fmla="*/ 8 h 1629"/>
                  <a:gd name="T46" fmla="*/ 0 w 1025"/>
                  <a:gd name="T47" fmla="*/ 9 h 1629"/>
                  <a:gd name="T48" fmla="*/ 0 w 1025"/>
                  <a:gd name="T49" fmla="*/ 9 h 1629"/>
                  <a:gd name="T50" fmla="*/ 0 w 1025"/>
                  <a:gd name="T51" fmla="*/ 10 h 1629"/>
                  <a:gd name="T52" fmla="*/ 0 w 1025"/>
                  <a:gd name="T53" fmla="*/ 10 h 1629"/>
                  <a:gd name="T54" fmla="*/ 1 w 1025"/>
                  <a:gd name="T55" fmla="*/ 11 h 1629"/>
                  <a:gd name="T56" fmla="*/ 1 w 1025"/>
                  <a:gd name="T57" fmla="*/ 12 h 1629"/>
                  <a:gd name="T58" fmla="*/ 1 w 1025"/>
                  <a:gd name="T59" fmla="*/ 12 h 1629"/>
                  <a:gd name="T60" fmla="*/ 1 w 1025"/>
                  <a:gd name="T61" fmla="*/ 12 h 1629"/>
                  <a:gd name="T62" fmla="*/ 2 w 1025"/>
                  <a:gd name="T63" fmla="*/ 11 h 1629"/>
                  <a:gd name="T64" fmla="*/ 2 w 1025"/>
                  <a:gd name="T65" fmla="*/ 11 h 1629"/>
                  <a:gd name="T66" fmla="*/ 2 w 1025"/>
                  <a:gd name="T67" fmla="*/ 12 h 1629"/>
                  <a:gd name="T68" fmla="*/ 3 w 1025"/>
                  <a:gd name="T69" fmla="*/ 11 h 1629"/>
                  <a:gd name="T70" fmla="*/ 3 w 1025"/>
                  <a:gd name="T71" fmla="*/ 12 h 1629"/>
                  <a:gd name="T72" fmla="*/ 3 w 1025"/>
                  <a:gd name="T73" fmla="*/ 17 h 1629"/>
                  <a:gd name="T74" fmla="*/ 3 w 1025"/>
                  <a:gd name="T75" fmla="*/ 18 h 1629"/>
                  <a:gd name="T76" fmla="*/ 3 w 1025"/>
                  <a:gd name="T77" fmla="*/ 18 h 1629"/>
                  <a:gd name="T78" fmla="*/ 3 w 1025"/>
                  <a:gd name="T79" fmla="*/ 18 h 1629"/>
                  <a:gd name="T80" fmla="*/ 3 w 1025"/>
                  <a:gd name="T81" fmla="*/ 19 h 1629"/>
                  <a:gd name="T82" fmla="*/ 3 w 1025"/>
                  <a:gd name="T83" fmla="*/ 19 h 1629"/>
                  <a:gd name="T84" fmla="*/ 3 w 1025"/>
                  <a:gd name="T85" fmla="*/ 19 h 1629"/>
                  <a:gd name="T86" fmla="*/ 3 w 1025"/>
                  <a:gd name="T87" fmla="*/ 19 h 1629"/>
                  <a:gd name="T88" fmla="*/ 3 w 1025"/>
                  <a:gd name="T89" fmla="*/ 19 h 1629"/>
                  <a:gd name="T90" fmla="*/ 0 w 1025"/>
                  <a:gd name="T91" fmla="*/ 19 h 1629"/>
                  <a:gd name="T92" fmla="*/ 0 w 1025"/>
                  <a:gd name="T93" fmla="*/ 20 h 1629"/>
                  <a:gd name="T94" fmla="*/ 3 w 1025"/>
                  <a:gd name="T95" fmla="*/ 20 h 1629"/>
                  <a:gd name="T96" fmla="*/ 3 w 1025"/>
                  <a:gd name="T97" fmla="*/ 20 h 1629"/>
                  <a:gd name="T98" fmla="*/ 3 w 1025"/>
                  <a:gd name="T99" fmla="*/ 20 h 1629"/>
                  <a:gd name="T100" fmla="*/ 3 w 1025"/>
                  <a:gd name="T101" fmla="*/ 20 h 1629"/>
                  <a:gd name="T102" fmla="*/ 3 w 1025"/>
                  <a:gd name="T103" fmla="*/ 20 h 1629"/>
                  <a:gd name="T104" fmla="*/ 3 w 1025"/>
                  <a:gd name="T105" fmla="*/ 20 h 1629"/>
                  <a:gd name="T106" fmla="*/ 3 w 1025"/>
                  <a:gd name="T107" fmla="*/ 19 h 1629"/>
                  <a:gd name="T108" fmla="*/ 3 w 1025"/>
                  <a:gd name="T109" fmla="*/ 19 h 1629"/>
                  <a:gd name="T110" fmla="*/ 3 w 1025"/>
                  <a:gd name="T111" fmla="*/ 19 h 1629"/>
                  <a:gd name="T112" fmla="*/ 3 w 1025"/>
                  <a:gd name="T113" fmla="*/ 18 h 1629"/>
                  <a:gd name="T114" fmla="*/ 3 w 1025"/>
                  <a:gd name="T115" fmla="*/ 18 h 1629"/>
                  <a:gd name="T116" fmla="*/ 3 w 1025"/>
                  <a:gd name="T117" fmla="*/ 17 h 1629"/>
                  <a:gd name="T118" fmla="*/ 3 w 1025"/>
                  <a:gd name="T119" fmla="*/ 9 h 162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25"/>
                  <a:gd name="T181" fmla="*/ 0 h 1629"/>
                  <a:gd name="T182" fmla="*/ 1025 w 1025"/>
                  <a:gd name="T183" fmla="*/ 1629 h 162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25" h="1629">
                    <a:moveTo>
                      <a:pt x="1025" y="767"/>
                    </a:moveTo>
                    <a:lnTo>
                      <a:pt x="733" y="602"/>
                    </a:lnTo>
                    <a:lnTo>
                      <a:pt x="412" y="32"/>
                    </a:lnTo>
                    <a:lnTo>
                      <a:pt x="397" y="22"/>
                    </a:lnTo>
                    <a:lnTo>
                      <a:pt x="375" y="10"/>
                    </a:lnTo>
                    <a:lnTo>
                      <a:pt x="349" y="5"/>
                    </a:lnTo>
                    <a:lnTo>
                      <a:pt x="315" y="0"/>
                    </a:lnTo>
                    <a:lnTo>
                      <a:pt x="283" y="5"/>
                    </a:lnTo>
                    <a:lnTo>
                      <a:pt x="254" y="16"/>
                    </a:lnTo>
                    <a:lnTo>
                      <a:pt x="219" y="32"/>
                    </a:lnTo>
                    <a:lnTo>
                      <a:pt x="175" y="54"/>
                    </a:lnTo>
                    <a:lnTo>
                      <a:pt x="138" y="79"/>
                    </a:lnTo>
                    <a:lnTo>
                      <a:pt x="107" y="101"/>
                    </a:lnTo>
                    <a:lnTo>
                      <a:pt x="83" y="124"/>
                    </a:lnTo>
                    <a:lnTo>
                      <a:pt x="60" y="151"/>
                    </a:lnTo>
                    <a:lnTo>
                      <a:pt x="33" y="191"/>
                    </a:lnTo>
                    <a:lnTo>
                      <a:pt x="17" y="221"/>
                    </a:lnTo>
                    <a:lnTo>
                      <a:pt x="3" y="262"/>
                    </a:lnTo>
                    <a:lnTo>
                      <a:pt x="0" y="309"/>
                    </a:lnTo>
                    <a:lnTo>
                      <a:pt x="0" y="379"/>
                    </a:lnTo>
                    <a:lnTo>
                      <a:pt x="9" y="460"/>
                    </a:lnTo>
                    <a:lnTo>
                      <a:pt x="24" y="535"/>
                    </a:lnTo>
                    <a:lnTo>
                      <a:pt x="51" y="626"/>
                    </a:lnTo>
                    <a:lnTo>
                      <a:pt x="80" y="703"/>
                    </a:lnTo>
                    <a:lnTo>
                      <a:pt x="104" y="754"/>
                    </a:lnTo>
                    <a:lnTo>
                      <a:pt x="140" y="808"/>
                    </a:lnTo>
                    <a:lnTo>
                      <a:pt x="167" y="845"/>
                    </a:lnTo>
                    <a:lnTo>
                      <a:pt x="197" y="888"/>
                    </a:lnTo>
                    <a:lnTo>
                      <a:pt x="232" y="932"/>
                    </a:lnTo>
                    <a:lnTo>
                      <a:pt x="265" y="958"/>
                    </a:lnTo>
                    <a:lnTo>
                      <a:pt x="400" y="942"/>
                    </a:lnTo>
                    <a:lnTo>
                      <a:pt x="503" y="908"/>
                    </a:lnTo>
                    <a:lnTo>
                      <a:pt x="567" y="927"/>
                    </a:lnTo>
                    <a:lnTo>
                      <a:pt x="718" y="934"/>
                    </a:lnTo>
                    <a:lnTo>
                      <a:pt x="903" y="908"/>
                    </a:lnTo>
                    <a:lnTo>
                      <a:pt x="930" y="968"/>
                    </a:lnTo>
                    <a:lnTo>
                      <a:pt x="930" y="1397"/>
                    </a:lnTo>
                    <a:lnTo>
                      <a:pt x="925" y="1437"/>
                    </a:lnTo>
                    <a:lnTo>
                      <a:pt x="918" y="1463"/>
                    </a:lnTo>
                    <a:lnTo>
                      <a:pt x="907" y="1490"/>
                    </a:lnTo>
                    <a:lnTo>
                      <a:pt x="890" y="1510"/>
                    </a:lnTo>
                    <a:lnTo>
                      <a:pt x="870" y="1528"/>
                    </a:lnTo>
                    <a:lnTo>
                      <a:pt x="847" y="1541"/>
                    </a:lnTo>
                    <a:lnTo>
                      <a:pt x="827" y="1547"/>
                    </a:lnTo>
                    <a:lnTo>
                      <a:pt x="802" y="1551"/>
                    </a:lnTo>
                    <a:lnTo>
                      <a:pt x="107" y="1550"/>
                    </a:lnTo>
                    <a:lnTo>
                      <a:pt x="107" y="1629"/>
                    </a:lnTo>
                    <a:lnTo>
                      <a:pt x="820" y="1627"/>
                    </a:lnTo>
                    <a:lnTo>
                      <a:pt x="857" y="1625"/>
                    </a:lnTo>
                    <a:lnTo>
                      <a:pt x="881" y="1621"/>
                    </a:lnTo>
                    <a:lnTo>
                      <a:pt x="908" y="1614"/>
                    </a:lnTo>
                    <a:lnTo>
                      <a:pt x="931" y="1604"/>
                    </a:lnTo>
                    <a:lnTo>
                      <a:pt x="954" y="1585"/>
                    </a:lnTo>
                    <a:lnTo>
                      <a:pt x="977" y="1555"/>
                    </a:lnTo>
                    <a:lnTo>
                      <a:pt x="992" y="1528"/>
                    </a:lnTo>
                    <a:lnTo>
                      <a:pt x="1006" y="1500"/>
                    </a:lnTo>
                    <a:lnTo>
                      <a:pt x="1015" y="1467"/>
                    </a:lnTo>
                    <a:lnTo>
                      <a:pt x="1022" y="1430"/>
                    </a:lnTo>
                    <a:lnTo>
                      <a:pt x="1025" y="1387"/>
                    </a:lnTo>
                    <a:lnTo>
                      <a:pt x="1025" y="767"/>
                    </a:lnTo>
                    <a:close/>
                  </a:path>
                </a:pathLst>
              </a:custGeom>
              <a:solidFill>
                <a:srgbClr val="008000"/>
              </a:solidFill>
              <a:ln w="4763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1138" name="Group 654">
                <a:extLst>
                  <a:ext uri="{FF2B5EF4-FFF2-40B4-BE49-F238E27FC236}">
                    <a16:creationId xmlns:a16="http://schemas.microsoft.com/office/drawing/2014/main" id="{34D4A2BF-5CF4-4137-B4AC-3233E082B2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838200" y="5257800"/>
                <a:ext cx="266700" cy="836947"/>
                <a:chOff x="-1078" y="3029"/>
                <a:chExt cx="519" cy="984"/>
              </a:xfrm>
              <a:solidFill>
                <a:schemeClr val="tx1"/>
              </a:solidFill>
            </p:grpSpPr>
            <p:sp>
              <p:nvSpPr>
                <p:cNvPr id="1140" name="Freeform 655">
                  <a:extLst>
                    <a:ext uri="{FF2B5EF4-FFF2-40B4-BE49-F238E27FC236}">
                      <a16:creationId xmlns:a16="http://schemas.microsoft.com/office/drawing/2014/main" id="{C74674D8-D1E2-40CC-A3ED-D1176888F4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078" y="3029"/>
                  <a:ext cx="519" cy="984"/>
                </a:xfrm>
                <a:custGeom>
                  <a:avLst/>
                  <a:gdLst>
                    <a:gd name="T0" fmla="*/ 8 w 1559"/>
                    <a:gd name="T1" fmla="*/ 3 h 2952"/>
                    <a:gd name="T2" fmla="*/ 8 w 1559"/>
                    <a:gd name="T3" fmla="*/ 2 h 2952"/>
                    <a:gd name="T4" fmla="*/ 9 w 1559"/>
                    <a:gd name="T5" fmla="*/ 3 h 2952"/>
                    <a:gd name="T6" fmla="*/ 9 w 1559"/>
                    <a:gd name="T7" fmla="*/ 0 h 2952"/>
                    <a:gd name="T8" fmla="*/ 10 w 1559"/>
                    <a:gd name="T9" fmla="*/ 2 h 2952"/>
                    <a:gd name="T10" fmla="*/ 11 w 1559"/>
                    <a:gd name="T11" fmla="*/ 1 h 2952"/>
                    <a:gd name="T12" fmla="*/ 12 w 1559"/>
                    <a:gd name="T13" fmla="*/ 0 h 2952"/>
                    <a:gd name="T14" fmla="*/ 12 w 1559"/>
                    <a:gd name="T15" fmla="*/ 1 h 2952"/>
                    <a:gd name="T16" fmla="*/ 13 w 1559"/>
                    <a:gd name="T17" fmla="*/ 1 h 2952"/>
                    <a:gd name="T18" fmla="*/ 13 w 1559"/>
                    <a:gd name="T19" fmla="*/ 2 h 2952"/>
                    <a:gd name="T20" fmla="*/ 13 w 1559"/>
                    <a:gd name="T21" fmla="*/ 3 h 2952"/>
                    <a:gd name="T22" fmla="*/ 15 w 1559"/>
                    <a:gd name="T23" fmla="*/ 1 h 2952"/>
                    <a:gd name="T24" fmla="*/ 14 w 1559"/>
                    <a:gd name="T25" fmla="*/ 3 h 2952"/>
                    <a:gd name="T26" fmla="*/ 15 w 1559"/>
                    <a:gd name="T27" fmla="*/ 2 h 2952"/>
                    <a:gd name="T28" fmla="*/ 15 w 1559"/>
                    <a:gd name="T29" fmla="*/ 3 h 2952"/>
                    <a:gd name="T30" fmla="*/ 15 w 1559"/>
                    <a:gd name="T31" fmla="*/ 4 h 2952"/>
                    <a:gd name="T32" fmla="*/ 15 w 1559"/>
                    <a:gd name="T33" fmla="*/ 5 h 2952"/>
                    <a:gd name="T34" fmla="*/ 16 w 1559"/>
                    <a:gd name="T35" fmla="*/ 7 h 2952"/>
                    <a:gd name="T36" fmla="*/ 17 w 1559"/>
                    <a:gd name="T37" fmla="*/ 10 h 2952"/>
                    <a:gd name="T38" fmla="*/ 17 w 1559"/>
                    <a:gd name="T39" fmla="*/ 10 h 2952"/>
                    <a:gd name="T40" fmla="*/ 14 w 1559"/>
                    <a:gd name="T41" fmla="*/ 12 h 2952"/>
                    <a:gd name="T42" fmla="*/ 13 w 1559"/>
                    <a:gd name="T43" fmla="*/ 15 h 2952"/>
                    <a:gd name="T44" fmla="*/ 10 w 1559"/>
                    <a:gd name="T45" fmla="*/ 14 h 2952"/>
                    <a:gd name="T46" fmla="*/ 9 w 1559"/>
                    <a:gd name="T47" fmla="*/ 19 h 2952"/>
                    <a:gd name="T48" fmla="*/ 12 w 1559"/>
                    <a:gd name="T49" fmla="*/ 21 h 2952"/>
                    <a:gd name="T50" fmla="*/ 15 w 1559"/>
                    <a:gd name="T51" fmla="*/ 21 h 2952"/>
                    <a:gd name="T52" fmla="*/ 16 w 1559"/>
                    <a:gd name="T53" fmla="*/ 21 h 2952"/>
                    <a:gd name="T54" fmla="*/ 18 w 1559"/>
                    <a:gd name="T55" fmla="*/ 21 h 2952"/>
                    <a:gd name="T56" fmla="*/ 18 w 1559"/>
                    <a:gd name="T57" fmla="*/ 22 h 2952"/>
                    <a:gd name="T58" fmla="*/ 19 w 1559"/>
                    <a:gd name="T59" fmla="*/ 23 h 2952"/>
                    <a:gd name="T60" fmla="*/ 19 w 1559"/>
                    <a:gd name="T61" fmla="*/ 23 h 2952"/>
                    <a:gd name="T62" fmla="*/ 19 w 1559"/>
                    <a:gd name="T63" fmla="*/ 24 h 2952"/>
                    <a:gd name="T64" fmla="*/ 18 w 1559"/>
                    <a:gd name="T65" fmla="*/ 25 h 2952"/>
                    <a:gd name="T66" fmla="*/ 18 w 1559"/>
                    <a:gd name="T67" fmla="*/ 26 h 2952"/>
                    <a:gd name="T68" fmla="*/ 16 w 1559"/>
                    <a:gd name="T69" fmla="*/ 25 h 2952"/>
                    <a:gd name="T70" fmla="*/ 12 w 1559"/>
                    <a:gd name="T71" fmla="*/ 24 h 2952"/>
                    <a:gd name="T72" fmla="*/ 9 w 1559"/>
                    <a:gd name="T73" fmla="*/ 23 h 2952"/>
                    <a:gd name="T74" fmla="*/ 8 w 1559"/>
                    <a:gd name="T75" fmla="*/ 22 h 2952"/>
                    <a:gd name="T76" fmla="*/ 9 w 1559"/>
                    <a:gd name="T77" fmla="*/ 23 h 2952"/>
                    <a:gd name="T78" fmla="*/ 10 w 1559"/>
                    <a:gd name="T79" fmla="*/ 24 h 2952"/>
                    <a:gd name="T80" fmla="*/ 12 w 1559"/>
                    <a:gd name="T81" fmla="*/ 25 h 2952"/>
                    <a:gd name="T82" fmla="*/ 12 w 1559"/>
                    <a:gd name="T83" fmla="*/ 26 h 2952"/>
                    <a:gd name="T84" fmla="*/ 9 w 1559"/>
                    <a:gd name="T85" fmla="*/ 28 h 2952"/>
                    <a:gd name="T86" fmla="*/ 6 w 1559"/>
                    <a:gd name="T87" fmla="*/ 30 h 2952"/>
                    <a:gd name="T88" fmla="*/ 5 w 1559"/>
                    <a:gd name="T89" fmla="*/ 33 h 2952"/>
                    <a:gd name="T90" fmla="*/ 7 w 1559"/>
                    <a:gd name="T91" fmla="*/ 36 h 2952"/>
                    <a:gd name="T92" fmla="*/ 4 w 1559"/>
                    <a:gd name="T93" fmla="*/ 36 h 2952"/>
                    <a:gd name="T94" fmla="*/ 2 w 1559"/>
                    <a:gd name="T95" fmla="*/ 36 h 2952"/>
                    <a:gd name="T96" fmla="*/ 2 w 1559"/>
                    <a:gd name="T97" fmla="*/ 32 h 2952"/>
                    <a:gd name="T98" fmla="*/ 1 w 1559"/>
                    <a:gd name="T99" fmla="*/ 30 h 2952"/>
                    <a:gd name="T100" fmla="*/ 2 w 1559"/>
                    <a:gd name="T101" fmla="*/ 29 h 2952"/>
                    <a:gd name="T102" fmla="*/ 5 w 1559"/>
                    <a:gd name="T103" fmla="*/ 28 h 2952"/>
                    <a:gd name="T104" fmla="*/ 6 w 1559"/>
                    <a:gd name="T105" fmla="*/ 26 h 2952"/>
                    <a:gd name="T106" fmla="*/ 1 w 1559"/>
                    <a:gd name="T107" fmla="*/ 25 h 2952"/>
                    <a:gd name="T108" fmla="*/ 0 w 1559"/>
                    <a:gd name="T109" fmla="*/ 25 h 2952"/>
                    <a:gd name="T110" fmla="*/ 0 w 1559"/>
                    <a:gd name="T111" fmla="*/ 23 h 2952"/>
                    <a:gd name="T112" fmla="*/ 0 w 1559"/>
                    <a:gd name="T113" fmla="*/ 21 h 2952"/>
                    <a:gd name="T114" fmla="*/ 3 w 1559"/>
                    <a:gd name="T115" fmla="*/ 15 h 2952"/>
                    <a:gd name="T116" fmla="*/ 5 w 1559"/>
                    <a:gd name="T117" fmla="*/ 11 h 2952"/>
                    <a:gd name="T118" fmla="*/ 7 w 1559"/>
                    <a:gd name="T119" fmla="*/ 8 h 295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559"/>
                    <a:gd name="T181" fmla="*/ 0 h 2952"/>
                    <a:gd name="T182" fmla="*/ 1559 w 1559"/>
                    <a:gd name="T183" fmla="*/ 2952 h 295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559" h="2952">
                      <a:moveTo>
                        <a:pt x="533" y="631"/>
                      </a:moveTo>
                      <a:lnTo>
                        <a:pt x="575" y="498"/>
                      </a:lnTo>
                      <a:lnTo>
                        <a:pt x="610" y="340"/>
                      </a:lnTo>
                      <a:lnTo>
                        <a:pt x="627" y="203"/>
                      </a:lnTo>
                      <a:lnTo>
                        <a:pt x="592" y="126"/>
                      </a:lnTo>
                      <a:lnTo>
                        <a:pt x="556" y="89"/>
                      </a:lnTo>
                      <a:lnTo>
                        <a:pt x="610" y="132"/>
                      </a:lnTo>
                      <a:lnTo>
                        <a:pt x="651" y="199"/>
                      </a:lnTo>
                      <a:lnTo>
                        <a:pt x="619" y="47"/>
                      </a:lnTo>
                      <a:lnTo>
                        <a:pt x="647" y="119"/>
                      </a:lnTo>
                      <a:lnTo>
                        <a:pt x="707" y="213"/>
                      </a:lnTo>
                      <a:lnTo>
                        <a:pt x="734" y="224"/>
                      </a:lnTo>
                      <a:lnTo>
                        <a:pt x="715" y="143"/>
                      </a:lnTo>
                      <a:lnTo>
                        <a:pt x="730" y="153"/>
                      </a:lnTo>
                      <a:lnTo>
                        <a:pt x="737" y="85"/>
                      </a:lnTo>
                      <a:lnTo>
                        <a:pt x="717" y="12"/>
                      </a:lnTo>
                      <a:lnTo>
                        <a:pt x="811" y="205"/>
                      </a:lnTo>
                      <a:lnTo>
                        <a:pt x="818" y="173"/>
                      </a:lnTo>
                      <a:lnTo>
                        <a:pt x="831" y="196"/>
                      </a:lnTo>
                      <a:lnTo>
                        <a:pt x="835" y="166"/>
                      </a:lnTo>
                      <a:lnTo>
                        <a:pt x="815" y="118"/>
                      </a:lnTo>
                      <a:lnTo>
                        <a:pt x="819" y="25"/>
                      </a:lnTo>
                      <a:lnTo>
                        <a:pt x="852" y="205"/>
                      </a:lnTo>
                      <a:lnTo>
                        <a:pt x="869" y="42"/>
                      </a:lnTo>
                      <a:lnTo>
                        <a:pt x="869" y="169"/>
                      </a:lnTo>
                      <a:lnTo>
                        <a:pt x="886" y="200"/>
                      </a:lnTo>
                      <a:lnTo>
                        <a:pt x="913" y="58"/>
                      </a:lnTo>
                      <a:lnTo>
                        <a:pt x="973" y="0"/>
                      </a:lnTo>
                      <a:lnTo>
                        <a:pt x="933" y="58"/>
                      </a:lnTo>
                      <a:lnTo>
                        <a:pt x="909" y="170"/>
                      </a:lnTo>
                      <a:lnTo>
                        <a:pt x="918" y="190"/>
                      </a:lnTo>
                      <a:lnTo>
                        <a:pt x="959" y="111"/>
                      </a:lnTo>
                      <a:lnTo>
                        <a:pt x="930" y="179"/>
                      </a:lnTo>
                      <a:lnTo>
                        <a:pt x="930" y="209"/>
                      </a:lnTo>
                      <a:lnTo>
                        <a:pt x="1019" y="42"/>
                      </a:lnTo>
                      <a:lnTo>
                        <a:pt x="1020" y="71"/>
                      </a:lnTo>
                      <a:lnTo>
                        <a:pt x="980" y="166"/>
                      </a:lnTo>
                      <a:lnTo>
                        <a:pt x="980" y="224"/>
                      </a:lnTo>
                      <a:lnTo>
                        <a:pt x="994" y="233"/>
                      </a:lnTo>
                      <a:lnTo>
                        <a:pt x="1014" y="128"/>
                      </a:lnTo>
                      <a:lnTo>
                        <a:pt x="1053" y="55"/>
                      </a:lnTo>
                      <a:lnTo>
                        <a:pt x="1020" y="136"/>
                      </a:lnTo>
                      <a:lnTo>
                        <a:pt x="1029" y="246"/>
                      </a:lnTo>
                      <a:lnTo>
                        <a:pt x="1050" y="239"/>
                      </a:lnTo>
                      <a:lnTo>
                        <a:pt x="1091" y="96"/>
                      </a:lnTo>
                      <a:lnTo>
                        <a:pt x="1061" y="250"/>
                      </a:lnTo>
                      <a:lnTo>
                        <a:pt x="1130" y="126"/>
                      </a:lnTo>
                      <a:lnTo>
                        <a:pt x="1185" y="85"/>
                      </a:lnTo>
                      <a:lnTo>
                        <a:pt x="1140" y="145"/>
                      </a:lnTo>
                      <a:lnTo>
                        <a:pt x="1108" y="209"/>
                      </a:lnTo>
                      <a:lnTo>
                        <a:pt x="1161" y="187"/>
                      </a:lnTo>
                      <a:lnTo>
                        <a:pt x="1095" y="234"/>
                      </a:lnTo>
                      <a:lnTo>
                        <a:pt x="1084" y="284"/>
                      </a:lnTo>
                      <a:lnTo>
                        <a:pt x="1105" y="293"/>
                      </a:lnTo>
                      <a:lnTo>
                        <a:pt x="1169" y="192"/>
                      </a:lnTo>
                      <a:lnTo>
                        <a:pt x="1249" y="132"/>
                      </a:lnTo>
                      <a:lnTo>
                        <a:pt x="1144" y="267"/>
                      </a:lnTo>
                      <a:lnTo>
                        <a:pt x="1195" y="224"/>
                      </a:lnTo>
                      <a:lnTo>
                        <a:pt x="1463" y="182"/>
                      </a:lnTo>
                      <a:lnTo>
                        <a:pt x="1181" y="247"/>
                      </a:lnTo>
                      <a:lnTo>
                        <a:pt x="1152" y="294"/>
                      </a:lnTo>
                      <a:lnTo>
                        <a:pt x="1181" y="286"/>
                      </a:lnTo>
                      <a:lnTo>
                        <a:pt x="1262" y="243"/>
                      </a:lnTo>
                      <a:lnTo>
                        <a:pt x="1198" y="307"/>
                      </a:lnTo>
                      <a:lnTo>
                        <a:pt x="1147" y="337"/>
                      </a:lnTo>
                      <a:lnTo>
                        <a:pt x="1147" y="375"/>
                      </a:lnTo>
                      <a:lnTo>
                        <a:pt x="1161" y="405"/>
                      </a:lnTo>
                      <a:lnTo>
                        <a:pt x="1189" y="438"/>
                      </a:lnTo>
                      <a:lnTo>
                        <a:pt x="1224" y="485"/>
                      </a:lnTo>
                      <a:lnTo>
                        <a:pt x="1253" y="525"/>
                      </a:lnTo>
                      <a:lnTo>
                        <a:pt x="1283" y="566"/>
                      </a:lnTo>
                      <a:lnTo>
                        <a:pt x="1310" y="606"/>
                      </a:lnTo>
                      <a:lnTo>
                        <a:pt x="1329" y="637"/>
                      </a:lnTo>
                      <a:lnTo>
                        <a:pt x="1360" y="691"/>
                      </a:lnTo>
                      <a:lnTo>
                        <a:pt x="1393" y="754"/>
                      </a:lnTo>
                      <a:lnTo>
                        <a:pt x="1417" y="808"/>
                      </a:lnTo>
                      <a:lnTo>
                        <a:pt x="1416" y="819"/>
                      </a:lnTo>
                      <a:lnTo>
                        <a:pt x="1410" y="832"/>
                      </a:lnTo>
                      <a:lnTo>
                        <a:pt x="1401" y="840"/>
                      </a:lnTo>
                      <a:lnTo>
                        <a:pt x="1389" y="845"/>
                      </a:lnTo>
                      <a:lnTo>
                        <a:pt x="1370" y="848"/>
                      </a:lnTo>
                      <a:lnTo>
                        <a:pt x="1177" y="831"/>
                      </a:lnTo>
                      <a:lnTo>
                        <a:pt x="1162" y="870"/>
                      </a:lnTo>
                      <a:lnTo>
                        <a:pt x="1135" y="1007"/>
                      </a:lnTo>
                      <a:lnTo>
                        <a:pt x="1117" y="1104"/>
                      </a:lnTo>
                      <a:lnTo>
                        <a:pt x="1093" y="1183"/>
                      </a:lnTo>
                      <a:lnTo>
                        <a:pt x="1080" y="1190"/>
                      </a:lnTo>
                      <a:lnTo>
                        <a:pt x="1063" y="1195"/>
                      </a:lnTo>
                      <a:lnTo>
                        <a:pt x="1044" y="1198"/>
                      </a:lnTo>
                      <a:lnTo>
                        <a:pt x="980" y="1196"/>
                      </a:lnTo>
                      <a:lnTo>
                        <a:pt x="828" y="1134"/>
                      </a:lnTo>
                      <a:lnTo>
                        <a:pt x="814" y="1159"/>
                      </a:lnTo>
                      <a:lnTo>
                        <a:pt x="789" y="1256"/>
                      </a:lnTo>
                      <a:lnTo>
                        <a:pt x="771" y="1331"/>
                      </a:lnTo>
                      <a:lnTo>
                        <a:pt x="748" y="1432"/>
                      </a:lnTo>
                      <a:lnTo>
                        <a:pt x="743" y="1499"/>
                      </a:lnTo>
                      <a:lnTo>
                        <a:pt x="775" y="1543"/>
                      </a:lnTo>
                      <a:lnTo>
                        <a:pt x="817" y="1597"/>
                      </a:lnTo>
                      <a:lnTo>
                        <a:pt x="868" y="1670"/>
                      </a:lnTo>
                      <a:lnTo>
                        <a:pt x="945" y="1688"/>
                      </a:lnTo>
                      <a:lnTo>
                        <a:pt x="1004" y="1701"/>
                      </a:lnTo>
                      <a:lnTo>
                        <a:pt x="1090" y="1717"/>
                      </a:lnTo>
                      <a:lnTo>
                        <a:pt x="1138" y="1725"/>
                      </a:lnTo>
                      <a:lnTo>
                        <a:pt x="1181" y="1728"/>
                      </a:lnTo>
                      <a:lnTo>
                        <a:pt x="1215" y="1733"/>
                      </a:lnTo>
                      <a:lnTo>
                        <a:pt x="1245" y="1733"/>
                      </a:lnTo>
                      <a:lnTo>
                        <a:pt x="1283" y="1728"/>
                      </a:lnTo>
                      <a:lnTo>
                        <a:pt x="1336" y="1725"/>
                      </a:lnTo>
                      <a:lnTo>
                        <a:pt x="1396" y="1693"/>
                      </a:lnTo>
                      <a:lnTo>
                        <a:pt x="1413" y="1686"/>
                      </a:lnTo>
                      <a:lnTo>
                        <a:pt x="1429" y="1687"/>
                      </a:lnTo>
                      <a:lnTo>
                        <a:pt x="1441" y="1694"/>
                      </a:lnTo>
                      <a:lnTo>
                        <a:pt x="1457" y="1711"/>
                      </a:lnTo>
                      <a:lnTo>
                        <a:pt x="1463" y="1724"/>
                      </a:lnTo>
                      <a:lnTo>
                        <a:pt x="1467" y="1747"/>
                      </a:lnTo>
                      <a:lnTo>
                        <a:pt x="1470" y="1772"/>
                      </a:lnTo>
                      <a:lnTo>
                        <a:pt x="1488" y="1781"/>
                      </a:lnTo>
                      <a:lnTo>
                        <a:pt x="1515" y="1797"/>
                      </a:lnTo>
                      <a:lnTo>
                        <a:pt x="1535" y="1811"/>
                      </a:lnTo>
                      <a:lnTo>
                        <a:pt x="1559" y="1831"/>
                      </a:lnTo>
                      <a:lnTo>
                        <a:pt x="1557" y="1845"/>
                      </a:lnTo>
                      <a:lnTo>
                        <a:pt x="1551" y="1865"/>
                      </a:lnTo>
                      <a:lnTo>
                        <a:pt x="1540" y="1878"/>
                      </a:lnTo>
                      <a:lnTo>
                        <a:pt x="1524" y="1890"/>
                      </a:lnTo>
                      <a:lnTo>
                        <a:pt x="1531" y="1903"/>
                      </a:lnTo>
                      <a:lnTo>
                        <a:pt x="1538" y="1920"/>
                      </a:lnTo>
                      <a:lnTo>
                        <a:pt x="1545" y="1943"/>
                      </a:lnTo>
                      <a:lnTo>
                        <a:pt x="1544" y="1960"/>
                      </a:lnTo>
                      <a:lnTo>
                        <a:pt x="1538" y="1982"/>
                      </a:lnTo>
                      <a:lnTo>
                        <a:pt x="1524" y="1993"/>
                      </a:lnTo>
                      <a:lnTo>
                        <a:pt x="1493" y="2013"/>
                      </a:lnTo>
                      <a:lnTo>
                        <a:pt x="1497" y="2041"/>
                      </a:lnTo>
                      <a:lnTo>
                        <a:pt x="1497" y="2058"/>
                      </a:lnTo>
                      <a:lnTo>
                        <a:pt x="1493" y="2070"/>
                      </a:lnTo>
                      <a:lnTo>
                        <a:pt x="1485" y="2078"/>
                      </a:lnTo>
                      <a:lnTo>
                        <a:pt x="1473" y="2084"/>
                      </a:lnTo>
                      <a:lnTo>
                        <a:pt x="1460" y="2081"/>
                      </a:lnTo>
                      <a:lnTo>
                        <a:pt x="1434" y="2071"/>
                      </a:lnTo>
                      <a:lnTo>
                        <a:pt x="1367" y="2046"/>
                      </a:lnTo>
                      <a:lnTo>
                        <a:pt x="1285" y="2013"/>
                      </a:lnTo>
                      <a:lnTo>
                        <a:pt x="1169" y="1980"/>
                      </a:lnTo>
                      <a:lnTo>
                        <a:pt x="1151" y="1980"/>
                      </a:lnTo>
                      <a:lnTo>
                        <a:pt x="1084" y="1963"/>
                      </a:lnTo>
                      <a:lnTo>
                        <a:pt x="952" y="1927"/>
                      </a:lnTo>
                      <a:lnTo>
                        <a:pt x="842" y="1913"/>
                      </a:lnTo>
                      <a:lnTo>
                        <a:pt x="817" y="1916"/>
                      </a:lnTo>
                      <a:lnTo>
                        <a:pt x="760" y="1920"/>
                      </a:lnTo>
                      <a:lnTo>
                        <a:pt x="731" y="1895"/>
                      </a:lnTo>
                      <a:lnTo>
                        <a:pt x="711" y="1878"/>
                      </a:lnTo>
                      <a:lnTo>
                        <a:pt x="698" y="1863"/>
                      </a:lnTo>
                      <a:lnTo>
                        <a:pt x="690" y="1845"/>
                      </a:lnTo>
                      <a:lnTo>
                        <a:pt x="677" y="1822"/>
                      </a:lnTo>
                      <a:lnTo>
                        <a:pt x="612" y="1733"/>
                      </a:lnTo>
                      <a:lnTo>
                        <a:pt x="671" y="1812"/>
                      </a:lnTo>
                      <a:lnTo>
                        <a:pt x="693" y="1844"/>
                      </a:lnTo>
                      <a:lnTo>
                        <a:pt x="701" y="1869"/>
                      </a:lnTo>
                      <a:lnTo>
                        <a:pt x="755" y="1916"/>
                      </a:lnTo>
                      <a:lnTo>
                        <a:pt x="782" y="1922"/>
                      </a:lnTo>
                      <a:lnTo>
                        <a:pt x="819" y="1915"/>
                      </a:lnTo>
                      <a:lnTo>
                        <a:pt x="845" y="1916"/>
                      </a:lnTo>
                      <a:lnTo>
                        <a:pt x="892" y="1935"/>
                      </a:lnTo>
                      <a:lnTo>
                        <a:pt x="918" y="1956"/>
                      </a:lnTo>
                      <a:lnTo>
                        <a:pt x="942" y="1976"/>
                      </a:lnTo>
                      <a:lnTo>
                        <a:pt x="966" y="2006"/>
                      </a:lnTo>
                      <a:lnTo>
                        <a:pt x="976" y="2024"/>
                      </a:lnTo>
                      <a:lnTo>
                        <a:pt x="973" y="2043"/>
                      </a:lnTo>
                      <a:lnTo>
                        <a:pt x="957" y="2068"/>
                      </a:lnTo>
                      <a:lnTo>
                        <a:pt x="937" y="2097"/>
                      </a:lnTo>
                      <a:lnTo>
                        <a:pt x="898" y="2139"/>
                      </a:lnTo>
                      <a:lnTo>
                        <a:pt x="839" y="2198"/>
                      </a:lnTo>
                      <a:lnTo>
                        <a:pt x="801" y="2240"/>
                      </a:lnTo>
                      <a:lnTo>
                        <a:pt x="720" y="2292"/>
                      </a:lnTo>
                      <a:lnTo>
                        <a:pt x="600" y="2361"/>
                      </a:lnTo>
                      <a:lnTo>
                        <a:pt x="516" y="2406"/>
                      </a:lnTo>
                      <a:lnTo>
                        <a:pt x="495" y="2430"/>
                      </a:lnTo>
                      <a:lnTo>
                        <a:pt x="471" y="2455"/>
                      </a:lnTo>
                      <a:lnTo>
                        <a:pt x="427" y="2489"/>
                      </a:lnTo>
                      <a:lnTo>
                        <a:pt x="417" y="2538"/>
                      </a:lnTo>
                      <a:lnTo>
                        <a:pt x="417" y="2629"/>
                      </a:lnTo>
                      <a:lnTo>
                        <a:pt x="425" y="2704"/>
                      </a:lnTo>
                      <a:lnTo>
                        <a:pt x="439" y="2756"/>
                      </a:lnTo>
                      <a:lnTo>
                        <a:pt x="515" y="2854"/>
                      </a:lnTo>
                      <a:lnTo>
                        <a:pt x="560" y="2896"/>
                      </a:lnTo>
                      <a:lnTo>
                        <a:pt x="565" y="2909"/>
                      </a:lnTo>
                      <a:lnTo>
                        <a:pt x="562" y="2923"/>
                      </a:lnTo>
                      <a:lnTo>
                        <a:pt x="478" y="2952"/>
                      </a:lnTo>
                      <a:lnTo>
                        <a:pt x="387" y="2940"/>
                      </a:lnTo>
                      <a:lnTo>
                        <a:pt x="338" y="2938"/>
                      </a:lnTo>
                      <a:lnTo>
                        <a:pt x="291" y="2945"/>
                      </a:lnTo>
                      <a:lnTo>
                        <a:pt x="246" y="2945"/>
                      </a:lnTo>
                      <a:lnTo>
                        <a:pt x="199" y="2936"/>
                      </a:lnTo>
                      <a:lnTo>
                        <a:pt x="193" y="2929"/>
                      </a:lnTo>
                      <a:lnTo>
                        <a:pt x="186" y="2915"/>
                      </a:lnTo>
                      <a:lnTo>
                        <a:pt x="192" y="2760"/>
                      </a:lnTo>
                      <a:lnTo>
                        <a:pt x="215" y="2603"/>
                      </a:lnTo>
                      <a:lnTo>
                        <a:pt x="196" y="2553"/>
                      </a:lnTo>
                      <a:lnTo>
                        <a:pt x="165" y="2507"/>
                      </a:lnTo>
                      <a:lnTo>
                        <a:pt x="152" y="2494"/>
                      </a:lnTo>
                      <a:lnTo>
                        <a:pt x="126" y="2470"/>
                      </a:lnTo>
                      <a:lnTo>
                        <a:pt x="109" y="2455"/>
                      </a:lnTo>
                      <a:lnTo>
                        <a:pt x="106" y="2438"/>
                      </a:lnTo>
                      <a:lnTo>
                        <a:pt x="109" y="2424"/>
                      </a:lnTo>
                      <a:lnTo>
                        <a:pt x="132" y="2396"/>
                      </a:lnTo>
                      <a:lnTo>
                        <a:pt x="165" y="2366"/>
                      </a:lnTo>
                      <a:lnTo>
                        <a:pt x="193" y="2344"/>
                      </a:lnTo>
                      <a:lnTo>
                        <a:pt x="233" y="2343"/>
                      </a:lnTo>
                      <a:lnTo>
                        <a:pt x="269" y="2346"/>
                      </a:lnTo>
                      <a:lnTo>
                        <a:pt x="424" y="2243"/>
                      </a:lnTo>
                      <a:lnTo>
                        <a:pt x="542" y="2167"/>
                      </a:lnTo>
                      <a:lnTo>
                        <a:pt x="649" y="2104"/>
                      </a:lnTo>
                      <a:lnTo>
                        <a:pt x="614" y="2110"/>
                      </a:lnTo>
                      <a:lnTo>
                        <a:pt x="511" y="2080"/>
                      </a:lnTo>
                      <a:lnTo>
                        <a:pt x="405" y="2073"/>
                      </a:lnTo>
                      <a:lnTo>
                        <a:pt x="260" y="2050"/>
                      </a:lnTo>
                      <a:lnTo>
                        <a:pt x="215" y="2058"/>
                      </a:lnTo>
                      <a:lnTo>
                        <a:pt x="108" y="2046"/>
                      </a:lnTo>
                      <a:lnTo>
                        <a:pt x="84" y="2040"/>
                      </a:lnTo>
                      <a:lnTo>
                        <a:pt x="58" y="2030"/>
                      </a:lnTo>
                      <a:lnTo>
                        <a:pt x="38" y="2017"/>
                      </a:lnTo>
                      <a:lnTo>
                        <a:pt x="25" y="2001"/>
                      </a:lnTo>
                      <a:lnTo>
                        <a:pt x="14" y="1974"/>
                      </a:lnTo>
                      <a:lnTo>
                        <a:pt x="5" y="1937"/>
                      </a:lnTo>
                      <a:lnTo>
                        <a:pt x="1" y="1903"/>
                      </a:lnTo>
                      <a:lnTo>
                        <a:pt x="0" y="1856"/>
                      </a:lnTo>
                      <a:lnTo>
                        <a:pt x="2" y="1818"/>
                      </a:lnTo>
                      <a:lnTo>
                        <a:pt x="7" y="1775"/>
                      </a:lnTo>
                      <a:lnTo>
                        <a:pt x="12" y="1738"/>
                      </a:lnTo>
                      <a:lnTo>
                        <a:pt x="24" y="1710"/>
                      </a:lnTo>
                      <a:lnTo>
                        <a:pt x="61" y="1600"/>
                      </a:lnTo>
                      <a:lnTo>
                        <a:pt x="102" y="1468"/>
                      </a:lnTo>
                      <a:lnTo>
                        <a:pt x="132" y="1380"/>
                      </a:lnTo>
                      <a:lnTo>
                        <a:pt x="209" y="1232"/>
                      </a:lnTo>
                      <a:lnTo>
                        <a:pt x="286" y="1115"/>
                      </a:lnTo>
                      <a:lnTo>
                        <a:pt x="351" y="1027"/>
                      </a:lnTo>
                      <a:lnTo>
                        <a:pt x="394" y="969"/>
                      </a:lnTo>
                      <a:lnTo>
                        <a:pt x="425" y="916"/>
                      </a:lnTo>
                      <a:lnTo>
                        <a:pt x="462" y="870"/>
                      </a:lnTo>
                      <a:lnTo>
                        <a:pt x="471" y="802"/>
                      </a:lnTo>
                      <a:lnTo>
                        <a:pt x="508" y="711"/>
                      </a:lnTo>
                      <a:lnTo>
                        <a:pt x="533" y="631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 w="4763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41" name="Group 656">
                  <a:extLst>
                    <a:ext uri="{FF2B5EF4-FFF2-40B4-BE49-F238E27FC236}">
                      <a16:creationId xmlns:a16="http://schemas.microsoft.com/office/drawing/2014/main" id="{8F0D03C2-2F98-43D1-ACD7-0EFBFA2400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774" y="3150"/>
                  <a:ext cx="67" cy="89"/>
                  <a:chOff x="-774" y="3150"/>
                  <a:chExt cx="67" cy="89"/>
                </a:xfrm>
                <a:grpFill/>
              </p:grpSpPr>
              <p:sp>
                <p:nvSpPr>
                  <p:cNvPr id="1143" name="Freeform 657">
                    <a:extLst>
                      <a:ext uri="{FF2B5EF4-FFF2-40B4-BE49-F238E27FC236}">
                        <a16:creationId xmlns:a16="http://schemas.microsoft.com/office/drawing/2014/main" id="{333773B2-F344-4D8D-823E-1C6A3E1CB4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774" y="3150"/>
                    <a:ext cx="67" cy="32"/>
                  </a:xfrm>
                  <a:custGeom>
                    <a:avLst/>
                    <a:gdLst>
                      <a:gd name="T0" fmla="*/ 0 w 200"/>
                      <a:gd name="T1" fmla="*/ 0 h 97"/>
                      <a:gd name="T2" fmla="*/ 0 w 200"/>
                      <a:gd name="T3" fmla="*/ 0 h 97"/>
                      <a:gd name="T4" fmla="*/ 1 w 200"/>
                      <a:gd name="T5" fmla="*/ 0 h 97"/>
                      <a:gd name="T6" fmla="*/ 1 w 200"/>
                      <a:gd name="T7" fmla="*/ 0 h 97"/>
                      <a:gd name="T8" fmla="*/ 1 w 200"/>
                      <a:gd name="T9" fmla="*/ 0 h 97"/>
                      <a:gd name="T10" fmla="*/ 1 w 200"/>
                      <a:gd name="T11" fmla="*/ 0 h 97"/>
                      <a:gd name="T12" fmla="*/ 1 w 200"/>
                      <a:gd name="T13" fmla="*/ 0 h 97"/>
                      <a:gd name="T14" fmla="*/ 2 w 200"/>
                      <a:gd name="T15" fmla="*/ 0 h 97"/>
                      <a:gd name="T16" fmla="*/ 2 w 200"/>
                      <a:gd name="T17" fmla="*/ 0 h 97"/>
                      <a:gd name="T18" fmla="*/ 2 w 200"/>
                      <a:gd name="T19" fmla="*/ 1 h 97"/>
                      <a:gd name="T20" fmla="*/ 2 w 200"/>
                      <a:gd name="T21" fmla="*/ 1 h 97"/>
                      <a:gd name="T22" fmla="*/ 2 w 200"/>
                      <a:gd name="T23" fmla="*/ 1 h 97"/>
                      <a:gd name="T24" fmla="*/ 2 w 200"/>
                      <a:gd name="T25" fmla="*/ 1 h 97"/>
                      <a:gd name="T26" fmla="*/ 2 w 200"/>
                      <a:gd name="T27" fmla="*/ 1 h 97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00"/>
                      <a:gd name="T43" fmla="*/ 0 h 97"/>
                      <a:gd name="T44" fmla="*/ 200 w 200"/>
                      <a:gd name="T45" fmla="*/ 97 h 97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00" h="97">
                        <a:moveTo>
                          <a:pt x="0" y="32"/>
                        </a:moveTo>
                        <a:lnTo>
                          <a:pt x="24" y="20"/>
                        </a:lnTo>
                        <a:lnTo>
                          <a:pt x="49" y="10"/>
                        </a:lnTo>
                        <a:lnTo>
                          <a:pt x="69" y="5"/>
                        </a:lnTo>
                        <a:lnTo>
                          <a:pt x="87" y="2"/>
                        </a:lnTo>
                        <a:lnTo>
                          <a:pt x="104" y="0"/>
                        </a:lnTo>
                        <a:lnTo>
                          <a:pt x="120" y="5"/>
                        </a:lnTo>
                        <a:lnTo>
                          <a:pt x="127" y="15"/>
                        </a:lnTo>
                        <a:lnTo>
                          <a:pt x="136" y="30"/>
                        </a:lnTo>
                        <a:lnTo>
                          <a:pt x="145" y="46"/>
                        </a:lnTo>
                        <a:lnTo>
                          <a:pt x="157" y="64"/>
                        </a:lnTo>
                        <a:lnTo>
                          <a:pt x="165" y="79"/>
                        </a:lnTo>
                        <a:lnTo>
                          <a:pt x="180" y="92"/>
                        </a:lnTo>
                        <a:lnTo>
                          <a:pt x="200" y="97"/>
                        </a:lnTo>
                      </a:path>
                    </a:pathLst>
                  </a:custGeom>
                  <a:grp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44" name="Freeform 658">
                    <a:extLst>
                      <a:ext uri="{FF2B5EF4-FFF2-40B4-BE49-F238E27FC236}">
                        <a16:creationId xmlns:a16="http://schemas.microsoft.com/office/drawing/2014/main" id="{37BA9AFF-992B-4379-9491-7DA55EC93F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729" y="3187"/>
                    <a:ext cx="21" cy="52"/>
                  </a:xfrm>
                  <a:custGeom>
                    <a:avLst/>
                    <a:gdLst>
                      <a:gd name="T0" fmla="*/ 1 w 63"/>
                      <a:gd name="T1" fmla="*/ 0 h 158"/>
                      <a:gd name="T2" fmla="*/ 1 w 63"/>
                      <a:gd name="T3" fmla="*/ 0 h 158"/>
                      <a:gd name="T4" fmla="*/ 0 w 63"/>
                      <a:gd name="T5" fmla="*/ 0 h 158"/>
                      <a:gd name="T6" fmla="*/ 0 w 63"/>
                      <a:gd name="T7" fmla="*/ 1 h 158"/>
                      <a:gd name="T8" fmla="*/ 0 w 63"/>
                      <a:gd name="T9" fmla="*/ 1 h 158"/>
                      <a:gd name="T10" fmla="*/ 0 w 63"/>
                      <a:gd name="T11" fmla="*/ 1 h 158"/>
                      <a:gd name="T12" fmla="*/ 0 w 63"/>
                      <a:gd name="T13" fmla="*/ 1 h 158"/>
                      <a:gd name="T14" fmla="*/ 0 w 63"/>
                      <a:gd name="T15" fmla="*/ 1 h 158"/>
                      <a:gd name="T16" fmla="*/ 0 w 63"/>
                      <a:gd name="T17" fmla="*/ 2 h 158"/>
                      <a:gd name="T18" fmla="*/ 0 w 63"/>
                      <a:gd name="T19" fmla="*/ 2 h 158"/>
                      <a:gd name="T20" fmla="*/ 0 w 63"/>
                      <a:gd name="T21" fmla="*/ 2 h 158"/>
                      <a:gd name="T22" fmla="*/ 0 w 63"/>
                      <a:gd name="T23" fmla="*/ 2 h 158"/>
                      <a:gd name="T24" fmla="*/ 0 w 63"/>
                      <a:gd name="T25" fmla="*/ 1 h 158"/>
                      <a:gd name="T26" fmla="*/ 1 w 63"/>
                      <a:gd name="T27" fmla="*/ 1 h 158"/>
                      <a:gd name="T28" fmla="*/ 1 w 63"/>
                      <a:gd name="T29" fmla="*/ 1 h 158"/>
                      <a:gd name="T30" fmla="*/ 1 w 63"/>
                      <a:gd name="T31" fmla="*/ 1 h 158"/>
                      <a:gd name="T32" fmla="*/ 1 w 63"/>
                      <a:gd name="T33" fmla="*/ 1 h 158"/>
                      <a:gd name="T34" fmla="*/ 1 w 63"/>
                      <a:gd name="T35" fmla="*/ 0 h 158"/>
                      <a:gd name="T36" fmla="*/ 1 w 63"/>
                      <a:gd name="T37" fmla="*/ 0 h 158"/>
                      <a:gd name="T38" fmla="*/ 1 w 63"/>
                      <a:gd name="T39" fmla="*/ 0 h 158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63"/>
                      <a:gd name="T61" fmla="*/ 0 h 158"/>
                      <a:gd name="T62" fmla="*/ 63 w 63"/>
                      <a:gd name="T63" fmla="*/ 158 h 158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63" h="158">
                        <a:moveTo>
                          <a:pt x="56" y="0"/>
                        </a:moveTo>
                        <a:lnTo>
                          <a:pt x="43" y="9"/>
                        </a:lnTo>
                        <a:lnTo>
                          <a:pt x="30" y="24"/>
                        </a:lnTo>
                        <a:lnTo>
                          <a:pt x="17" y="43"/>
                        </a:lnTo>
                        <a:lnTo>
                          <a:pt x="9" y="63"/>
                        </a:lnTo>
                        <a:lnTo>
                          <a:pt x="3" y="83"/>
                        </a:lnTo>
                        <a:lnTo>
                          <a:pt x="0" y="104"/>
                        </a:lnTo>
                        <a:lnTo>
                          <a:pt x="0" y="124"/>
                        </a:lnTo>
                        <a:lnTo>
                          <a:pt x="4" y="147"/>
                        </a:lnTo>
                        <a:lnTo>
                          <a:pt x="9" y="158"/>
                        </a:lnTo>
                        <a:lnTo>
                          <a:pt x="20" y="148"/>
                        </a:lnTo>
                        <a:lnTo>
                          <a:pt x="29" y="137"/>
                        </a:lnTo>
                        <a:lnTo>
                          <a:pt x="39" y="122"/>
                        </a:lnTo>
                        <a:lnTo>
                          <a:pt x="46" y="110"/>
                        </a:lnTo>
                        <a:lnTo>
                          <a:pt x="53" y="92"/>
                        </a:lnTo>
                        <a:lnTo>
                          <a:pt x="57" y="75"/>
                        </a:lnTo>
                        <a:lnTo>
                          <a:pt x="61" y="53"/>
                        </a:lnTo>
                        <a:lnTo>
                          <a:pt x="63" y="36"/>
                        </a:lnTo>
                        <a:lnTo>
                          <a:pt x="60" y="16"/>
                        </a:lnTo>
                        <a:lnTo>
                          <a:pt x="56" y="0"/>
                        </a:lnTo>
                        <a:close/>
                      </a:path>
                    </a:pathLst>
                  </a:custGeom>
                  <a:grp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101" name="Group 708">
              <a:extLst>
                <a:ext uri="{FF2B5EF4-FFF2-40B4-BE49-F238E27FC236}">
                  <a16:creationId xmlns:a16="http://schemas.microsoft.com/office/drawing/2014/main" id="{970F6200-7FB7-4379-8659-8AB24F1391FB}"/>
                </a:ext>
              </a:extLst>
            </p:cNvPr>
            <p:cNvGrpSpPr/>
            <p:nvPr/>
          </p:nvGrpSpPr>
          <p:grpSpPr>
            <a:xfrm>
              <a:off x="7363290" y="1080373"/>
              <a:ext cx="579410" cy="771062"/>
              <a:chOff x="533400" y="5257800"/>
              <a:chExt cx="609600" cy="879479"/>
            </a:xfrm>
          </p:grpSpPr>
          <p:grpSp>
            <p:nvGrpSpPr>
              <p:cNvPr id="1119" name="Group 645">
                <a:extLst>
                  <a:ext uri="{FF2B5EF4-FFF2-40B4-BE49-F238E27FC236}">
                    <a16:creationId xmlns:a16="http://schemas.microsoft.com/office/drawing/2014/main" id="{C404EEF3-86CC-474A-964B-62AD25D982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533400" y="5380283"/>
                <a:ext cx="342900" cy="756996"/>
                <a:chOff x="-720" y="2880"/>
                <a:chExt cx="624" cy="890"/>
              </a:xfrm>
            </p:grpSpPr>
            <p:sp>
              <p:nvSpPr>
                <p:cNvPr id="1126" name="Freeform 646">
                  <a:extLst>
                    <a:ext uri="{FF2B5EF4-FFF2-40B4-BE49-F238E27FC236}">
                      <a16:creationId xmlns:a16="http://schemas.microsoft.com/office/drawing/2014/main" id="{6D75A21C-99C9-4516-A638-7E48F54F66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20" y="3312"/>
                  <a:ext cx="551" cy="458"/>
                </a:xfrm>
                <a:custGeom>
                  <a:avLst/>
                  <a:gdLst>
                    <a:gd name="T0" fmla="*/ 20 w 1654"/>
                    <a:gd name="T1" fmla="*/ 17 h 1375"/>
                    <a:gd name="T2" fmla="*/ 20 w 1654"/>
                    <a:gd name="T3" fmla="*/ 8 h 1375"/>
                    <a:gd name="T4" fmla="*/ 20 w 1654"/>
                    <a:gd name="T5" fmla="*/ 1 h 1375"/>
                    <a:gd name="T6" fmla="*/ 10 w 1654"/>
                    <a:gd name="T7" fmla="*/ 0 h 1375"/>
                    <a:gd name="T8" fmla="*/ 0 w 1654"/>
                    <a:gd name="T9" fmla="*/ 1 h 1375"/>
                    <a:gd name="T10" fmla="*/ 0 w 1654"/>
                    <a:gd name="T11" fmla="*/ 4 h 1375"/>
                    <a:gd name="T12" fmla="*/ 0 w 1654"/>
                    <a:gd name="T13" fmla="*/ 17 h 1375"/>
                    <a:gd name="T14" fmla="*/ 2 w 1654"/>
                    <a:gd name="T15" fmla="*/ 17 h 1375"/>
                    <a:gd name="T16" fmla="*/ 2 w 1654"/>
                    <a:gd name="T17" fmla="*/ 5 h 1375"/>
                    <a:gd name="T18" fmla="*/ 6 w 1654"/>
                    <a:gd name="T19" fmla="*/ 4 h 1375"/>
                    <a:gd name="T20" fmla="*/ 19 w 1654"/>
                    <a:gd name="T21" fmla="*/ 4 h 1375"/>
                    <a:gd name="T22" fmla="*/ 19 w 1654"/>
                    <a:gd name="T23" fmla="*/ 17 h 1375"/>
                    <a:gd name="T24" fmla="*/ 20 w 1654"/>
                    <a:gd name="T25" fmla="*/ 17 h 137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654"/>
                    <a:gd name="T40" fmla="*/ 0 h 1375"/>
                    <a:gd name="T41" fmla="*/ 1654 w 1654"/>
                    <a:gd name="T42" fmla="*/ 1375 h 137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654" h="1375">
                      <a:moveTo>
                        <a:pt x="1654" y="1372"/>
                      </a:moveTo>
                      <a:lnTo>
                        <a:pt x="1654" y="662"/>
                      </a:lnTo>
                      <a:lnTo>
                        <a:pt x="1629" y="94"/>
                      </a:lnTo>
                      <a:lnTo>
                        <a:pt x="791" y="0"/>
                      </a:lnTo>
                      <a:lnTo>
                        <a:pt x="27" y="84"/>
                      </a:lnTo>
                      <a:lnTo>
                        <a:pt x="23" y="285"/>
                      </a:lnTo>
                      <a:lnTo>
                        <a:pt x="0" y="1366"/>
                      </a:lnTo>
                      <a:lnTo>
                        <a:pt x="171" y="1366"/>
                      </a:lnTo>
                      <a:lnTo>
                        <a:pt x="171" y="387"/>
                      </a:lnTo>
                      <a:lnTo>
                        <a:pt x="498" y="363"/>
                      </a:lnTo>
                      <a:lnTo>
                        <a:pt x="1500" y="363"/>
                      </a:lnTo>
                      <a:lnTo>
                        <a:pt x="1514" y="1375"/>
                      </a:lnTo>
                      <a:lnTo>
                        <a:pt x="1654" y="1372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4763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27" name="Freeform 647">
                  <a:extLst>
                    <a:ext uri="{FF2B5EF4-FFF2-40B4-BE49-F238E27FC236}">
                      <a16:creationId xmlns:a16="http://schemas.microsoft.com/office/drawing/2014/main" id="{F33B1313-3C48-4BCA-B099-57E621700F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20" y="3291"/>
                  <a:ext cx="215" cy="117"/>
                </a:xfrm>
                <a:custGeom>
                  <a:avLst/>
                  <a:gdLst>
                    <a:gd name="T0" fmla="*/ 1 w 646"/>
                    <a:gd name="T1" fmla="*/ 1 h 350"/>
                    <a:gd name="T2" fmla="*/ 3 w 646"/>
                    <a:gd name="T3" fmla="*/ 1 h 350"/>
                    <a:gd name="T4" fmla="*/ 4 w 646"/>
                    <a:gd name="T5" fmla="*/ 0 h 350"/>
                    <a:gd name="T6" fmla="*/ 5 w 646"/>
                    <a:gd name="T7" fmla="*/ 1 h 350"/>
                    <a:gd name="T8" fmla="*/ 8 w 646"/>
                    <a:gd name="T9" fmla="*/ 3 h 350"/>
                    <a:gd name="T10" fmla="*/ 8 w 646"/>
                    <a:gd name="T11" fmla="*/ 4 h 350"/>
                    <a:gd name="T12" fmla="*/ 6 w 646"/>
                    <a:gd name="T13" fmla="*/ 4 h 350"/>
                    <a:gd name="T14" fmla="*/ 0 w 646"/>
                    <a:gd name="T15" fmla="*/ 1 h 350"/>
                    <a:gd name="T16" fmla="*/ 1 w 646"/>
                    <a:gd name="T17" fmla="*/ 1 h 35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46"/>
                    <a:gd name="T28" fmla="*/ 0 h 350"/>
                    <a:gd name="T29" fmla="*/ 646 w 646"/>
                    <a:gd name="T30" fmla="*/ 350 h 35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46" h="350">
                      <a:moveTo>
                        <a:pt x="121" y="68"/>
                      </a:moveTo>
                      <a:lnTo>
                        <a:pt x="206" y="55"/>
                      </a:lnTo>
                      <a:lnTo>
                        <a:pt x="286" y="0"/>
                      </a:lnTo>
                      <a:lnTo>
                        <a:pt x="369" y="82"/>
                      </a:lnTo>
                      <a:lnTo>
                        <a:pt x="629" y="242"/>
                      </a:lnTo>
                      <a:lnTo>
                        <a:pt x="646" y="301"/>
                      </a:lnTo>
                      <a:lnTo>
                        <a:pt x="497" y="350"/>
                      </a:lnTo>
                      <a:lnTo>
                        <a:pt x="0" y="108"/>
                      </a:lnTo>
                      <a:lnTo>
                        <a:pt x="121" y="6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4763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29" name="Freeform 648">
                  <a:extLst>
                    <a:ext uri="{FF2B5EF4-FFF2-40B4-BE49-F238E27FC236}">
                      <a16:creationId xmlns:a16="http://schemas.microsoft.com/office/drawing/2014/main" id="{2BC84AEC-6452-45E0-8430-29459F978D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10" y="2880"/>
                  <a:ext cx="514" cy="524"/>
                </a:xfrm>
                <a:custGeom>
                  <a:avLst/>
                  <a:gdLst>
                    <a:gd name="T0" fmla="*/ 4 w 1544"/>
                    <a:gd name="T1" fmla="*/ 4 h 1572"/>
                    <a:gd name="T2" fmla="*/ 4 w 1544"/>
                    <a:gd name="T3" fmla="*/ 3 h 1572"/>
                    <a:gd name="T4" fmla="*/ 4 w 1544"/>
                    <a:gd name="T5" fmla="*/ 2 h 1572"/>
                    <a:gd name="T6" fmla="*/ 4 w 1544"/>
                    <a:gd name="T7" fmla="*/ 1 h 1572"/>
                    <a:gd name="T8" fmla="*/ 5 w 1544"/>
                    <a:gd name="T9" fmla="*/ 1 h 1572"/>
                    <a:gd name="T10" fmla="*/ 5 w 1544"/>
                    <a:gd name="T11" fmla="*/ 1 h 1572"/>
                    <a:gd name="T12" fmla="*/ 5 w 1544"/>
                    <a:gd name="T13" fmla="*/ 1 h 1572"/>
                    <a:gd name="T14" fmla="*/ 7 w 1544"/>
                    <a:gd name="T15" fmla="*/ 1 h 1572"/>
                    <a:gd name="T16" fmla="*/ 10 w 1544"/>
                    <a:gd name="T17" fmla="*/ 0 h 1572"/>
                    <a:gd name="T18" fmla="*/ 12 w 1544"/>
                    <a:gd name="T19" fmla="*/ 0 h 1572"/>
                    <a:gd name="T20" fmla="*/ 14 w 1544"/>
                    <a:gd name="T21" fmla="*/ 0 h 1572"/>
                    <a:gd name="T22" fmla="*/ 16 w 1544"/>
                    <a:gd name="T23" fmla="*/ 0 h 1572"/>
                    <a:gd name="T24" fmla="*/ 18 w 1544"/>
                    <a:gd name="T25" fmla="*/ 0 h 1572"/>
                    <a:gd name="T26" fmla="*/ 19 w 1544"/>
                    <a:gd name="T27" fmla="*/ 0 h 1572"/>
                    <a:gd name="T28" fmla="*/ 19 w 1544"/>
                    <a:gd name="T29" fmla="*/ 0 h 1572"/>
                    <a:gd name="T30" fmla="*/ 19 w 1544"/>
                    <a:gd name="T31" fmla="*/ 0 h 1572"/>
                    <a:gd name="T32" fmla="*/ 19 w 1544"/>
                    <a:gd name="T33" fmla="*/ 1 h 1572"/>
                    <a:gd name="T34" fmla="*/ 19 w 1544"/>
                    <a:gd name="T35" fmla="*/ 1 h 1572"/>
                    <a:gd name="T36" fmla="*/ 19 w 1544"/>
                    <a:gd name="T37" fmla="*/ 1 h 1572"/>
                    <a:gd name="T38" fmla="*/ 19 w 1544"/>
                    <a:gd name="T39" fmla="*/ 3 h 1572"/>
                    <a:gd name="T40" fmla="*/ 18 w 1544"/>
                    <a:gd name="T41" fmla="*/ 4 h 1572"/>
                    <a:gd name="T42" fmla="*/ 18 w 1544"/>
                    <a:gd name="T43" fmla="*/ 7 h 1572"/>
                    <a:gd name="T44" fmla="*/ 17 w 1544"/>
                    <a:gd name="T45" fmla="*/ 9 h 1572"/>
                    <a:gd name="T46" fmla="*/ 16 w 1544"/>
                    <a:gd name="T47" fmla="*/ 13 h 1572"/>
                    <a:gd name="T48" fmla="*/ 15 w 1544"/>
                    <a:gd name="T49" fmla="*/ 17 h 1572"/>
                    <a:gd name="T50" fmla="*/ 15 w 1544"/>
                    <a:gd name="T51" fmla="*/ 17 h 1572"/>
                    <a:gd name="T52" fmla="*/ 15 w 1544"/>
                    <a:gd name="T53" fmla="*/ 18 h 1572"/>
                    <a:gd name="T54" fmla="*/ 14 w 1544"/>
                    <a:gd name="T55" fmla="*/ 18 h 1572"/>
                    <a:gd name="T56" fmla="*/ 14 w 1544"/>
                    <a:gd name="T57" fmla="*/ 18 h 1572"/>
                    <a:gd name="T58" fmla="*/ 14 w 1544"/>
                    <a:gd name="T59" fmla="*/ 19 h 1572"/>
                    <a:gd name="T60" fmla="*/ 14 w 1544"/>
                    <a:gd name="T61" fmla="*/ 19 h 1572"/>
                    <a:gd name="T62" fmla="*/ 14 w 1544"/>
                    <a:gd name="T63" fmla="*/ 19 h 1572"/>
                    <a:gd name="T64" fmla="*/ 13 w 1544"/>
                    <a:gd name="T65" fmla="*/ 19 h 1572"/>
                    <a:gd name="T66" fmla="*/ 12 w 1544"/>
                    <a:gd name="T67" fmla="*/ 19 h 1572"/>
                    <a:gd name="T68" fmla="*/ 11 w 1544"/>
                    <a:gd name="T69" fmla="*/ 19 h 1572"/>
                    <a:gd name="T70" fmla="*/ 10 w 1544"/>
                    <a:gd name="T71" fmla="*/ 19 h 1572"/>
                    <a:gd name="T72" fmla="*/ 9 w 1544"/>
                    <a:gd name="T73" fmla="*/ 19 h 1572"/>
                    <a:gd name="T74" fmla="*/ 8 w 1544"/>
                    <a:gd name="T75" fmla="*/ 19 h 1572"/>
                    <a:gd name="T76" fmla="*/ 7 w 1544"/>
                    <a:gd name="T77" fmla="*/ 19 h 1572"/>
                    <a:gd name="T78" fmla="*/ 6 w 1544"/>
                    <a:gd name="T79" fmla="*/ 19 h 1572"/>
                    <a:gd name="T80" fmla="*/ 1 w 1544"/>
                    <a:gd name="T81" fmla="*/ 15 h 1572"/>
                    <a:gd name="T82" fmla="*/ 0 w 1544"/>
                    <a:gd name="T83" fmla="*/ 15 h 1572"/>
                    <a:gd name="T84" fmla="*/ 0 w 1544"/>
                    <a:gd name="T85" fmla="*/ 15 h 1572"/>
                    <a:gd name="T86" fmla="*/ 0 w 1544"/>
                    <a:gd name="T87" fmla="*/ 15 h 1572"/>
                    <a:gd name="T88" fmla="*/ 0 w 1544"/>
                    <a:gd name="T89" fmla="*/ 14 h 1572"/>
                    <a:gd name="T90" fmla="*/ 0 w 1544"/>
                    <a:gd name="T91" fmla="*/ 14 h 1572"/>
                    <a:gd name="T92" fmla="*/ 2 w 1544"/>
                    <a:gd name="T93" fmla="*/ 9 h 1572"/>
                    <a:gd name="T94" fmla="*/ 3 w 1544"/>
                    <a:gd name="T95" fmla="*/ 6 h 1572"/>
                    <a:gd name="T96" fmla="*/ 4 w 1544"/>
                    <a:gd name="T97" fmla="*/ 4 h 157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544"/>
                    <a:gd name="T148" fmla="*/ 0 h 1572"/>
                    <a:gd name="T149" fmla="*/ 1544 w 1544"/>
                    <a:gd name="T150" fmla="*/ 1572 h 157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544" h="1572">
                      <a:moveTo>
                        <a:pt x="288" y="319"/>
                      </a:moveTo>
                      <a:lnTo>
                        <a:pt x="325" y="211"/>
                      </a:lnTo>
                      <a:lnTo>
                        <a:pt x="350" y="141"/>
                      </a:lnTo>
                      <a:lnTo>
                        <a:pt x="358" y="121"/>
                      </a:lnTo>
                      <a:lnTo>
                        <a:pt x="372" y="104"/>
                      </a:lnTo>
                      <a:lnTo>
                        <a:pt x="381" y="95"/>
                      </a:lnTo>
                      <a:lnTo>
                        <a:pt x="397" y="90"/>
                      </a:lnTo>
                      <a:lnTo>
                        <a:pt x="592" y="51"/>
                      </a:lnTo>
                      <a:lnTo>
                        <a:pt x="802" y="14"/>
                      </a:lnTo>
                      <a:lnTo>
                        <a:pt x="992" y="0"/>
                      </a:lnTo>
                      <a:lnTo>
                        <a:pt x="1100" y="0"/>
                      </a:lnTo>
                      <a:lnTo>
                        <a:pt x="1325" y="13"/>
                      </a:lnTo>
                      <a:lnTo>
                        <a:pt x="1487" y="20"/>
                      </a:lnTo>
                      <a:lnTo>
                        <a:pt x="1511" y="23"/>
                      </a:lnTo>
                      <a:lnTo>
                        <a:pt x="1527" y="30"/>
                      </a:lnTo>
                      <a:lnTo>
                        <a:pt x="1537" y="37"/>
                      </a:lnTo>
                      <a:lnTo>
                        <a:pt x="1544" y="48"/>
                      </a:lnTo>
                      <a:lnTo>
                        <a:pt x="1544" y="63"/>
                      </a:lnTo>
                      <a:lnTo>
                        <a:pt x="1535" y="105"/>
                      </a:lnTo>
                      <a:lnTo>
                        <a:pt x="1504" y="248"/>
                      </a:lnTo>
                      <a:lnTo>
                        <a:pt x="1480" y="353"/>
                      </a:lnTo>
                      <a:lnTo>
                        <a:pt x="1428" y="591"/>
                      </a:lnTo>
                      <a:lnTo>
                        <a:pt x="1394" y="737"/>
                      </a:lnTo>
                      <a:lnTo>
                        <a:pt x="1302" y="1080"/>
                      </a:lnTo>
                      <a:lnTo>
                        <a:pt x="1214" y="1355"/>
                      </a:lnTo>
                      <a:lnTo>
                        <a:pt x="1197" y="1407"/>
                      </a:lnTo>
                      <a:lnTo>
                        <a:pt x="1187" y="1437"/>
                      </a:lnTo>
                      <a:lnTo>
                        <a:pt x="1178" y="1465"/>
                      </a:lnTo>
                      <a:lnTo>
                        <a:pt x="1168" y="1483"/>
                      </a:lnTo>
                      <a:lnTo>
                        <a:pt x="1152" y="1501"/>
                      </a:lnTo>
                      <a:lnTo>
                        <a:pt x="1137" y="1508"/>
                      </a:lnTo>
                      <a:lnTo>
                        <a:pt x="1108" y="1515"/>
                      </a:lnTo>
                      <a:lnTo>
                        <a:pt x="1056" y="1520"/>
                      </a:lnTo>
                      <a:lnTo>
                        <a:pt x="967" y="1520"/>
                      </a:lnTo>
                      <a:lnTo>
                        <a:pt x="893" y="1528"/>
                      </a:lnTo>
                      <a:lnTo>
                        <a:pt x="795" y="1544"/>
                      </a:lnTo>
                      <a:lnTo>
                        <a:pt x="694" y="1561"/>
                      </a:lnTo>
                      <a:lnTo>
                        <a:pt x="626" y="1572"/>
                      </a:lnTo>
                      <a:lnTo>
                        <a:pt x="540" y="1572"/>
                      </a:lnTo>
                      <a:lnTo>
                        <a:pt x="523" y="1561"/>
                      </a:lnTo>
                      <a:lnTo>
                        <a:pt x="47" y="1248"/>
                      </a:lnTo>
                      <a:lnTo>
                        <a:pt x="24" y="1228"/>
                      </a:lnTo>
                      <a:lnTo>
                        <a:pt x="7" y="1207"/>
                      </a:lnTo>
                      <a:lnTo>
                        <a:pt x="0" y="1182"/>
                      </a:lnTo>
                      <a:lnTo>
                        <a:pt x="0" y="1154"/>
                      </a:lnTo>
                      <a:lnTo>
                        <a:pt x="7" y="1128"/>
                      </a:lnTo>
                      <a:lnTo>
                        <a:pt x="142" y="741"/>
                      </a:lnTo>
                      <a:lnTo>
                        <a:pt x="229" y="497"/>
                      </a:lnTo>
                      <a:lnTo>
                        <a:pt x="288" y="319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31" name="Freeform 649">
                  <a:extLst>
                    <a:ext uri="{FF2B5EF4-FFF2-40B4-BE49-F238E27FC236}">
                      <a16:creationId xmlns:a16="http://schemas.microsoft.com/office/drawing/2014/main" id="{4535AC86-F209-487F-87D5-31B2772628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583" y="2932"/>
                  <a:ext cx="306" cy="398"/>
                </a:xfrm>
                <a:custGeom>
                  <a:avLst/>
                  <a:gdLst>
                    <a:gd name="T0" fmla="*/ 3 w 918"/>
                    <a:gd name="T1" fmla="*/ 4 h 1193"/>
                    <a:gd name="T2" fmla="*/ 3 w 918"/>
                    <a:gd name="T3" fmla="*/ 2 h 1193"/>
                    <a:gd name="T4" fmla="*/ 4 w 918"/>
                    <a:gd name="T5" fmla="*/ 0 h 1193"/>
                    <a:gd name="T6" fmla="*/ 4 w 918"/>
                    <a:gd name="T7" fmla="*/ 0 h 1193"/>
                    <a:gd name="T8" fmla="*/ 4 w 918"/>
                    <a:gd name="T9" fmla="*/ 0 h 1193"/>
                    <a:gd name="T10" fmla="*/ 5 w 918"/>
                    <a:gd name="T11" fmla="*/ 0 h 1193"/>
                    <a:gd name="T12" fmla="*/ 8 w 918"/>
                    <a:gd name="T13" fmla="*/ 0 h 1193"/>
                    <a:gd name="T14" fmla="*/ 11 w 918"/>
                    <a:gd name="T15" fmla="*/ 0 h 1193"/>
                    <a:gd name="T16" fmla="*/ 11 w 918"/>
                    <a:gd name="T17" fmla="*/ 0 h 1193"/>
                    <a:gd name="T18" fmla="*/ 11 w 918"/>
                    <a:gd name="T19" fmla="*/ 0 h 1193"/>
                    <a:gd name="T20" fmla="*/ 11 w 918"/>
                    <a:gd name="T21" fmla="*/ 0 h 1193"/>
                    <a:gd name="T22" fmla="*/ 11 w 918"/>
                    <a:gd name="T23" fmla="*/ 2 h 1193"/>
                    <a:gd name="T24" fmla="*/ 11 w 918"/>
                    <a:gd name="T25" fmla="*/ 3 h 1193"/>
                    <a:gd name="T26" fmla="*/ 10 w 918"/>
                    <a:gd name="T27" fmla="*/ 5 h 1193"/>
                    <a:gd name="T28" fmla="*/ 8 w 918"/>
                    <a:gd name="T29" fmla="*/ 9 h 1193"/>
                    <a:gd name="T30" fmla="*/ 7 w 918"/>
                    <a:gd name="T31" fmla="*/ 12 h 1193"/>
                    <a:gd name="T32" fmla="*/ 6 w 918"/>
                    <a:gd name="T33" fmla="*/ 13 h 1193"/>
                    <a:gd name="T34" fmla="*/ 6 w 918"/>
                    <a:gd name="T35" fmla="*/ 14 h 1193"/>
                    <a:gd name="T36" fmla="*/ 6 w 918"/>
                    <a:gd name="T37" fmla="*/ 14 h 1193"/>
                    <a:gd name="T38" fmla="*/ 6 w 918"/>
                    <a:gd name="T39" fmla="*/ 14 h 1193"/>
                    <a:gd name="T40" fmla="*/ 6 w 918"/>
                    <a:gd name="T41" fmla="*/ 15 h 1193"/>
                    <a:gd name="T42" fmla="*/ 5 w 918"/>
                    <a:gd name="T43" fmla="*/ 15 h 1193"/>
                    <a:gd name="T44" fmla="*/ 5 w 918"/>
                    <a:gd name="T45" fmla="*/ 15 h 1193"/>
                    <a:gd name="T46" fmla="*/ 5 w 918"/>
                    <a:gd name="T47" fmla="*/ 15 h 1193"/>
                    <a:gd name="T48" fmla="*/ 5 w 918"/>
                    <a:gd name="T49" fmla="*/ 15 h 1193"/>
                    <a:gd name="T50" fmla="*/ 4 w 918"/>
                    <a:gd name="T51" fmla="*/ 14 h 1193"/>
                    <a:gd name="T52" fmla="*/ 4 w 918"/>
                    <a:gd name="T53" fmla="*/ 14 h 1193"/>
                    <a:gd name="T54" fmla="*/ 4 w 918"/>
                    <a:gd name="T55" fmla="*/ 14 h 1193"/>
                    <a:gd name="T56" fmla="*/ 3 w 918"/>
                    <a:gd name="T57" fmla="*/ 13 h 1193"/>
                    <a:gd name="T58" fmla="*/ 0 w 918"/>
                    <a:gd name="T59" fmla="*/ 12 h 1193"/>
                    <a:gd name="T60" fmla="*/ 0 w 918"/>
                    <a:gd name="T61" fmla="*/ 12 h 1193"/>
                    <a:gd name="T62" fmla="*/ 0 w 918"/>
                    <a:gd name="T63" fmla="*/ 12 h 1193"/>
                    <a:gd name="T64" fmla="*/ 0 w 918"/>
                    <a:gd name="T65" fmla="*/ 12 h 1193"/>
                    <a:gd name="T66" fmla="*/ 0 w 918"/>
                    <a:gd name="T67" fmla="*/ 12 h 1193"/>
                    <a:gd name="T68" fmla="*/ 3 w 918"/>
                    <a:gd name="T69" fmla="*/ 4 h 119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18"/>
                    <a:gd name="T106" fmla="*/ 0 h 1193"/>
                    <a:gd name="T107" fmla="*/ 918 w 918"/>
                    <a:gd name="T108" fmla="*/ 1193 h 119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18" h="1193">
                      <a:moveTo>
                        <a:pt x="209" y="357"/>
                      </a:moveTo>
                      <a:lnTo>
                        <a:pt x="276" y="183"/>
                      </a:lnTo>
                      <a:lnTo>
                        <a:pt x="334" y="31"/>
                      </a:lnTo>
                      <a:lnTo>
                        <a:pt x="343" y="24"/>
                      </a:lnTo>
                      <a:lnTo>
                        <a:pt x="353" y="21"/>
                      </a:lnTo>
                      <a:lnTo>
                        <a:pt x="373" y="19"/>
                      </a:lnTo>
                      <a:lnTo>
                        <a:pt x="636" y="1"/>
                      </a:lnTo>
                      <a:lnTo>
                        <a:pt x="891" y="0"/>
                      </a:lnTo>
                      <a:lnTo>
                        <a:pt x="906" y="2"/>
                      </a:lnTo>
                      <a:lnTo>
                        <a:pt x="912" y="7"/>
                      </a:lnTo>
                      <a:lnTo>
                        <a:pt x="918" y="21"/>
                      </a:lnTo>
                      <a:lnTo>
                        <a:pt x="898" y="129"/>
                      </a:lnTo>
                      <a:lnTo>
                        <a:pt x="858" y="223"/>
                      </a:lnTo>
                      <a:lnTo>
                        <a:pt x="790" y="395"/>
                      </a:lnTo>
                      <a:lnTo>
                        <a:pt x="659" y="690"/>
                      </a:lnTo>
                      <a:lnTo>
                        <a:pt x="546" y="946"/>
                      </a:lnTo>
                      <a:lnTo>
                        <a:pt x="516" y="1042"/>
                      </a:lnTo>
                      <a:lnTo>
                        <a:pt x="499" y="1108"/>
                      </a:lnTo>
                      <a:lnTo>
                        <a:pt x="481" y="1145"/>
                      </a:lnTo>
                      <a:lnTo>
                        <a:pt x="464" y="1172"/>
                      </a:lnTo>
                      <a:lnTo>
                        <a:pt x="452" y="1185"/>
                      </a:lnTo>
                      <a:lnTo>
                        <a:pt x="442" y="1192"/>
                      </a:lnTo>
                      <a:lnTo>
                        <a:pt x="427" y="1193"/>
                      </a:lnTo>
                      <a:lnTo>
                        <a:pt x="411" y="1189"/>
                      </a:lnTo>
                      <a:lnTo>
                        <a:pt x="385" y="1175"/>
                      </a:lnTo>
                      <a:lnTo>
                        <a:pt x="357" y="1155"/>
                      </a:lnTo>
                      <a:lnTo>
                        <a:pt x="331" y="1131"/>
                      </a:lnTo>
                      <a:lnTo>
                        <a:pt x="300" y="1108"/>
                      </a:lnTo>
                      <a:lnTo>
                        <a:pt x="272" y="1087"/>
                      </a:lnTo>
                      <a:lnTo>
                        <a:pt x="13" y="981"/>
                      </a:lnTo>
                      <a:lnTo>
                        <a:pt x="4" y="974"/>
                      </a:lnTo>
                      <a:lnTo>
                        <a:pt x="0" y="964"/>
                      </a:lnTo>
                      <a:lnTo>
                        <a:pt x="3" y="950"/>
                      </a:lnTo>
                      <a:lnTo>
                        <a:pt x="7" y="937"/>
                      </a:lnTo>
                      <a:lnTo>
                        <a:pt x="209" y="357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33" name="Group 650">
                  <a:extLst>
                    <a:ext uri="{FF2B5EF4-FFF2-40B4-BE49-F238E27FC236}">
                      <a16:creationId xmlns:a16="http://schemas.microsoft.com/office/drawing/2014/main" id="{70098018-A6AE-44B4-9ACE-A5089EED96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241" y="3326"/>
                  <a:ext cx="82" cy="226"/>
                  <a:chOff x="-227" y="3619"/>
                  <a:chExt cx="82" cy="226"/>
                </a:xfrm>
              </p:grpSpPr>
              <p:sp>
                <p:nvSpPr>
                  <p:cNvPr id="1134" name="Freeform 651">
                    <a:extLst>
                      <a:ext uri="{FF2B5EF4-FFF2-40B4-BE49-F238E27FC236}">
                        <a16:creationId xmlns:a16="http://schemas.microsoft.com/office/drawing/2014/main" id="{5C19F531-2763-44DE-A019-693629CA43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220" y="3628"/>
                    <a:ext cx="75" cy="217"/>
                  </a:xfrm>
                  <a:custGeom>
                    <a:avLst/>
                    <a:gdLst>
                      <a:gd name="T0" fmla="*/ 0 w 224"/>
                      <a:gd name="T1" fmla="*/ 0 h 651"/>
                      <a:gd name="T2" fmla="*/ 0 w 224"/>
                      <a:gd name="T3" fmla="*/ 1 h 651"/>
                      <a:gd name="T4" fmla="*/ 0 w 224"/>
                      <a:gd name="T5" fmla="*/ 1 h 651"/>
                      <a:gd name="T6" fmla="*/ 0 w 224"/>
                      <a:gd name="T7" fmla="*/ 1 h 651"/>
                      <a:gd name="T8" fmla="*/ 1 w 224"/>
                      <a:gd name="T9" fmla="*/ 2 h 651"/>
                      <a:gd name="T10" fmla="*/ 1 w 224"/>
                      <a:gd name="T11" fmla="*/ 2 h 651"/>
                      <a:gd name="T12" fmla="*/ 2 w 224"/>
                      <a:gd name="T13" fmla="*/ 2 h 651"/>
                      <a:gd name="T14" fmla="*/ 2 w 224"/>
                      <a:gd name="T15" fmla="*/ 2 h 651"/>
                      <a:gd name="T16" fmla="*/ 2 w 224"/>
                      <a:gd name="T17" fmla="*/ 3 h 651"/>
                      <a:gd name="T18" fmla="*/ 2 w 224"/>
                      <a:gd name="T19" fmla="*/ 4 h 651"/>
                      <a:gd name="T20" fmla="*/ 2 w 224"/>
                      <a:gd name="T21" fmla="*/ 4 h 651"/>
                      <a:gd name="T22" fmla="*/ 2 w 224"/>
                      <a:gd name="T23" fmla="*/ 4 h 651"/>
                      <a:gd name="T24" fmla="*/ 2 w 224"/>
                      <a:gd name="T25" fmla="*/ 5 h 651"/>
                      <a:gd name="T26" fmla="*/ 1 w 224"/>
                      <a:gd name="T27" fmla="*/ 5 h 651"/>
                      <a:gd name="T28" fmla="*/ 1 w 224"/>
                      <a:gd name="T29" fmla="*/ 6 h 651"/>
                      <a:gd name="T30" fmla="*/ 1 w 224"/>
                      <a:gd name="T31" fmla="*/ 6 h 651"/>
                      <a:gd name="T32" fmla="*/ 1 w 224"/>
                      <a:gd name="T33" fmla="*/ 7 h 651"/>
                      <a:gd name="T34" fmla="*/ 2 w 224"/>
                      <a:gd name="T35" fmla="*/ 7 h 651"/>
                      <a:gd name="T36" fmla="*/ 2 w 224"/>
                      <a:gd name="T37" fmla="*/ 7 h 651"/>
                      <a:gd name="T38" fmla="*/ 2 w 224"/>
                      <a:gd name="T39" fmla="*/ 8 h 651"/>
                      <a:gd name="T40" fmla="*/ 3 w 224"/>
                      <a:gd name="T41" fmla="*/ 8 h 651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224"/>
                      <a:gd name="T64" fmla="*/ 0 h 651"/>
                      <a:gd name="T65" fmla="*/ 224 w 224"/>
                      <a:gd name="T66" fmla="*/ 651 h 651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224" h="651">
                        <a:moveTo>
                          <a:pt x="0" y="0"/>
                        </a:moveTo>
                        <a:lnTo>
                          <a:pt x="7" y="42"/>
                        </a:lnTo>
                        <a:lnTo>
                          <a:pt x="18" y="75"/>
                        </a:lnTo>
                        <a:lnTo>
                          <a:pt x="37" y="105"/>
                        </a:lnTo>
                        <a:lnTo>
                          <a:pt x="67" y="123"/>
                        </a:lnTo>
                        <a:lnTo>
                          <a:pt x="104" y="138"/>
                        </a:lnTo>
                        <a:lnTo>
                          <a:pt x="132" y="163"/>
                        </a:lnTo>
                        <a:lnTo>
                          <a:pt x="156" y="195"/>
                        </a:lnTo>
                        <a:lnTo>
                          <a:pt x="180" y="247"/>
                        </a:lnTo>
                        <a:lnTo>
                          <a:pt x="189" y="291"/>
                        </a:lnTo>
                        <a:lnTo>
                          <a:pt x="182" y="325"/>
                        </a:lnTo>
                        <a:lnTo>
                          <a:pt x="156" y="357"/>
                        </a:lnTo>
                        <a:lnTo>
                          <a:pt x="133" y="385"/>
                        </a:lnTo>
                        <a:lnTo>
                          <a:pt x="118" y="415"/>
                        </a:lnTo>
                        <a:lnTo>
                          <a:pt x="106" y="453"/>
                        </a:lnTo>
                        <a:lnTo>
                          <a:pt x="101" y="498"/>
                        </a:lnTo>
                        <a:lnTo>
                          <a:pt x="112" y="537"/>
                        </a:lnTo>
                        <a:lnTo>
                          <a:pt x="128" y="564"/>
                        </a:lnTo>
                        <a:lnTo>
                          <a:pt x="162" y="600"/>
                        </a:lnTo>
                        <a:lnTo>
                          <a:pt x="189" y="624"/>
                        </a:lnTo>
                        <a:lnTo>
                          <a:pt x="224" y="651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35" name="Oval 652">
                    <a:extLst>
                      <a:ext uri="{FF2B5EF4-FFF2-40B4-BE49-F238E27FC236}">
                        <a16:creationId xmlns:a16="http://schemas.microsoft.com/office/drawing/2014/main" id="{92C14945-7AF2-47CC-9238-6F5F240F5B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227" y="3619"/>
                    <a:ext cx="15" cy="1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120" name="Freeform 653">
                <a:extLst>
                  <a:ext uri="{FF2B5EF4-FFF2-40B4-BE49-F238E27FC236}">
                    <a16:creationId xmlns:a16="http://schemas.microsoft.com/office/drawing/2014/main" id="{02F5FF4B-25A0-4554-B765-E06538BC9FB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948531" y="5666067"/>
                <a:ext cx="194469" cy="461852"/>
              </a:xfrm>
              <a:custGeom>
                <a:avLst/>
                <a:gdLst>
                  <a:gd name="T0" fmla="*/ 3 w 1025"/>
                  <a:gd name="T1" fmla="*/ 9 h 1629"/>
                  <a:gd name="T2" fmla="*/ 2 w 1025"/>
                  <a:gd name="T3" fmla="*/ 7 h 1629"/>
                  <a:gd name="T4" fmla="*/ 1 w 1025"/>
                  <a:gd name="T5" fmla="*/ 0 h 1629"/>
                  <a:gd name="T6" fmla="*/ 1 w 1025"/>
                  <a:gd name="T7" fmla="*/ 0 h 1629"/>
                  <a:gd name="T8" fmla="*/ 1 w 1025"/>
                  <a:gd name="T9" fmla="*/ 0 h 1629"/>
                  <a:gd name="T10" fmla="*/ 1 w 1025"/>
                  <a:gd name="T11" fmla="*/ 0 h 1629"/>
                  <a:gd name="T12" fmla="*/ 1 w 1025"/>
                  <a:gd name="T13" fmla="*/ 0 h 1629"/>
                  <a:gd name="T14" fmla="*/ 1 w 1025"/>
                  <a:gd name="T15" fmla="*/ 0 h 1629"/>
                  <a:gd name="T16" fmla="*/ 1 w 1025"/>
                  <a:gd name="T17" fmla="*/ 0 h 1629"/>
                  <a:gd name="T18" fmla="*/ 1 w 1025"/>
                  <a:gd name="T19" fmla="*/ 0 h 1629"/>
                  <a:gd name="T20" fmla="*/ 0 w 1025"/>
                  <a:gd name="T21" fmla="*/ 1 h 1629"/>
                  <a:gd name="T22" fmla="*/ 0 w 1025"/>
                  <a:gd name="T23" fmla="*/ 1 h 1629"/>
                  <a:gd name="T24" fmla="*/ 0 w 1025"/>
                  <a:gd name="T25" fmla="*/ 1 h 1629"/>
                  <a:gd name="T26" fmla="*/ 0 w 1025"/>
                  <a:gd name="T27" fmla="*/ 2 h 1629"/>
                  <a:gd name="T28" fmla="*/ 0 w 1025"/>
                  <a:gd name="T29" fmla="*/ 2 h 1629"/>
                  <a:gd name="T30" fmla="*/ 0 w 1025"/>
                  <a:gd name="T31" fmla="*/ 2 h 1629"/>
                  <a:gd name="T32" fmla="*/ 0 w 1025"/>
                  <a:gd name="T33" fmla="*/ 3 h 1629"/>
                  <a:gd name="T34" fmla="*/ 0 w 1025"/>
                  <a:gd name="T35" fmla="*/ 3 h 1629"/>
                  <a:gd name="T36" fmla="*/ 0 w 1025"/>
                  <a:gd name="T37" fmla="*/ 4 h 1629"/>
                  <a:gd name="T38" fmla="*/ 0 w 1025"/>
                  <a:gd name="T39" fmla="*/ 5 h 1629"/>
                  <a:gd name="T40" fmla="*/ 0 w 1025"/>
                  <a:gd name="T41" fmla="*/ 6 h 1629"/>
                  <a:gd name="T42" fmla="*/ 0 w 1025"/>
                  <a:gd name="T43" fmla="*/ 7 h 1629"/>
                  <a:gd name="T44" fmla="*/ 0 w 1025"/>
                  <a:gd name="T45" fmla="*/ 8 h 1629"/>
                  <a:gd name="T46" fmla="*/ 0 w 1025"/>
                  <a:gd name="T47" fmla="*/ 9 h 1629"/>
                  <a:gd name="T48" fmla="*/ 0 w 1025"/>
                  <a:gd name="T49" fmla="*/ 9 h 1629"/>
                  <a:gd name="T50" fmla="*/ 0 w 1025"/>
                  <a:gd name="T51" fmla="*/ 10 h 1629"/>
                  <a:gd name="T52" fmla="*/ 0 w 1025"/>
                  <a:gd name="T53" fmla="*/ 10 h 1629"/>
                  <a:gd name="T54" fmla="*/ 1 w 1025"/>
                  <a:gd name="T55" fmla="*/ 11 h 1629"/>
                  <a:gd name="T56" fmla="*/ 1 w 1025"/>
                  <a:gd name="T57" fmla="*/ 12 h 1629"/>
                  <a:gd name="T58" fmla="*/ 1 w 1025"/>
                  <a:gd name="T59" fmla="*/ 12 h 1629"/>
                  <a:gd name="T60" fmla="*/ 1 w 1025"/>
                  <a:gd name="T61" fmla="*/ 12 h 1629"/>
                  <a:gd name="T62" fmla="*/ 2 w 1025"/>
                  <a:gd name="T63" fmla="*/ 11 h 1629"/>
                  <a:gd name="T64" fmla="*/ 2 w 1025"/>
                  <a:gd name="T65" fmla="*/ 11 h 1629"/>
                  <a:gd name="T66" fmla="*/ 2 w 1025"/>
                  <a:gd name="T67" fmla="*/ 12 h 1629"/>
                  <a:gd name="T68" fmla="*/ 3 w 1025"/>
                  <a:gd name="T69" fmla="*/ 11 h 1629"/>
                  <a:gd name="T70" fmla="*/ 3 w 1025"/>
                  <a:gd name="T71" fmla="*/ 12 h 1629"/>
                  <a:gd name="T72" fmla="*/ 3 w 1025"/>
                  <a:gd name="T73" fmla="*/ 17 h 1629"/>
                  <a:gd name="T74" fmla="*/ 3 w 1025"/>
                  <a:gd name="T75" fmla="*/ 18 h 1629"/>
                  <a:gd name="T76" fmla="*/ 3 w 1025"/>
                  <a:gd name="T77" fmla="*/ 18 h 1629"/>
                  <a:gd name="T78" fmla="*/ 3 w 1025"/>
                  <a:gd name="T79" fmla="*/ 18 h 1629"/>
                  <a:gd name="T80" fmla="*/ 3 w 1025"/>
                  <a:gd name="T81" fmla="*/ 19 h 1629"/>
                  <a:gd name="T82" fmla="*/ 3 w 1025"/>
                  <a:gd name="T83" fmla="*/ 19 h 1629"/>
                  <a:gd name="T84" fmla="*/ 3 w 1025"/>
                  <a:gd name="T85" fmla="*/ 19 h 1629"/>
                  <a:gd name="T86" fmla="*/ 3 w 1025"/>
                  <a:gd name="T87" fmla="*/ 19 h 1629"/>
                  <a:gd name="T88" fmla="*/ 3 w 1025"/>
                  <a:gd name="T89" fmla="*/ 19 h 1629"/>
                  <a:gd name="T90" fmla="*/ 0 w 1025"/>
                  <a:gd name="T91" fmla="*/ 19 h 1629"/>
                  <a:gd name="T92" fmla="*/ 0 w 1025"/>
                  <a:gd name="T93" fmla="*/ 20 h 1629"/>
                  <a:gd name="T94" fmla="*/ 3 w 1025"/>
                  <a:gd name="T95" fmla="*/ 20 h 1629"/>
                  <a:gd name="T96" fmla="*/ 3 w 1025"/>
                  <a:gd name="T97" fmla="*/ 20 h 1629"/>
                  <a:gd name="T98" fmla="*/ 3 w 1025"/>
                  <a:gd name="T99" fmla="*/ 20 h 1629"/>
                  <a:gd name="T100" fmla="*/ 3 w 1025"/>
                  <a:gd name="T101" fmla="*/ 20 h 1629"/>
                  <a:gd name="T102" fmla="*/ 3 w 1025"/>
                  <a:gd name="T103" fmla="*/ 20 h 1629"/>
                  <a:gd name="T104" fmla="*/ 3 w 1025"/>
                  <a:gd name="T105" fmla="*/ 20 h 1629"/>
                  <a:gd name="T106" fmla="*/ 3 w 1025"/>
                  <a:gd name="T107" fmla="*/ 19 h 1629"/>
                  <a:gd name="T108" fmla="*/ 3 w 1025"/>
                  <a:gd name="T109" fmla="*/ 19 h 1629"/>
                  <a:gd name="T110" fmla="*/ 3 w 1025"/>
                  <a:gd name="T111" fmla="*/ 19 h 1629"/>
                  <a:gd name="T112" fmla="*/ 3 w 1025"/>
                  <a:gd name="T113" fmla="*/ 18 h 1629"/>
                  <a:gd name="T114" fmla="*/ 3 w 1025"/>
                  <a:gd name="T115" fmla="*/ 18 h 1629"/>
                  <a:gd name="T116" fmla="*/ 3 w 1025"/>
                  <a:gd name="T117" fmla="*/ 17 h 1629"/>
                  <a:gd name="T118" fmla="*/ 3 w 1025"/>
                  <a:gd name="T119" fmla="*/ 9 h 162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25"/>
                  <a:gd name="T181" fmla="*/ 0 h 1629"/>
                  <a:gd name="T182" fmla="*/ 1025 w 1025"/>
                  <a:gd name="T183" fmla="*/ 1629 h 162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25" h="1629">
                    <a:moveTo>
                      <a:pt x="1025" y="767"/>
                    </a:moveTo>
                    <a:lnTo>
                      <a:pt x="733" y="602"/>
                    </a:lnTo>
                    <a:lnTo>
                      <a:pt x="412" y="32"/>
                    </a:lnTo>
                    <a:lnTo>
                      <a:pt x="397" y="22"/>
                    </a:lnTo>
                    <a:lnTo>
                      <a:pt x="375" y="10"/>
                    </a:lnTo>
                    <a:lnTo>
                      <a:pt x="349" y="5"/>
                    </a:lnTo>
                    <a:lnTo>
                      <a:pt x="315" y="0"/>
                    </a:lnTo>
                    <a:lnTo>
                      <a:pt x="283" y="5"/>
                    </a:lnTo>
                    <a:lnTo>
                      <a:pt x="254" y="16"/>
                    </a:lnTo>
                    <a:lnTo>
                      <a:pt x="219" y="32"/>
                    </a:lnTo>
                    <a:lnTo>
                      <a:pt x="175" y="54"/>
                    </a:lnTo>
                    <a:lnTo>
                      <a:pt x="138" y="79"/>
                    </a:lnTo>
                    <a:lnTo>
                      <a:pt x="107" y="101"/>
                    </a:lnTo>
                    <a:lnTo>
                      <a:pt x="83" y="124"/>
                    </a:lnTo>
                    <a:lnTo>
                      <a:pt x="60" y="151"/>
                    </a:lnTo>
                    <a:lnTo>
                      <a:pt x="33" y="191"/>
                    </a:lnTo>
                    <a:lnTo>
                      <a:pt x="17" y="221"/>
                    </a:lnTo>
                    <a:lnTo>
                      <a:pt x="3" y="262"/>
                    </a:lnTo>
                    <a:lnTo>
                      <a:pt x="0" y="309"/>
                    </a:lnTo>
                    <a:lnTo>
                      <a:pt x="0" y="379"/>
                    </a:lnTo>
                    <a:lnTo>
                      <a:pt x="9" y="460"/>
                    </a:lnTo>
                    <a:lnTo>
                      <a:pt x="24" y="535"/>
                    </a:lnTo>
                    <a:lnTo>
                      <a:pt x="51" y="626"/>
                    </a:lnTo>
                    <a:lnTo>
                      <a:pt x="80" y="703"/>
                    </a:lnTo>
                    <a:lnTo>
                      <a:pt x="104" y="754"/>
                    </a:lnTo>
                    <a:lnTo>
                      <a:pt x="140" y="808"/>
                    </a:lnTo>
                    <a:lnTo>
                      <a:pt x="167" y="845"/>
                    </a:lnTo>
                    <a:lnTo>
                      <a:pt x="197" y="888"/>
                    </a:lnTo>
                    <a:lnTo>
                      <a:pt x="232" y="932"/>
                    </a:lnTo>
                    <a:lnTo>
                      <a:pt x="265" y="958"/>
                    </a:lnTo>
                    <a:lnTo>
                      <a:pt x="400" y="942"/>
                    </a:lnTo>
                    <a:lnTo>
                      <a:pt x="503" y="908"/>
                    </a:lnTo>
                    <a:lnTo>
                      <a:pt x="567" y="927"/>
                    </a:lnTo>
                    <a:lnTo>
                      <a:pt x="718" y="934"/>
                    </a:lnTo>
                    <a:lnTo>
                      <a:pt x="903" y="908"/>
                    </a:lnTo>
                    <a:lnTo>
                      <a:pt x="930" y="968"/>
                    </a:lnTo>
                    <a:lnTo>
                      <a:pt x="930" y="1397"/>
                    </a:lnTo>
                    <a:lnTo>
                      <a:pt x="925" y="1437"/>
                    </a:lnTo>
                    <a:lnTo>
                      <a:pt x="918" y="1463"/>
                    </a:lnTo>
                    <a:lnTo>
                      <a:pt x="907" y="1490"/>
                    </a:lnTo>
                    <a:lnTo>
                      <a:pt x="890" y="1510"/>
                    </a:lnTo>
                    <a:lnTo>
                      <a:pt x="870" y="1528"/>
                    </a:lnTo>
                    <a:lnTo>
                      <a:pt x="847" y="1541"/>
                    </a:lnTo>
                    <a:lnTo>
                      <a:pt x="827" y="1547"/>
                    </a:lnTo>
                    <a:lnTo>
                      <a:pt x="802" y="1551"/>
                    </a:lnTo>
                    <a:lnTo>
                      <a:pt x="107" y="1550"/>
                    </a:lnTo>
                    <a:lnTo>
                      <a:pt x="107" y="1629"/>
                    </a:lnTo>
                    <a:lnTo>
                      <a:pt x="820" y="1627"/>
                    </a:lnTo>
                    <a:lnTo>
                      <a:pt x="857" y="1625"/>
                    </a:lnTo>
                    <a:lnTo>
                      <a:pt x="881" y="1621"/>
                    </a:lnTo>
                    <a:lnTo>
                      <a:pt x="908" y="1614"/>
                    </a:lnTo>
                    <a:lnTo>
                      <a:pt x="931" y="1604"/>
                    </a:lnTo>
                    <a:lnTo>
                      <a:pt x="954" y="1585"/>
                    </a:lnTo>
                    <a:lnTo>
                      <a:pt x="977" y="1555"/>
                    </a:lnTo>
                    <a:lnTo>
                      <a:pt x="992" y="1528"/>
                    </a:lnTo>
                    <a:lnTo>
                      <a:pt x="1006" y="1500"/>
                    </a:lnTo>
                    <a:lnTo>
                      <a:pt x="1015" y="1467"/>
                    </a:lnTo>
                    <a:lnTo>
                      <a:pt x="1022" y="1430"/>
                    </a:lnTo>
                    <a:lnTo>
                      <a:pt x="1025" y="1387"/>
                    </a:lnTo>
                    <a:lnTo>
                      <a:pt x="1025" y="767"/>
                    </a:lnTo>
                    <a:close/>
                  </a:path>
                </a:pathLst>
              </a:custGeom>
              <a:solidFill>
                <a:srgbClr val="008000"/>
              </a:solidFill>
              <a:ln w="4763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1121" name="Group 654">
                <a:extLst>
                  <a:ext uri="{FF2B5EF4-FFF2-40B4-BE49-F238E27FC236}">
                    <a16:creationId xmlns:a16="http://schemas.microsoft.com/office/drawing/2014/main" id="{783EC6F2-1156-4C8E-AC5F-66117439B2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838200" y="5257800"/>
                <a:ext cx="266700" cy="836947"/>
                <a:chOff x="-1078" y="3029"/>
                <a:chExt cx="519" cy="984"/>
              </a:xfrm>
              <a:solidFill>
                <a:schemeClr val="tx1"/>
              </a:solidFill>
            </p:grpSpPr>
            <p:sp>
              <p:nvSpPr>
                <p:cNvPr id="1122" name="Freeform 655">
                  <a:extLst>
                    <a:ext uri="{FF2B5EF4-FFF2-40B4-BE49-F238E27FC236}">
                      <a16:creationId xmlns:a16="http://schemas.microsoft.com/office/drawing/2014/main" id="{E725B108-78D8-49D4-AE46-AB5EF63B82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078" y="3029"/>
                  <a:ext cx="519" cy="984"/>
                </a:xfrm>
                <a:custGeom>
                  <a:avLst/>
                  <a:gdLst>
                    <a:gd name="T0" fmla="*/ 8 w 1559"/>
                    <a:gd name="T1" fmla="*/ 3 h 2952"/>
                    <a:gd name="T2" fmla="*/ 8 w 1559"/>
                    <a:gd name="T3" fmla="*/ 2 h 2952"/>
                    <a:gd name="T4" fmla="*/ 9 w 1559"/>
                    <a:gd name="T5" fmla="*/ 3 h 2952"/>
                    <a:gd name="T6" fmla="*/ 9 w 1559"/>
                    <a:gd name="T7" fmla="*/ 0 h 2952"/>
                    <a:gd name="T8" fmla="*/ 10 w 1559"/>
                    <a:gd name="T9" fmla="*/ 2 h 2952"/>
                    <a:gd name="T10" fmla="*/ 11 w 1559"/>
                    <a:gd name="T11" fmla="*/ 1 h 2952"/>
                    <a:gd name="T12" fmla="*/ 12 w 1559"/>
                    <a:gd name="T13" fmla="*/ 0 h 2952"/>
                    <a:gd name="T14" fmla="*/ 12 w 1559"/>
                    <a:gd name="T15" fmla="*/ 1 h 2952"/>
                    <a:gd name="T16" fmla="*/ 13 w 1559"/>
                    <a:gd name="T17" fmla="*/ 1 h 2952"/>
                    <a:gd name="T18" fmla="*/ 13 w 1559"/>
                    <a:gd name="T19" fmla="*/ 2 h 2952"/>
                    <a:gd name="T20" fmla="*/ 13 w 1559"/>
                    <a:gd name="T21" fmla="*/ 3 h 2952"/>
                    <a:gd name="T22" fmla="*/ 15 w 1559"/>
                    <a:gd name="T23" fmla="*/ 1 h 2952"/>
                    <a:gd name="T24" fmla="*/ 14 w 1559"/>
                    <a:gd name="T25" fmla="*/ 3 h 2952"/>
                    <a:gd name="T26" fmla="*/ 15 w 1559"/>
                    <a:gd name="T27" fmla="*/ 2 h 2952"/>
                    <a:gd name="T28" fmla="*/ 15 w 1559"/>
                    <a:gd name="T29" fmla="*/ 3 h 2952"/>
                    <a:gd name="T30" fmla="*/ 15 w 1559"/>
                    <a:gd name="T31" fmla="*/ 4 h 2952"/>
                    <a:gd name="T32" fmla="*/ 15 w 1559"/>
                    <a:gd name="T33" fmla="*/ 5 h 2952"/>
                    <a:gd name="T34" fmla="*/ 16 w 1559"/>
                    <a:gd name="T35" fmla="*/ 7 h 2952"/>
                    <a:gd name="T36" fmla="*/ 17 w 1559"/>
                    <a:gd name="T37" fmla="*/ 10 h 2952"/>
                    <a:gd name="T38" fmla="*/ 17 w 1559"/>
                    <a:gd name="T39" fmla="*/ 10 h 2952"/>
                    <a:gd name="T40" fmla="*/ 14 w 1559"/>
                    <a:gd name="T41" fmla="*/ 12 h 2952"/>
                    <a:gd name="T42" fmla="*/ 13 w 1559"/>
                    <a:gd name="T43" fmla="*/ 15 h 2952"/>
                    <a:gd name="T44" fmla="*/ 10 w 1559"/>
                    <a:gd name="T45" fmla="*/ 14 h 2952"/>
                    <a:gd name="T46" fmla="*/ 9 w 1559"/>
                    <a:gd name="T47" fmla="*/ 19 h 2952"/>
                    <a:gd name="T48" fmla="*/ 12 w 1559"/>
                    <a:gd name="T49" fmla="*/ 21 h 2952"/>
                    <a:gd name="T50" fmla="*/ 15 w 1559"/>
                    <a:gd name="T51" fmla="*/ 21 h 2952"/>
                    <a:gd name="T52" fmla="*/ 16 w 1559"/>
                    <a:gd name="T53" fmla="*/ 21 h 2952"/>
                    <a:gd name="T54" fmla="*/ 18 w 1559"/>
                    <a:gd name="T55" fmla="*/ 21 h 2952"/>
                    <a:gd name="T56" fmla="*/ 18 w 1559"/>
                    <a:gd name="T57" fmla="*/ 22 h 2952"/>
                    <a:gd name="T58" fmla="*/ 19 w 1559"/>
                    <a:gd name="T59" fmla="*/ 23 h 2952"/>
                    <a:gd name="T60" fmla="*/ 19 w 1559"/>
                    <a:gd name="T61" fmla="*/ 23 h 2952"/>
                    <a:gd name="T62" fmla="*/ 19 w 1559"/>
                    <a:gd name="T63" fmla="*/ 24 h 2952"/>
                    <a:gd name="T64" fmla="*/ 18 w 1559"/>
                    <a:gd name="T65" fmla="*/ 25 h 2952"/>
                    <a:gd name="T66" fmla="*/ 18 w 1559"/>
                    <a:gd name="T67" fmla="*/ 26 h 2952"/>
                    <a:gd name="T68" fmla="*/ 16 w 1559"/>
                    <a:gd name="T69" fmla="*/ 25 h 2952"/>
                    <a:gd name="T70" fmla="*/ 12 w 1559"/>
                    <a:gd name="T71" fmla="*/ 24 h 2952"/>
                    <a:gd name="T72" fmla="*/ 9 w 1559"/>
                    <a:gd name="T73" fmla="*/ 23 h 2952"/>
                    <a:gd name="T74" fmla="*/ 8 w 1559"/>
                    <a:gd name="T75" fmla="*/ 22 h 2952"/>
                    <a:gd name="T76" fmla="*/ 9 w 1559"/>
                    <a:gd name="T77" fmla="*/ 23 h 2952"/>
                    <a:gd name="T78" fmla="*/ 10 w 1559"/>
                    <a:gd name="T79" fmla="*/ 24 h 2952"/>
                    <a:gd name="T80" fmla="*/ 12 w 1559"/>
                    <a:gd name="T81" fmla="*/ 25 h 2952"/>
                    <a:gd name="T82" fmla="*/ 12 w 1559"/>
                    <a:gd name="T83" fmla="*/ 26 h 2952"/>
                    <a:gd name="T84" fmla="*/ 9 w 1559"/>
                    <a:gd name="T85" fmla="*/ 28 h 2952"/>
                    <a:gd name="T86" fmla="*/ 6 w 1559"/>
                    <a:gd name="T87" fmla="*/ 30 h 2952"/>
                    <a:gd name="T88" fmla="*/ 5 w 1559"/>
                    <a:gd name="T89" fmla="*/ 33 h 2952"/>
                    <a:gd name="T90" fmla="*/ 7 w 1559"/>
                    <a:gd name="T91" fmla="*/ 36 h 2952"/>
                    <a:gd name="T92" fmla="*/ 4 w 1559"/>
                    <a:gd name="T93" fmla="*/ 36 h 2952"/>
                    <a:gd name="T94" fmla="*/ 2 w 1559"/>
                    <a:gd name="T95" fmla="*/ 36 h 2952"/>
                    <a:gd name="T96" fmla="*/ 2 w 1559"/>
                    <a:gd name="T97" fmla="*/ 32 h 2952"/>
                    <a:gd name="T98" fmla="*/ 1 w 1559"/>
                    <a:gd name="T99" fmla="*/ 30 h 2952"/>
                    <a:gd name="T100" fmla="*/ 2 w 1559"/>
                    <a:gd name="T101" fmla="*/ 29 h 2952"/>
                    <a:gd name="T102" fmla="*/ 5 w 1559"/>
                    <a:gd name="T103" fmla="*/ 28 h 2952"/>
                    <a:gd name="T104" fmla="*/ 6 w 1559"/>
                    <a:gd name="T105" fmla="*/ 26 h 2952"/>
                    <a:gd name="T106" fmla="*/ 1 w 1559"/>
                    <a:gd name="T107" fmla="*/ 25 h 2952"/>
                    <a:gd name="T108" fmla="*/ 0 w 1559"/>
                    <a:gd name="T109" fmla="*/ 25 h 2952"/>
                    <a:gd name="T110" fmla="*/ 0 w 1559"/>
                    <a:gd name="T111" fmla="*/ 23 h 2952"/>
                    <a:gd name="T112" fmla="*/ 0 w 1559"/>
                    <a:gd name="T113" fmla="*/ 21 h 2952"/>
                    <a:gd name="T114" fmla="*/ 3 w 1559"/>
                    <a:gd name="T115" fmla="*/ 15 h 2952"/>
                    <a:gd name="T116" fmla="*/ 5 w 1559"/>
                    <a:gd name="T117" fmla="*/ 11 h 2952"/>
                    <a:gd name="T118" fmla="*/ 7 w 1559"/>
                    <a:gd name="T119" fmla="*/ 8 h 295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559"/>
                    <a:gd name="T181" fmla="*/ 0 h 2952"/>
                    <a:gd name="T182" fmla="*/ 1559 w 1559"/>
                    <a:gd name="T183" fmla="*/ 2952 h 295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559" h="2952">
                      <a:moveTo>
                        <a:pt x="533" y="631"/>
                      </a:moveTo>
                      <a:lnTo>
                        <a:pt x="575" y="498"/>
                      </a:lnTo>
                      <a:lnTo>
                        <a:pt x="610" y="340"/>
                      </a:lnTo>
                      <a:lnTo>
                        <a:pt x="627" y="203"/>
                      </a:lnTo>
                      <a:lnTo>
                        <a:pt x="592" y="126"/>
                      </a:lnTo>
                      <a:lnTo>
                        <a:pt x="556" y="89"/>
                      </a:lnTo>
                      <a:lnTo>
                        <a:pt x="610" y="132"/>
                      </a:lnTo>
                      <a:lnTo>
                        <a:pt x="651" y="199"/>
                      </a:lnTo>
                      <a:lnTo>
                        <a:pt x="619" y="47"/>
                      </a:lnTo>
                      <a:lnTo>
                        <a:pt x="647" y="119"/>
                      </a:lnTo>
                      <a:lnTo>
                        <a:pt x="707" y="213"/>
                      </a:lnTo>
                      <a:lnTo>
                        <a:pt x="734" y="224"/>
                      </a:lnTo>
                      <a:lnTo>
                        <a:pt x="715" y="143"/>
                      </a:lnTo>
                      <a:lnTo>
                        <a:pt x="730" y="153"/>
                      </a:lnTo>
                      <a:lnTo>
                        <a:pt x="737" y="85"/>
                      </a:lnTo>
                      <a:lnTo>
                        <a:pt x="717" y="12"/>
                      </a:lnTo>
                      <a:lnTo>
                        <a:pt x="811" y="205"/>
                      </a:lnTo>
                      <a:lnTo>
                        <a:pt x="818" y="173"/>
                      </a:lnTo>
                      <a:lnTo>
                        <a:pt x="831" y="196"/>
                      </a:lnTo>
                      <a:lnTo>
                        <a:pt x="835" y="166"/>
                      </a:lnTo>
                      <a:lnTo>
                        <a:pt x="815" y="118"/>
                      </a:lnTo>
                      <a:lnTo>
                        <a:pt x="819" y="25"/>
                      </a:lnTo>
                      <a:lnTo>
                        <a:pt x="852" y="205"/>
                      </a:lnTo>
                      <a:lnTo>
                        <a:pt x="869" y="42"/>
                      </a:lnTo>
                      <a:lnTo>
                        <a:pt x="869" y="169"/>
                      </a:lnTo>
                      <a:lnTo>
                        <a:pt x="886" y="200"/>
                      </a:lnTo>
                      <a:lnTo>
                        <a:pt x="913" y="58"/>
                      </a:lnTo>
                      <a:lnTo>
                        <a:pt x="973" y="0"/>
                      </a:lnTo>
                      <a:lnTo>
                        <a:pt x="933" y="58"/>
                      </a:lnTo>
                      <a:lnTo>
                        <a:pt x="909" y="170"/>
                      </a:lnTo>
                      <a:lnTo>
                        <a:pt x="918" y="190"/>
                      </a:lnTo>
                      <a:lnTo>
                        <a:pt x="959" y="111"/>
                      </a:lnTo>
                      <a:lnTo>
                        <a:pt x="930" y="179"/>
                      </a:lnTo>
                      <a:lnTo>
                        <a:pt x="930" y="209"/>
                      </a:lnTo>
                      <a:lnTo>
                        <a:pt x="1019" y="42"/>
                      </a:lnTo>
                      <a:lnTo>
                        <a:pt x="1020" y="71"/>
                      </a:lnTo>
                      <a:lnTo>
                        <a:pt x="980" y="166"/>
                      </a:lnTo>
                      <a:lnTo>
                        <a:pt x="980" y="224"/>
                      </a:lnTo>
                      <a:lnTo>
                        <a:pt x="994" y="233"/>
                      </a:lnTo>
                      <a:lnTo>
                        <a:pt x="1014" y="128"/>
                      </a:lnTo>
                      <a:lnTo>
                        <a:pt x="1053" y="55"/>
                      </a:lnTo>
                      <a:lnTo>
                        <a:pt x="1020" y="136"/>
                      </a:lnTo>
                      <a:lnTo>
                        <a:pt x="1029" y="246"/>
                      </a:lnTo>
                      <a:lnTo>
                        <a:pt x="1050" y="239"/>
                      </a:lnTo>
                      <a:lnTo>
                        <a:pt x="1091" y="96"/>
                      </a:lnTo>
                      <a:lnTo>
                        <a:pt x="1061" y="250"/>
                      </a:lnTo>
                      <a:lnTo>
                        <a:pt x="1130" y="126"/>
                      </a:lnTo>
                      <a:lnTo>
                        <a:pt x="1185" y="85"/>
                      </a:lnTo>
                      <a:lnTo>
                        <a:pt x="1140" y="145"/>
                      </a:lnTo>
                      <a:lnTo>
                        <a:pt x="1108" y="209"/>
                      </a:lnTo>
                      <a:lnTo>
                        <a:pt x="1161" y="187"/>
                      </a:lnTo>
                      <a:lnTo>
                        <a:pt x="1095" y="234"/>
                      </a:lnTo>
                      <a:lnTo>
                        <a:pt x="1084" y="284"/>
                      </a:lnTo>
                      <a:lnTo>
                        <a:pt x="1105" y="293"/>
                      </a:lnTo>
                      <a:lnTo>
                        <a:pt x="1169" y="192"/>
                      </a:lnTo>
                      <a:lnTo>
                        <a:pt x="1249" y="132"/>
                      </a:lnTo>
                      <a:lnTo>
                        <a:pt x="1144" y="267"/>
                      </a:lnTo>
                      <a:lnTo>
                        <a:pt x="1195" y="224"/>
                      </a:lnTo>
                      <a:lnTo>
                        <a:pt x="1463" y="182"/>
                      </a:lnTo>
                      <a:lnTo>
                        <a:pt x="1181" y="247"/>
                      </a:lnTo>
                      <a:lnTo>
                        <a:pt x="1152" y="294"/>
                      </a:lnTo>
                      <a:lnTo>
                        <a:pt x="1181" y="286"/>
                      </a:lnTo>
                      <a:lnTo>
                        <a:pt x="1262" y="243"/>
                      </a:lnTo>
                      <a:lnTo>
                        <a:pt x="1198" y="307"/>
                      </a:lnTo>
                      <a:lnTo>
                        <a:pt x="1147" y="337"/>
                      </a:lnTo>
                      <a:lnTo>
                        <a:pt x="1147" y="375"/>
                      </a:lnTo>
                      <a:lnTo>
                        <a:pt x="1161" y="405"/>
                      </a:lnTo>
                      <a:lnTo>
                        <a:pt x="1189" y="438"/>
                      </a:lnTo>
                      <a:lnTo>
                        <a:pt x="1224" y="485"/>
                      </a:lnTo>
                      <a:lnTo>
                        <a:pt x="1253" y="525"/>
                      </a:lnTo>
                      <a:lnTo>
                        <a:pt x="1283" y="566"/>
                      </a:lnTo>
                      <a:lnTo>
                        <a:pt x="1310" y="606"/>
                      </a:lnTo>
                      <a:lnTo>
                        <a:pt x="1329" y="637"/>
                      </a:lnTo>
                      <a:lnTo>
                        <a:pt x="1360" y="691"/>
                      </a:lnTo>
                      <a:lnTo>
                        <a:pt x="1393" y="754"/>
                      </a:lnTo>
                      <a:lnTo>
                        <a:pt x="1417" y="808"/>
                      </a:lnTo>
                      <a:lnTo>
                        <a:pt x="1416" y="819"/>
                      </a:lnTo>
                      <a:lnTo>
                        <a:pt x="1410" y="832"/>
                      </a:lnTo>
                      <a:lnTo>
                        <a:pt x="1401" y="840"/>
                      </a:lnTo>
                      <a:lnTo>
                        <a:pt x="1389" y="845"/>
                      </a:lnTo>
                      <a:lnTo>
                        <a:pt x="1370" y="848"/>
                      </a:lnTo>
                      <a:lnTo>
                        <a:pt x="1177" y="831"/>
                      </a:lnTo>
                      <a:lnTo>
                        <a:pt x="1162" y="870"/>
                      </a:lnTo>
                      <a:lnTo>
                        <a:pt x="1135" y="1007"/>
                      </a:lnTo>
                      <a:lnTo>
                        <a:pt x="1117" y="1104"/>
                      </a:lnTo>
                      <a:lnTo>
                        <a:pt x="1093" y="1183"/>
                      </a:lnTo>
                      <a:lnTo>
                        <a:pt x="1080" y="1190"/>
                      </a:lnTo>
                      <a:lnTo>
                        <a:pt x="1063" y="1195"/>
                      </a:lnTo>
                      <a:lnTo>
                        <a:pt x="1044" y="1198"/>
                      </a:lnTo>
                      <a:lnTo>
                        <a:pt x="980" y="1196"/>
                      </a:lnTo>
                      <a:lnTo>
                        <a:pt x="828" y="1134"/>
                      </a:lnTo>
                      <a:lnTo>
                        <a:pt x="814" y="1159"/>
                      </a:lnTo>
                      <a:lnTo>
                        <a:pt x="789" y="1256"/>
                      </a:lnTo>
                      <a:lnTo>
                        <a:pt x="771" y="1331"/>
                      </a:lnTo>
                      <a:lnTo>
                        <a:pt x="748" y="1432"/>
                      </a:lnTo>
                      <a:lnTo>
                        <a:pt x="743" y="1499"/>
                      </a:lnTo>
                      <a:lnTo>
                        <a:pt x="775" y="1543"/>
                      </a:lnTo>
                      <a:lnTo>
                        <a:pt x="817" y="1597"/>
                      </a:lnTo>
                      <a:lnTo>
                        <a:pt x="868" y="1670"/>
                      </a:lnTo>
                      <a:lnTo>
                        <a:pt x="945" y="1688"/>
                      </a:lnTo>
                      <a:lnTo>
                        <a:pt x="1004" y="1701"/>
                      </a:lnTo>
                      <a:lnTo>
                        <a:pt x="1090" y="1717"/>
                      </a:lnTo>
                      <a:lnTo>
                        <a:pt x="1138" y="1725"/>
                      </a:lnTo>
                      <a:lnTo>
                        <a:pt x="1181" y="1728"/>
                      </a:lnTo>
                      <a:lnTo>
                        <a:pt x="1215" y="1733"/>
                      </a:lnTo>
                      <a:lnTo>
                        <a:pt x="1245" y="1733"/>
                      </a:lnTo>
                      <a:lnTo>
                        <a:pt x="1283" y="1728"/>
                      </a:lnTo>
                      <a:lnTo>
                        <a:pt x="1336" y="1725"/>
                      </a:lnTo>
                      <a:lnTo>
                        <a:pt x="1396" y="1693"/>
                      </a:lnTo>
                      <a:lnTo>
                        <a:pt x="1413" y="1686"/>
                      </a:lnTo>
                      <a:lnTo>
                        <a:pt x="1429" y="1687"/>
                      </a:lnTo>
                      <a:lnTo>
                        <a:pt x="1441" y="1694"/>
                      </a:lnTo>
                      <a:lnTo>
                        <a:pt x="1457" y="1711"/>
                      </a:lnTo>
                      <a:lnTo>
                        <a:pt x="1463" y="1724"/>
                      </a:lnTo>
                      <a:lnTo>
                        <a:pt x="1467" y="1747"/>
                      </a:lnTo>
                      <a:lnTo>
                        <a:pt x="1470" y="1772"/>
                      </a:lnTo>
                      <a:lnTo>
                        <a:pt x="1488" y="1781"/>
                      </a:lnTo>
                      <a:lnTo>
                        <a:pt x="1515" y="1797"/>
                      </a:lnTo>
                      <a:lnTo>
                        <a:pt x="1535" y="1811"/>
                      </a:lnTo>
                      <a:lnTo>
                        <a:pt x="1559" y="1831"/>
                      </a:lnTo>
                      <a:lnTo>
                        <a:pt x="1557" y="1845"/>
                      </a:lnTo>
                      <a:lnTo>
                        <a:pt x="1551" y="1865"/>
                      </a:lnTo>
                      <a:lnTo>
                        <a:pt x="1540" y="1878"/>
                      </a:lnTo>
                      <a:lnTo>
                        <a:pt x="1524" y="1890"/>
                      </a:lnTo>
                      <a:lnTo>
                        <a:pt x="1531" y="1903"/>
                      </a:lnTo>
                      <a:lnTo>
                        <a:pt x="1538" y="1920"/>
                      </a:lnTo>
                      <a:lnTo>
                        <a:pt x="1545" y="1943"/>
                      </a:lnTo>
                      <a:lnTo>
                        <a:pt x="1544" y="1960"/>
                      </a:lnTo>
                      <a:lnTo>
                        <a:pt x="1538" y="1982"/>
                      </a:lnTo>
                      <a:lnTo>
                        <a:pt x="1524" y="1993"/>
                      </a:lnTo>
                      <a:lnTo>
                        <a:pt x="1493" y="2013"/>
                      </a:lnTo>
                      <a:lnTo>
                        <a:pt x="1497" y="2041"/>
                      </a:lnTo>
                      <a:lnTo>
                        <a:pt x="1497" y="2058"/>
                      </a:lnTo>
                      <a:lnTo>
                        <a:pt x="1493" y="2070"/>
                      </a:lnTo>
                      <a:lnTo>
                        <a:pt x="1485" y="2078"/>
                      </a:lnTo>
                      <a:lnTo>
                        <a:pt x="1473" y="2084"/>
                      </a:lnTo>
                      <a:lnTo>
                        <a:pt x="1460" y="2081"/>
                      </a:lnTo>
                      <a:lnTo>
                        <a:pt x="1434" y="2071"/>
                      </a:lnTo>
                      <a:lnTo>
                        <a:pt x="1367" y="2046"/>
                      </a:lnTo>
                      <a:lnTo>
                        <a:pt x="1285" y="2013"/>
                      </a:lnTo>
                      <a:lnTo>
                        <a:pt x="1169" y="1980"/>
                      </a:lnTo>
                      <a:lnTo>
                        <a:pt x="1151" y="1980"/>
                      </a:lnTo>
                      <a:lnTo>
                        <a:pt x="1084" y="1963"/>
                      </a:lnTo>
                      <a:lnTo>
                        <a:pt x="952" y="1927"/>
                      </a:lnTo>
                      <a:lnTo>
                        <a:pt x="842" y="1913"/>
                      </a:lnTo>
                      <a:lnTo>
                        <a:pt x="817" y="1916"/>
                      </a:lnTo>
                      <a:lnTo>
                        <a:pt x="760" y="1920"/>
                      </a:lnTo>
                      <a:lnTo>
                        <a:pt x="731" y="1895"/>
                      </a:lnTo>
                      <a:lnTo>
                        <a:pt x="711" y="1878"/>
                      </a:lnTo>
                      <a:lnTo>
                        <a:pt x="698" y="1863"/>
                      </a:lnTo>
                      <a:lnTo>
                        <a:pt x="690" y="1845"/>
                      </a:lnTo>
                      <a:lnTo>
                        <a:pt x="677" y="1822"/>
                      </a:lnTo>
                      <a:lnTo>
                        <a:pt x="612" y="1733"/>
                      </a:lnTo>
                      <a:lnTo>
                        <a:pt x="671" y="1812"/>
                      </a:lnTo>
                      <a:lnTo>
                        <a:pt x="693" y="1844"/>
                      </a:lnTo>
                      <a:lnTo>
                        <a:pt x="701" y="1869"/>
                      </a:lnTo>
                      <a:lnTo>
                        <a:pt x="755" y="1916"/>
                      </a:lnTo>
                      <a:lnTo>
                        <a:pt x="782" y="1922"/>
                      </a:lnTo>
                      <a:lnTo>
                        <a:pt x="819" y="1915"/>
                      </a:lnTo>
                      <a:lnTo>
                        <a:pt x="845" y="1916"/>
                      </a:lnTo>
                      <a:lnTo>
                        <a:pt x="892" y="1935"/>
                      </a:lnTo>
                      <a:lnTo>
                        <a:pt x="918" y="1956"/>
                      </a:lnTo>
                      <a:lnTo>
                        <a:pt x="942" y="1976"/>
                      </a:lnTo>
                      <a:lnTo>
                        <a:pt x="966" y="2006"/>
                      </a:lnTo>
                      <a:lnTo>
                        <a:pt x="976" y="2024"/>
                      </a:lnTo>
                      <a:lnTo>
                        <a:pt x="973" y="2043"/>
                      </a:lnTo>
                      <a:lnTo>
                        <a:pt x="957" y="2068"/>
                      </a:lnTo>
                      <a:lnTo>
                        <a:pt x="937" y="2097"/>
                      </a:lnTo>
                      <a:lnTo>
                        <a:pt x="898" y="2139"/>
                      </a:lnTo>
                      <a:lnTo>
                        <a:pt x="839" y="2198"/>
                      </a:lnTo>
                      <a:lnTo>
                        <a:pt x="801" y="2240"/>
                      </a:lnTo>
                      <a:lnTo>
                        <a:pt x="720" y="2292"/>
                      </a:lnTo>
                      <a:lnTo>
                        <a:pt x="600" y="2361"/>
                      </a:lnTo>
                      <a:lnTo>
                        <a:pt x="516" y="2406"/>
                      </a:lnTo>
                      <a:lnTo>
                        <a:pt x="495" y="2430"/>
                      </a:lnTo>
                      <a:lnTo>
                        <a:pt x="471" y="2455"/>
                      </a:lnTo>
                      <a:lnTo>
                        <a:pt x="427" y="2489"/>
                      </a:lnTo>
                      <a:lnTo>
                        <a:pt x="417" y="2538"/>
                      </a:lnTo>
                      <a:lnTo>
                        <a:pt x="417" y="2629"/>
                      </a:lnTo>
                      <a:lnTo>
                        <a:pt x="425" y="2704"/>
                      </a:lnTo>
                      <a:lnTo>
                        <a:pt x="439" y="2756"/>
                      </a:lnTo>
                      <a:lnTo>
                        <a:pt x="515" y="2854"/>
                      </a:lnTo>
                      <a:lnTo>
                        <a:pt x="560" y="2896"/>
                      </a:lnTo>
                      <a:lnTo>
                        <a:pt x="565" y="2909"/>
                      </a:lnTo>
                      <a:lnTo>
                        <a:pt x="562" y="2923"/>
                      </a:lnTo>
                      <a:lnTo>
                        <a:pt x="478" y="2952"/>
                      </a:lnTo>
                      <a:lnTo>
                        <a:pt x="387" y="2940"/>
                      </a:lnTo>
                      <a:lnTo>
                        <a:pt x="338" y="2938"/>
                      </a:lnTo>
                      <a:lnTo>
                        <a:pt x="291" y="2945"/>
                      </a:lnTo>
                      <a:lnTo>
                        <a:pt x="246" y="2945"/>
                      </a:lnTo>
                      <a:lnTo>
                        <a:pt x="199" y="2936"/>
                      </a:lnTo>
                      <a:lnTo>
                        <a:pt x="193" y="2929"/>
                      </a:lnTo>
                      <a:lnTo>
                        <a:pt x="186" y="2915"/>
                      </a:lnTo>
                      <a:lnTo>
                        <a:pt x="192" y="2760"/>
                      </a:lnTo>
                      <a:lnTo>
                        <a:pt x="215" y="2603"/>
                      </a:lnTo>
                      <a:lnTo>
                        <a:pt x="196" y="2553"/>
                      </a:lnTo>
                      <a:lnTo>
                        <a:pt x="165" y="2507"/>
                      </a:lnTo>
                      <a:lnTo>
                        <a:pt x="152" y="2494"/>
                      </a:lnTo>
                      <a:lnTo>
                        <a:pt x="126" y="2470"/>
                      </a:lnTo>
                      <a:lnTo>
                        <a:pt x="109" y="2455"/>
                      </a:lnTo>
                      <a:lnTo>
                        <a:pt x="106" y="2438"/>
                      </a:lnTo>
                      <a:lnTo>
                        <a:pt x="109" y="2424"/>
                      </a:lnTo>
                      <a:lnTo>
                        <a:pt x="132" y="2396"/>
                      </a:lnTo>
                      <a:lnTo>
                        <a:pt x="165" y="2366"/>
                      </a:lnTo>
                      <a:lnTo>
                        <a:pt x="193" y="2344"/>
                      </a:lnTo>
                      <a:lnTo>
                        <a:pt x="233" y="2343"/>
                      </a:lnTo>
                      <a:lnTo>
                        <a:pt x="269" y="2346"/>
                      </a:lnTo>
                      <a:lnTo>
                        <a:pt x="424" y="2243"/>
                      </a:lnTo>
                      <a:lnTo>
                        <a:pt x="542" y="2167"/>
                      </a:lnTo>
                      <a:lnTo>
                        <a:pt x="649" y="2104"/>
                      </a:lnTo>
                      <a:lnTo>
                        <a:pt x="614" y="2110"/>
                      </a:lnTo>
                      <a:lnTo>
                        <a:pt x="511" y="2080"/>
                      </a:lnTo>
                      <a:lnTo>
                        <a:pt x="405" y="2073"/>
                      </a:lnTo>
                      <a:lnTo>
                        <a:pt x="260" y="2050"/>
                      </a:lnTo>
                      <a:lnTo>
                        <a:pt x="215" y="2058"/>
                      </a:lnTo>
                      <a:lnTo>
                        <a:pt x="108" y="2046"/>
                      </a:lnTo>
                      <a:lnTo>
                        <a:pt x="84" y="2040"/>
                      </a:lnTo>
                      <a:lnTo>
                        <a:pt x="58" y="2030"/>
                      </a:lnTo>
                      <a:lnTo>
                        <a:pt x="38" y="2017"/>
                      </a:lnTo>
                      <a:lnTo>
                        <a:pt x="25" y="2001"/>
                      </a:lnTo>
                      <a:lnTo>
                        <a:pt x="14" y="1974"/>
                      </a:lnTo>
                      <a:lnTo>
                        <a:pt x="5" y="1937"/>
                      </a:lnTo>
                      <a:lnTo>
                        <a:pt x="1" y="1903"/>
                      </a:lnTo>
                      <a:lnTo>
                        <a:pt x="0" y="1856"/>
                      </a:lnTo>
                      <a:lnTo>
                        <a:pt x="2" y="1818"/>
                      </a:lnTo>
                      <a:lnTo>
                        <a:pt x="7" y="1775"/>
                      </a:lnTo>
                      <a:lnTo>
                        <a:pt x="12" y="1738"/>
                      </a:lnTo>
                      <a:lnTo>
                        <a:pt x="24" y="1710"/>
                      </a:lnTo>
                      <a:lnTo>
                        <a:pt x="61" y="1600"/>
                      </a:lnTo>
                      <a:lnTo>
                        <a:pt x="102" y="1468"/>
                      </a:lnTo>
                      <a:lnTo>
                        <a:pt x="132" y="1380"/>
                      </a:lnTo>
                      <a:lnTo>
                        <a:pt x="209" y="1232"/>
                      </a:lnTo>
                      <a:lnTo>
                        <a:pt x="286" y="1115"/>
                      </a:lnTo>
                      <a:lnTo>
                        <a:pt x="351" y="1027"/>
                      </a:lnTo>
                      <a:lnTo>
                        <a:pt x="394" y="969"/>
                      </a:lnTo>
                      <a:lnTo>
                        <a:pt x="425" y="916"/>
                      </a:lnTo>
                      <a:lnTo>
                        <a:pt x="462" y="870"/>
                      </a:lnTo>
                      <a:lnTo>
                        <a:pt x="471" y="802"/>
                      </a:lnTo>
                      <a:lnTo>
                        <a:pt x="508" y="711"/>
                      </a:lnTo>
                      <a:lnTo>
                        <a:pt x="533" y="631"/>
                      </a:lnTo>
                      <a:close/>
                    </a:path>
                  </a:pathLst>
                </a:custGeom>
                <a:solidFill>
                  <a:srgbClr val="E4DB62"/>
                </a:solidFill>
                <a:ln w="4763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23" name="Group 656">
                  <a:extLst>
                    <a:ext uri="{FF2B5EF4-FFF2-40B4-BE49-F238E27FC236}">
                      <a16:creationId xmlns:a16="http://schemas.microsoft.com/office/drawing/2014/main" id="{398A99DE-BFF8-4C38-80C9-C1F215CBD4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774" y="3150"/>
                  <a:ext cx="67" cy="89"/>
                  <a:chOff x="-774" y="3150"/>
                  <a:chExt cx="67" cy="89"/>
                </a:xfrm>
                <a:grpFill/>
              </p:grpSpPr>
              <p:sp>
                <p:nvSpPr>
                  <p:cNvPr id="1124" name="Freeform 657">
                    <a:extLst>
                      <a:ext uri="{FF2B5EF4-FFF2-40B4-BE49-F238E27FC236}">
                        <a16:creationId xmlns:a16="http://schemas.microsoft.com/office/drawing/2014/main" id="{97E8BFC6-830A-4AAE-B869-6B382BAA58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774" y="3150"/>
                    <a:ext cx="67" cy="32"/>
                  </a:xfrm>
                  <a:custGeom>
                    <a:avLst/>
                    <a:gdLst>
                      <a:gd name="T0" fmla="*/ 0 w 200"/>
                      <a:gd name="T1" fmla="*/ 0 h 97"/>
                      <a:gd name="T2" fmla="*/ 0 w 200"/>
                      <a:gd name="T3" fmla="*/ 0 h 97"/>
                      <a:gd name="T4" fmla="*/ 1 w 200"/>
                      <a:gd name="T5" fmla="*/ 0 h 97"/>
                      <a:gd name="T6" fmla="*/ 1 w 200"/>
                      <a:gd name="T7" fmla="*/ 0 h 97"/>
                      <a:gd name="T8" fmla="*/ 1 w 200"/>
                      <a:gd name="T9" fmla="*/ 0 h 97"/>
                      <a:gd name="T10" fmla="*/ 1 w 200"/>
                      <a:gd name="T11" fmla="*/ 0 h 97"/>
                      <a:gd name="T12" fmla="*/ 1 w 200"/>
                      <a:gd name="T13" fmla="*/ 0 h 97"/>
                      <a:gd name="T14" fmla="*/ 2 w 200"/>
                      <a:gd name="T15" fmla="*/ 0 h 97"/>
                      <a:gd name="T16" fmla="*/ 2 w 200"/>
                      <a:gd name="T17" fmla="*/ 0 h 97"/>
                      <a:gd name="T18" fmla="*/ 2 w 200"/>
                      <a:gd name="T19" fmla="*/ 1 h 97"/>
                      <a:gd name="T20" fmla="*/ 2 w 200"/>
                      <a:gd name="T21" fmla="*/ 1 h 97"/>
                      <a:gd name="T22" fmla="*/ 2 w 200"/>
                      <a:gd name="T23" fmla="*/ 1 h 97"/>
                      <a:gd name="T24" fmla="*/ 2 w 200"/>
                      <a:gd name="T25" fmla="*/ 1 h 97"/>
                      <a:gd name="T26" fmla="*/ 2 w 200"/>
                      <a:gd name="T27" fmla="*/ 1 h 97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00"/>
                      <a:gd name="T43" fmla="*/ 0 h 97"/>
                      <a:gd name="T44" fmla="*/ 200 w 200"/>
                      <a:gd name="T45" fmla="*/ 97 h 97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00" h="97">
                        <a:moveTo>
                          <a:pt x="0" y="32"/>
                        </a:moveTo>
                        <a:lnTo>
                          <a:pt x="24" y="20"/>
                        </a:lnTo>
                        <a:lnTo>
                          <a:pt x="49" y="10"/>
                        </a:lnTo>
                        <a:lnTo>
                          <a:pt x="69" y="5"/>
                        </a:lnTo>
                        <a:lnTo>
                          <a:pt x="87" y="2"/>
                        </a:lnTo>
                        <a:lnTo>
                          <a:pt x="104" y="0"/>
                        </a:lnTo>
                        <a:lnTo>
                          <a:pt x="120" y="5"/>
                        </a:lnTo>
                        <a:lnTo>
                          <a:pt x="127" y="15"/>
                        </a:lnTo>
                        <a:lnTo>
                          <a:pt x="136" y="30"/>
                        </a:lnTo>
                        <a:lnTo>
                          <a:pt x="145" y="46"/>
                        </a:lnTo>
                        <a:lnTo>
                          <a:pt x="157" y="64"/>
                        </a:lnTo>
                        <a:lnTo>
                          <a:pt x="165" y="79"/>
                        </a:lnTo>
                        <a:lnTo>
                          <a:pt x="180" y="92"/>
                        </a:lnTo>
                        <a:lnTo>
                          <a:pt x="200" y="97"/>
                        </a:lnTo>
                      </a:path>
                    </a:pathLst>
                  </a:custGeom>
                  <a:grp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25" name="Freeform 658">
                    <a:extLst>
                      <a:ext uri="{FF2B5EF4-FFF2-40B4-BE49-F238E27FC236}">
                        <a16:creationId xmlns:a16="http://schemas.microsoft.com/office/drawing/2014/main" id="{CB7A6CF0-4207-4108-8C6F-330855B97F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729" y="3187"/>
                    <a:ext cx="21" cy="52"/>
                  </a:xfrm>
                  <a:custGeom>
                    <a:avLst/>
                    <a:gdLst>
                      <a:gd name="T0" fmla="*/ 1 w 63"/>
                      <a:gd name="T1" fmla="*/ 0 h 158"/>
                      <a:gd name="T2" fmla="*/ 1 w 63"/>
                      <a:gd name="T3" fmla="*/ 0 h 158"/>
                      <a:gd name="T4" fmla="*/ 0 w 63"/>
                      <a:gd name="T5" fmla="*/ 0 h 158"/>
                      <a:gd name="T6" fmla="*/ 0 w 63"/>
                      <a:gd name="T7" fmla="*/ 1 h 158"/>
                      <a:gd name="T8" fmla="*/ 0 w 63"/>
                      <a:gd name="T9" fmla="*/ 1 h 158"/>
                      <a:gd name="T10" fmla="*/ 0 w 63"/>
                      <a:gd name="T11" fmla="*/ 1 h 158"/>
                      <a:gd name="T12" fmla="*/ 0 w 63"/>
                      <a:gd name="T13" fmla="*/ 1 h 158"/>
                      <a:gd name="T14" fmla="*/ 0 w 63"/>
                      <a:gd name="T15" fmla="*/ 1 h 158"/>
                      <a:gd name="T16" fmla="*/ 0 w 63"/>
                      <a:gd name="T17" fmla="*/ 2 h 158"/>
                      <a:gd name="T18" fmla="*/ 0 w 63"/>
                      <a:gd name="T19" fmla="*/ 2 h 158"/>
                      <a:gd name="T20" fmla="*/ 0 w 63"/>
                      <a:gd name="T21" fmla="*/ 2 h 158"/>
                      <a:gd name="T22" fmla="*/ 0 w 63"/>
                      <a:gd name="T23" fmla="*/ 2 h 158"/>
                      <a:gd name="T24" fmla="*/ 0 w 63"/>
                      <a:gd name="T25" fmla="*/ 1 h 158"/>
                      <a:gd name="T26" fmla="*/ 1 w 63"/>
                      <a:gd name="T27" fmla="*/ 1 h 158"/>
                      <a:gd name="T28" fmla="*/ 1 w 63"/>
                      <a:gd name="T29" fmla="*/ 1 h 158"/>
                      <a:gd name="T30" fmla="*/ 1 w 63"/>
                      <a:gd name="T31" fmla="*/ 1 h 158"/>
                      <a:gd name="T32" fmla="*/ 1 w 63"/>
                      <a:gd name="T33" fmla="*/ 1 h 158"/>
                      <a:gd name="T34" fmla="*/ 1 w 63"/>
                      <a:gd name="T35" fmla="*/ 0 h 158"/>
                      <a:gd name="T36" fmla="*/ 1 w 63"/>
                      <a:gd name="T37" fmla="*/ 0 h 158"/>
                      <a:gd name="T38" fmla="*/ 1 w 63"/>
                      <a:gd name="T39" fmla="*/ 0 h 158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63"/>
                      <a:gd name="T61" fmla="*/ 0 h 158"/>
                      <a:gd name="T62" fmla="*/ 63 w 63"/>
                      <a:gd name="T63" fmla="*/ 158 h 158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63" h="158">
                        <a:moveTo>
                          <a:pt x="56" y="0"/>
                        </a:moveTo>
                        <a:lnTo>
                          <a:pt x="43" y="9"/>
                        </a:lnTo>
                        <a:lnTo>
                          <a:pt x="30" y="24"/>
                        </a:lnTo>
                        <a:lnTo>
                          <a:pt x="17" y="43"/>
                        </a:lnTo>
                        <a:lnTo>
                          <a:pt x="9" y="63"/>
                        </a:lnTo>
                        <a:lnTo>
                          <a:pt x="3" y="83"/>
                        </a:lnTo>
                        <a:lnTo>
                          <a:pt x="0" y="104"/>
                        </a:lnTo>
                        <a:lnTo>
                          <a:pt x="0" y="124"/>
                        </a:lnTo>
                        <a:lnTo>
                          <a:pt x="4" y="147"/>
                        </a:lnTo>
                        <a:lnTo>
                          <a:pt x="9" y="158"/>
                        </a:lnTo>
                        <a:lnTo>
                          <a:pt x="20" y="148"/>
                        </a:lnTo>
                        <a:lnTo>
                          <a:pt x="29" y="137"/>
                        </a:lnTo>
                        <a:lnTo>
                          <a:pt x="39" y="122"/>
                        </a:lnTo>
                        <a:lnTo>
                          <a:pt x="46" y="110"/>
                        </a:lnTo>
                        <a:lnTo>
                          <a:pt x="53" y="92"/>
                        </a:lnTo>
                        <a:lnTo>
                          <a:pt x="57" y="75"/>
                        </a:lnTo>
                        <a:lnTo>
                          <a:pt x="61" y="53"/>
                        </a:lnTo>
                        <a:lnTo>
                          <a:pt x="63" y="36"/>
                        </a:lnTo>
                        <a:lnTo>
                          <a:pt x="60" y="16"/>
                        </a:lnTo>
                        <a:lnTo>
                          <a:pt x="56" y="0"/>
                        </a:lnTo>
                        <a:close/>
                      </a:path>
                    </a:pathLst>
                  </a:custGeom>
                  <a:grp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102" name="Group 723">
              <a:extLst>
                <a:ext uri="{FF2B5EF4-FFF2-40B4-BE49-F238E27FC236}">
                  <a16:creationId xmlns:a16="http://schemas.microsoft.com/office/drawing/2014/main" id="{C15003A7-50A8-44FA-8C0A-9E2538AC249B}"/>
                </a:ext>
              </a:extLst>
            </p:cNvPr>
            <p:cNvGrpSpPr/>
            <p:nvPr/>
          </p:nvGrpSpPr>
          <p:grpSpPr>
            <a:xfrm flipH="1">
              <a:off x="2706280" y="3635383"/>
              <a:ext cx="576469" cy="760625"/>
              <a:chOff x="604838" y="5759631"/>
              <a:chExt cx="706128" cy="1087012"/>
            </a:xfrm>
          </p:grpSpPr>
          <p:grpSp>
            <p:nvGrpSpPr>
              <p:cNvPr id="1103" name="Group 645">
                <a:extLst>
                  <a:ext uri="{FF2B5EF4-FFF2-40B4-BE49-F238E27FC236}">
                    <a16:creationId xmlns:a16="http://schemas.microsoft.com/office/drawing/2014/main" id="{78DAC768-6A69-4D5D-94AD-3E939CE560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604838" y="5759631"/>
                <a:ext cx="460498" cy="1087012"/>
                <a:chOff x="-1064" y="3326"/>
                <a:chExt cx="838" cy="1278"/>
              </a:xfrm>
            </p:grpSpPr>
            <p:sp>
              <p:nvSpPr>
                <p:cNvPr id="1112" name="Freeform 646">
                  <a:extLst>
                    <a:ext uri="{FF2B5EF4-FFF2-40B4-BE49-F238E27FC236}">
                      <a16:creationId xmlns:a16="http://schemas.microsoft.com/office/drawing/2014/main" id="{9301BEA2-C87B-49E9-B652-2A722A78AA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997" y="4146"/>
                  <a:ext cx="551" cy="458"/>
                </a:xfrm>
                <a:custGeom>
                  <a:avLst/>
                  <a:gdLst>
                    <a:gd name="T0" fmla="*/ 20 w 1654"/>
                    <a:gd name="T1" fmla="*/ 17 h 1375"/>
                    <a:gd name="T2" fmla="*/ 20 w 1654"/>
                    <a:gd name="T3" fmla="*/ 8 h 1375"/>
                    <a:gd name="T4" fmla="*/ 20 w 1654"/>
                    <a:gd name="T5" fmla="*/ 1 h 1375"/>
                    <a:gd name="T6" fmla="*/ 10 w 1654"/>
                    <a:gd name="T7" fmla="*/ 0 h 1375"/>
                    <a:gd name="T8" fmla="*/ 0 w 1654"/>
                    <a:gd name="T9" fmla="*/ 1 h 1375"/>
                    <a:gd name="T10" fmla="*/ 0 w 1654"/>
                    <a:gd name="T11" fmla="*/ 4 h 1375"/>
                    <a:gd name="T12" fmla="*/ 0 w 1654"/>
                    <a:gd name="T13" fmla="*/ 17 h 1375"/>
                    <a:gd name="T14" fmla="*/ 2 w 1654"/>
                    <a:gd name="T15" fmla="*/ 17 h 1375"/>
                    <a:gd name="T16" fmla="*/ 2 w 1654"/>
                    <a:gd name="T17" fmla="*/ 5 h 1375"/>
                    <a:gd name="T18" fmla="*/ 6 w 1654"/>
                    <a:gd name="T19" fmla="*/ 4 h 1375"/>
                    <a:gd name="T20" fmla="*/ 19 w 1654"/>
                    <a:gd name="T21" fmla="*/ 4 h 1375"/>
                    <a:gd name="T22" fmla="*/ 19 w 1654"/>
                    <a:gd name="T23" fmla="*/ 17 h 1375"/>
                    <a:gd name="T24" fmla="*/ 20 w 1654"/>
                    <a:gd name="T25" fmla="*/ 17 h 137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654"/>
                    <a:gd name="T40" fmla="*/ 0 h 1375"/>
                    <a:gd name="T41" fmla="*/ 1654 w 1654"/>
                    <a:gd name="T42" fmla="*/ 1375 h 137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654" h="1375">
                      <a:moveTo>
                        <a:pt x="1654" y="1372"/>
                      </a:moveTo>
                      <a:lnTo>
                        <a:pt x="1654" y="662"/>
                      </a:lnTo>
                      <a:lnTo>
                        <a:pt x="1629" y="94"/>
                      </a:lnTo>
                      <a:lnTo>
                        <a:pt x="791" y="0"/>
                      </a:lnTo>
                      <a:lnTo>
                        <a:pt x="27" y="84"/>
                      </a:lnTo>
                      <a:lnTo>
                        <a:pt x="23" y="285"/>
                      </a:lnTo>
                      <a:lnTo>
                        <a:pt x="0" y="1366"/>
                      </a:lnTo>
                      <a:lnTo>
                        <a:pt x="171" y="1366"/>
                      </a:lnTo>
                      <a:lnTo>
                        <a:pt x="171" y="387"/>
                      </a:lnTo>
                      <a:lnTo>
                        <a:pt x="498" y="363"/>
                      </a:lnTo>
                      <a:lnTo>
                        <a:pt x="1500" y="363"/>
                      </a:lnTo>
                      <a:lnTo>
                        <a:pt x="1514" y="1375"/>
                      </a:lnTo>
                      <a:lnTo>
                        <a:pt x="1654" y="1372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4763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13" name="Freeform 647">
                  <a:extLst>
                    <a:ext uri="{FF2B5EF4-FFF2-40B4-BE49-F238E27FC236}">
                      <a16:creationId xmlns:a16="http://schemas.microsoft.com/office/drawing/2014/main" id="{DC1B74DB-B129-4D12-AFFA-D0DC02F8EE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064" y="4139"/>
                  <a:ext cx="215" cy="117"/>
                </a:xfrm>
                <a:custGeom>
                  <a:avLst/>
                  <a:gdLst>
                    <a:gd name="T0" fmla="*/ 1 w 646"/>
                    <a:gd name="T1" fmla="*/ 1 h 350"/>
                    <a:gd name="T2" fmla="*/ 3 w 646"/>
                    <a:gd name="T3" fmla="*/ 1 h 350"/>
                    <a:gd name="T4" fmla="*/ 4 w 646"/>
                    <a:gd name="T5" fmla="*/ 0 h 350"/>
                    <a:gd name="T6" fmla="*/ 5 w 646"/>
                    <a:gd name="T7" fmla="*/ 1 h 350"/>
                    <a:gd name="T8" fmla="*/ 8 w 646"/>
                    <a:gd name="T9" fmla="*/ 3 h 350"/>
                    <a:gd name="T10" fmla="*/ 8 w 646"/>
                    <a:gd name="T11" fmla="*/ 4 h 350"/>
                    <a:gd name="T12" fmla="*/ 6 w 646"/>
                    <a:gd name="T13" fmla="*/ 4 h 350"/>
                    <a:gd name="T14" fmla="*/ 0 w 646"/>
                    <a:gd name="T15" fmla="*/ 1 h 350"/>
                    <a:gd name="T16" fmla="*/ 1 w 646"/>
                    <a:gd name="T17" fmla="*/ 1 h 35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46"/>
                    <a:gd name="T28" fmla="*/ 0 h 350"/>
                    <a:gd name="T29" fmla="*/ 646 w 646"/>
                    <a:gd name="T30" fmla="*/ 350 h 35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46" h="350">
                      <a:moveTo>
                        <a:pt x="121" y="68"/>
                      </a:moveTo>
                      <a:lnTo>
                        <a:pt x="206" y="55"/>
                      </a:lnTo>
                      <a:lnTo>
                        <a:pt x="286" y="0"/>
                      </a:lnTo>
                      <a:lnTo>
                        <a:pt x="369" y="82"/>
                      </a:lnTo>
                      <a:lnTo>
                        <a:pt x="629" y="242"/>
                      </a:lnTo>
                      <a:lnTo>
                        <a:pt x="646" y="301"/>
                      </a:lnTo>
                      <a:lnTo>
                        <a:pt x="497" y="350"/>
                      </a:lnTo>
                      <a:lnTo>
                        <a:pt x="0" y="108"/>
                      </a:lnTo>
                      <a:lnTo>
                        <a:pt x="121" y="6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4763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14" name="Freeform 648">
                  <a:extLst>
                    <a:ext uri="{FF2B5EF4-FFF2-40B4-BE49-F238E27FC236}">
                      <a16:creationId xmlns:a16="http://schemas.microsoft.com/office/drawing/2014/main" id="{4615638B-1E85-40C7-B9BD-3BA616BC3E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887" y="3714"/>
                  <a:ext cx="514" cy="524"/>
                </a:xfrm>
                <a:custGeom>
                  <a:avLst/>
                  <a:gdLst>
                    <a:gd name="T0" fmla="*/ 4 w 1544"/>
                    <a:gd name="T1" fmla="*/ 4 h 1572"/>
                    <a:gd name="T2" fmla="*/ 4 w 1544"/>
                    <a:gd name="T3" fmla="*/ 3 h 1572"/>
                    <a:gd name="T4" fmla="*/ 4 w 1544"/>
                    <a:gd name="T5" fmla="*/ 2 h 1572"/>
                    <a:gd name="T6" fmla="*/ 4 w 1544"/>
                    <a:gd name="T7" fmla="*/ 1 h 1572"/>
                    <a:gd name="T8" fmla="*/ 5 w 1544"/>
                    <a:gd name="T9" fmla="*/ 1 h 1572"/>
                    <a:gd name="T10" fmla="*/ 5 w 1544"/>
                    <a:gd name="T11" fmla="*/ 1 h 1572"/>
                    <a:gd name="T12" fmla="*/ 5 w 1544"/>
                    <a:gd name="T13" fmla="*/ 1 h 1572"/>
                    <a:gd name="T14" fmla="*/ 7 w 1544"/>
                    <a:gd name="T15" fmla="*/ 1 h 1572"/>
                    <a:gd name="T16" fmla="*/ 10 w 1544"/>
                    <a:gd name="T17" fmla="*/ 0 h 1572"/>
                    <a:gd name="T18" fmla="*/ 12 w 1544"/>
                    <a:gd name="T19" fmla="*/ 0 h 1572"/>
                    <a:gd name="T20" fmla="*/ 14 w 1544"/>
                    <a:gd name="T21" fmla="*/ 0 h 1572"/>
                    <a:gd name="T22" fmla="*/ 16 w 1544"/>
                    <a:gd name="T23" fmla="*/ 0 h 1572"/>
                    <a:gd name="T24" fmla="*/ 18 w 1544"/>
                    <a:gd name="T25" fmla="*/ 0 h 1572"/>
                    <a:gd name="T26" fmla="*/ 19 w 1544"/>
                    <a:gd name="T27" fmla="*/ 0 h 1572"/>
                    <a:gd name="T28" fmla="*/ 19 w 1544"/>
                    <a:gd name="T29" fmla="*/ 0 h 1572"/>
                    <a:gd name="T30" fmla="*/ 19 w 1544"/>
                    <a:gd name="T31" fmla="*/ 0 h 1572"/>
                    <a:gd name="T32" fmla="*/ 19 w 1544"/>
                    <a:gd name="T33" fmla="*/ 1 h 1572"/>
                    <a:gd name="T34" fmla="*/ 19 w 1544"/>
                    <a:gd name="T35" fmla="*/ 1 h 1572"/>
                    <a:gd name="T36" fmla="*/ 19 w 1544"/>
                    <a:gd name="T37" fmla="*/ 1 h 1572"/>
                    <a:gd name="T38" fmla="*/ 19 w 1544"/>
                    <a:gd name="T39" fmla="*/ 3 h 1572"/>
                    <a:gd name="T40" fmla="*/ 18 w 1544"/>
                    <a:gd name="T41" fmla="*/ 4 h 1572"/>
                    <a:gd name="T42" fmla="*/ 18 w 1544"/>
                    <a:gd name="T43" fmla="*/ 7 h 1572"/>
                    <a:gd name="T44" fmla="*/ 17 w 1544"/>
                    <a:gd name="T45" fmla="*/ 9 h 1572"/>
                    <a:gd name="T46" fmla="*/ 16 w 1544"/>
                    <a:gd name="T47" fmla="*/ 13 h 1572"/>
                    <a:gd name="T48" fmla="*/ 15 w 1544"/>
                    <a:gd name="T49" fmla="*/ 17 h 1572"/>
                    <a:gd name="T50" fmla="*/ 15 w 1544"/>
                    <a:gd name="T51" fmla="*/ 17 h 1572"/>
                    <a:gd name="T52" fmla="*/ 15 w 1544"/>
                    <a:gd name="T53" fmla="*/ 18 h 1572"/>
                    <a:gd name="T54" fmla="*/ 14 w 1544"/>
                    <a:gd name="T55" fmla="*/ 18 h 1572"/>
                    <a:gd name="T56" fmla="*/ 14 w 1544"/>
                    <a:gd name="T57" fmla="*/ 18 h 1572"/>
                    <a:gd name="T58" fmla="*/ 14 w 1544"/>
                    <a:gd name="T59" fmla="*/ 19 h 1572"/>
                    <a:gd name="T60" fmla="*/ 14 w 1544"/>
                    <a:gd name="T61" fmla="*/ 19 h 1572"/>
                    <a:gd name="T62" fmla="*/ 14 w 1544"/>
                    <a:gd name="T63" fmla="*/ 19 h 1572"/>
                    <a:gd name="T64" fmla="*/ 13 w 1544"/>
                    <a:gd name="T65" fmla="*/ 19 h 1572"/>
                    <a:gd name="T66" fmla="*/ 12 w 1544"/>
                    <a:gd name="T67" fmla="*/ 19 h 1572"/>
                    <a:gd name="T68" fmla="*/ 11 w 1544"/>
                    <a:gd name="T69" fmla="*/ 19 h 1572"/>
                    <a:gd name="T70" fmla="*/ 10 w 1544"/>
                    <a:gd name="T71" fmla="*/ 19 h 1572"/>
                    <a:gd name="T72" fmla="*/ 9 w 1544"/>
                    <a:gd name="T73" fmla="*/ 19 h 1572"/>
                    <a:gd name="T74" fmla="*/ 8 w 1544"/>
                    <a:gd name="T75" fmla="*/ 19 h 1572"/>
                    <a:gd name="T76" fmla="*/ 7 w 1544"/>
                    <a:gd name="T77" fmla="*/ 19 h 1572"/>
                    <a:gd name="T78" fmla="*/ 6 w 1544"/>
                    <a:gd name="T79" fmla="*/ 19 h 1572"/>
                    <a:gd name="T80" fmla="*/ 1 w 1544"/>
                    <a:gd name="T81" fmla="*/ 15 h 1572"/>
                    <a:gd name="T82" fmla="*/ 0 w 1544"/>
                    <a:gd name="T83" fmla="*/ 15 h 1572"/>
                    <a:gd name="T84" fmla="*/ 0 w 1544"/>
                    <a:gd name="T85" fmla="*/ 15 h 1572"/>
                    <a:gd name="T86" fmla="*/ 0 w 1544"/>
                    <a:gd name="T87" fmla="*/ 15 h 1572"/>
                    <a:gd name="T88" fmla="*/ 0 w 1544"/>
                    <a:gd name="T89" fmla="*/ 14 h 1572"/>
                    <a:gd name="T90" fmla="*/ 0 w 1544"/>
                    <a:gd name="T91" fmla="*/ 14 h 1572"/>
                    <a:gd name="T92" fmla="*/ 2 w 1544"/>
                    <a:gd name="T93" fmla="*/ 9 h 1572"/>
                    <a:gd name="T94" fmla="*/ 3 w 1544"/>
                    <a:gd name="T95" fmla="*/ 6 h 1572"/>
                    <a:gd name="T96" fmla="*/ 4 w 1544"/>
                    <a:gd name="T97" fmla="*/ 4 h 157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544"/>
                    <a:gd name="T148" fmla="*/ 0 h 1572"/>
                    <a:gd name="T149" fmla="*/ 1544 w 1544"/>
                    <a:gd name="T150" fmla="*/ 1572 h 157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544" h="1572">
                      <a:moveTo>
                        <a:pt x="288" y="319"/>
                      </a:moveTo>
                      <a:lnTo>
                        <a:pt x="325" y="211"/>
                      </a:lnTo>
                      <a:lnTo>
                        <a:pt x="350" y="141"/>
                      </a:lnTo>
                      <a:lnTo>
                        <a:pt x="358" y="121"/>
                      </a:lnTo>
                      <a:lnTo>
                        <a:pt x="372" y="104"/>
                      </a:lnTo>
                      <a:lnTo>
                        <a:pt x="381" y="95"/>
                      </a:lnTo>
                      <a:lnTo>
                        <a:pt x="397" y="90"/>
                      </a:lnTo>
                      <a:lnTo>
                        <a:pt x="592" y="51"/>
                      </a:lnTo>
                      <a:lnTo>
                        <a:pt x="802" y="14"/>
                      </a:lnTo>
                      <a:lnTo>
                        <a:pt x="992" y="0"/>
                      </a:lnTo>
                      <a:lnTo>
                        <a:pt x="1100" y="0"/>
                      </a:lnTo>
                      <a:lnTo>
                        <a:pt x="1325" y="13"/>
                      </a:lnTo>
                      <a:lnTo>
                        <a:pt x="1487" y="20"/>
                      </a:lnTo>
                      <a:lnTo>
                        <a:pt x="1511" y="23"/>
                      </a:lnTo>
                      <a:lnTo>
                        <a:pt x="1527" y="30"/>
                      </a:lnTo>
                      <a:lnTo>
                        <a:pt x="1537" y="37"/>
                      </a:lnTo>
                      <a:lnTo>
                        <a:pt x="1544" y="48"/>
                      </a:lnTo>
                      <a:lnTo>
                        <a:pt x="1544" y="63"/>
                      </a:lnTo>
                      <a:lnTo>
                        <a:pt x="1535" y="105"/>
                      </a:lnTo>
                      <a:lnTo>
                        <a:pt x="1504" y="248"/>
                      </a:lnTo>
                      <a:lnTo>
                        <a:pt x="1480" y="353"/>
                      </a:lnTo>
                      <a:lnTo>
                        <a:pt x="1428" y="591"/>
                      </a:lnTo>
                      <a:lnTo>
                        <a:pt x="1394" y="737"/>
                      </a:lnTo>
                      <a:lnTo>
                        <a:pt x="1302" y="1080"/>
                      </a:lnTo>
                      <a:lnTo>
                        <a:pt x="1214" y="1355"/>
                      </a:lnTo>
                      <a:lnTo>
                        <a:pt x="1197" y="1407"/>
                      </a:lnTo>
                      <a:lnTo>
                        <a:pt x="1187" y="1437"/>
                      </a:lnTo>
                      <a:lnTo>
                        <a:pt x="1178" y="1465"/>
                      </a:lnTo>
                      <a:lnTo>
                        <a:pt x="1168" y="1483"/>
                      </a:lnTo>
                      <a:lnTo>
                        <a:pt x="1152" y="1501"/>
                      </a:lnTo>
                      <a:lnTo>
                        <a:pt x="1137" y="1508"/>
                      </a:lnTo>
                      <a:lnTo>
                        <a:pt x="1108" y="1515"/>
                      </a:lnTo>
                      <a:lnTo>
                        <a:pt x="1056" y="1520"/>
                      </a:lnTo>
                      <a:lnTo>
                        <a:pt x="967" y="1520"/>
                      </a:lnTo>
                      <a:lnTo>
                        <a:pt x="893" y="1528"/>
                      </a:lnTo>
                      <a:lnTo>
                        <a:pt x="795" y="1544"/>
                      </a:lnTo>
                      <a:lnTo>
                        <a:pt x="694" y="1561"/>
                      </a:lnTo>
                      <a:lnTo>
                        <a:pt x="626" y="1572"/>
                      </a:lnTo>
                      <a:lnTo>
                        <a:pt x="540" y="1572"/>
                      </a:lnTo>
                      <a:lnTo>
                        <a:pt x="523" y="1561"/>
                      </a:lnTo>
                      <a:lnTo>
                        <a:pt x="47" y="1248"/>
                      </a:lnTo>
                      <a:lnTo>
                        <a:pt x="24" y="1228"/>
                      </a:lnTo>
                      <a:lnTo>
                        <a:pt x="7" y="1207"/>
                      </a:lnTo>
                      <a:lnTo>
                        <a:pt x="0" y="1182"/>
                      </a:lnTo>
                      <a:lnTo>
                        <a:pt x="0" y="1154"/>
                      </a:lnTo>
                      <a:lnTo>
                        <a:pt x="7" y="1128"/>
                      </a:lnTo>
                      <a:lnTo>
                        <a:pt x="142" y="741"/>
                      </a:lnTo>
                      <a:lnTo>
                        <a:pt x="229" y="497"/>
                      </a:lnTo>
                      <a:lnTo>
                        <a:pt x="288" y="319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15" name="Freeform 649">
                  <a:extLst>
                    <a:ext uri="{FF2B5EF4-FFF2-40B4-BE49-F238E27FC236}">
                      <a16:creationId xmlns:a16="http://schemas.microsoft.com/office/drawing/2014/main" id="{0EA85A2E-CAAC-4245-9F7A-A5039EE2C9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93" y="3757"/>
                  <a:ext cx="306" cy="398"/>
                </a:xfrm>
                <a:custGeom>
                  <a:avLst/>
                  <a:gdLst>
                    <a:gd name="T0" fmla="*/ 3 w 918"/>
                    <a:gd name="T1" fmla="*/ 4 h 1193"/>
                    <a:gd name="T2" fmla="*/ 3 w 918"/>
                    <a:gd name="T3" fmla="*/ 2 h 1193"/>
                    <a:gd name="T4" fmla="*/ 4 w 918"/>
                    <a:gd name="T5" fmla="*/ 0 h 1193"/>
                    <a:gd name="T6" fmla="*/ 4 w 918"/>
                    <a:gd name="T7" fmla="*/ 0 h 1193"/>
                    <a:gd name="T8" fmla="*/ 4 w 918"/>
                    <a:gd name="T9" fmla="*/ 0 h 1193"/>
                    <a:gd name="T10" fmla="*/ 5 w 918"/>
                    <a:gd name="T11" fmla="*/ 0 h 1193"/>
                    <a:gd name="T12" fmla="*/ 8 w 918"/>
                    <a:gd name="T13" fmla="*/ 0 h 1193"/>
                    <a:gd name="T14" fmla="*/ 11 w 918"/>
                    <a:gd name="T15" fmla="*/ 0 h 1193"/>
                    <a:gd name="T16" fmla="*/ 11 w 918"/>
                    <a:gd name="T17" fmla="*/ 0 h 1193"/>
                    <a:gd name="T18" fmla="*/ 11 w 918"/>
                    <a:gd name="T19" fmla="*/ 0 h 1193"/>
                    <a:gd name="T20" fmla="*/ 11 w 918"/>
                    <a:gd name="T21" fmla="*/ 0 h 1193"/>
                    <a:gd name="T22" fmla="*/ 11 w 918"/>
                    <a:gd name="T23" fmla="*/ 2 h 1193"/>
                    <a:gd name="T24" fmla="*/ 11 w 918"/>
                    <a:gd name="T25" fmla="*/ 3 h 1193"/>
                    <a:gd name="T26" fmla="*/ 10 w 918"/>
                    <a:gd name="T27" fmla="*/ 5 h 1193"/>
                    <a:gd name="T28" fmla="*/ 8 w 918"/>
                    <a:gd name="T29" fmla="*/ 9 h 1193"/>
                    <a:gd name="T30" fmla="*/ 7 w 918"/>
                    <a:gd name="T31" fmla="*/ 12 h 1193"/>
                    <a:gd name="T32" fmla="*/ 6 w 918"/>
                    <a:gd name="T33" fmla="*/ 13 h 1193"/>
                    <a:gd name="T34" fmla="*/ 6 w 918"/>
                    <a:gd name="T35" fmla="*/ 14 h 1193"/>
                    <a:gd name="T36" fmla="*/ 6 w 918"/>
                    <a:gd name="T37" fmla="*/ 14 h 1193"/>
                    <a:gd name="T38" fmla="*/ 6 w 918"/>
                    <a:gd name="T39" fmla="*/ 14 h 1193"/>
                    <a:gd name="T40" fmla="*/ 6 w 918"/>
                    <a:gd name="T41" fmla="*/ 15 h 1193"/>
                    <a:gd name="T42" fmla="*/ 5 w 918"/>
                    <a:gd name="T43" fmla="*/ 15 h 1193"/>
                    <a:gd name="T44" fmla="*/ 5 w 918"/>
                    <a:gd name="T45" fmla="*/ 15 h 1193"/>
                    <a:gd name="T46" fmla="*/ 5 w 918"/>
                    <a:gd name="T47" fmla="*/ 15 h 1193"/>
                    <a:gd name="T48" fmla="*/ 5 w 918"/>
                    <a:gd name="T49" fmla="*/ 15 h 1193"/>
                    <a:gd name="T50" fmla="*/ 4 w 918"/>
                    <a:gd name="T51" fmla="*/ 14 h 1193"/>
                    <a:gd name="T52" fmla="*/ 4 w 918"/>
                    <a:gd name="T53" fmla="*/ 14 h 1193"/>
                    <a:gd name="T54" fmla="*/ 4 w 918"/>
                    <a:gd name="T55" fmla="*/ 14 h 1193"/>
                    <a:gd name="T56" fmla="*/ 3 w 918"/>
                    <a:gd name="T57" fmla="*/ 13 h 1193"/>
                    <a:gd name="T58" fmla="*/ 0 w 918"/>
                    <a:gd name="T59" fmla="*/ 12 h 1193"/>
                    <a:gd name="T60" fmla="*/ 0 w 918"/>
                    <a:gd name="T61" fmla="*/ 12 h 1193"/>
                    <a:gd name="T62" fmla="*/ 0 w 918"/>
                    <a:gd name="T63" fmla="*/ 12 h 1193"/>
                    <a:gd name="T64" fmla="*/ 0 w 918"/>
                    <a:gd name="T65" fmla="*/ 12 h 1193"/>
                    <a:gd name="T66" fmla="*/ 0 w 918"/>
                    <a:gd name="T67" fmla="*/ 12 h 1193"/>
                    <a:gd name="T68" fmla="*/ 3 w 918"/>
                    <a:gd name="T69" fmla="*/ 4 h 119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18"/>
                    <a:gd name="T106" fmla="*/ 0 h 1193"/>
                    <a:gd name="T107" fmla="*/ 918 w 918"/>
                    <a:gd name="T108" fmla="*/ 1193 h 119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18" h="1193">
                      <a:moveTo>
                        <a:pt x="209" y="357"/>
                      </a:moveTo>
                      <a:lnTo>
                        <a:pt x="276" y="183"/>
                      </a:lnTo>
                      <a:lnTo>
                        <a:pt x="334" y="31"/>
                      </a:lnTo>
                      <a:lnTo>
                        <a:pt x="343" y="24"/>
                      </a:lnTo>
                      <a:lnTo>
                        <a:pt x="353" y="21"/>
                      </a:lnTo>
                      <a:lnTo>
                        <a:pt x="373" y="19"/>
                      </a:lnTo>
                      <a:lnTo>
                        <a:pt x="636" y="1"/>
                      </a:lnTo>
                      <a:lnTo>
                        <a:pt x="891" y="0"/>
                      </a:lnTo>
                      <a:lnTo>
                        <a:pt x="906" y="2"/>
                      </a:lnTo>
                      <a:lnTo>
                        <a:pt x="912" y="7"/>
                      </a:lnTo>
                      <a:lnTo>
                        <a:pt x="918" y="21"/>
                      </a:lnTo>
                      <a:lnTo>
                        <a:pt x="898" y="129"/>
                      </a:lnTo>
                      <a:lnTo>
                        <a:pt x="858" y="223"/>
                      </a:lnTo>
                      <a:lnTo>
                        <a:pt x="790" y="395"/>
                      </a:lnTo>
                      <a:lnTo>
                        <a:pt x="659" y="690"/>
                      </a:lnTo>
                      <a:lnTo>
                        <a:pt x="546" y="946"/>
                      </a:lnTo>
                      <a:lnTo>
                        <a:pt x="516" y="1042"/>
                      </a:lnTo>
                      <a:lnTo>
                        <a:pt x="499" y="1108"/>
                      </a:lnTo>
                      <a:lnTo>
                        <a:pt x="481" y="1145"/>
                      </a:lnTo>
                      <a:lnTo>
                        <a:pt x="464" y="1172"/>
                      </a:lnTo>
                      <a:lnTo>
                        <a:pt x="452" y="1185"/>
                      </a:lnTo>
                      <a:lnTo>
                        <a:pt x="442" y="1192"/>
                      </a:lnTo>
                      <a:lnTo>
                        <a:pt x="427" y="1193"/>
                      </a:lnTo>
                      <a:lnTo>
                        <a:pt x="411" y="1189"/>
                      </a:lnTo>
                      <a:lnTo>
                        <a:pt x="385" y="1175"/>
                      </a:lnTo>
                      <a:lnTo>
                        <a:pt x="357" y="1155"/>
                      </a:lnTo>
                      <a:lnTo>
                        <a:pt x="331" y="1131"/>
                      </a:lnTo>
                      <a:lnTo>
                        <a:pt x="300" y="1108"/>
                      </a:lnTo>
                      <a:lnTo>
                        <a:pt x="272" y="1087"/>
                      </a:lnTo>
                      <a:lnTo>
                        <a:pt x="13" y="981"/>
                      </a:lnTo>
                      <a:lnTo>
                        <a:pt x="4" y="974"/>
                      </a:lnTo>
                      <a:lnTo>
                        <a:pt x="0" y="964"/>
                      </a:lnTo>
                      <a:lnTo>
                        <a:pt x="3" y="950"/>
                      </a:lnTo>
                      <a:lnTo>
                        <a:pt x="7" y="937"/>
                      </a:lnTo>
                      <a:lnTo>
                        <a:pt x="209" y="357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16" name="Group 650">
                  <a:extLst>
                    <a:ext uri="{FF2B5EF4-FFF2-40B4-BE49-F238E27FC236}">
                      <a16:creationId xmlns:a16="http://schemas.microsoft.com/office/drawing/2014/main" id="{E7CF198A-445B-4B2A-8F39-DB33C85AE7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444" y="3326"/>
                  <a:ext cx="218" cy="1051"/>
                  <a:chOff x="-430" y="3619"/>
                  <a:chExt cx="218" cy="1051"/>
                </a:xfrm>
              </p:grpSpPr>
              <p:sp>
                <p:nvSpPr>
                  <p:cNvPr id="1117" name="Freeform 651">
                    <a:extLst>
                      <a:ext uri="{FF2B5EF4-FFF2-40B4-BE49-F238E27FC236}">
                        <a16:creationId xmlns:a16="http://schemas.microsoft.com/office/drawing/2014/main" id="{F978D9D0-A3EA-42FB-A4D7-9CC16F76E6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430" y="4453"/>
                    <a:ext cx="75" cy="217"/>
                  </a:xfrm>
                  <a:custGeom>
                    <a:avLst/>
                    <a:gdLst>
                      <a:gd name="T0" fmla="*/ 0 w 224"/>
                      <a:gd name="T1" fmla="*/ 0 h 651"/>
                      <a:gd name="T2" fmla="*/ 0 w 224"/>
                      <a:gd name="T3" fmla="*/ 1 h 651"/>
                      <a:gd name="T4" fmla="*/ 0 w 224"/>
                      <a:gd name="T5" fmla="*/ 1 h 651"/>
                      <a:gd name="T6" fmla="*/ 0 w 224"/>
                      <a:gd name="T7" fmla="*/ 1 h 651"/>
                      <a:gd name="T8" fmla="*/ 1 w 224"/>
                      <a:gd name="T9" fmla="*/ 2 h 651"/>
                      <a:gd name="T10" fmla="*/ 1 w 224"/>
                      <a:gd name="T11" fmla="*/ 2 h 651"/>
                      <a:gd name="T12" fmla="*/ 2 w 224"/>
                      <a:gd name="T13" fmla="*/ 2 h 651"/>
                      <a:gd name="T14" fmla="*/ 2 w 224"/>
                      <a:gd name="T15" fmla="*/ 2 h 651"/>
                      <a:gd name="T16" fmla="*/ 2 w 224"/>
                      <a:gd name="T17" fmla="*/ 3 h 651"/>
                      <a:gd name="T18" fmla="*/ 2 w 224"/>
                      <a:gd name="T19" fmla="*/ 4 h 651"/>
                      <a:gd name="T20" fmla="*/ 2 w 224"/>
                      <a:gd name="T21" fmla="*/ 4 h 651"/>
                      <a:gd name="T22" fmla="*/ 2 w 224"/>
                      <a:gd name="T23" fmla="*/ 4 h 651"/>
                      <a:gd name="T24" fmla="*/ 2 w 224"/>
                      <a:gd name="T25" fmla="*/ 5 h 651"/>
                      <a:gd name="T26" fmla="*/ 1 w 224"/>
                      <a:gd name="T27" fmla="*/ 5 h 651"/>
                      <a:gd name="T28" fmla="*/ 1 w 224"/>
                      <a:gd name="T29" fmla="*/ 6 h 651"/>
                      <a:gd name="T30" fmla="*/ 1 w 224"/>
                      <a:gd name="T31" fmla="*/ 6 h 651"/>
                      <a:gd name="T32" fmla="*/ 1 w 224"/>
                      <a:gd name="T33" fmla="*/ 7 h 651"/>
                      <a:gd name="T34" fmla="*/ 2 w 224"/>
                      <a:gd name="T35" fmla="*/ 7 h 651"/>
                      <a:gd name="T36" fmla="*/ 2 w 224"/>
                      <a:gd name="T37" fmla="*/ 7 h 651"/>
                      <a:gd name="T38" fmla="*/ 2 w 224"/>
                      <a:gd name="T39" fmla="*/ 8 h 651"/>
                      <a:gd name="T40" fmla="*/ 3 w 224"/>
                      <a:gd name="T41" fmla="*/ 8 h 651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224"/>
                      <a:gd name="T64" fmla="*/ 0 h 651"/>
                      <a:gd name="T65" fmla="*/ 224 w 224"/>
                      <a:gd name="T66" fmla="*/ 651 h 651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224" h="651">
                        <a:moveTo>
                          <a:pt x="0" y="0"/>
                        </a:moveTo>
                        <a:lnTo>
                          <a:pt x="7" y="42"/>
                        </a:lnTo>
                        <a:lnTo>
                          <a:pt x="18" y="75"/>
                        </a:lnTo>
                        <a:lnTo>
                          <a:pt x="37" y="105"/>
                        </a:lnTo>
                        <a:lnTo>
                          <a:pt x="67" y="123"/>
                        </a:lnTo>
                        <a:lnTo>
                          <a:pt x="104" y="138"/>
                        </a:lnTo>
                        <a:lnTo>
                          <a:pt x="132" y="163"/>
                        </a:lnTo>
                        <a:lnTo>
                          <a:pt x="156" y="195"/>
                        </a:lnTo>
                        <a:lnTo>
                          <a:pt x="180" y="247"/>
                        </a:lnTo>
                        <a:lnTo>
                          <a:pt x="189" y="291"/>
                        </a:lnTo>
                        <a:lnTo>
                          <a:pt x="182" y="325"/>
                        </a:lnTo>
                        <a:lnTo>
                          <a:pt x="156" y="357"/>
                        </a:lnTo>
                        <a:lnTo>
                          <a:pt x="133" y="385"/>
                        </a:lnTo>
                        <a:lnTo>
                          <a:pt x="118" y="415"/>
                        </a:lnTo>
                        <a:lnTo>
                          <a:pt x="106" y="453"/>
                        </a:lnTo>
                        <a:lnTo>
                          <a:pt x="101" y="498"/>
                        </a:lnTo>
                        <a:lnTo>
                          <a:pt x="112" y="537"/>
                        </a:lnTo>
                        <a:lnTo>
                          <a:pt x="128" y="564"/>
                        </a:lnTo>
                        <a:lnTo>
                          <a:pt x="162" y="600"/>
                        </a:lnTo>
                        <a:lnTo>
                          <a:pt x="189" y="624"/>
                        </a:lnTo>
                        <a:lnTo>
                          <a:pt x="224" y="651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18" name="Oval 652">
                    <a:extLst>
                      <a:ext uri="{FF2B5EF4-FFF2-40B4-BE49-F238E27FC236}">
                        <a16:creationId xmlns:a16="http://schemas.microsoft.com/office/drawing/2014/main" id="{B7AF4600-95B7-4A85-86F9-819C98D045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227" y="3619"/>
                    <a:ext cx="15" cy="15"/>
                  </a:xfrm>
                  <a:prstGeom prst="ellipse">
                    <a:avLst/>
                  </a:prstGeom>
                  <a:solidFill>
                    <a:srgbClr val="000000"/>
                  </a:solidFill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104" name="Freeform 653">
                <a:extLst>
                  <a:ext uri="{FF2B5EF4-FFF2-40B4-BE49-F238E27FC236}">
                    <a16:creationId xmlns:a16="http://schemas.microsoft.com/office/drawing/2014/main" id="{4F8F1A19-7464-4AA2-A0B6-29144FD1F8B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116498" y="6311932"/>
                <a:ext cx="194468" cy="461857"/>
              </a:xfrm>
              <a:custGeom>
                <a:avLst/>
                <a:gdLst>
                  <a:gd name="T0" fmla="*/ 3 w 1025"/>
                  <a:gd name="T1" fmla="*/ 9 h 1629"/>
                  <a:gd name="T2" fmla="*/ 2 w 1025"/>
                  <a:gd name="T3" fmla="*/ 7 h 1629"/>
                  <a:gd name="T4" fmla="*/ 1 w 1025"/>
                  <a:gd name="T5" fmla="*/ 0 h 1629"/>
                  <a:gd name="T6" fmla="*/ 1 w 1025"/>
                  <a:gd name="T7" fmla="*/ 0 h 1629"/>
                  <a:gd name="T8" fmla="*/ 1 w 1025"/>
                  <a:gd name="T9" fmla="*/ 0 h 1629"/>
                  <a:gd name="T10" fmla="*/ 1 w 1025"/>
                  <a:gd name="T11" fmla="*/ 0 h 1629"/>
                  <a:gd name="T12" fmla="*/ 1 w 1025"/>
                  <a:gd name="T13" fmla="*/ 0 h 1629"/>
                  <a:gd name="T14" fmla="*/ 1 w 1025"/>
                  <a:gd name="T15" fmla="*/ 0 h 1629"/>
                  <a:gd name="T16" fmla="*/ 1 w 1025"/>
                  <a:gd name="T17" fmla="*/ 0 h 1629"/>
                  <a:gd name="T18" fmla="*/ 1 w 1025"/>
                  <a:gd name="T19" fmla="*/ 0 h 1629"/>
                  <a:gd name="T20" fmla="*/ 0 w 1025"/>
                  <a:gd name="T21" fmla="*/ 1 h 1629"/>
                  <a:gd name="T22" fmla="*/ 0 w 1025"/>
                  <a:gd name="T23" fmla="*/ 1 h 1629"/>
                  <a:gd name="T24" fmla="*/ 0 w 1025"/>
                  <a:gd name="T25" fmla="*/ 1 h 1629"/>
                  <a:gd name="T26" fmla="*/ 0 w 1025"/>
                  <a:gd name="T27" fmla="*/ 2 h 1629"/>
                  <a:gd name="T28" fmla="*/ 0 w 1025"/>
                  <a:gd name="T29" fmla="*/ 2 h 1629"/>
                  <a:gd name="T30" fmla="*/ 0 w 1025"/>
                  <a:gd name="T31" fmla="*/ 2 h 1629"/>
                  <a:gd name="T32" fmla="*/ 0 w 1025"/>
                  <a:gd name="T33" fmla="*/ 3 h 1629"/>
                  <a:gd name="T34" fmla="*/ 0 w 1025"/>
                  <a:gd name="T35" fmla="*/ 3 h 1629"/>
                  <a:gd name="T36" fmla="*/ 0 w 1025"/>
                  <a:gd name="T37" fmla="*/ 4 h 1629"/>
                  <a:gd name="T38" fmla="*/ 0 w 1025"/>
                  <a:gd name="T39" fmla="*/ 5 h 1629"/>
                  <a:gd name="T40" fmla="*/ 0 w 1025"/>
                  <a:gd name="T41" fmla="*/ 6 h 1629"/>
                  <a:gd name="T42" fmla="*/ 0 w 1025"/>
                  <a:gd name="T43" fmla="*/ 7 h 1629"/>
                  <a:gd name="T44" fmla="*/ 0 w 1025"/>
                  <a:gd name="T45" fmla="*/ 8 h 1629"/>
                  <a:gd name="T46" fmla="*/ 0 w 1025"/>
                  <a:gd name="T47" fmla="*/ 9 h 1629"/>
                  <a:gd name="T48" fmla="*/ 0 w 1025"/>
                  <a:gd name="T49" fmla="*/ 9 h 1629"/>
                  <a:gd name="T50" fmla="*/ 0 w 1025"/>
                  <a:gd name="T51" fmla="*/ 10 h 1629"/>
                  <a:gd name="T52" fmla="*/ 0 w 1025"/>
                  <a:gd name="T53" fmla="*/ 10 h 1629"/>
                  <a:gd name="T54" fmla="*/ 1 w 1025"/>
                  <a:gd name="T55" fmla="*/ 11 h 1629"/>
                  <a:gd name="T56" fmla="*/ 1 w 1025"/>
                  <a:gd name="T57" fmla="*/ 12 h 1629"/>
                  <a:gd name="T58" fmla="*/ 1 w 1025"/>
                  <a:gd name="T59" fmla="*/ 12 h 1629"/>
                  <a:gd name="T60" fmla="*/ 1 w 1025"/>
                  <a:gd name="T61" fmla="*/ 12 h 1629"/>
                  <a:gd name="T62" fmla="*/ 2 w 1025"/>
                  <a:gd name="T63" fmla="*/ 11 h 1629"/>
                  <a:gd name="T64" fmla="*/ 2 w 1025"/>
                  <a:gd name="T65" fmla="*/ 11 h 1629"/>
                  <a:gd name="T66" fmla="*/ 2 w 1025"/>
                  <a:gd name="T67" fmla="*/ 12 h 1629"/>
                  <a:gd name="T68" fmla="*/ 3 w 1025"/>
                  <a:gd name="T69" fmla="*/ 11 h 1629"/>
                  <a:gd name="T70" fmla="*/ 3 w 1025"/>
                  <a:gd name="T71" fmla="*/ 12 h 1629"/>
                  <a:gd name="T72" fmla="*/ 3 w 1025"/>
                  <a:gd name="T73" fmla="*/ 17 h 1629"/>
                  <a:gd name="T74" fmla="*/ 3 w 1025"/>
                  <a:gd name="T75" fmla="*/ 18 h 1629"/>
                  <a:gd name="T76" fmla="*/ 3 w 1025"/>
                  <a:gd name="T77" fmla="*/ 18 h 1629"/>
                  <a:gd name="T78" fmla="*/ 3 w 1025"/>
                  <a:gd name="T79" fmla="*/ 18 h 1629"/>
                  <a:gd name="T80" fmla="*/ 3 w 1025"/>
                  <a:gd name="T81" fmla="*/ 19 h 1629"/>
                  <a:gd name="T82" fmla="*/ 3 w 1025"/>
                  <a:gd name="T83" fmla="*/ 19 h 1629"/>
                  <a:gd name="T84" fmla="*/ 3 w 1025"/>
                  <a:gd name="T85" fmla="*/ 19 h 1629"/>
                  <a:gd name="T86" fmla="*/ 3 w 1025"/>
                  <a:gd name="T87" fmla="*/ 19 h 1629"/>
                  <a:gd name="T88" fmla="*/ 3 w 1025"/>
                  <a:gd name="T89" fmla="*/ 19 h 1629"/>
                  <a:gd name="T90" fmla="*/ 0 w 1025"/>
                  <a:gd name="T91" fmla="*/ 19 h 1629"/>
                  <a:gd name="T92" fmla="*/ 0 w 1025"/>
                  <a:gd name="T93" fmla="*/ 20 h 1629"/>
                  <a:gd name="T94" fmla="*/ 3 w 1025"/>
                  <a:gd name="T95" fmla="*/ 20 h 1629"/>
                  <a:gd name="T96" fmla="*/ 3 w 1025"/>
                  <a:gd name="T97" fmla="*/ 20 h 1629"/>
                  <a:gd name="T98" fmla="*/ 3 w 1025"/>
                  <a:gd name="T99" fmla="*/ 20 h 1629"/>
                  <a:gd name="T100" fmla="*/ 3 w 1025"/>
                  <a:gd name="T101" fmla="*/ 20 h 1629"/>
                  <a:gd name="T102" fmla="*/ 3 w 1025"/>
                  <a:gd name="T103" fmla="*/ 20 h 1629"/>
                  <a:gd name="T104" fmla="*/ 3 w 1025"/>
                  <a:gd name="T105" fmla="*/ 20 h 1629"/>
                  <a:gd name="T106" fmla="*/ 3 w 1025"/>
                  <a:gd name="T107" fmla="*/ 19 h 1629"/>
                  <a:gd name="T108" fmla="*/ 3 w 1025"/>
                  <a:gd name="T109" fmla="*/ 19 h 1629"/>
                  <a:gd name="T110" fmla="*/ 3 w 1025"/>
                  <a:gd name="T111" fmla="*/ 19 h 1629"/>
                  <a:gd name="T112" fmla="*/ 3 w 1025"/>
                  <a:gd name="T113" fmla="*/ 18 h 1629"/>
                  <a:gd name="T114" fmla="*/ 3 w 1025"/>
                  <a:gd name="T115" fmla="*/ 18 h 1629"/>
                  <a:gd name="T116" fmla="*/ 3 w 1025"/>
                  <a:gd name="T117" fmla="*/ 17 h 1629"/>
                  <a:gd name="T118" fmla="*/ 3 w 1025"/>
                  <a:gd name="T119" fmla="*/ 9 h 162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25"/>
                  <a:gd name="T181" fmla="*/ 0 h 1629"/>
                  <a:gd name="T182" fmla="*/ 1025 w 1025"/>
                  <a:gd name="T183" fmla="*/ 1629 h 162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25" h="1629">
                    <a:moveTo>
                      <a:pt x="1025" y="767"/>
                    </a:moveTo>
                    <a:lnTo>
                      <a:pt x="733" y="602"/>
                    </a:lnTo>
                    <a:lnTo>
                      <a:pt x="412" y="32"/>
                    </a:lnTo>
                    <a:lnTo>
                      <a:pt x="397" y="22"/>
                    </a:lnTo>
                    <a:lnTo>
                      <a:pt x="375" y="10"/>
                    </a:lnTo>
                    <a:lnTo>
                      <a:pt x="349" y="5"/>
                    </a:lnTo>
                    <a:lnTo>
                      <a:pt x="315" y="0"/>
                    </a:lnTo>
                    <a:lnTo>
                      <a:pt x="283" y="5"/>
                    </a:lnTo>
                    <a:lnTo>
                      <a:pt x="254" y="16"/>
                    </a:lnTo>
                    <a:lnTo>
                      <a:pt x="219" y="32"/>
                    </a:lnTo>
                    <a:lnTo>
                      <a:pt x="175" y="54"/>
                    </a:lnTo>
                    <a:lnTo>
                      <a:pt x="138" y="79"/>
                    </a:lnTo>
                    <a:lnTo>
                      <a:pt x="107" y="101"/>
                    </a:lnTo>
                    <a:lnTo>
                      <a:pt x="83" y="124"/>
                    </a:lnTo>
                    <a:lnTo>
                      <a:pt x="60" y="151"/>
                    </a:lnTo>
                    <a:lnTo>
                      <a:pt x="33" y="191"/>
                    </a:lnTo>
                    <a:lnTo>
                      <a:pt x="17" y="221"/>
                    </a:lnTo>
                    <a:lnTo>
                      <a:pt x="3" y="262"/>
                    </a:lnTo>
                    <a:lnTo>
                      <a:pt x="0" y="309"/>
                    </a:lnTo>
                    <a:lnTo>
                      <a:pt x="0" y="379"/>
                    </a:lnTo>
                    <a:lnTo>
                      <a:pt x="9" y="460"/>
                    </a:lnTo>
                    <a:lnTo>
                      <a:pt x="24" y="535"/>
                    </a:lnTo>
                    <a:lnTo>
                      <a:pt x="51" y="626"/>
                    </a:lnTo>
                    <a:lnTo>
                      <a:pt x="80" y="703"/>
                    </a:lnTo>
                    <a:lnTo>
                      <a:pt x="104" y="754"/>
                    </a:lnTo>
                    <a:lnTo>
                      <a:pt x="140" y="808"/>
                    </a:lnTo>
                    <a:lnTo>
                      <a:pt x="167" y="845"/>
                    </a:lnTo>
                    <a:lnTo>
                      <a:pt x="197" y="888"/>
                    </a:lnTo>
                    <a:lnTo>
                      <a:pt x="232" y="932"/>
                    </a:lnTo>
                    <a:lnTo>
                      <a:pt x="265" y="958"/>
                    </a:lnTo>
                    <a:lnTo>
                      <a:pt x="400" y="942"/>
                    </a:lnTo>
                    <a:lnTo>
                      <a:pt x="503" y="908"/>
                    </a:lnTo>
                    <a:lnTo>
                      <a:pt x="567" y="927"/>
                    </a:lnTo>
                    <a:lnTo>
                      <a:pt x="718" y="934"/>
                    </a:lnTo>
                    <a:lnTo>
                      <a:pt x="903" y="908"/>
                    </a:lnTo>
                    <a:lnTo>
                      <a:pt x="930" y="968"/>
                    </a:lnTo>
                    <a:lnTo>
                      <a:pt x="930" y="1397"/>
                    </a:lnTo>
                    <a:lnTo>
                      <a:pt x="925" y="1437"/>
                    </a:lnTo>
                    <a:lnTo>
                      <a:pt x="918" y="1463"/>
                    </a:lnTo>
                    <a:lnTo>
                      <a:pt x="907" y="1490"/>
                    </a:lnTo>
                    <a:lnTo>
                      <a:pt x="890" y="1510"/>
                    </a:lnTo>
                    <a:lnTo>
                      <a:pt x="870" y="1528"/>
                    </a:lnTo>
                    <a:lnTo>
                      <a:pt x="847" y="1541"/>
                    </a:lnTo>
                    <a:lnTo>
                      <a:pt x="827" y="1547"/>
                    </a:lnTo>
                    <a:lnTo>
                      <a:pt x="802" y="1551"/>
                    </a:lnTo>
                    <a:lnTo>
                      <a:pt x="107" y="1550"/>
                    </a:lnTo>
                    <a:lnTo>
                      <a:pt x="107" y="1629"/>
                    </a:lnTo>
                    <a:lnTo>
                      <a:pt x="820" y="1627"/>
                    </a:lnTo>
                    <a:lnTo>
                      <a:pt x="857" y="1625"/>
                    </a:lnTo>
                    <a:lnTo>
                      <a:pt x="881" y="1621"/>
                    </a:lnTo>
                    <a:lnTo>
                      <a:pt x="908" y="1614"/>
                    </a:lnTo>
                    <a:lnTo>
                      <a:pt x="931" y="1604"/>
                    </a:lnTo>
                    <a:lnTo>
                      <a:pt x="954" y="1585"/>
                    </a:lnTo>
                    <a:lnTo>
                      <a:pt x="977" y="1555"/>
                    </a:lnTo>
                    <a:lnTo>
                      <a:pt x="992" y="1528"/>
                    </a:lnTo>
                    <a:lnTo>
                      <a:pt x="1006" y="1500"/>
                    </a:lnTo>
                    <a:lnTo>
                      <a:pt x="1015" y="1467"/>
                    </a:lnTo>
                    <a:lnTo>
                      <a:pt x="1022" y="1430"/>
                    </a:lnTo>
                    <a:lnTo>
                      <a:pt x="1025" y="1387"/>
                    </a:lnTo>
                    <a:lnTo>
                      <a:pt x="1025" y="767"/>
                    </a:lnTo>
                    <a:close/>
                  </a:path>
                </a:pathLst>
              </a:custGeom>
              <a:solidFill>
                <a:srgbClr val="008000"/>
              </a:solidFill>
              <a:ln w="4763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1106" name="Group 654">
                <a:extLst>
                  <a:ext uri="{FF2B5EF4-FFF2-40B4-BE49-F238E27FC236}">
                    <a16:creationId xmlns:a16="http://schemas.microsoft.com/office/drawing/2014/main" id="{3669CFBB-4704-42CB-B08A-797778483B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953822" y="5959509"/>
                <a:ext cx="266700" cy="836947"/>
                <a:chOff x="-1303" y="3854"/>
                <a:chExt cx="519" cy="984"/>
              </a:xfrm>
              <a:solidFill>
                <a:schemeClr val="tx1"/>
              </a:solidFill>
            </p:grpSpPr>
            <p:sp>
              <p:nvSpPr>
                <p:cNvPr id="1108" name="Freeform 655">
                  <a:extLst>
                    <a:ext uri="{FF2B5EF4-FFF2-40B4-BE49-F238E27FC236}">
                      <a16:creationId xmlns:a16="http://schemas.microsoft.com/office/drawing/2014/main" id="{CB546444-ABBF-4D9B-A51E-2F98135FBD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303" y="3854"/>
                  <a:ext cx="519" cy="984"/>
                </a:xfrm>
                <a:custGeom>
                  <a:avLst/>
                  <a:gdLst>
                    <a:gd name="T0" fmla="*/ 8 w 1559"/>
                    <a:gd name="T1" fmla="*/ 3 h 2952"/>
                    <a:gd name="T2" fmla="*/ 8 w 1559"/>
                    <a:gd name="T3" fmla="*/ 2 h 2952"/>
                    <a:gd name="T4" fmla="*/ 9 w 1559"/>
                    <a:gd name="T5" fmla="*/ 3 h 2952"/>
                    <a:gd name="T6" fmla="*/ 9 w 1559"/>
                    <a:gd name="T7" fmla="*/ 0 h 2952"/>
                    <a:gd name="T8" fmla="*/ 10 w 1559"/>
                    <a:gd name="T9" fmla="*/ 2 h 2952"/>
                    <a:gd name="T10" fmla="*/ 11 w 1559"/>
                    <a:gd name="T11" fmla="*/ 1 h 2952"/>
                    <a:gd name="T12" fmla="*/ 12 w 1559"/>
                    <a:gd name="T13" fmla="*/ 0 h 2952"/>
                    <a:gd name="T14" fmla="*/ 12 w 1559"/>
                    <a:gd name="T15" fmla="*/ 1 h 2952"/>
                    <a:gd name="T16" fmla="*/ 13 w 1559"/>
                    <a:gd name="T17" fmla="*/ 1 h 2952"/>
                    <a:gd name="T18" fmla="*/ 13 w 1559"/>
                    <a:gd name="T19" fmla="*/ 2 h 2952"/>
                    <a:gd name="T20" fmla="*/ 13 w 1559"/>
                    <a:gd name="T21" fmla="*/ 3 h 2952"/>
                    <a:gd name="T22" fmla="*/ 15 w 1559"/>
                    <a:gd name="T23" fmla="*/ 1 h 2952"/>
                    <a:gd name="T24" fmla="*/ 14 w 1559"/>
                    <a:gd name="T25" fmla="*/ 3 h 2952"/>
                    <a:gd name="T26" fmla="*/ 15 w 1559"/>
                    <a:gd name="T27" fmla="*/ 2 h 2952"/>
                    <a:gd name="T28" fmla="*/ 15 w 1559"/>
                    <a:gd name="T29" fmla="*/ 3 h 2952"/>
                    <a:gd name="T30" fmla="*/ 15 w 1559"/>
                    <a:gd name="T31" fmla="*/ 4 h 2952"/>
                    <a:gd name="T32" fmla="*/ 15 w 1559"/>
                    <a:gd name="T33" fmla="*/ 5 h 2952"/>
                    <a:gd name="T34" fmla="*/ 16 w 1559"/>
                    <a:gd name="T35" fmla="*/ 7 h 2952"/>
                    <a:gd name="T36" fmla="*/ 17 w 1559"/>
                    <a:gd name="T37" fmla="*/ 10 h 2952"/>
                    <a:gd name="T38" fmla="*/ 17 w 1559"/>
                    <a:gd name="T39" fmla="*/ 10 h 2952"/>
                    <a:gd name="T40" fmla="*/ 14 w 1559"/>
                    <a:gd name="T41" fmla="*/ 12 h 2952"/>
                    <a:gd name="T42" fmla="*/ 13 w 1559"/>
                    <a:gd name="T43" fmla="*/ 15 h 2952"/>
                    <a:gd name="T44" fmla="*/ 10 w 1559"/>
                    <a:gd name="T45" fmla="*/ 14 h 2952"/>
                    <a:gd name="T46" fmla="*/ 9 w 1559"/>
                    <a:gd name="T47" fmla="*/ 19 h 2952"/>
                    <a:gd name="T48" fmla="*/ 12 w 1559"/>
                    <a:gd name="T49" fmla="*/ 21 h 2952"/>
                    <a:gd name="T50" fmla="*/ 15 w 1559"/>
                    <a:gd name="T51" fmla="*/ 21 h 2952"/>
                    <a:gd name="T52" fmla="*/ 16 w 1559"/>
                    <a:gd name="T53" fmla="*/ 21 h 2952"/>
                    <a:gd name="T54" fmla="*/ 18 w 1559"/>
                    <a:gd name="T55" fmla="*/ 21 h 2952"/>
                    <a:gd name="T56" fmla="*/ 18 w 1559"/>
                    <a:gd name="T57" fmla="*/ 22 h 2952"/>
                    <a:gd name="T58" fmla="*/ 19 w 1559"/>
                    <a:gd name="T59" fmla="*/ 23 h 2952"/>
                    <a:gd name="T60" fmla="*/ 19 w 1559"/>
                    <a:gd name="T61" fmla="*/ 23 h 2952"/>
                    <a:gd name="T62" fmla="*/ 19 w 1559"/>
                    <a:gd name="T63" fmla="*/ 24 h 2952"/>
                    <a:gd name="T64" fmla="*/ 18 w 1559"/>
                    <a:gd name="T65" fmla="*/ 25 h 2952"/>
                    <a:gd name="T66" fmla="*/ 18 w 1559"/>
                    <a:gd name="T67" fmla="*/ 26 h 2952"/>
                    <a:gd name="T68" fmla="*/ 16 w 1559"/>
                    <a:gd name="T69" fmla="*/ 25 h 2952"/>
                    <a:gd name="T70" fmla="*/ 12 w 1559"/>
                    <a:gd name="T71" fmla="*/ 24 h 2952"/>
                    <a:gd name="T72" fmla="*/ 9 w 1559"/>
                    <a:gd name="T73" fmla="*/ 23 h 2952"/>
                    <a:gd name="T74" fmla="*/ 8 w 1559"/>
                    <a:gd name="T75" fmla="*/ 22 h 2952"/>
                    <a:gd name="T76" fmla="*/ 9 w 1559"/>
                    <a:gd name="T77" fmla="*/ 23 h 2952"/>
                    <a:gd name="T78" fmla="*/ 10 w 1559"/>
                    <a:gd name="T79" fmla="*/ 24 h 2952"/>
                    <a:gd name="T80" fmla="*/ 12 w 1559"/>
                    <a:gd name="T81" fmla="*/ 25 h 2952"/>
                    <a:gd name="T82" fmla="*/ 12 w 1559"/>
                    <a:gd name="T83" fmla="*/ 26 h 2952"/>
                    <a:gd name="T84" fmla="*/ 9 w 1559"/>
                    <a:gd name="T85" fmla="*/ 28 h 2952"/>
                    <a:gd name="T86" fmla="*/ 6 w 1559"/>
                    <a:gd name="T87" fmla="*/ 30 h 2952"/>
                    <a:gd name="T88" fmla="*/ 5 w 1559"/>
                    <a:gd name="T89" fmla="*/ 33 h 2952"/>
                    <a:gd name="T90" fmla="*/ 7 w 1559"/>
                    <a:gd name="T91" fmla="*/ 36 h 2952"/>
                    <a:gd name="T92" fmla="*/ 4 w 1559"/>
                    <a:gd name="T93" fmla="*/ 36 h 2952"/>
                    <a:gd name="T94" fmla="*/ 2 w 1559"/>
                    <a:gd name="T95" fmla="*/ 36 h 2952"/>
                    <a:gd name="T96" fmla="*/ 2 w 1559"/>
                    <a:gd name="T97" fmla="*/ 32 h 2952"/>
                    <a:gd name="T98" fmla="*/ 1 w 1559"/>
                    <a:gd name="T99" fmla="*/ 30 h 2952"/>
                    <a:gd name="T100" fmla="*/ 2 w 1559"/>
                    <a:gd name="T101" fmla="*/ 29 h 2952"/>
                    <a:gd name="T102" fmla="*/ 5 w 1559"/>
                    <a:gd name="T103" fmla="*/ 28 h 2952"/>
                    <a:gd name="T104" fmla="*/ 6 w 1559"/>
                    <a:gd name="T105" fmla="*/ 26 h 2952"/>
                    <a:gd name="T106" fmla="*/ 1 w 1559"/>
                    <a:gd name="T107" fmla="*/ 25 h 2952"/>
                    <a:gd name="T108" fmla="*/ 0 w 1559"/>
                    <a:gd name="T109" fmla="*/ 25 h 2952"/>
                    <a:gd name="T110" fmla="*/ 0 w 1559"/>
                    <a:gd name="T111" fmla="*/ 23 h 2952"/>
                    <a:gd name="T112" fmla="*/ 0 w 1559"/>
                    <a:gd name="T113" fmla="*/ 21 h 2952"/>
                    <a:gd name="T114" fmla="*/ 3 w 1559"/>
                    <a:gd name="T115" fmla="*/ 15 h 2952"/>
                    <a:gd name="T116" fmla="*/ 5 w 1559"/>
                    <a:gd name="T117" fmla="*/ 11 h 2952"/>
                    <a:gd name="T118" fmla="*/ 7 w 1559"/>
                    <a:gd name="T119" fmla="*/ 8 h 295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559"/>
                    <a:gd name="T181" fmla="*/ 0 h 2952"/>
                    <a:gd name="T182" fmla="*/ 1559 w 1559"/>
                    <a:gd name="T183" fmla="*/ 2952 h 295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559" h="2952">
                      <a:moveTo>
                        <a:pt x="533" y="631"/>
                      </a:moveTo>
                      <a:lnTo>
                        <a:pt x="575" y="498"/>
                      </a:lnTo>
                      <a:lnTo>
                        <a:pt x="610" y="340"/>
                      </a:lnTo>
                      <a:lnTo>
                        <a:pt x="627" y="203"/>
                      </a:lnTo>
                      <a:lnTo>
                        <a:pt x="592" y="126"/>
                      </a:lnTo>
                      <a:lnTo>
                        <a:pt x="556" y="89"/>
                      </a:lnTo>
                      <a:lnTo>
                        <a:pt x="610" y="132"/>
                      </a:lnTo>
                      <a:lnTo>
                        <a:pt x="651" y="199"/>
                      </a:lnTo>
                      <a:lnTo>
                        <a:pt x="619" y="47"/>
                      </a:lnTo>
                      <a:lnTo>
                        <a:pt x="647" y="119"/>
                      </a:lnTo>
                      <a:lnTo>
                        <a:pt x="707" y="213"/>
                      </a:lnTo>
                      <a:lnTo>
                        <a:pt x="734" y="224"/>
                      </a:lnTo>
                      <a:lnTo>
                        <a:pt x="715" y="143"/>
                      </a:lnTo>
                      <a:lnTo>
                        <a:pt x="730" y="153"/>
                      </a:lnTo>
                      <a:lnTo>
                        <a:pt x="737" y="85"/>
                      </a:lnTo>
                      <a:lnTo>
                        <a:pt x="717" y="12"/>
                      </a:lnTo>
                      <a:lnTo>
                        <a:pt x="811" y="205"/>
                      </a:lnTo>
                      <a:lnTo>
                        <a:pt x="818" y="173"/>
                      </a:lnTo>
                      <a:lnTo>
                        <a:pt x="831" y="196"/>
                      </a:lnTo>
                      <a:lnTo>
                        <a:pt x="835" y="166"/>
                      </a:lnTo>
                      <a:lnTo>
                        <a:pt x="815" y="118"/>
                      </a:lnTo>
                      <a:lnTo>
                        <a:pt x="819" y="25"/>
                      </a:lnTo>
                      <a:lnTo>
                        <a:pt x="852" y="205"/>
                      </a:lnTo>
                      <a:lnTo>
                        <a:pt x="869" y="42"/>
                      </a:lnTo>
                      <a:lnTo>
                        <a:pt x="869" y="169"/>
                      </a:lnTo>
                      <a:lnTo>
                        <a:pt x="886" y="200"/>
                      </a:lnTo>
                      <a:lnTo>
                        <a:pt x="913" y="58"/>
                      </a:lnTo>
                      <a:lnTo>
                        <a:pt x="973" y="0"/>
                      </a:lnTo>
                      <a:lnTo>
                        <a:pt x="933" y="58"/>
                      </a:lnTo>
                      <a:lnTo>
                        <a:pt x="909" y="170"/>
                      </a:lnTo>
                      <a:lnTo>
                        <a:pt x="918" y="190"/>
                      </a:lnTo>
                      <a:lnTo>
                        <a:pt x="959" y="111"/>
                      </a:lnTo>
                      <a:lnTo>
                        <a:pt x="930" y="179"/>
                      </a:lnTo>
                      <a:lnTo>
                        <a:pt x="930" y="209"/>
                      </a:lnTo>
                      <a:lnTo>
                        <a:pt x="1019" y="42"/>
                      </a:lnTo>
                      <a:lnTo>
                        <a:pt x="1020" y="71"/>
                      </a:lnTo>
                      <a:lnTo>
                        <a:pt x="980" y="166"/>
                      </a:lnTo>
                      <a:lnTo>
                        <a:pt x="980" y="224"/>
                      </a:lnTo>
                      <a:lnTo>
                        <a:pt x="994" y="233"/>
                      </a:lnTo>
                      <a:lnTo>
                        <a:pt x="1014" y="128"/>
                      </a:lnTo>
                      <a:lnTo>
                        <a:pt x="1053" y="55"/>
                      </a:lnTo>
                      <a:lnTo>
                        <a:pt x="1020" y="136"/>
                      </a:lnTo>
                      <a:lnTo>
                        <a:pt x="1029" y="246"/>
                      </a:lnTo>
                      <a:lnTo>
                        <a:pt x="1050" y="239"/>
                      </a:lnTo>
                      <a:lnTo>
                        <a:pt x="1091" y="96"/>
                      </a:lnTo>
                      <a:lnTo>
                        <a:pt x="1061" y="250"/>
                      </a:lnTo>
                      <a:lnTo>
                        <a:pt x="1130" y="126"/>
                      </a:lnTo>
                      <a:lnTo>
                        <a:pt x="1185" y="85"/>
                      </a:lnTo>
                      <a:lnTo>
                        <a:pt x="1140" y="145"/>
                      </a:lnTo>
                      <a:lnTo>
                        <a:pt x="1108" y="209"/>
                      </a:lnTo>
                      <a:lnTo>
                        <a:pt x="1161" y="187"/>
                      </a:lnTo>
                      <a:lnTo>
                        <a:pt x="1095" y="234"/>
                      </a:lnTo>
                      <a:lnTo>
                        <a:pt x="1084" y="284"/>
                      </a:lnTo>
                      <a:lnTo>
                        <a:pt x="1105" y="293"/>
                      </a:lnTo>
                      <a:lnTo>
                        <a:pt x="1169" y="192"/>
                      </a:lnTo>
                      <a:lnTo>
                        <a:pt x="1249" y="132"/>
                      </a:lnTo>
                      <a:lnTo>
                        <a:pt x="1144" y="267"/>
                      </a:lnTo>
                      <a:lnTo>
                        <a:pt x="1195" y="224"/>
                      </a:lnTo>
                      <a:lnTo>
                        <a:pt x="1463" y="182"/>
                      </a:lnTo>
                      <a:lnTo>
                        <a:pt x="1181" y="247"/>
                      </a:lnTo>
                      <a:lnTo>
                        <a:pt x="1152" y="294"/>
                      </a:lnTo>
                      <a:lnTo>
                        <a:pt x="1181" y="286"/>
                      </a:lnTo>
                      <a:lnTo>
                        <a:pt x="1262" y="243"/>
                      </a:lnTo>
                      <a:lnTo>
                        <a:pt x="1198" y="307"/>
                      </a:lnTo>
                      <a:lnTo>
                        <a:pt x="1147" y="337"/>
                      </a:lnTo>
                      <a:lnTo>
                        <a:pt x="1147" y="375"/>
                      </a:lnTo>
                      <a:lnTo>
                        <a:pt x="1161" y="405"/>
                      </a:lnTo>
                      <a:lnTo>
                        <a:pt x="1189" y="438"/>
                      </a:lnTo>
                      <a:lnTo>
                        <a:pt x="1224" y="485"/>
                      </a:lnTo>
                      <a:lnTo>
                        <a:pt x="1253" y="525"/>
                      </a:lnTo>
                      <a:lnTo>
                        <a:pt x="1283" y="566"/>
                      </a:lnTo>
                      <a:lnTo>
                        <a:pt x="1310" y="606"/>
                      </a:lnTo>
                      <a:lnTo>
                        <a:pt x="1329" y="637"/>
                      </a:lnTo>
                      <a:lnTo>
                        <a:pt x="1360" y="691"/>
                      </a:lnTo>
                      <a:lnTo>
                        <a:pt x="1393" y="754"/>
                      </a:lnTo>
                      <a:lnTo>
                        <a:pt x="1417" y="808"/>
                      </a:lnTo>
                      <a:lnTo>
                        <a:pt x="1416" y="819"/>
                      </a:lnTo>
                      <a:lnTo>
                        <a:pt x="1410" y="832"/>
                      </a:lnTo>
                      <a:lnTo>
                        <a:pt x="1401" y="840"/>
                      </a:lnTo>
                      <a:lnTo>
                        <a:pt x="1389" y="845"/>
                      </a:lnTo>
                      <a:lnTo>
                        <a:pt x="1370" y="848"/>
                      </a:lnTo>
                      <a:lnTo>
                        <a:pt x="1177" y="831"/>
                      </a:lnTo>
                      <a:lnTo>
                        <a:pt x="1162" y="870"/>
                      </a:lnTo>
                      <a:lnTo>
                        <a:pt x="1135" y="1007"/>
                      </a:lnTo>
                      <a:lnTo>
                        <a:pt x="1117" y="1104"/>
                      </a:lnTo>
                      <a:lnTo>
                        <a:pt x="1093" y="1183"/>
                      </a:lnTo>
                      <a:lnTo>
                        <a:pt x="1080" y="1190"/>
                      </a:lnTo>
                      <a:lnTo>
                        <a:pt x="1063" y="1195"/>
                      </a:lnTo>
                      <a:lnTo>
                        <a:pt x="1044" y="1198"/>
                      </a:lnTo>
                      <a:lnTo>
                        <a:pt x="980" y="1196"/>
                      </a:lnTo>
                      <a:lnTo>
                        <a:pt x="828" y="1134"/>
                      </a:lnTo>
                      <a:lnTo>
                        <a:pt x="814" y="1159"/>
                      </a:lnTo>
                      <a:lnTo>
                        <a:pt x="789" y="1256"/>
                      </a:lnTo>
                      <a:lnTo>
                        <a:pt x="771" y="1331"/>
                      </a:lnTo>
                      <a:lnTo>
                        <a:pt x="748" y="1432"/>
                      </a:lnTo>
                      <a:lnTo>
                        <a:pt x="743" y="1499"/>
                      </a:lnTo>
                      <a:lnTo>
                        <a:pt x="775" y="1543"/>
                      </a:lnTo>
                      <a:lnTo>
                        <a:pt x="817" y="1597"/>
                      </a:lnTo>
                      <a:lnTo>
                        <a:pt x="868" y="1670"/>
                      </a:lnTo>
                      <a:lnTo>
                        <a:pt x="945" y="1688"/>
                      </a:lnTo>
                      <a:lnTo>
                        <a:pt x="1004" y="1701"/>
                      </a:lnTo>
                      <a:lnTo>
                        <a:pt x="1090" y="1717"/>
                      </a:lnTo>
                      <a:lnTo>
                        <a:pt x="1138" y="1725"/>
                      </a:lnTo>
                      <a:lnTo>
                        <a:pt x="1181" y="1728"/>
                      </a:lnTo>
                      <a:lnTo>
                        <a:pt x="1215" y="1733"/>
                      </a:lnTo>
                      <a:lnTo>
                        <a:pt x="1245" y="1733"/>
                      </a:lnTo>
                      <a:lnTo>
                        <a:pt x="1283" y="1728"/>
                      </a:lnTo>
                      <a:lnTo>
                        <a:pt x="1336" y="1725"/>
                      </a:lnTo>
                      <a:lnTo>
                        <a:pt x="1396" y="1693"/>
                      </a:lnTo>
                      <a:lnTo>
                        <a:pt x="1413" y="1686"/>
                      </a:lnTo>
                      <a:lnTo>
                        <a:pt x="1429" y="1687"/>
                      </a:lnTo>
                      <a:lnTo>
                        <a:pt x="1441" y="1694"/>
                      </a:lnTo>
                      <a:lnTo>
                        <a:pt x="1457" y="1711"/>
                      </a:lnTo>
                      <a:lnTo>
                        <a:pt x="1463" y="1724"/>
                      </a:lnTo>
                      <a:lnTo>
                        <a:pt x="1467" y="1747"/>
                      </a:lnTo>
                      <a:lnTo>
                        <a:pt x="1470" y="1772"/>
                      </a:lnTo>
                      <a:lnTo>
                        <a:pt x="1488" y="1781"/>
                      </a:lnTo>
                      <a:lnTo>
                        <a:pt x="1515" y="1797"/>
                      </a:lnTo>
                      <a:lnTo>
                        <a:pt x="1535" y="1811"/>
                      </a:lnTo>
                      <a:lnTo>
                        <a:pt x="1559" y="1831"/>
                      </a:lnTo>
                      <a:lnTo>
                        <a:pt x="1557" y="1845"/>
                      </a:lnTo>
                      <a:lnTo>
                        <a:pt x="1551" y="1865"/>
                      </a:lnTo>
                      <a:lnTo>
                        <a:pt x="1540" y="1878"/>
                      </a:lnTo>
                      <a:lnTo>
                        <a:pt x="1524" y="1890"/>
                      </a:lnTo>
                      <a:lnTo>
                        <a:pt x="1531" y="1903"/>
                      </a:lnTo>
                      <a:lnTo>
                        <a:pt x="1538" y="1920"/>
                      </a:lnTo>
                      <a:lnTo>
                        <a:pt x="1545" y="1943"/>
                      </a:lnTo>
                      <a:lnTo>
                        <a:pt x="1544" y="1960"/>
                      </a:lnTo>
                      <a:lnTo>
                        <a:pt x="1538" y="1982"/>
                      </a:lnTo>
                      <a:lnTo>
                        <a:pt x="1524" y="1993"/>
                      </a:lnTo>
                      <a:lnTo>
                        <a:pt x="1493" y="2013"/>
                      </a:lnTo>
                      <a:lnTo>
                        <a:pt x="1497" y="2041"/>
                      </a:lnTo>
                      <a:lnTo>
                        <a:pt x="1497" y="2058"/>
                      </a:lnTo>
                      <a:lnTo>
                        <a:pt x="1493" y="2070"/>
                      </a:lnTo>
                      <a:lnTo>
                        <a:pt x="1485" y="2078"/>
                      </a:lnTo>
                      <a:lnTo>
                        <a:pt x="1473" y="2084"/>
                      </a:lnTo>
                      <a:lnTo>
                        <a:pt x="1460" y="2081"/>
                      </a:lnTo>
                      <a:lnTo>
                        <a:pt x="1434" y="2071"/>
                      </a:lnTo>
                      <a:lnTo>
                        <a:pt x="1367" y="2046"/>
                      </a:lnTo>
                      <a:lnTo>
                        <a:pt x="1285" y="2013"/>
                      </a:lnTo>
                      <a:lnTo>
                        <a:pt x="1169" y="1980"/>
                      </a:lnTo>
                      <a:lnTo>
                        <a:pt x="1151" y="1980"/>
                      </a:lnTo>
                      <a:lnTo>
                        <a:pt x="1084" y="1963"/>
                      </a:lnTo>
                      <a:lnTo>
                        <a:pt x="952" y="1927"/>
                      </a:lnTo>
                      <a:lnTo>
                        <a:pt x="842" y="1913"/>
                      </a:lnTo>
                      <a:lnTo>
                        <a:pt x="817" y="1916"/>
                      </a:lnTo>
                      <a:lnTo>
                        <a:pt x="760" y="1920"/>
                      </a:lnTo>
                      <a:lnTo>
                        <a:pt x="731" y="1895"/>
                      </a:lnTo>
                      <a:lnTo>
                        <a:pt x="711" y="1878"/>
                      </a:lnTo>
                      <a:lnTo>
                        <a:pt x="698" y="1863"/>
                      </a:lnTo>
                      <a:lnTo>
                        <a:pt x="690" y="1845"/>
                      </a:lnTo>
                      <a:lnTo>
                        <a:pt x="677" y="1822"/>
                      </a:lnTo>
                      <a:lnTo>
                        <a:pt x="612" y="1733"/>
                      </a:lnTo>
                      <a:lnTo>
                        <a:pt x="671" y="1812"/>
                      </a:lnTo>
                      <a:lnTo>
                        <a:pt x="693" y="1844"/>
                      </a:lnTo>
                      <a:lnTo>
                        <a:pt x="701" y="1869"/>
                      </a:lnTo>
                      <a:lnTo>
                        <a:pt x="755" y="1916"/>
                      </a:lnTo>
                      <a:lnTo>
                        <a:pt x="782" y="1922"/>
                      </a:lnTo>
                      <a:lnTo>
                        <a:pt x="819" y="1915"/>
                      </a:lnTo>
                      <a:lnTo>
                        <a:pt x="845" y="1916"/>
                      </a:lnTo>
                      <a:lnTo>
                        <a:pt x="892" y="1935"/>
                      </a:lnTo>
                      <a:lnTo>
                        <a:pt x="918" y="1956"/>
                      </a:lnTo>
                      <a:lnTo>
                        <a:pt x="942" y="1976"/>
                      </a:lnTo>
                      <a:lnTo>
                        <a:pt x="966" y="2006"/>
                      </a:lnTo>
                      <a:lnTo>
                        <a:pt x="976" y="2024"/>
                      </a:lnTo>
                      <a:lnTo>
                        <a:pt x="973" y="2043"/>
                      </a:lnTo>
                      <a:lnTo>
                        <a:pt x="957" y="2068"/>
                      </a:lnTo>
                      <a:lnTo>
                        <a:pt x="937" y="2097"/>
                      </a:lnTo>
                      <a:lnTo>
                        <a:pt x="898" y="2139"/>
                      </a:lnTo>
                      <a:lnTo>
                        <a:pt x="839" y="2198"/>
                      </a:lnTo>
                      <a:lnTo>
                        <a:pt x="801" y="2240"/>
                      </a:lnTo>
                      <a:lnTo>
                        <a:pt x="720" y="2292"/>
                      </a:lnTo>
                      <a:lnTo>
                        <a:pt x="600" y="2361"/>
                      </a:lnTo>
                      <a:lnTo>
                        <a:pt x="516" y="2406"/>
                      </a:lnTo>
                      <a:lnTo>
                        <a:pt x="495" y="2430"/>
                      </a:lnTo>
                      <a:lnTo>
                        <a:pt x="471" y="2455"/>
                      </a:lnTo>
                      <a:lnTo>
                        <a:pt x="427" y="2489"/>
                      </a:lnTo>
                      <a:lnTo>
                        <a:pt x="417" y="2538"/>
                      </a:lnTo>
                      <a:lnTo>
                        <a:pt x="417" y="2629"/>
                      </a:lnTo>
                      <a:lnTo>
                        <a:pt x="425" y="2704"/>
                      </a:lnTo>
                      <a:lnTo>
                        <a:pt x="439" y="2756"/>
                      </a:lnTo>
                      <a:lnTo>
                        <a:pt x="515" y="2854"/>
                      </a:lnTo>
                      <a:lnTo>
                        <a:pt x="560" y="2896"/>
                      </a:lnTo>
                      <a:lnTo>
                        <a:pt x="565" y="2909"/>
                      </a:lnTo>
                      <a:lnTo>
                        <a:pt x="562" y="2923"/>
                      </a:lnTo>
                      <a:lnTo>
                        <a:pt x="478" y="2952"/>
                      </a:lnTo>
                      <a:lnTo>
                        <a:pt x="387" y="2940"/>
                      </a:lnTo>
                      <a:lnTo>
                        <a:pt x="338" y="2938"/>
                      </a:lnTo>
                      <a:lnTo>
                        <a:pt x="291" y="2945"/>
                      </a:lnTo>
                      <a:lnTo>
                        <a:pt x="246" y="2945"/>
                      </a:lnTo>
                      <a:lnTo>
                        <a:pt x="199" y="2936"/>
                      </a:lnTo>
                      <a:lnTo>
                        <a:pt x="193" y="2929"/>
                      </a:lnTo>
                      <a:lnTo>
                        <a:pt x="186" y="2915"/>
                      </a:lnTo>
                      <a:lnTo>
                        <a:pt x="192" y="2760"/>
                      </a:lnTo>
                      <a:lnTo>
                        <a:pt x="215" y="2603"/>
                      </a:lnTo>
                      <a:lnTo>
                        <a:pt x="196" y="2553"/>
                      </a:lnTo>
                      <a:lnTo>
                        <a:pt x="165" y="2507"/>
                      </a:lnTo>
                      <a:lnTo>
                        <a:pt x="152" y="2494"/>
                      </a:lnTo>
                      <a:lnTo>
                        <a:pt x="126" y="2470"/>
                      </a:lnTo>
                      <a:lnTo>
                        <a:pt x="109" y="2455"/>
                      </a:lnTo>
                      <a:lnTo>
                        <a:pt x="106" y="2438"/>
                      </a:lnTo>
                      <a:lnTo>
                        <a:pt x="109" y="2424"/>
                      </a:lnTo>
                      <a:lnTo>
                        <a:pt x="132" y="2396"/>
                      </a:lnTo>
                      <a:lnTo>
                        <a:pt x="165" y="2366"/>
                      </a:lnTo>
                      <a:lnTo>
                        <a:pt x="193" y="2344"/>
                      </a:lnTo>
                      <a:lnTo>
                        <a:pt x="233" y="2343"/>
                      </a:lnTo>
                      <a:lnTo>
                        <a:pt x="269" y="2346"/>
                      </a:lnTo>
                      <a:lnTo>
                        <a:pt x="424" y="2243"/>
                      </a:lnTo>
                      <a:lnTo>
                        <a:pt x="542" y="2167"/>
                      </a:lnTo>
                      <a:lnTo>
                        <a:pt x="649" y="2104"/>
                      </a:lnTo>
                      <a:lnTo>
                        <a:pt x="614" y="2110"/>
                      </a:lnTo>
                      <a:lnTo>
                        <a:pt x="511" y="2080"/>
                      </a:lnTo>
                      <a:lnTo>
                        <a:pt x="405" y="2073"/>
                      </a:lnTo>
                      <a:lnTo>
                        <a:pt x="260" y="2050"/>
                      </a:lnTo>
                      <a:lnTo>
                        <a:pt x="215" y="2058"/>
                      </a:lnTo>
                      <a:lnTo>
                        <a:pt x="108" y="2046"/>
                      </a:lnTo>
                      <a:lnTo>
                        <a:pt x="84" y="2040"/>
                      </a:lnTo>
                      <a:lnTo>
                        <a:pt x="58" y="2030"/>
                      </a:lnTo>
                      <a:lnTo>
                        <a:pt x="38" y="2017"/>
                      </a:lnTo>
                      <a:lnTo>
                        <a:pt x="25" y="2001"/>
                      </a:lnTo>
                      <a:lnTo>
                        <a:pt x="14" y="1974"/>
                      </a:lnTo>
                      <a:lnTo>
                        <a:pt x="5" y="1937"/>
                      </a:lnTo>
                      <a:lnTo>
                        <a:pt x="1" y="1903"/>
                      </a:lnTo>
                      <a:lnTo>
                        <a:pt x="0" y="1856"/>
                      </a:lnTo>
                      <a:lnTo>
                        <a:pt x="2" y="1818"/>
                      </a:lnTo>
                      <a:lnTo>
                        <a:pt x="7" y="1775"/>
                      </a:lnTo>
                      <a:lnTo>
                        <a:pt x="12" y="1738"/>
                      </a:lnTo>
                      <a:lnTo>
                        <a:pt x="24" y="1710"/>
                      </a:lnTo>
                      <a:lnTo>
                        <a:pt x="61" y="1600"/>
                      </a:lnTo>
                      <a:lnTo>
                        <a:pt x="102" y="1468"/>
                      </a:lnTo>
                      <a:lnTo>
                        <a:pt x="132" y="1380"/>
                      </a:lnTo>
                      <a:lnTo>
                        <a:pt x="209" y="1232"/>
                      </a:lnTo>
                      <a:lnTo>
                        <a:pt x="286" y="1115"/>
                      </a:lnTo>
                      <a:lnTo>
                        <a:pt x="351" y="1027"/>
                      </a:lnTo>
                      <a:lnTo>
                        <a:pt x="394" y="969"/>
                      </a:lnTo>
                      <a:lnTo>
                        <a:pt x="425" y="916"/>
                      </a:lnTo>
                      <a:lnTo>
                        <a:pt x="462" y="870"/>
                      </a:lnTo>
                      <a:lnTo>
                        <a:pt x="471" y="802"/>
                      </a:lnTo>
                      <a:lnTo>
                        <a:pt x="508" y="711"/>
                      </a:lnTo>
                      <a:lnTo>
                        <a:pt x="533" y="631"/>
                      </a:lnTo>
                      <a:close/>
                    </a:path>
                  </a:pathLst>
                </a:custGeom>
                <a:solidFill>
                  <a:srgbClr val="FF7C80"/>
                </a:solidFill>
                <a:ln w="4763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09" name="Group 656">
                  <a:extLst>
                    <a:ext uri="{FF2B5EF4-FFF2-40B4-BE49-F238E27FC236}">
                      <a16:creationId xmlns:a16="http://schemas.microsoft.com/office/drawing/2014/main" id="{3D958B5F-7F8A-43EF-AD90-A52036D8D6B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1025" y="3975"/>
                  <a:ext cx="93" cy="98"/>
                  <a:chOff x="-1025" y="3975"/>
                  <a:chExt cx="93" cy="98"/>
                </a:xfrm>
                <a:grpFill/>
              </p:grpSpPr>
              <p:sp>
                <p:nvSpPr>
                  <p:cNvPr id="1110" name="Freeform 657">
                    <a:extLst>
                      <a:ext uri="{FF2B5EF4-FFF2-40B4-BE49-F238E27FC236}">
                        <a16:creationId xmlns:a16="http://schemas.microsoft.com/office/drawing/2014/main" id="{D89A027E-47B8-4EC3-BA45-CF732876AE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999" y="3975"/>
                    <a:ext cx="67" cy="32"/>
                  </a:xfrm>
                  <a:custGeom>
                    <a:avLst/>
                    <a:gdLst>
                      <a:gd name="T0" fmla="*/ 0 w 200"/>
                      <a:gd name="T1" fmla="*/ 0 h 97"/>
                      <a:gd name="T2" fmla="*/ 0 w 200"/>
                      <a:gd name="T3" fmla="*/ 0 h 97"/>
                      <a:gd name="T4" fmla="*/ 1 w 200"/>
                      <a:gd name="T5" fmla="*/ 0 h 97"/>
                      <a:gd name="T6" fmla="*/ 1 w 200"/>
                      <a:gd name="T7" fmla="*/ 0 h 97"/>
                      <a:gd name="T8" fmla="*/ 1 w 200"/>
                      <a:gd name="T9" fmla="*/ 0 h 97"/>
                      <a:gd name="T10" fmla="*/ 1 w 200"/>
                      <a:gd name="T11" fmla="*/ 0 h 97"/>
                      <a:gd name="T12" fmla="*/ 1 w 200"/>
                      <a:gd name="T13" fmla="*/ 0 h 97"/>
                      <a:gd name="T14" fmla="*/ 2 w 200"/>
                      <a:gd name="T15" fmla="*/ 0 h 97"/>
                      <a:gd name="T16" fmla="*/ 2 w 200"/>
                      <a:gd name="T17" fmla="*/ 0 h 97"/>
                      <a:gd name="T18" fmla="*/ 2 w 200"/>
                      <a:gd name="T19" fmla="*/ 1 h 97"/>
                      <a:gd name="T20" fmla="*/ 2 w 200"/>
                      <a:gd name="T21" fmla="*/ 1 h 97"/>
                      <a:gd name="T22" fmla="*/ 2 w 200"/>
                      <a:gd name="T23" fmla="*/ 1 h 97"/>
                      <a:gd name="T24" fmla="*/ 2 w 200"/>
                      <a:gd name="T25" fmla="*/ 1 h 97"/>
                      <a:gd name="T26" fmla="*/ 2 w 200"/>
                      <a:gd name="T27" fmla="*/ 1 h 97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00"/>
                      <a:gd name="T43" fmla="*/ 0 h 97"/>
                      <a:gd name="T44" fmla="*/ 200 w 200"/>
                      <a:gd name="T45" fmla="*/ 97 h 97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00" h="97">
                        <a:moveTo>
                          <a:pt x="0" y="32"/>
                        </a:moveTo>
                        <a:lnTo>
                          <a:pt x="24" y="20"/>
                        </a:lnTo>
                        <a:lnTo>
                          <a:pt x="49" y="10"/>
                        </a:lnTo>
                        <a:lnTo>
                          <a:pt x="69" y="5"/>
                        </a:lnTo>
                        <a:lnTo>
                          <a:pt x="87" y="2"/>
                        </a:lnTo>
                        <a:lnTo>
                          <a:pt x="104" y="0"/>
                        </a:lnTo>
                        <a:lnTo>
                          <a:pt x="120" y="5"/>
                        </a:lnTo>
                        <a:lnTo>
                          <a:pt x="127" y="15"/>
                        </a:lnTo>
                        <a:lnTo>
                          <a:pt x="136" y="30"/>
                        </a:lnTo>
                        <a:lnTo>
                          <a:pt x="145" y="46"/>
                        </a:lnTo>
                        <a:lnTo>
                          <a:pt x="157" y="64"/>
                        </a:lnTo>
                        <a:lnTo>
                          <a:pt x="165" y="79"/>
                        </a:lnTo>
                        <a:lnTo>
                          <a:pt x="180" y="92"/>
                        </a:lnTo>
                        <a:lnTo>
                          <a:pt x="200" y="97"/>
                        </a:lnTo>
                      </a:path>
                    </a:pathLst>
                  </a:custGeom>
                  <a:grp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11" name="Freeform 658">
                    <a:extLst>
                      <a:ext uri="{FF2B5EF4-FFF2-40B4-BE49-F238E27FC236}">
                        <a16:creationId xmlns:a16="http://schemas.microsoft.com/office/drawing/2014/main" id="{E602B7AF-C8A9-4AA3-ACFD-ED64AFF3CF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1025" y="4021"/>
                    <a:ext cx="21" cy="52"/>
                  </a:xfrm>
                  <a:custGeom>
                    <a:avLst/>
                    <a:gdLst>
                      <a:gd name="T0" fmla="*/ 1 w 63"/>
                      <a:gd name="T1" fmla="*/ 0 h 158"/>
                      <a:gd name="T2" fmla="*/ 1 w 63"/>
                      <a:gd name="T3" fmla="*/ 0 h 158"/>
                      <a:gd name="T4" fmla="*/ 0 w 63"/>
                      <a:gd name="T5" fmla="*/ 0 h 158"/>
                      <a:gd name="T6" fmla="*/ 0 w 63"/>
                      <a:gd name="T7" fmla="*/ 1 h 158"/>
                      <a:gd name="T8" fmla="*/ 0 w 63"/>
                      <a:gd name="T9" fmla="*/ 1 h 158"/>
                      <a:gd name="T10" fmla="*/ 0 w 63"/>
                      <a:gd name="T11" fmla="*/ 1 h 158"/>
                      <a:gd name="T12" fmla="*/ 0 w 63"/>
                      <a:gd name="T13" fmla="*/ 1 h 158"/>
                      <a:gd name="T14" fmla="*/ 0 w 63"/>
                      <a:gd name="T15" fmla="*/ 1 h 158"/>
                      <a:gd name="T16" fmla="*/ 0 w 63"/>
                      <a:gd name="T17" fmla="*/ 2 h 158"/>
                      <a:gd name="T18" fmla="*/ 0 w 63"/>
                      <a:gd name="T19" fmla="*/ 2 h 158"/>
                      <a:gd name="T20" fmla="*/ 0 w 63"/>
                      <a:gd name="T21" fmla="*/ 2 h 158"/>
                      <a:gd name="T22" fmla="*/ 0 w 63"/>
                      <a:gd name="T23" fmla="*/ 2 h 158"/>
                      <a:gd name="T24" fmla="*/ 0 w 63"/>
                      <a:gd name="T25" fmla="*/ 1 h 158"/>
                      <a:gd name="T26" fmla="*/ 1 w 63"/>
                      <a:gd name="T27" fmla="*/ 1 h 158"/>
                      <a:gd name="T28" fmla="*/ 1 w 63"/>
                      <a:gd name="T29" fmla="*/ 1 h 158"/>
                      <a:gd name="T30" fmla="*/ 1 w 63"/>
                      <a:gd name="T31" fmla="*/ 1 h 158"/>
                      <a:gd name="T32" fmla="*/ 1 w 63"/>
                      <a:gd name="T33" fmla="*/ 1 h 158"/>
                      <a:gd name="T34" fmla="*/ 1 w 63"/>
                      <a:gd name="T35" fmla="*/ 0 h 158"/>
                      <a:gd name="T36" fmla="*/ 1 w 63"/>
                      <a:gd name="T37" fmla="*/ 0 h 158"/>
                      <a:gd name="T38" fmla="*/ 1 w 63"/>
                      <a:gd name="T39" fmla="*/ 0 h 158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63"/>
                      <a:gd name="T61" fmla="*/ 0 h 158"/>
                      <a:gd name="T62" fmla="*/ 63 w 63"/>
                      <a:gd name="T63" fmla="*/ 158 h 158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63" h="158">
                        <a:moveTo>
                          <a:pt x="56" y="0"/>
                        </a:moveTo>
                        <a:lnTo>
                          <a:pt x="43" y="9"/>
                        </a:lnTo>
                        <a:lnTo>
                          <a:pt x="30" y="24"/>
                        </a:lnTo>
                        <a:lnTo>
                          <a:pt x="17" y="43"/>
                        </a:lnTo>
                        <a:lnTo>
                          <a:pt x="9" y="63"/>
                        </a:lnTo>
                        <a:lnTo>
                          <a:pt x="3" y="83"/>
                        </a:lnTo>
                        <a:lnTo>
                          <a:pt x="0" y="104"/>
                        </a:lnTo>
                        <a:lnTo>
                          <a:pt x="0" y="124"/>
                        </a:lnTo>
                        <a:lnTo>
                          <a:pt x="4" y="147"/>
                        </a:lnTo>
                        <a:lnTo>
                          <a:pt x="9" y="158"/>
                        </a:lnTo>
                        <a:lnTo>
                          <a:pt x="20" y="148"/>
                        </a:lnTo>
                        <a:lnTo>
                          <a:pt x="29" y="137"/>
                        </a:lnTo>
                        <a:lnTo>
                          <a:pt x="39" y="122"/>
                        </a:lnTo>
                        <a:lnTo>
                          <a:pt x="46" y="110"/>
                        </a:lnTo>
                        <a:lnTo>
                          <a:pt x="53" y="92"/>
                        </a:lnTo>
                        <a:lnTo>
                          <a:pt x="57" y="75"/>
                        </a:lnTo>
                        <a:lnTo>
                          <a:pt x="61" y="53"/>
                        </a:lnTo>
                        <a:lnTo>
                          <a:pt x="63" y="36"/>
                        </a:lnTo>
                        <a:lnTo>
                          <a:pt x="60" y="16"/>
                        </a:lnTo>
                        <a:lnTo>
                          <a:pt x="56" y="0"/>
                        </a:lnTo>
                        <a:close/>
                      </a:path>
                    </a:pathLst>
                  </a:custGeom>
                  <a:grp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621" name="Freeform: Shape 1620">
              <a:extLst>
                <a:ext uri="{FF2B5EF4-FFF2-40B4-BE49-F238E27FC236}">
                  <a16:creationId xmlns:a16="http://schemas.microsoft.com/office/drawing/2014/main" id="{26F239BF-AB4E-4493-A132-C9BFC9BBB32B}"/>
                </a:ext>
              </a:extLst>
            </p:cNvPr>
            <p:cNvSpPr/>
            <p:nvPr/>
          </p:nvSpPr>
          <p:spPr>
            <a:xfrm>
              <a:off x="1123122" y="2226365"/>
              <a:ext cx="3220278" cy="1114692"/>
            </a:xfrm>
            <a:custGeom>
              <a:avLst/>
              <a:gdLst>
                <a:gd name="connsiteX0" fmla="*/ 0 w 3220278"/>
                <a:gd name="connsiteY0" fmla="*/ 884583 h 1114692"/>
                <a:gd name="connsiteX1" fmla="*/ 417443 w 3220278"/>
                <a:gd name="connsiteY1" fmla="*/ 1113183 h 1114692"/>
                <a:gd name="connsiteX2" fmla="*/ 1252330 w 3220278"/>
                <a:gd name="connsiteY2" fmla="*/ 785192 h 1114692"/>
                <a:gd name="connsiteX3" fmla="*/ 1361661 w 3220278"/>
                <a:gd name="connsiteY3" fmla="*/ 1083365 h 1114692"/>
                <a:gd name="connsiteX4" fmla="*/ 1789043 w 3220278"/>
                <a:gd name="connsiteY4" fmla="*/ 596348 h 1114692"/>
                <a:gd name="connsiteX5" fmla="*/ 3220278 w 3220278"/>
                <a:gd name="connsiteY5" fmla="*/ 0 h 1114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0278" h="1114692">
                  <a:moveTo>
                    <a:pt x="0" y="884583"/>
                  </a:moveTo>
                  <a:cubicBezTo>
                    <a:pt x="104360" y="1007165"/>
                    <a:pt x="208721" y="1129748"/>
                    <a:pt x="417443" y="1113183"/>
                  </a:cubicBezTo>
                  <a:cubicBezTo>
                    <a:pt x="626165" y="1096618"/>
                    <a:pt x="1094960" y="790162"/>
                    <a:pt x="1252330" y="785192"/>
                  </a:cubicBezTo>
                  <a:cubicBezTo>
                    <a:pt x="1409700" y="780222"/>
                    <a:pt x="1272209" y="1114839"/>
                    <a:pt x="1361661" y="1083365"/>
                  </a:cubicBezTo>
                  <a:cubicBezTo>
                    <a:pt x="1451113" y="1051891"/>
                    <a:pt x="1479274" y="776909"/>
                    <a:pt x="1789043" y="596348"/>
                  </a:cubicBezTo>
                  <a:cubicBezTo>
                    <a:pt x="2098812" y="415787"/>
                    <a:pt x="2659545" y="207893"/>
                    <a:pt x="3220278" y="0"/>
                  </a:cubicBezTo>
                </a:path>
              </a:pathLst>
            </a:custGeom>
            <a:noFill/>
            <a:ln w="57150">
              <a:solidFill>
                <a:srgbClr val="066939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2" name="Freeform: Shape 1621">
              <a:extLst>
                <a:ext uri="{FF2B5EF4-FFF2-40B4-BE49-F238E27FC236}">
                  <a16:creationId xmlns:a16="http://schemas.microsoft.com/office/drawing/2014/main" id="{F2425588-34E7-466E-9668-47E2338DEA1C}"/>
                </a:ext>
              </a:extLst>
            </p:cNvPr>
            <p:cNvSpPr/>
            <p:nvPr/>
          </p:nvSpPr>
          <p:spPr>
            <a:xfrm>
              <a:off x="3223459" y="2494722"/>
              <a:ext cx="1239211" cy="1390892"/>
            </a:xfrm>
            <a:custGeom>
              <a:avLst/>
              <a:gdLst>
                <a:gd name="connsiteX0" fmla="*/ 0 w 1232453"/>
                <a:gd name="connsiteY0" fmla="*/ 1232452 h 1232452"/>
                <a:gd name="connsiteX1" fmla="*/ 99392 w 1232453"/>
                <a:gd name="connsiteY1" fmla="*/ 795130 h 1232452"/>
                <a:gd name="connsiteX2" fmla="*/ 188844 w 1232453"/>
                <a:gd name="connsiteY2" fmla="*/ 168965 h 1232452"/>
                <a:gd name="connsiteX3" fmla="*/ 1232453 w 1232453"/>
                <a:gd name="connsiteY3" fmla="*/ 0 h 12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453" h="1232452">
                  <a:moveTo>
                    <a:pt x="0" y="1232452"/>
                  </a:moveTo>
                  <a:cubicBezTo>
                    <a:pt x="33959" y="1102415"/>
                    <a:pt x="67918" y="972378"/>
                    <a:pt x="99392" y="795130"/>
                  </a:cubicBezTo>
                  <a:cubicBezTo>
                    <a:pt x="130866" y="617882"/>
                    <a:pt x="1" y="301487"/>
                    <a:pt x="188844" y="168965"/>
                  </a:cubicBezTo>
                  <a:cubicBezTo>
                    <a:pt x="377687" y="36443"/>
                    <a:pt x="805070" y="18221"/>
                    <a:pt x="1232453" y="0"/>
                  </a:cubicBezTo>
                </a:path>
              </a:pathLst>
            </a:custGeom>
            <a:noFill/>
            <a:ln w="57150">
              <a:solidFill>
                <a:srgbClr val="066939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23" name="Freeform: Shape 1622">
              <a:extLst>
                <a:ext uri="{FF2B5EF4-FFF2-40B4-BE49-F238E27FC236}">
                  <a16:creationId xmlns:a16="http://schemas.microsoft.com/office/drawing/2014/main" id="{7C32289B-E85D-451C-A2A4-5FD542812FAE}"/>
                </a:ext>
              </a:extLst>
            </p:cNvPr>
            <p:cNvSpPr/>
            <p:nvPr/>
          </p:nvSpPr>
          <p:spPr>
            <a:xfrm>
              <a:off x="4999383" y="582978"/>
              <a:ext cx="2385391" cy="1921683"/>
            </a:xfrm>
            <a:custGeom>
              <a:avLst/>
              <a:gdLst>
                <a:gd name="connsiteX0" fmla="*/ 2385391 w 2385391"/>
                <a:gd name="connsiteY0" fmla="*/ 838318 h 1921683"/>
                <a:gd name="connsiteX1" fmla="*/ 2355574 w 2385391"/>
                <a:gd name="connsiteY1" fmla="*/ 778683 h 1921683"/>
                <a:gd name="connsiteX2" fmla="*/ 1967947 w 2385391"/>
                <a:gd name="connsiteY2" fmla="*/ 3431 h 1921683"/>
                <a:gd name="connsiteX3" fmla="*/ 1371600 w 2385391"/>
                <a:gd name="connsiteY3" fmla="*/ 1126552 h 1921683"/>
                <a:gd name="connsiteX4" fmla="*/ 1659834 w 2385391"/>
                <a:gd name="connsiteY4" fmla="*/ 1583752 h 1921683"/>
                <a:gd name="connsiteX5" fmla="*/ 0 w 2385391"/>
                <a:gd name="connsiteY5" fmla="*/ 1921683 h 1921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5391" h="1921683">
                  <a:moveTo>
                    <a:pt x="2385391" y="838318"/>
                  </a:moveTo>
                  <a:lnTo>
                    <a:pt x="2355574" y="778683"/>
                  </a:lnTo>
                  <a:cubicBezTo>
                    <a:pt x="2286000" y="639535"/>
                    <a:pt x="2131943" y="-54547"/>
                    <a:pt x="1967947" y="3431"/>
                  </a:cubicBezTo>
                  <a:cubicBezTo>
                    <a:pt x="1803951" y="61409"/>
                    <a:pt x="1422952" y="863165"/>
                    <a:pt x="1371600" y="1126552"/>
                  </a:cubicBezTo>
                  <a:cubicBezTo>
                    <a:pt x="1320248" y="1389939"/>
                    <a:pt x="1888434" y="1451230"/>
                    <a:pt x="1659834" y="1583752"/>
                  </a:cubicBezTo>
                  <a:cubicBezTo>
                    <a:pt x="1431234" y="1716274"/>
                    <a:pt x="715617" y="1818978"/>
                    <a:pt x="0" y="1921683"/>
                  </a:cubicBezTo>
                </a:path>
              </a:pathLst>
            </a:custGeom>
            <a:noFill/>
            <a:ln w="57150">
              <a:solidFill>
                <a:srgbClr val="066939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A86F2F6-B1A1-4858-9759-D9B7CBE6EC57}"/>
              </a:ext>
            </a:extLst>
          </p:cNvPr>
          <p:cNvSpPr/>
          <p:nvPr/>
        </p:nvSpPr>
        <p:spPr>
          <a:xfrm>
            <a:off x="84358" y="2091193"/>
            <a:ext cx="4750035" cy="2822713"/>
          </a:xfrm>
          <a:custGeom>
            <a:avLst/>
            <a:gdLst>
              <a:gd name="connsiteX0" fmla="*/ 201889 w 4750035"/>
              <a:gd name="connsiteY0" fmla="*/ 0 h 2822713"/>
              <a:gd name="connsiteX1" fmla="*/ 3106 w 4750035"/>
              <a:gd name="connsiteY1" fmla="*/ 1518699 h 2822713"/>
              <a:gd name="connsiteX2" fmla="*/ 185986 w 4750035"/>
              <a:gd name="connsiteY2" fmla="*/ 2409245 h 2822713"/>
              <a:gd name="connsiteX3" fmla="*/ 1307120 w 4750035"/>
              <a:gd name="connsiteY3" fmla="*/ 2719346 h 2822713"/>
              <a:gd name="connsiteX4" fmla="*/ 2992797 w 4750035"/>
              <a:gd name="connsiteY4" fmla="*/ 2822713 h 2822713"/>
              <a:gd name="connsiteX5" fmla="*/ 4400178 w 4750035"/>
              <a:gd name="connsiteY5" fmla="*/ 2790908 h 2822713"/>
              <a:gd name="connsiteX6" fmla="*/ 4750035 w 4750035"/>
              <a:gd name="connsiteY6" fmla="*/ 2528515 h 282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0035" h="2822713">
                <a:moveTo>
                  <a:pt x="201889" y="0"/>
                </a:moveTo>
                <a:cubicBezTo>
                  <a:pt x="103822" y="558579"/>
                  <a:pt x="5756" y="1117158"/>
                  <a:pt x="3106" y="1518699"/>
                </a:cubicBezTo>
                <a:cubicBezTo>
                  <a:pt x="456" y="1920240"/>
                  <a:pt x="-31350" y="2209137"/>
                  <a:pt x="185986" y="2409245"/>
                </a:cubicBezTo>
                <a:cubicBezTo>
                  <a:pt x="403322" y="2609353"/>
                  <a:pt x="839318" y="2650435"/>
                  <a:pt x="1307120" y="2719346"/>
                </a:cubicBezTo>
                <a:cubicBezTo>
                  <a:pt x="1774922" y="2788257"/>
                  <a:pt x="2477287" y="2810786"/>
                  <a:pt x="2992797" y="2822713"/>
                </a:cubicBezTo>
                <a:lnTo>
                  <a:pt x="4400178" y="2790908"/>
                </a:lnTo>
                <a:cubicBezTo>
                  <a:pt x="4693051" y="2741875"/>
                  <a:pt x="4721543" y="2635195"/>
                  <a:pt x="4750035" y="252851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A29B5E68-CCF7-49D2-B0F8-0D8897C55B6B}"/>
              </a:ext>
            </a:extLst>
          </p:cNvPr>
          <p:cNvSpPr/>
          <p:nvPr/>
        </p:nvSpPr>
        <p:spPr>
          <a:xfrm>
            <a:off x="4534684" y="2971800"/>
            <a:ext cx="2775200" cy="818707"/>
          </a:xfrm>
          <a:custGeom>
            <a:avLst/>
            <a:gdLst>
              <a:gd name="connsiteX0" fmla="*/ 2775200 w 2775200"/>
              <a:gd name="connsiteY0" fmla="*/ 196702 h 818707"/>
              <a:gd name="connsiteX1" fmla="*/ 2732669 w 2775200"/>
              <a:gd name="connsiteY1" fmla="*/ 372140 h 818707"/>
              <a:gd name="connsiteX2" fmla="*/ 2711404 w 2775200"/>
              <a:gd name="connsiteY2" fmla="*/ 435935 h 818707"/>
              <a:gd name="connsiteX3" fmla="*/ 2674190 w 2775200"/>
              <a:gd name="connsiteY3" fmla="*/ 499730 h 818707"/>
              <a:gd name="connsiteX4" fmla="*/ 2647609 w 2775200"/>
              <a:gd name="connsiteY4" fmla="*/ 590107 h 818707"/>
              <a:gd name="connsiteX5" fmla="*/ 2578497 w 2775200"/>
              <a:gd name="connsiteY5" fmla="*/ 685800 h 818707"/>
              <a:gd name="connsiteX6" fmla="*/ 2482804 w 2775200"/>
              <a:gd name="connsiteY6" fmla="*/ 770860 h 818707"/>
              <a:gd name="connsiteX7" fmla="*/ 2434958 w 2775200"/>
              <a:gd name="connsiteY7" fmla="*/ 802758 h 818707"/>
              <a:gd name="connsiteX8" fmla="*/ 2413693 w 2775200"/>
              <a:gd name="connsiteY8" fmla="*/ 808074 h 818707"/>
              <a:gd name="connsiteX9" fmla="*/ 2323316 w 2775200"/>
              <a:gd name="connsiteY9" fmla="*/ 818707 h 818707"/>
              <a:gd name="connsiteX10" fmla="*/ 2004339 w 2775200"/>
              <a:gd name="connsiteY10" fmla="*/ 781493 h 818707"/>
              <a:gd name="connsiteX11" fmla="*/ 1892697 w 2775200"/>
              <a:gd name="connsiteY11" fmla="*/ 760228 h 818707"/>
              <a:gd name="connsiteX12" fmla="*/ 1749158 w 2775200"/>
              <a:gd name="connsiteY12" fmla="*/ 738963 h 818707"/>
              <a:gd name="connsiteX13" fmla="*/ 1531190 w 2775200"/>
              <a:gd name="connsiteY13" fmla="*/ 675167 h 818707"/>
              <a:gd name="connsiteX14" fmla="*/ 1361069 w 2775200"/>
              <a:gd name="connsiteY14" fmla="*/ 648586 h 818707"/>
              <a:gd name="connsiteX15" fmla="*/ 1249428 w 2775200"/>
              <a:gd name="connsiteY15" fmla="*/ 627321 h 818707"/>
              <a:gd name="connsiteX16" fmla="*/ 1201581 w 2775200"/>
              <a:gd name="connsiteY16" fmla="*/ 622005 h 818707"/>
              <a:gd name="connsiteX17" fmla="*/ 1036776 w 2775200"/>
              <a:gd name="connsiteY17" fmla="*/ 568842 h 818707"/>
              <a:gd name="connsiteX18" fmla="*/ 925135 w 2775200"/>
              <a:gd name="connsiteY18" fmla="*/ 526312 h 818707"/>
              <a:gd name="connsiteX19" fmla="*/ 802860 w 2775200"/>
              <a:gd name="connsiteY19" fmla="*/ 489098 h 818707"/>
              <a:gd name="connsiteX20" fmla="*/ 696535 w 2775200"/>
              <a:gd name="connsiteY20" fmla="*/ 462516 h 818707"/>
              <a:gd name="connsiteX21" fmla="*/ 616790 w 2775200"/>
              <a:gd name="connsiteY21" fmla="*/ 451884 h 818707"/>
              <a:gd name="connsiteX22" fmla="*/ 568944 w 2775200"/>
              <a:gd name="connsiteY22" fmla="*/ 425302 h 818707"/>
              <a:gd name="connsiteX23" fmla="*/ 537046 w 2775200"/>
              <a:gd name="connsiteY23" fmla="*/ 409353 h 818707"/>
              <a:gd name="connsiteX24" fmla="*/ 425404 w 2775200"/>
              <a:gd name="connsiteY24" fmla="*/ 271130 h 818707"/>
              <a:gd name="connsiteX25" fmla="*/ 398823 w 2775200"/>
              <a:gd name="connsiteY25" fmla="*/ 228600 h 818707"/>
              <a:gd name="connsiteX26" fmla="*/ 372242 w 2775200"/>
              <a:gd name="connsiteY26" fmla="*/ 207335 h 818707"/>
              <a:gd name="connsiteX27" fmla="*/ 148958 w 2775200"/>
              <a:gd name="connsiteY27" fmla="*/ 0 h 818707"/>
              <a:gd name="connsiteX28" fmla="*/ 79846 w 2775200"/>
              <a:gd name="connsiteY28" fmla="*/ 21265 h 818707"/>
              <a:gd name="connsiteX29" fmla="*/ 58581 w 2775200"/>
              <a:gd name="connsiteY29" fmla="*/ 31898 h 818707"/>
              <a:gd name="connsiteX30" fmla="*/ 47949 w 2775200"/>
              <a:gd name="connsiteY30" fmla="*/ 58479 h 818707"/>
              <a:gd name="connsiteX31" fmla="*/ 32000 w 2775200"/>
              <a:gd name="connsiteY31" fmla="*/ 116958 h 818707"/>
              <a:gd name="connsiteX32" fmla="*/ 16051 w 2775200"/>
              <a:gd name="connsiteY32" fmla="*/ 239233 h 818707"/>
              <a:gd name="connsiteX33" fmla="*/ 102 w 2775200"/>
              <a:gd name="connsiteY33" fmla="*/ 340242 h 81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775200" h="818707">
                <a:moveTo>
                  <a:pt x="2775200" y="196702"/>
                </a:moveTo>
                <a:cubicBezTo>
                  <a:pt x="2759717" y="266375"/>
                  <a:pt x="2752462" y="305340"/>
                  <a:pt x="2732669" y="372140"/>
                </a:cubicBezTo>
                <a:cubicBezTo>
                  <a:pt x="2726301" y="393632"/>
                  <a:pt x="2720743" y="415558"/>
                  <a:pt x="2711404" y="435935"/>
                </a:cubicBezTo>
                <a:cubicBezTo>
                  <a:pt x="2701147" y="458315"/>
                  <a:pt x="2683603" y="476982"/>
                  <a:pt x="2674190" y="499730"/>
                </a:cubicBezTo>
                <a:cubicBezTo>
                  <a:pt x="2662184" y="528746"/>
                  <a:pt x="2659271" y="560951"/>
                  <a:pt x="2647609" y="590107"/>
                </a:cubicBezTo>
                <a:cubicBezTo>
                  <a:pt x="2637873" y="614448"/>
                  <a:pt x="2592278" y="670398"/>
                  <a:pt x="2578497" y="685800"/>
                </a:cubicBezTo>
                <a:cubicBezTo>
                  <a:pt x="2545139" y="723082"/>
                  <a:pt x="2522678" y="742062"/>
                  <a:pt x="2482804" y="770860"/>
                </a:cubicBezTo>
                <a:cubicBezTo>
                  <a:pt x="2467265" y="782083"/>
                  <a:pt x="2451835" y="793670"/>
                  <a:pt x="2434958" y="802758"/>
                </a:cubicBezTo>
                <a:cubicBezTo>
                  <a:pt x="2428525" y="806222"/>
                  <a:pt x="2420926" y="807041"/>
                  <a:pt x="2413693" y="808074"/>
                </a:cubicBezTo>
                <a:cubicBezTo>
                  <a:pt x="2383664" y="812364"/>
                  <a:pt x="2353442" y="815163"/>
                  <a:pt x="2323316" y="818707"/>
                </a:cubicBezTo>
                <a:cubicBezTo>
                  <a:pt x="2285674" y="814616"/>
                  <a:pt x="2089086" y="796021"/>
                  <a:pt x="2004339" y="781493"/>
                </a:cubicBezTo>
                <a:cubicBezTo>
                  <a:pt x="1967001" y="775092"/>
                  <a:pt x="1930065" y="766456"/>
                  <a:pt x="1892697" y="760228"/>
                </a:cubicBezTo>
                <a:cubicBezTo>
                  <a:pt x="1844987" y="752276"/>
                  <a:pt x="1796672" y="748013"/>
                  <a:pt x="1749158" y="738963"/>
                </a:cubicBezTo>
                <a:cubicBezTo>
                  <a:pt x="1571741" y="705169"/>
                  <a:pt x="1785241" y="725977"/>
                  <a:pt x="1531190" y="675167"/>
                </a:cubicBezTo>
                <a:cubicBezTo>
                  <a:pt x="1403940" y="649717"/>
                  <a:pt x="1460884" y="656903"/>
                  <a:pt x="1361069" y="648586"/>
                </a:cubicBezTo>
                <a:cubicBezTo>
                  <a:pt x="1323855" y="641498"/>
                  <a:pt x="1286795" y="633549"/>
                  <a:pt x="1249428" y="627321"/>
                </a:cubicBezTo>
                <a:cubicBezTo>
                  <a:pt x="1233599" y="624683"/>
                  <a:pt x="1217054" y="626260"/>
                  <a:pt x="1201581" y="622005"/>
                </a:cubicBezTo>
                <a:cubicBezTo>
                  <a:pt x="1145925" y="606700"/>
                  <a:pt x="1090919" y="588852"/>
                  <a:pt x="1036776" y="568842"/>
                </a:cubicBezTo>
                <a:cubicBezTo>
                  <a:pt x="904427" y="519930"/>
                  <a:pt x="1001707" y="539074"/>
                  <a:pt x="925135" y="526312"/>
                </a:cubicBezTo>
                <a:cubicBezTo>
                  <a:pt x="849786" y="488638"/>
                  <a:pt x="912807" y="515485"/>
                  <a:pt x="802860" y="489098"/>
                </a:cubicBezTo>
                <a:cubicBezTo>
                  <a:pt x="725969" y="470644"/>
                  <a:pt x="774109" y="474152"/>
                  <a:pt x="696535" y="462516"/>
                </a:cubicBezTo>
                <a:cubicBezTo>
                  <a:pt x="646726" y="455044"/>
                  <a:pt x="654572" y="461330"/>
                  <a:pt x="616790" y="451884"/>
                </a:cubicBezTo>
                <a:cubicBezTo>
                  <a:pt x="591734" y="445620"/>
                  <a:pt x="598631" y="442619"/>
                  <a:pt x="568944" y="425302"/>
                </a:cubicBezTo>
                <a:cubicBezTo>
                  <a:pt x="558676" y="419312"/>
                  <a:pt x="547679" y="414669"/>
                  <a:pt x="537046" y="409353"/>
                </a:cubicBezTo>
                <a:cubicBezTo>
                  <a:pt x="499832" y="363279"/>
                  <a:pt x="461381" y="318177"/>
                  <a:pt x="425404" y="271130"/>
                </a:cubicBezTo>
                <a:cubicBezTo>
                  <a:pt x="415249" y="257850"/>
                  <a:pt x="409525" y="241443"/>
                  <a:pt x="398823" y="228600"/>
                </a:cubicBezTo>
                <a:cubicBezTo>
                  <a:pt x="391559" y="219883"/>
                  <a:pt x="380543" y="215070"/>
                  <a:pt x="372242" y="207335"/>
                </a:cubicBezTo>
                <a:cubicBezTo>
                  <a:pt x="146761" y="-2772"/>
                  <a:pt x="245078" y="64082"/>
                  <a:pt x="148958" y="0"/>
                </a:cubicBezTo>
                <a:cubicBezTo>
                  <a:pt x="125921" y="7088"/>
                  <a:pt x="102575" y="13243"/>
                  <a:pt x="79846" y="21265"/>
                </a:cubicBezTo>
                <a:cubicBezTo>
                  <a:pt x="72373" y="23903"/>
                  <a:pt x="63739" y="25881"/>
                  <a:pt x="58581" y="31898"/>
                </a:cubicBezTo>
                <a:cubicBezTo>
                  <a:pt x="52371" y="39144"/>
                  <a:pt x="50795" y="49371"/>
                  <a:pt x="47949" y="58479"/>
                </a:cubicBezTo>
                <a:cubicBezTo>
                  <a:pt x="41922" y="77764"/>
                  <a:pt x="37316" y="97465"/>
                  <a:pt x="32000" y="116958"/>
                </a:cubicBezTo>
                <a:cubicBezTo>
                  <a:pt x="26828" y="173844"/>
                  <a:pt x="27591" y="181532"/>
                  <a:pt x="16051" y="239233"/>
                </a:cubicBezTo>
                <a:cubicBezTo>
                  <a:pt x="-2289" y="330934"/>
                  <a:pt x="102" y="279202"/>
                  <a:pt x="102" y="340242"/>
                </a:cubicBezTo>
              </a:path>
            </a:pathLst>
          </a:custGeom>
          <a:noFill/>
          <a:ln w="57150">
            <a:solidFill>
              <a:srgbClr val="066939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4D7CD88-A8D0-4C39-AD2F-0A8507154858}"/>
              </a:ext>
            </a:extLst>
          </p:cNvPr>
          <p:cNvSpPr/>
          <p:nvPr/>
        </p:nvSpPr>
        <p:spPr>
          <a:xfrm>
            <a:off x="3848984" y="2387009"/>
            <a:ext cx="3498114" cy="1238693"/>
          </a:xfrm>
          <a:custGeom>
            <a:avLst/>
            <a:gdLst>
              <a:gd name="connsiteX0" fmla="*/ 3498114 w 3498114"/>
              <a:gd name="connsiteY0" fmla="*/ 797442 h 1238693"/>
              <a:gd name="connsiteX1" fmla="*/ 3455583 w 3498114"/>
              <a:gd name="connsiteY1" fmla="*/ 824024 h 1238693"/>
              <a:gd name="connsiteX2" fmla="*/ 3386472 w 3498114"/>
              <a:gd name="connsiteY2" fmla="*/ 861238 h 1238693"/>
              <a:gd name="connsiteX3" fmla="*/ 3333309 w 3498114"/>
              <a:gd name="connsiteY3" fmla="*/ 946298 h 1238693"/>
              <a:gd name="connsiteX4" fmla="*/ 3226983 w 3498114"/>
              <a:gd name="connsiteY4" fmla="*/ 1041991 h 1238693"/>
              <a:gd name="connsiteX5" fmla="*/ 3189769 w 3498114"/>
              <a:gd name="connsiteY5" fmla="*/ 1095154 h 1238693"/>
              <a:gd name="connsiteX6" fmla="*/ 3062179 w 3498114"/>
              <a:gd name="connsiteY6" fmla="*/ 1158949 h 1238693"/>
              <a:gd name="connsiteX7" fmla="*/ 2966486 w 3498114"/>
              <a:gd name="connsiteY7" fmla="*/ 1206796 h 1238693"/>
              <a:gd name="connsiteX8" fmla="*/ 2945221 w 3498114"/>
              <a:gd name="connsiteY8" fmla="*/ 1212112 h 1238693"/>
              <a:gd name="connsiteX9" fmla="*/ 2902690 w 3498114"/>
              <a:gd name="connsiteY9" fmla="*/ 1228061 h 1238693"/>
              <a:gd name="connsiteX10" fmla="*/ 2780416 w 3498114"/>
              <a:gd name="connsiteY10" fmla="*/ 1238693 h 1238693"/>
              <a:gd name="connsiteX11" fmla="*/ 2312583 w 3498114"/>
              <a:gd name="connsiteY11" fmla="*/ 1228061 h 1238693"/>
              <a:gd name="connsiteX12" fmla="*/ 2248788 w 3498114"/>
              <a:gd name="connsiteY12" fmla="*/ 1217428 h 1238693"/>
              <a:gd name="connsiteX13" fmla="*/ 2062718 w 3498114"/>
              <a:gd name="connsiteY13" fmla="*/ 1201479 h 1238693"/>
              <a:gd name="connsiteX14" fmla="*/ 2014872 w 3498114"/>
              <a:gd name="connsiteY14" fmla="*/ 1190847 h 1238693"/>
              <a:gd name="connsiteX15" fmla="*/ 1850067 w 3498114"/>
              <a:gd name="connsiteY15" fmla="*/ 1174898 h 1238693"/>
              <a:gd name="connsiteX16" fmla="*/ 1828802 w 3498114"/>
              <a:gd name="connsiteY16" fmla="*/ 1169582 h 1238693"/>
              <a:gd name="connsiteX17" fmla="*/ 1791588 w 3498114"/>
              <a:gd name="connsiteY17" fmla="*/ 1158949 h 1238693"/>
              <a:gd name="connsiteX18" fmla="*/ 1594886 w 3498114"/>
              <a:gd name="connsiteY18" fmla="*/ 1127051 h 1238693"/>
              <a:gd name="connsiteX19" fmla="*/ 1525774 w 3498114"/>
              <a:gd name="connsiteY19" fmla="*/ 1100470 h 1238693"/>
              <a:gd name="connsiteX20" fmla="*/ 1509825 w 3498114"/>
              <a:gd name="connsiteY20" fmla="*/ 1089838 h 1238693"/>
              <a:gd name="connsiteX21" fmla="*/ 1493876 w 3498114"/>
              <a:gd name="connsiteY21" fmla="*/ 1084521 h 1238693"/>
              <a:gd name="connsiteX22" fmla="*/ 1461979 w 3498114"/>
              <a:gd name="connsiteY22" fmla="*/ 1057940 h 1238693"/>
              <a:gd name="connsiteX23" fmla="*/ 1430081 w 3498114"/>
              <a:gd name="connsiteY23" fmla="*/ 1052624 h 1238693"/>
              <a:gd name="connsiteX24" fmla="*/ 834658 w 3498114"/>
              <a:gd name="connsiteY24" fmla="*/ 1004777 h 1238693"/>
              <a:gd name="connsiteX25" fmla="*/ 749597 w 3498114"/>
              <a:gd name="connsiteY25" fmla="*/ 999461 h 1238693"/>
              <a:gd name="connsiteX26" fmla="*/ 701751 w 3498114"/>
              <a:gd name="connsiteY26" fmla="*/ 930349 h 1238693"/>
              <a:gd name="connsiteX27" fmla="*/ 696435 w 3498114"/>
              <a:gd name="connsiteY27" fmla="*/ 903768 h 1238693"/>
              <a:gd name="connsiteX28" fmla="*/ 728332 w 3498114"/>
              <a:gd name="connsiteY28" fmla="*/ 765544 h 1238693"/>
              <a:gd name="connsiteX29" fmla="*/ 813393 w 3498114"/>
              <a:gd name="connsiteY29" fmla="*/ 717698 h 1238693"/>
              <a:gd name="connsiteX30" fmla="*/ 887821 w 3498114"/>
              <a:gd name="connsiteY30" fmla="*/ 691117 h 1238693"/>
              <a:gd name="connsiteX31" fmla="*/ 951616 w 3498114"/>
              <a:gd name="connsiteY31" fmla="*/ 680484 h 1238693"/>
              <a:gd name="connsiteX32" fmla="*/ 1127053 w 3498114"/>
              <a:gd name="connsiteY32" fmla="*/ 622005 h 1238693"/>
              <a:gd name="connsiteX33" fmla="*/ 1185532 w 3498114"/>
              <a:gd name="connsiteY33" fmla="*/ 579475 h 1238693"/>
              <a:gd name="connsiteX34" fmla="*/ 1233379 w 3498114"/>
              <a:gd name="connsiteY34" fmla="*/ 505047 h 1238693"/>
              <a:gd name="connsiteX35" fmla="*/ 1265276 w 3498114"/>
              <a:gd name="connsiteY35" fmla="*/ 441251 h 1238693"/>
              <a:gd name="connsiteX36" fmla="*/ 1275909 w 3498114"/>
              <a:gd name="connsiteY36" fmla="*/ 191386 h 1238693"/>
              <a:gd name="connsiteX37" fmla="*/ 1259960 w 3498114"/>
              <a:gd name="connsiteY37" fmla="*/ 154172 h 1238693"/>
              <a:gd name="connsiteX38" fmla="*/ 1153635 w 3498114"/>
              <a:gd name="connsiteY38" fmla="*/ 90377 h 1238693"/>
              <a:gd name="connsiteX39" fmla="*/ 792128 w 3498114"/>
              <a:gd name="connsiteY39" fmla="*/ 0 h 1238693"/>
              <a:gd name="connsiteX40" fmla="*/ 451886 w 3498114"/>
              <a:gd name="connsiteY40" fmla="*/ 95693 h 1238693"/>
              <a:gd name="connsiteX41" fmla="*/ 340244 w 3498114"/>
              <a:gd name="connsiteY41" fmla="*/ 186070 h 1238693"/>
              <a:gd name="connsiteX42" fmla="*/ 260500 w 3498114"/>
              <a:gd name="connsiteY42" fmla="*/ 265814 h 1238693"/>
              <a:gd name="connsiteX43" fmla="*/ 148858 w 3498114"/>
              <a:gd name="connsiteY43" fmla="*/ 361507 h 1238693"/>
              <a:gd name="connsiteX44" fmla="*/ 132909 w 3498114"/>
              <a:gd name="connsiteY44" fmla="*/ 377456 h 1238693"/>
              <a:gd name="connsiteX45" fmla="*/ 85063 w 3498114"/>
              <a:gd name="connsiteY45" fmla="*/ 430619 h 1238693"/>
              <a:gd name="connsiteX46" fmla="*/ 15951 w 3498114"/>
              <a:gd name="connsiteY46" fmla="*/ 600740 h 1238693"/>
              <a:gd name="connsiteX47" fmla="*/ 2 w 3498114"/>
              <a:gd name="connsiteY47" fmla="*/ 653903 h 123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498114" h="1238693">
                <a:moveTo>
                  <a:pt x="3498114" y="797442"/>
                </a:moveTo>
                <a:cubicBezTo>
                  <a:pt x="3483937" y="806303"/>
                  <a:pt x="3470358" y="816202"/>
                  <a:pt x="3455583" y="824024"/>
                </a:cubicBezTo>
                <a:cubicBezTo>
                  <a:pt x="3434542" y="835164"/>
                  <a:pt x="3403981" y="841784"/>
                  <a:pt x="3386472" y="861238"/>
                </a:cubicBezTo>
                <a:cubicBezTo>
                  <a:pt x="3327171" y="927127"/>
                  <a:pt x="3393761" y="868573"/>
                  <a:pt x="3333309" y="946298"/>
                </a:cubicBezTo>
                <a:cubicBezTo>
                  <a:pt x="3279026" y="1016091"/>
                  <a:pt x="3290220" y="975241"/>
                  <a:pt x="3226983" y="1041991"/>
                </a:cubicBezTo>
                <a:cubicBezTo>
                  <a:pt x="3212106" y="1057694"/>
                  <a:pt x="3207409" y="1082635"/>
                  <a:pt x="3189769" y="1095154"/>
                </a:cubicBezTo>
                <a:cubicBezTo>
                  <a:pt x="3150992" y="1122673"/>
                  <a:pt x="3104450" y="1137173"/>
                  <a:pt x="3062179" y="1158949"/>
                </a:cubicBezTo>
                <a:cubicBezTo>
                  <a:pt x="3010456" y="1185594"/>
                  <a:pt x="3020118" y="1186168"/>
                  <a:pt x="2966486" y="1206796"/>
                </a:cubicBezTo>
                <a:cubicBezTo>
                  <a:pt x="2959667" y="1209419"/>
                  <a:pt x="2952153" y="1209802"/>
                  <a:pt x="2945221" y="1212112"/>
                </a:cubicBezTo>
                <a:cubicBezTo>
                  <a:pt x="2930857" y="1216900"/>
                  <a:pt x="2917470" y="1224776"/>
                  <a:pt x="2902690" y="1228061"/>
                </a:cubicBezTo>
                <a:cubicBezTo>
                  <a:pt x="2890595" y="1230749"/>
                  <a:pt x="2784176" y="1238404"/>
                  <a:pt x="2780416" y="1238693"/>
                </a:cubicBezTo>
                <a:lnTo>
                  <a:pt x="2312583" y="1228061"/>
                </a:lnTo>
                <a:cubicBezTo>
                  <a:pt x="2291042" y="1227199"/>
                  <a:pt x="2270225" y="1219709"/>
                  <a:pt x="2248788" y="1217428"/>
                </a:cubicBezTo>
                <a:cubicBezTo>
                  <a:pt x="2186887" y="1210843"/>
                  <a:pt x="2124741" y="1206795"/>
                  <a:pt x="2062718" y="1201479"/>
                </a:cubicBezTo>
                <a:cubicBezTo>
                  <a:pt x="2046769" y="1197935"/>
                  <a:pt x="2031004" y="1193428"/>
                  <a:pt x="2014872" y="1190847"/>
                </a:cubicBezTo>
                <a:cubicBezTo>
                  <a:pt x="1945180" y="1179696"/>
                  <a:pt x="1919348" y="1179517"/>
                  <a:pt x="1850067" y="1174898"/>
                </a:cubicBezTo>
                <a:cubicBezTo>
                  <a:pt x="1842979" y="1173126"/>
                  <a:pt x="1835851" y="1171504"/>
                  <a:pt x="1828802" y="1169582"/>
                </a:cubicBezTo>
                <a:cubicBezTo>
                  <a:pt x="1816356" y="1166187"/>
                  <a:pt x="1804264" y="1161347"/>
                  <a:pt x="1791588" y="1158949"/>
                </a:cubicBezTo>
                <a:cubicBezTo>
                  <a:pt x="1703321" y="1142250"/>
                  <a:pt x="1666022" y="1137215"/>
                  <a:pt x="1594886" y="1127051"/>
                </a:cubicBezTo>
                <a:cubicBezTo>
                  <a:pt x="1500216" y="1079719"/>
                  <a:pt x="1630019" y="1142168"/>
                  <a:pt x="1525774" y="1100470"/>
                </a:cubicBezTo>
                <a:cubicBezTo>
                  <a:pt x="1519842" y="1098097"/>
                  <a:pt x="1515540" y="1092695"/>
                  <a:pt x="1509825" y="1089838"/>
                </a:cubicBezTo>
                <a:cubicBezTo>
                  <a:pt x="1504813" y="1087332"/>
                  <a:pt x="1499192" y="1086293"/>
                  <a:pt x="1493876" y="1084521"/>
                </a:cubicBezTo>
                <a:cubicBezTo>
                  <a:pt x="1486472" y="1077116"/>
                  <a:pt x="1473083" y="1061641"/>
                  <a:pt x="1461979" y="1057940"/>
                </a:cubicBezTo>
                <a:cubicBezTo>
                  <a:pt x="1451753" y="1054531"/>
                  <a:pt x="1440744" y="1054204"/>
                  <a:pt x="1430081" y="1052624"/>
                </a:cubicBezTo>
                <a:cubicBezTo>
                  <a:pt x="1052069" y="996622"/>
                  <a:pt x="1274744" y="1021280"/>
                  <a:pt x="834658" y="1004777"/>
                </a:cubicBezTo>
                <a:cubicBezTo>
                  <a:pt x="806269" y="1003712"/>
                  <a:pt x="777951" y="1001233"/>
                  <a:pt x="749597" y="999461"/>
                </a:cubicBezTo>
                <a:cubicBezTo>
                  <a:pt x="725103" y="970885"/>
                  <a:pt x="713990" y="964008"/>
                  <a:pt x="701751" y="930349"/>
                </a:cubicBezTo>
                <a:cubicBezTo>
                  <a:pt x="698663" y="921857"/>
                  <a:pt x="698207" y="912628"/>
                  <a:pt x="696435" y="903768"/>
                </a:cubicBezTo>
                <a:cubicBezTo>
                  <a:pt x="707067" y="857693"/>
                  <a:pt x="706208" y="807334"/>
                  <a:pt x="728332" y="765544"/>
                </a:cubicBezTo>
                <a:cubicBezTo>
                  <a:pt x="751937" y="720957"/>
                  <a:pt x="780561" y="728642"/>
                  <a:pt x="813393" y="717698"/>
                </a:cubicBezTo>
                <a:cubicBezTo>
                  <a:pt x="838385" y="709367"/>
                  <a:pt x="862383" y="697966"/>
                  <a:pt x="887821" y="691117"/>
                </a:cubicBezTo>
                <a:cubicBezTo>
                  <a:pt x="908638" y="685512"/>
                  <a:pt x="930665" y="685563"/>
                  <a:pt x="951616" y="680484"/>
                </a:cubicBezTo>
                <a:cubicBezTo>
                  <a:pt x="990518" y="671053"/>
                  <a:pt x="1084013" y="646332"/>
                  <a:pt x="1127053" y="622005"/>
                </a:cubicBezTo>
                <a:cubicBezTo>
                  <a:pt x="1148036" y="610145"/>
                  <a:pt x="1166039" y="593652"/>
                  <a:pt x="1185532" y="579475"/>
                </a:cubicBezTo>
                <a:cubicBezTo>
                  <a:pt x="1200576" y="534350"/>
                  <a:pt x="1178505" y="595199"/>
                  <a:pt x="1233379" y="505047"/>
                </a:cubicBezTo>
                <a:cubicBezTo>
                  <a:pt x="1245741" y="484738"/>
                  <a:pt x="1254644" y="462516"/>
                  <a:pt x="1265276" y="441251"/>
                </a:cubicBezTo>
                <a:cubicBezTo>
                  <a:pt x="1289346" y="328928"/>
                  <a:pt x="1291536" y="347655"/>
                  <a:pt x="1275909" y="191386"/>
                </a:cubicBezTo>
                <a:cubicBezTo>
                  <a:pt x="1274566" y="177957"/>
                  <a:pt x="1269788" y="163422"/>
                  <a:pt x="1259960" y="154172"/>
                </a:cubicBezTo>
                <a:cubicBezTo>
                  <a:pt x="1251945" y="146628"/>
                  <a:pt x="1181114" y="100681"/>
                  <a:pt x="1153635" y="90377"/>
                </a:cubicBezTo>
                <a:cubicBezTo>
                  <a:pt x="938506" y="9704"/>
                  <a:pt x="1014123" y="32647"/>
                  <a:pt x="792128" y="0"/>
                </a:cubicBezTo>
                <a:cubicBezTo>
                  <a:pt x="716337" y="19434"/>
                  <a:pt x="537609" y="60940"/>
                  <a:pt x="451886" y="95693"/>
                </a:cubicBezTo>
                <a:cubicBezTo>
                  <a:pt x="383845" y="123277"/>
                  <a:pt x="388727" y="135567"/>
                  <a:pt x="340244" y="186070"/>
                </a:cubicBezTo>
                <a:cubicBezTo>
                  <a:pt x="314211" y="213188"/>
                  <a:pt x="289042" y="241350"/>
                  <a:pt x="260500" y="265814"/>
                </a:cubicBezTo>
                <a:lnTo>
                  <a:pt x="148858" y="361507"/>
                </a:lnTo>
                <a:cubicBezTo>
                  <a:pt x="143200" y="366458"/>
                  <a:pt x="138009" y="371931"/>
                  <a:pt x="132909" y="377456"/>
                </a:cubicBezTo>
                <a:cubicBezTo>
                  <a:pt x="116738" y="394975"/>
                  <a:pt x="98087" y="410649"/>
                  <a:pt x="85063" y="430619"/>
                </a:cubicBezTo>
                <a:cubicBezTo>
                  <a:pt x="63796" y="463229"/>
                  <a:pt x="25638" y="573617"/>
                  <a:pt x="15951" y="600740"/>
                </a:cubicBezTo>
                <a:cubicBezTo>
                  <a:pt x="-558" y="646966"/>
                  <a:pt x="2" y="632123"/>
                  <a:pt x="2" y="653903"/>
                </a:cubicBezTo>
              </a:path>
            </a:pathLst>
          </a:custGeom>
          <a:noFill/>
          <a:ln w="38100">
            <a:solidFill>
              <a:srgbClr val="066939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E69A4DF-1EDD-4107-8026-1E6B8D19EEBD}"/>
              </a:ext>
            </a:extLst>
          </p:cNvPr>
          <p:cNvSpPr/>
          <p:nvPr/>
        </p:nvSpPr>
        <p:spPr>
          <a:xfrm>
            <a:off x="6569075" y="3921125"/>
            <a:ext cx="762000" cy="800100"/>
          </a:xfrm>
          <a:custGeom>
            <a:avLst/>
            <a:gdLst>
              <a:gd name="connsiteX0" fmla="*/ 622300 w 762000"/>
              <a:gd name="connsiteY0" fmla="*/ 136525 h 800100"/>
              <a:gd name="connsiteX1" fmla="*/ 631825 w 762000"/>
              <a:gd name="connsiteY1" fmla="*/ 120650 h 800100"/>
              <a:gd name="connsiteX2" fmla="*/ 635000 w 762000"/>
              <a:gd name="connsiteY2" fmla="*/ 104775 h 800100"/>
              <a:gd name="connsiteX3" fmla="*/ 638175 w 762000"/>
              <a:gd name="connsiteY3" fmla="*/ 95250 h 800100"/>
              <a:gd name="connsiteX4" fmla="*/ 641350 w 762000"/>
              <a:gd name="connsiteY4" fmla="*/ 76200 h 800100"/>
              <a:gd name="connsiteX5" fmla="*/ 644525 w 762000"/>
              <a:gd name="connsiteY5" fmla="*/ 66675 h 800100"/>
              <a:gd name="connsiteX6" fmla="*/ 654050 w 762000"/>
              <a:gd name="connsiteY6" fmla="*/ 34925 h 800100"/>
              <a:gd name="connsiteX7" fmla="*/ 663575 w 762000"/>
              <a:gd name="connsiteY7" fmla="*/ 28575 h 800100"/>
              <a:gd name="connsiteX8" fmla="*/ 666750 w 762000"/>
              <a:gd name="connsiteY8" fmla="*/ 15875 h 800100"/>
              <a:gd name="connsiteX9" fmla="*/ 669925 w 762000"/>
              <a:gd name="connsiteY9" fmla="*/ 6350 h 800100"/>
              <a:gd name="connsiteX10" fmla="*/ 685800 w 762000"/>
              <a:gd name="connsiteY10" fmla="*/ 0 h 800100"/>
              <a:gd name="connsiteX11" fmla="*/ 695325 w 762000"/>
              <a:gd name="connsiteY11" fmla="*/ 3175 h 800100"/>
              <a:gd name="connsiteX12" fmla="*/ 708025 w 762000"/>
              <a:gd name="connsiteY12" fmla="*/ 31750 h 800100"/>
              <a:gd name="connsiteX13" fmla="*/ 711200 w 762000"/>
              <a:gd name="connsiteY13" fmla="*/ 130175 h 800100"/>
              <a:gd name="connsiteX14" fmla="*/ 723900 w 762000"/>
              <a:gd name="connsiteY14" fmla="*/ 200025 h 800100"/>
              <a:gd name="connsiteX15" fmla="*/ 727075 w 762000"/>
              <a:gd name="connsiteY15" fmla="*/ 238125 h 800100"/>
              <a:gd name="connsiteX16" fmla="*/ 733425 w 762000"/>
              <a:gd name="connsiteY16" fmla="*/ 260350 h 800100"/>
              <a:gd name="connsiteX17" fmla="*/ 736600 w 762000"/>
              <a:gd name="connsiteY17" fmla="*/ 276225 h 800100"/>
              <a:gd name="connsiteX18" fmla="*/ 739775 w 762000"/>
              <a:gd name="connsiteY18" fmla="*/ 311150 h 800100"/>
              <a:gd name="connsiteX19" fmla="*/ 746125 w 762000"/>
              <a:gd name="connsiteY19" fmla="*/ 323850 h 800100"/>
              <a:gd name="connsiteX20" fmla="*/ 749300 w 762000"/>
              <a:gd name="connsiteY20" fmla="*/ 371475 h 800100"/>
              <a:gd name="connsiteX21" fmla="*/ 752475 w 762000"/>
              <a:gd name="connsiteY21" fmla="*/ 390525 h 800100"/>
              <a:gd name="connsiteX22" fmla="*/ 755650 w 762000"/>
              <a:gd name="connsiteY22" fmla="*/ 412750 h 800100"/>
              <a:gd name="connsiteX23" fmla="*/ 762000 w 762000"/>
              <a:gd name="connsiteY23" fmla="*/ 431800 h 800100"/>
              <a:gd name="connsiteX24" fmla="*/ 758825 w 762000"/>
              <a:gd name="connsiteY24" fmla="*/ 587375 h 800100"/>
              <a:gd name="connsiteX25" fmla="*/ 749300 w 762000"/>
              <a:gd name="connsiteY25" fmla="*/ 619125 h 800100"/>
              <a:gd name="connsiteX26" fmla="*/ 739775 w 762000"/>
              <a:gd name="connsiteY26" fmla="*/ 628650 h 800100"/>
              <a:gd name="connsiteX27" fmla="*/ 733425 w 762000"/>
              <a:gd name="connsiteY27" fmla="*/ 644525 h 800100"/>
              <a:gd name="connsiteX28" fmla="*/ 723900 w 762000"/>
              <a:gd name="connsiteY28" fmla="*/ 647700 h 800100"/>
              <a:gd name="connsiteX29" fmla="*/ 717550 w 762000"/>
              <a:gd name="connsiteY29" fmla="*/ 657225 h 800100"/>
              <a:gd name="connsiteX30" fmla="*/ 708025 w 762000"/>
              <a:gd name="connsiteY30" fmla="*/ 663575 h 800100"/>
              <a:gd name="connsiteX31" fmla="*/ 695325 w 762000"/>
              <a:gd name="connsiteY31" fmla="*/ 673100 h 800100"/>
              <a:gd name="connsiteX32" fmla="*/ 685800 w 762000"/>
              <a:gd name="connsiteY32" fmla="*/ 679450 h 800100"/>
              <a:gd name="connsiteX33" fmla="*/ 673100 w 762000"/>
              <a:gd name="connsiteY33" fmla="*/ 688975 h 800100"/>
              <a:gd name="connsiteX34" fmla="*/ 647700 w 762000"/>
              <a:gd name="connsiteY34" fmla="*/ 695325 h 800100"/>
              <a:gd name="connsiteX35" fmla="*/ 631825 w 762000"/>
              <a:gd name="connsiteY35" fmla="*/ 704850 h 800100"/>
              <a:gd name="connsiteX36" fmla="*/ 612775 w 762000"/>
              <a:gd name="connsiteY36" fmla="*/ 714375 h 800100"/>
              <a:gd name="connsiteX37" fmla="*/ 593725 w 762000"/>
              <a:gd name="connsiteY37" fmla="*/ 727075 h 800100"/>
              <a:gd name="connsiteX38" fmla="*/ 587375 w 762000"/>
              <a:gd name="connsiteY38" fmla="*/ 736600 h 800100"/>
              <a:gd name="connsiteX39" fmla="*/ 577850 w 762000"/>
              <a:gd name="connsiteY39" fmla="*/ 739775 h 800100"/>
              <a:gd name="connsiteX40" fmla="*/ 568325 w 762000"/>
              <a:gd name="connsiteY40" fmla="*/ 749300 h 800100"/>
              <a:gd name="connsiteX41" fmla="*/ 536575 w 762000"/>
              <a:gd name="connsiteY41" fmla="*/ 758825 h 800100"/>
              <a:gd name="connsiteX42" fmla="*/ 514350 w 762000"/>
              <a:gd name="connsiteY42" fmla="*/ 768350 h 800100"/>
              <a:gd name="connsiteX43" fmla="*/ 498475 w 762000"/>
              <a:gd name="connsiteY43" fmla="*/ 777875 h 800100"/>
              <a:gd name="connsiteX44" fmla="*/ 482600 w 762000"/>
              <a:gd name="connsiteY44" fmla="*/ 784225 h 800100"/>
              <a:gd name="connsiteX45" fmla="*/ 473075 w 762000"/>
              <a:gd name="connsiteY45" fmla="*/ 790575 h 800100"/>
              <a:gd name="connsiteX46" fmla="*/ 450850 w 762000"/>
              <a:gd name="connsiteY46" fmla="*/ 793750 h 800100"/>
              <a:gd name="connsiteX47" fmla="*/ 422275 w 762000"/>
              <a:gd name="connsiteY47" fmla="*/ 800100 h 800100"/>
              <a:gd name="connsiteX48" fmla="*/ 196850 w 762000"/>
              <a:gd name="connsiteY48" fmla="*/ 796925 h 800100"/>
              <a:gd name="connsiteX49" fmla="*/ 155575 w 762000"/>
              <a:gd name="connsiteY49" fmla="*/ 793750 h 800100"/>
              <a:gd name="connsiteX50" fmla="*/ 146050 w 762000"/>
              <a:gd name="connsiteY50" fmla="*/ 787400 h 800100"/>
              <a:gd name="connsiteX51" fmla="*/ 85725 w 762000"/>
              <a:gd name="connsiteY51" fmla="*/ 784225 h 800100"/>
              <a:gd name="connsiteX52" fmla="*/ 66675 w 762000"/>
              <a:gd name="connsiteY52" fmla="*/ 781050 h 800100"/>
              <a:gd name="connsiteX53" fmla="*/ 41275 w 762000"/>
              <a:gd name="connsiteY53" fmla="*/ 774700 h 800100"/>
              <a:gd name="connsiteX54" fmla="*/ 19050 w 762000"/>
              <a:gd name="connsiteY54" fmla="*/ 762000 h 800100"/>
              <a:gd name="connsiteX55" fmla="*/ 9525 w 762000"/>
              <a:gd name="connsiteY55" fmla="*/ 742950 h 800100"/>
              <a:gd name="connsiteX56" fmla="*/ 0 w 762000"/>
              <a:gd name="connsiteY56" fmla="*/ 736600 h 800100"/>
              <a:gd name="connsiteX57" fmla="*/ 25400 w 762000"/>
              <a:gd name="connsiteY57" fmla="*/ 733425 h 800100"/>
              <a:gd name="connsiteX58" fmla="*/ 34925 w 762000"/>
              <a:gd name="connsiteY58" fmla="*/ 730250 h 800100"/>
              <a:gd name="connsiteX59" fmla="*/ 41275 w 762000"/>
              <a:gd name="connsiteY59" fmla="*/ 720725 h 800100"/>
              <a:gd name="connsiteX60" fmla="*/ 69850 w 762000"/>
              <a:gd name="connsiteY60" fmla="*/ 714375 h 800100"/>
              <a:gd name="connsiteX61" fmla="*/ 88900 w 762000"/>
              <a:gd name="connsiteY61" fmla="*/ 704850 h 800100"/>
              <a:gd name="connsiteX62" fmla="*/ 98425 w 762000"/>
              <a:gd name="connsiteY62" fmla="*/ 698500 h 800100"/>
              <a:gd name="connsiteX63" fmla="*/ 111125 w 762000"/>
              <a:gd name="connsiteY63" fmla="*/ 695325 h 800100"/>
              <a:gd name="connsiteX64" fmla="*/ 193675 w 762000"/>
              <a:gd name="connsiteY64" fmla="*/ 692150 h 800100"/>
              <a:gd name="connsiteX65" fmla="*/ 241300 w 762000"/>
              <a:gd name="connsiteY65" fmla="*/ 685800 h 800100"/>
              <a:gd name="connsiteX66" fmla="*/ 317500 w 762000"/>
              <a:gd name="connsiteY66" fmla="*/ 682625 h 800100"/>
              <a:gd name="connsiteX67" fmla="*/ 339725 w 762000"/>
              <a:gd name="connsiteY67" fmla="*/ 673100 h 800100"/>
              <a:gd name="connsiteX68" fmla="*/ 361950 w 762000"/>
              <a:gd name="connsiteY68" fmla="*/ 666750 h 800100"/>
              <a:gd name="connsiteX69" fmla="*/ 371475 w 762000"/>
              <a:gd name="connsiteY69" fmla="*/ 660400 h 800100"/>
              <a:gd name="connsiteX70" fmla="*/ 387350 w 762000"/>
              <a:gd name="connsiteY70" fmla="*/ 657225 h 800100"/>
              <a:gd name="connsiteX71" fmla="*/ 396875 w 762000"/>
              <a:gd name="connsiteY71" fmla="*/ 654050 h 800100"/>
              <a:gd name="connsiteX72" fmla="*/ 412750 w 762000"/>
              <a:gd name="connsiteY72" fmla="*/ 641350 h 800100"/>
              <a:gd name="connsiteX73" fmla="*/ 422275 w 762000"/>
              <a:gd name="connsiteY73" fmla="*/ 628650 h 800100"/>
              <a:gd name="connsiteX74" fmla="*/ 441325 w 762000"/>
              <a:gd name="connsiteY74" fmla="*/ 615950 h 800100"/>
              <a:gd name="connsiteX75" fmla="*/ 447675 w 762000"/>
              <a:gd name="connsiteY75" fmla="*/ 603250 h 800100"/>
              <a:gd name="connsiteX76" fmla="*/ 457200 w 762000"/>
              <a:gd name="connsiteY76" fmla="*/ 596900 h 800100"/>
              <a:gd name="connsiteX77" fmla="*/ 476250 w 762000"/>
              <a:gd name="connsiteY77" fmla="*/ 577850 h 800100"/>
              <a:gd name="connsiteX78" fmla="*/ 485775 w 762000"/>
              <a:gd name="connsiteY78" fmla="*/ 568325 h 800100"/>
              <a:gd name="connsiteX79" fmla="*/ 501650 w 762000"/>
              <a:gd name="connsiteY79" fmla="*/ 549275 h 800100"/>
              <a:gd name="connsiteX80" fmla="*/ 514350 w 762000"/>
              <a:gd name="connsiteY80" fmla="*/ 527050 h 800100"/>
              <a:gd name="connsiteX81" fmla="*/ 523875 w 762000"/>
              <a:gd name="connsiteY81" fmla="*/ 520700 h 800100"/>
              <a:gd name="connsiteX82" fmla="*/ 527050 w 762000"/>
              <a:gd name="connsiteY82" fmla="*/ 508000 h 800100"/>
              <a:gd name="connsiteX83" fmla="*/ 549275 w 762000"/>
              <a:gd name="connsiteY83" fmla="*/ 479425 h 800100"/>
              <a:gd name="connsiteX84" fmla="*/ 571500 w 762000"/>
              <a:gd name="connsiteY84" fmla="*/ 450850 h 800100"/>
              <a:gd name="connsiteX85" fmla="*/ 574675 w 762000"/>
              <a:gd name="connsiteY85" fmla="*/ 434975 h 800100"/>
              <a:gd name="connsiteX86" fmla="*/ 581025 w 762000"/>
              <a:gd name="connsiteY86" fmla="*/ 425450 h 800100"/>
              <a:gd name="connsiteX87" fmla="*/ 584200 w 762000"/>
              <a:gd name="connsiteY87" fmla="*/ 346075 h 800100"/>
              <a:gd name="connsiteX88" fmla="*/ 587375 w 762000"/>
              <a:gd name="connsiteY88" fmla="*/ 333375 h 800100"/>
              <a:gd name="connsiteX89" fmla="*/ 590550 w 762000"/>
              <a:gd name="connsiteY89" fmla="*/ 317500 h 800100"/>
              <a:gd name="connsiteX90" fmla="*/ 596900 w 762000"/>
              <a:gd name="connsiteY90" fmla="*/ 298450 h 800100"/>
              <a:gd name="connsiteX91" fmla="*/ 600075 w 762000"/>
              <a:gd name="connsiteY91" fmla="*/ 285750 h 800100"/>
              <a:gd name="connsiteX92" fmla="*/ 606425 w 762000"/>
              <a:gd name="connsiteY92" fmla="*/ 273050 h 800100"/>
              <a:gd name="connsiteX93" fmla="*/ 615950 w 762000"/>
              <a:gd name="connsiteY93" fmla="*/ 238125 h 800100"/>
              <a:gd name="connsiteX94" fmla="*/ 619125 w 762000"/>
              <a:gd name="connsiteY94" fmla="*/ 228600 h 800100"/>
              <a:gd name="connsiteX95" fmla="*/ 622300 w 762000"/>
              <a:gd name="connsiteY95" fmla="*/ 219075 h 800100"/>
              <a:gd name="connsiteX96" fmla="*/ 625475 w 762000"/>
              <a:gd name="connsiteY96" fmla="*/ 196850 h 800100"/>
              <a:gd name="connsiteX97" fmla="*/ 622300 w 762000"/>
              <a:gd name="connsiteY97" fmla="*/ 136525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762000" h="800100">
                <a:moveTo>
                  <a:pt x="622300" y="136525"/>
                </a:moveTo>
                <a:cubicBezTo>
                  <a:pt x="623358" y="123825"/>
                  <a:pt x="629533" y="126380"/>
                  <a:pt x="631825" y="120650"/>
                </a:cubicBezTo>
                <a:cubicBezTo>
                  <a:pt x="633829" y="115640"/>
                  <a:pt x="633691" y="110010"/>
                  <a:pt x="635000" y="104775"/>
                </a:cubicBezTo>
                <a:cubicBezTo>
                  <a:pt x="635812" y="101528"/>
                  <a:pt x="637449" y="98517"/>
                  <a:pt x="638175" y="95250"/>
                </a:cubicBezTo>
                <a:cubicBezTo>
                  <a:pt x="639572" y="88966"/>
                  <a:pt x="639953" y="82484"/>
                  <a:pt x="641350" y="76200"/>
                </a:cubicBezTo>
                <a:cubicBezTo>
                  <a:pt x="642076" y="72933"/>
                  <a:pt x="643606" y="69893"/>
                  <a:pt x="644525" y="66675"/>
                </a:cubicBezTo>
                <a:cubicBezTo>
                  <a:pt x="646020" y="61442"/>
                  <a:pt x="651387" y="36700"/>
                  <a:pt x="654050" y="34925"/>
                </a:cubicBezTo>
                <a:lnTo>
                  <a:pt x="663575" y="28575"/>
                </a:lnTo>
                <a:cubicBezTo>
                  <a:pt x="664633" y="24342"/>
                  <a:pt x="665551" y="20071"/>
                  <a:pt x="666750" y="15875"/>
                </a:cubicBezTo>
                <a:cubicBezTo>
                  <a:pt x="667669" y="12657"/>
                  <a:pt x="667354" y="8493"/>
                  <a:pt x="669925" y="6350"/>
                </a:cubicBezTo>
                <a:cubicBezTo>
                  <a:pt x="674303" y="2701"/>
                  <a:pt x="680508" y="2117"/>
                  <a:pt x="685800" y="0"/>
                </a:cubicBezTo>
                <a:cubicBezTo>
                  <a:pt x="688975" y="1058"/>
                  <a:pt x="692958" y="808"/>
                  <a:pt x="695325" y="3175"/>
                </a:cubicBezTo>
                <a:cubicBezTo>
                  <a:pt x="698291" y="6141"/>
                  <a:pt x="707061" y="29340"/>
                  <a:pt x="708025" y="31750"/>
                </a:cubicBezTo>
                <a:cubicBezTo>
                  <a:pt x="709083" y="64558"/>
                  <a:pt x="708915" y="97429"/>
                  <a:pt x="711200" y="130175"/>
                </a:cubicBezTo>
                <a:cubicBezTo>
                  <a:pt x="712070" y="142652"/>
                  <a:pt x="721106" y="186054"/>
                  <a:pt x="723900" y="200025"/>
                </a:cubicBezTo>
                <a:cubicBezTo>
                  <a:pt x="724958" y="212725"/>
                  <a:pt x="725087" y="225537"/>
                  <a:pt x="727075" y="238125"/>
                </a:cubicBezTo>
                <a:cubicBezTo>
                  <a:pt x="728277" y="245735"/>
                  <a:pt x="731556" y="252875"/>
                  <a:pt x="733425" y="260350"/>
                </a:cubicBezTo>
                <a:cubicBezTo>
                  <a:pt x="734734" y="265585"/>
                  <a:pt x="735542" y="270933"/>
                  <a:pt x="736600" y="276225"/>
                </a:cubicBezTo>
                <a:cubicBezTo>
                  <a:pt x="737658" y="287867"/>
                  <a:pt x="737482" y="299687"/>
                  <a:pt x="739775" y="311150"/>
                </a:cubicBezTo>
                <a:cubicBezTo>
                  <a:pt x="740703" y="315791"/>
                  <a:pt x="745387" y="319175"/>
                  <a:pt x="746125" y="323850"/>
                </a:cubicBezTo>
                <a:cubicBezTo>
                  <a:pt x="748606" y="339566"/>
                  <a:pt x="747792" y="355636"/>
                  <a:pt x="749300" y="371475"/>
                </a:cubicBezTo>
                <a:cubicBezTo>
                  <a:pt x="749910" y="377884"/>
                  <a:pt x="751496" y="384162"/>
                  <a:pt x="752475" y="390525"/>
                </a:cubicBezTo>
                <a:cubicBezTo>
                  <a:pt x="753613" y="397922"/>
                  <a:pt x="753967" y="405458"/>
                  <a:pt x="755650" y="412750"/>
                </a:cubicBezTo>
                <a:cubicBezTo>
                  <a:pt x="757155" y="419272"/>
                  <a:pt x="759883" y="425450"/>
                  <a:pt x="762000" y="431800"/>
                </a:cubicBezTo>
                <a:cubicBezTo>
                  <a:pt x="760942" y="483658"/>
                  <a:pt x="760745" y="535541"/>
                  <a:pt x="758825" y="587375"/>
                </a:cubicBezTo>
                <a:cubicBezTo>
                  <a:pt x="758531" y="595322"/>
                  <a:pt x="753431" y="612515"/>
                  <a:pt x="749300" y="619125"/>
                </a:cubicBezTo>
                <a:cubicBezTo>
                  <a:pt x="746920" y="622933"/>
                  <a:pt x="742950" y="625475"/>
                  <a:pt x="739775" y="628650"/>
                </a:cubicBezTo>
                <a:cubicBezTo>
                  <a:pt x="737658" y="633942"/>
                  <a:pt x="737074" y="640147"/>
                  <a:pt x="733425" y="644525"/>
                </a:cubicBezTo>
                <a:cubicBezTo>
                  <a:pt x="731282" y="647096"/>
                  <a:pt x="726513" y="645609"/>
                  <a:pt x="723900" y="647700"/>
                </a:cubicBezTo>
                <a:cubicBezTo>
                  <a:pt x="720920" y="650084"/>
                  <a:pt x="720248" y="654527"/>
                  <a:pt x="717550" y="657225"/>
                </a:cubicBezTo>
                <a:cubicBezTo>
                  <a:pt x="714852" y="659923"/>
                  <a:pt x="711130" y="661357"/>
                  <a:pt x="708025" y="663575"/>
                </a:cubicBezTo>
                <a:cubicBezTo>
                  <a:pt x="703719" y="666651"/>
                  <a:pt x="699631" y="670024"/>
                  <a:pt x="695325" y="673100"/>
                </a:cubicBezTo>
                <a:cubicBezTo>
                  <a:pt x="692220" y="675318"/>
                  <a:pt x="688905" y="677232"/>
                  <a:pt x="685800" y="679450"/>
                </a:cubicBezTo>
                <a:cubicBezTo>
                  <a:pt x="681494" y="682526"/>
                  <a:pt x="677936" y="686826"/>
                  <a:pt x="673100" y="688975"/>
                </a:cubicBezTo>
                <a:cubicBezTo>
                  <a:pt x="640494" y="703466"/>
                  <a:pt x="670685" y="683832"/>
                  <a:pt x="647700" y="695325"/>
                </a:cubicBezTo>
                <a:cubicBezTo>
                  <a:pt x="642180" y="698085"/>
                  <a:pt x="637345" y="702090"/>
                  <a:pt x="631825" y="704850"/>
                </a:cubicBezTo>
                <a:cubicBezTo>
                  <a:pt x="605535" y="717995"/>
                  <a:pt x="640072" y="696177"/>
                  <a:pt x="612775" y="714375"/>
                </a:cubicBezTo>
                <a:cubicBezTo>
                  <a:pt x="606076" y="734471"/>
                  <a:pt x="615812" y="714454"/>
                  <a:pt x="593725" y="727075"/>
                </a:cubicBezTo>
                <a:cubicBezTo>
                  <a:pt x="590412" y="728968"/>
                  <a:pt x="590355" y="734216"/>
                  <a:pt x="587375" y="736600"/>
                </a:cubicBezTo>
                <a:cubicBezTo>
                  <a:pt x="584762" y="738691"/>
                  <a:pt x="581025" y="738717"/>
                  <a:pt x="577850" y="739775"/>
                </a:cubicBezTo>
                <a:cubicBezTo>
                  <a:pt x="574675" y="742950"/>
                  <a:pt x="572250" y="747119"/>
                  <a:pt x="568325" y="749300"/>
                </a:cubicBezTo>
                <a:cubicBezTo>
                  <a:pt x="562001" y="752814"/>
                  <a:pt x="544774" y="756775"/>
                  <a:pt x="536575" y="758825"/>
                </a:cubicBezTo>
                <a:cubicBezTo>
                  <a:pt x="510869" y="775962"/>
                  <a:pt x="545104" y="754682"/>
                  <a:pt x="514350" y="768350"/>
                </a:cubicBezTo>
                <a:cubicBezTo>
                  <a:pt x="508711" y="770856"/>
                  <a:pt x="503995" y="775115"/>
                  <a:pt x="498475" y="777875"/>
                </a:cubicBezTo>
                <a:cubicBezTo>
                  <a:pt x="493377" y="780424"/>
                  <a:pt x="487698" y="781676"/>
                  <a:pt x="482600" y="784225"/>
                </a:cubicBezTo>
                <a:cubicBezTo>
                  <a:pt x="479187" y="785932"/>
                  <a:pt x="476730" y="789479"/>
                  <a:pt x="473075" y="790575"/>
                </a:cubicBezTo>
                <a:cubicBezTo>
                  <a:pt x="465907" y="792725"/>
                  <a:pt x="458247" y="792612"/>
                  <a:pt x="450850" y="793750"/>
                </a:cubicBezTo>
                <a:cubicBezTo>
                  <a:pt x="430095" y="796943"/>
                  <a:pt x="437077" y="795166"/>
                  <a:pt x="422275" y="800100"/>
                </a:cubicBezTo>
                <a:lnTo>
                  <a:pt x="196850" y="796925"/>
                </a:lnTo>
                <a:cubicBezTo>
                  <a:pt x="183055" y="796597"/>
                  <a:pt x="169138" y="796293"/>
                  <a:pt x="155575" y="793750"/>
                </a:cubicBezTo>
                <a:cubicBezTo>
                  <a:pt x="151824" y="793047"/>
                  <a:pt x="149831" y="787916"/>
                  <a:pt x="146050" y="787400"/>
                </a:cubicBezTo>
                <a:cubicBezTo>
                  <a:pt x="126098" y="784679"/>
                  <a:pt x="105833" y="785283"/>
                  <a:pt x="85725" y="784225"/>
                </a:cubicBezTo>
                <a:lnTo>
                  <a:pt x="66675" y="781050"/>
                </a:lnTo>
                <a:cubicBezTo>
                  <a:pt x="58044" y="779481"/>
                  <a:pt x="49392" y="778179"/>
                  <a:pt x="41275" y="774700"/>
                </a:cubicBezTo>
                <a:cubicBezTo>
                  <a:pt x="29996" y="769866"/>
                  <a:pt x="28616" y="768377"/>
                  <a:pt x="19050" y="762000"/>
                </a:cubicBezTo>
                <a:cubicBezTo>
                  <a:pt x="16468" y="754253"/>
                  <a:pt x="15680" y="749105"/>
                  <a:pt x="9525" y="742950"/>
                </a:cubicBezTo>
                <a:cubicBezTo>
                  <a:pt x="6827" y="740252"/>
                  <a:pt x="3175" y="738717"/>
                  <a:pt x="0" y="736600"/>
                </a:cubicBezTo>
                <a:cubicBezTo>
                  <a:pt x="8467" y="735542"/>
                  <a:pt x="17005" y="734951"/>
                  <a:pt x="25400" y="733425"/>
                </a:cubicBezTo>
                <a:cubicBezTo>
                  <a:pt x="28693" y="732826"/>
                  <a:pt x="32312" y="732341"/>
                  <a:pt x="34925" y="730250"/>
                </a:cubicBezTo>
                <a:cubicBezTo>
                  <a:pt x="37905" y="727866"/>
                  <a:pt x="38100" y="722842"/>
                  <a:pt x="41275" y="720725"/>
                </a:cubicBezTo>
                <a:cubicBezTo>
                  <a:pt x="43197" y="719444"/>
                  <a:pt x="69500" y="714445"/>
                  <a:pt x="69850" y="714375"/>
                </a:cubicBezTo>
                <a:cubicBezTo>
                  <a:pt x="97147" y="696177"/>
                  <a:pt x="62610" y="717995"/>
                  <a:pt x="88900" y="704850"/>
                </a:cubicBezTo>
                <a:cubicBezTo>
                  <a:pt x="92313" y="703143"/>
                  <a:pt x="94918" y="700003"/>
                  <a:pt x="98425" y="698500"/>
                </a:cubicBezTo>
                <a:cubicBezTo>
                  <a:pt x="102436" y="696781"/>
                  <a:pt x="106771" y="695615"/>
                  <a:pt x="111125" y="695325"/>
                </a:cubicBezTo>
                <a:cubicBezTo>
                  <a:pt x="138601" y="693493"/>
                  <a:pt x="166158" y="693208"/>
                  <a:pt x="193675" y="692150"/>
                </a:cubicBezTo>
                <a:cubicBezTo>
                  <a:pt x="210991" y="689264"/>
                  <a:pt x="222981" y="686910"/>
                  <a:pt x="241300" y="685800"/>
                </a:cubicBezTo>
                <a:cubicBezTo>
                  <a:pt x="266675" y="684262"/>
                  <a:pt x="292100" y="683683"/>
                  <a:pt x="317500" y="682625"/>
                </a:cubicBezTo>
                <a:cubicBezTo>
                  <a:pt x="339838" y="675179"/>
                  <a:pt x="312262" y="684870"/>
                  <a:pt x="339725" y="673100"/>
                </a:cubicBezTo>
                <a:cubicBezTo>
                  <a:pt x="346102" y="670367"/>
                  <a:pt x="355505" y="668361"/>
                  <a:pt x="361950" y="666750"/>
                </a:cubicBezTo>
                <a:cubicBezTo>
                  <a:pt x="365125" y="664633"/>
                  <a:pt x="367902" y="661740"/>
                  <a:pt x="371475" y="660400"/>
                </a:cubicBezTo>
                <a:cubicBezTo>
                  <a:pt x="376528" y="658505"/>
                  <a:pt x="382115" y="658534"/>
                  <a:pt x="387350" y="657225"/>
                </a:cubicBezTo>
                <a:cubicBezTo>
                  <a:pt x="390597" y="656413"/>
                  <a:pt x="393700" y="655108"/>
                  <a:pt x="396875" y="654050"/>
                </a:cubicBezTo>
                <a:cubicBezTo>
                  <a:pt x="416322" y="624879"/>
                  <a:pt x="389746" y="660520"/>
                  <a:pt x="412750" y="641350"/>
                </a:cubicBezTo>
                <a:cubicBezTo>
                  <a:pt x="416815" y="637962"/>
                  <a:pt x="418320" y="632166"/>
                  <a:pt x="422275" y="628650"/>
                </a:cubicBezTo>
                <a:cubicBezTo>
                  <a:pt x="427979" y="623580"/>
                  <a:pt x="441325" y="615950"/>
                  <a:pt x="441325" y="615950"/>
                </a:cubicBezTo>
                <a:cubicBezTo>
                  <a:pt x="443442" y="611717"/>
                  <a:pt x="444645" y="606886"/>
                  <a:pt x="447675" y="603250"/>
                </a:cubicBezTo>
                <a:cubicBezTo>
                  <a:pt x="450118" y="600319"/>
                  <a:pt x="454348" y="599435"/>
                  <a:pt x="457200" y="596900"/>
                </a:cubicBezTo>
                <a:cubicBezTo>
                  <a:pt x="463912" y="590934"/>
                  <a:pt x="469900" y="584200"/>
                  <a:pt x="476250" y="577850"/>
                </a:cubicBezTo>
                <a:cubicBezTo>
                  <a:pt x="479425" y="574675"/>
                  <a:pt x="483767" y="572341"/>
                  <a:pt x="485775" y="568325"/>
                </a:cubicBezTo>
                <a:cubicBezTo>
                  <a:pt x="493832" y="552212"/>
                  <a:pt x="488187" y="558250"/>
                  <a:pt x="501650" y="549275"/>
                </a:cubicBezTo>
                <a:cubicBezTo>
                  <a:pt x="504140" y="544295"/>
                  <a:pt x="509862" y="531538"/>
                  <a:pt x="514350" y="527050"/>
                </a:cubicBezTo>
                <a:cubicBezTo>
                  <a:pt x="517048" y="524352"/>
                  <a:pt x="520700" y="522817"/>
                  <a:pt x="523875" y="520700"/>
                </a:cubicBezTo>
                <a:cubicBezTo>
                  <a:pt x="524933" y="516467"/>
                  <a:pt x="525099" y="511903"/>
                  <a:pt x="527050" y="508000"/>
                </a:cubicBezTo>
                <a:cubicBezTo>
                  <a:pt x="541752" y="478596"/>
                  <a:pt x="534641" y="498240"/>
                  <a:pt x="549275" y="479425"/>
                </a:cubicBezTo>
                <a:cubicBezTo>
                  <a:pt x="575859" y="445246"/>
                  <a:pt x="549875" y="472475"/>
                  <a:pt x="571500" y="450850"/>
                </a:cubicBezTo>
                <a:cubicBezTo>
                  <a:pt x="572558" y="445558"/>
                  <a:pt x="572780" y="440028"/>
                  <a:pt x="574675" y="434975"/>
                </a:cubicBezTo>
                <a:cubicBezTo>
                  <a:pt x="576015" y="431402"/>
                  <a:pt x="580618" y="429244"/>
                  <a:pt x="581025" y="425450"/>
                </a:cubicBezTo>
                <a:cubicBezTo>
                  <a:pt x="583846" y="399121"/>
                  <a:pt x="582378" y="372492"/>
                  <a:pt x="584200" y="346075"/>
                </a:cubicBezTo>
                <a:cubicBezTo>
                  <a:pt x="584500" y="341722"/>
                  <a:pt x="586428" y="337635"/>
                  <a:pt x="587375" y="333375"/>
                </a:cubicBezTo>
                <a:cubicBezTo>
                  <a:pt x="588546" y="328107"/>
                  <a:pt x="589130" y="322706"/>
                  <a:pt x="590550" y="317500"/>
                </a:cubicBezTo>
                <a:cubicBezTo>
                  <a:pt x="592311" y="311042"/>
                  <a:pt x="595277" y="304944"/>
                  <a:pt x="596900" y="298450"/>
                </a:cubicBezTo>
                <a:cubicBezTo>
                  <a:pt x="597958" y="294217"/>
                  <a:pt x="598543" y="289836"/>
                  <a:pt x="600075" y="285750"/>
                </a:cubicBezTo>
                <a:cubicBezTo>
                  <a:pt x="601737" y="281318"/>
                  <a:pt x="604308" y="277283"/>
                  <a:pt x="606425" y="273050"/>
                </a:cubicBezTo>
                <a:cubicBezTo>
                  <a:pt x="610913" y="250611"/>
                  <a:pt x="607893" y="262295"/>
                  <a:pt x="615950" y="238125"/>
                </a:cubicBezTo>
                <a:lnTo>
                  <a:pt x="619125" y="228600"/>
                </a:lnTo>
                <a:lnTo>
                  <a:pt x="622300" y="219075"/>
                </a:lnTo>
                <a:cubicBezTo>
                  <a:pt x="623358" y="211667"/>
                  <a:pt x="624007" y="204188"/>
                  <a:pt x="625475" y="196850"/>
                </a:cubicBezTo>
                <a:cubicBezTo>
                  <a:pt x="632338" y="162533"/>
                  <a:pt x="621242" y="149225"/>
                  <a:pt x="622300" y="13652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9" name="TextBox 1098">
            <a:extLst>
              <a:ext uri="{FF2B5EF4-FFF2-40B4-BE49-F238E27FC236}">
                <a16:creationId xmlns:a16="http://schemas.microsoft.com/office/drawing/2014/main" id="{4B13C076-472A-4D90-A033-F8B26D7CA02C}"/>
              </a:ext>
            </a:extLst>
          </p:cNvPr>
          <p:cNvSpPr txBox="1"/>
          <p:nvPr/>
        </p:nvSpPr>
        <p:spPr>
          <a:xfrm>
            <a:off x="94502" y="4622018"/>
            <a:ext cx="98296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Circa Now</a:t>
            </a:r>
          </a:p>
        </p:txBody>
      </p:sp>
      <p:sp>
        <p:nvSpPr>
          <p:cNvPr id="1152" name="Freeform: Shape 1151">
            <a:extLst>
              <a:ext uri="{FF2B5EF4-FFF2-40B4-BE49-F238E27FC236}">
                <a16:creationId xmlns:a16="http://schemas.microsoft.com/office/drawing/2014/main" id="{509BE948-77FF-462D-9AD5-5B6E01B4278F}"/>
              </a:ext>
            </a:extLst>
          </p:cNvPr>
          <p:cNvSpPr/>
          <p:nvPr/>
        </p:nvSpPr>
        <p:spPr>
          <a:xfrm>
            <a:off x="2294255" y="1280160"/>
            <a:ext cx="2994635" cy="3079699"/>
          </a:xfrm>
          <a:custGeom>
            <a:avLst/>
            <a:gdLst>
              <a:gd name="connsiteX0" fmla="*/ 2860243 w 2911450"/>
              <a:gd name="connsiteY0" fmla="*/ 1345997 h 3079699"/>
              <a:gd name="connsiteX1" fmla="*/ 2882189 w 2911450"/>
              <a:gd name="connsiteY1" fmla="*/ 1280160 h 3079699"/>
              <a:gd name="connsiteX2" fmla="*/ 2889504 w 2911450"/>
              <a:gd name="connsiteY2" fmla="*/ 1258214 h 3079699"/>
              <a:gd name="connsiteX3" fmla="*/ 2896819 w 2911450"/>
              <a:gd name="connsiteY3" fmla="*/ 1148486 h 3079699"/>
              <a:gd name="connsiteX4" fmla="*/ 2904134 w 2911450"/>
              <a:gd name="connsiteY4" fmla="*/ 1104595 h 3079699"/>
              <a:gd name="connsiteX5" fmla="*/ 2911450 w 2911450"/>
              <a:gd name="connsiteY5" fmla="*/ 1046074 h 3079699"/>
              <a:gd name="connsiteX6" fmla="*/ 2904134 w 2911450"/>
              <a:gd name="connsiteY6" fmla="*/ 848563 h 3079699"/>
              <a:gd name="connsiteX7" fmla="*/ 2882189 w 2911450"/>
              <a:gd name="connsiteY7" fmla="*/ 775411 h 3079699"/>
              <a:gd name="connsiteX8" fmla="*/ 2867558 w 2911450"/>
              <a:gd name="connsiteY8" fmla="*/ 760781 h 3079699"/>
              <a:gd name="connsiteX9" fmla="*/ 2852928 w 2911450"/>
              <a:gd name="connsiteY9" fmla="*/ 716890 h 3079699"/>
              <a:gd name="connsiteX10" fmla="*/ 2838298 w 2911450"/>
              <a:gd name="connsiteY10" fmla="*/ 694944 h 3079699"/>
              <a:gd name="connsiteX11" fmla="*/ 2816352 w 2911450"/>
              <a:gd name="connsiteY11" fmla="*/ 629107 h 3079699"/>
              <a:gd name="connsiteX12" fmla="*/ 2809037 w 2911450"/>
              <a:gd name="connsiteY12" fmla="*/ 607162 h 3079699"/>
              <a:gd name="connsiteX13" fmla="*/ 2794406 w 2911450"/>
              <a:gd name="connsiteY13" fmla="*/ 585216 h 3079699"/>
              <a:gd name="connsiteX14" fmla="*/ 2772461 w 2911450"/>
              <a:gd name="connsiteY14" fmla="*/ 541325 h 3079699"/>
              <a:gd name="connsiteX15" fmla="*/ 2750515 w 2911450"/>
              <a:gd name="connsiteY15" fmla="*/ 504749 h 3079699"/>
              <a:gd name="connsiteX16" fmla="*/ 2721254 w 2911450"/>
              <a:gd name="connsiteY16" fmla="*/ 468173 h 3079699"/>
              <a:gd name="connsiteX17" fmla="*/ 2699309 w 2911450"/>
              <a:gd name="connsiteY17" fmla="*/ 438912 h 3079699"/>
              <a:gd name="connsiteX18" fmla="*/ 2648102 w 2911450"/>
              <a:gd name="connsiteY18" fmla="*/ 387706 h 3079699"/>
              <a:gd name="connsiteX19" fmla="*/ 2633472 w 2911450"/>
              <a:gd name="connsiteY19" fmla="*/ 373075 h 3079699"/>
              <a:gd name="connsiteX20" fmla="*/ 2611526 w 2911450"/>
              <a:gd name="connsiteY20" fmla="*/ 365760 h 3079699"/>
              <a:gd name="connsiteX21" fmla="*/ 2589581 w 2911450"/>
              <a:gd name="connsiteY21" fmla="*/ 343814 h 3079699"/>
              <a:gd name="connsiteX22" fmla="*/ 2538374 w 2911450"/>
              <a:gd name="connsiteY22" fmla="*/ 314554 h 3079699"/>
              <a:gd name="connsiteX23" fmla="*/ 2523744 w 2911450"/>
              <a:gd name="connsiteY23" fmla="*/ 299923 h 3079699"/>
              <a:gd name="connsiteX24" fmla="*/ 2501798 w 2911450"/>
              <a:gd name="connsiteY24" fmla="*/ 285293 h 3079699"/>
              <a:gd name="connsiteX25" fmla="*/ 2487168 w 2911450"/>
              <a:gd name="connsiteY25" fmla="*/ 270662 h 3079699"/>
              <a:gd name="connsiteX26" fmla="*/ 2457907 w 2911450"/>
              <a:gd name="connsiteY26" fmla="*/ 248717 h 3079699"/>
              <a:gd name="connsiteX27" fmla="*/ 2428646 w 2911450"/>
              <a:gd name="connsiteY27" fmla="*/ 212141 h 3079699"/>
              <a:gd name="connsiteX28" fmla="*/ 2406701 w 2911450"/>
              <a:gd name="connsiteY28" fmla="*/ 197510 h 3079699"/>
              <a:gd name="connsiteX29" fmla="*/ 2392070 w 2911450"/>
              <a:gd name="connsiteY29" fmla="*/ 182880 h 3079699"/>
              <a:gd name="connsiteX30" fmla="*/ 2370125 w 2911450"/>
              <a:gd name="connsiteY30" fmla="*/ 168250 h 3079699"/>
              <a:gd name="connsiteX31" fmla="*/ 2311603 w 2911450"/>
              <a:gd name="connsiteY31" fmla="*/ 124358 h 3079699"/>
              <a:gd name="connsiteX32" fmla="*/ 2296973 w 2911450"/>
              <a:gd name="connsiteY32" fmla="*/ 102413 h 3079699"/>
              <a:gd name="connsiteX33" fmla="*/ 2253082 w 2911450"/>
              <a:gd name="connsiteY33" fmla="*/ 80467 h 3079699"/>
              <a:gd name="connsiteX34" fmla="*/ 2157984 w 2911450"/>
              <a:gd name="connsiteY34" fmla="*/ 65837 h 3079699"/>
              <a:gd name="connsiteX35" fmla="*/ 2106778 w 2911450"/>
              <a:gd name="connsiteY35" fmla="*/ 51206 h 3079699"/>
              <a:gd name="connsiteX36" fmla="*/ 2062886 w 2911450"/>
              <a:gd name="connsiteY36" fmla="*/ 43891 h 3079699"/>
              <a:gd name="connsiteX37" fmla="*/ 1989734 w 2911450"/>
              <a:gd name="connsiteY37" fmla="*/ 14630 h 3079699"/>
              <a:gd name="connsiteX38" fmla="*/ 1938528 w 2911450"/>
              <a:gd name="connsiteY38" fmla="*/ 0 h 3079699"/>
              <a:gd name="connsiteX39" fmla="*/ 1770278 w 2911450"/>
              <a:gd name="connsiteY39" fmla="*/ 7315 h 3079699"/>
              <a:gd name="connsiteX40" fmla="*/ 1689811 w 2911450"/>
              <a:gd name="connsiteY40" fmla="*/ 21946 h 3079699"/>
              <a:gd name="connsiteX41" fmla="*/ 1645920 w 2911450"/>
              <a:gd name="connsiteY41" fmla="*/ 36576 h 3079699"/>
              <a:gd name="connsiteX42" fmla="*/ 1616659 w 2911450"/>
              <a:gd name="connsiteY42" fmla="*/ 51206 h 3079699"/>
              <a:gd name="connsiteX43" fmla="*/ 1565453 w 2911450"/>
              <a:gd name="connsiteY43" fmla="*/ 73152 h 3079699"/>
              <a:gd name="connsiteX44" fmla="*/ 1528877 w 2911450"/>
              <a:gd name="connsiteY44" fmla="*/ 102413 h 3079699"/>
              <a:gd name="connsiteX45" fmla="*/ 1477670 w 2911450"/>
              <a:gd name="connsiteY45" fmla="*/ 131674 h 3079699"/>
              <a:gd name="connsiteX46" fmla="*/ 1463040 w 2911450"/>
              <a:gd name="connsiteY46" fmla="*/ 153619 h 3079699"/>
              <a:gd name="connsiteX47" fmla="*/ 1441094 w 2911450"/>
              <a:gd name="connsiteY47" fmla="*/ 160934 h 3079699"/>
              <a:gd name="connsiteX48" fmla="*/ 1426464 w 2911450"/>
              <a:gd name="connsiteY48" fmla="*/ 175565 h 3079699"/>
              <a:gd name="connsiteX49" fmla="*/ 1419149 w 2911450"/>
              <a:gd name="connsiteY49" fmla="*/ 197510 h 3079699"/>
              <a:gd name="connsiteX50" fmla="*/ 1404518 w 2911450"/>
              <a:gd name="connsiteY50" fmla="*/ 212141 h 3079699"/>
              <a:gd name="connsiteX51" fmla="*/ 1375258 w 2911450"/>
              <a:gd name="connsiteY51" fmla="*/ 256032 h 3079699"/>
              <a:gd name="connsiteX52" fmla="*/ 1367942 w 2911450"/>
              <a:gd name="connsiteY52" fmla="*/ 277978 h 3079699"/>
              <a:gd name="connsiteX53" fmla="*/ 1353312 w 2911450"/>
              <a:gd name="connsiteY53" fmla="*/ 299923 h 3079699"/>
              <a:gd name="connsiteX54" fmla="*/ 1338682 w 2911450"/>
              <a:gd name="connsiteY54" fmla="*/ 329184 h 3079699"/>
              <a:gd name="connsiteX55" fmla="*/ 1316736 w 2911450"/>
              <a:gd name="connsiteY55" fmla="*/ 365760 h 3079699"/>
              <a:gd name="connsiteX56" fmla="*/ 1287475 w 2911450"/>
              <a:gd name="connsiteY56" fmla="*/ 424282 h 3079699"/>
              <a:gd name="connsiteX57" fmla="*/ 1280160 w 2911450"/>
              <a:gd name="connsiteY57" fmla="*/ 446227 h 3079699"/>
              <a:gd name="connsiteX58" fmla="*/ 1265530 w 2911450"/>
              <a:gd name="connsiteY58" fmla="*/ 482803 h 3079699"/>
              <a:gd name="connsiteX59" fmla="*/ 1250899 w 2911450"/>
              <a:gd name="connsiteY59" fmla="*/ 497434 h 3079699"/>
              <a:gd name="connsiteX60" fmla="*/ 1228954 w 2911450"/>
              <a:gd name="connsiteY60" fmla="*/ 570586 h 3079699"/>
              <a:gd name="connsiteX61" fmla="*/ 1214323 w 2911450"/>
              <a:gd name="connsiteY61" fmla="*/ 599846 h 3079699"/>
              <a:gd name="connsiteX62" fmla="*/ 1199693 w 2911450"/>
              <a:gd name="connsiteY62" fmla="*/ 621792 h 3079699"/>
              <a:gd name="connsiteX63" fmla="*/ 1192378 w 2911450"/>
              <a:gd name="connsiteY63" fmla="*/ 643738 h 3079699"/>
              <a:gd name="connsiteX64" fmla="*/ 1177747 w 2911450"/>
              <a:gd name="connsiteY64" fmla="*/ 672998 h 3079699"/>
              <a:gd name="connsiteX65" fmla="*/ 1170432 w 2911450"/>
              <a:gd name="connsiteY65" fmla="*/ 694944 h 3079699"/>
              <a:gd name="connsiteX66" fmla="*/ 1155802 w 2911450"/>
              <a:gd name="connsiteY66" fmla="*/ 716890 h 3079699"/>
              <a:gd name="connsiteX67" fmla="*/ 1141171 w 2911450"/>
              <a:gd name="connsiteY67" fmla="*/ 746150 h 3079699"/>
              <a:gd name="connsiteX68" fmla="*/ 1111910 w 2911450"/>
              <a:gd name="connsiteY68" fmla="*/ 782726 h 3079699"/>
              <a:gd name="connsiteX69" fmla="*/ 1104595 w 2911450"/>
              <a:gd name="connsiteY69" fmla="*/ 804672 h 3079699"/>
              <a:gd name="connsiteX70" fmla="*/ 1089965 w 2911450"/>
              <a:gd name="connsiteY70" fmla="*/ 826618 h 3079699"/>
              <a:gd name="connsiteX71" fmla="*/ 1060704 w 2911450"/>
              <a:gd name="connsiteY71" fmla="*/ 892454 h 3079699"/>
              <a:gd name="connsiteX72" fmla="*/ 1031443 w 2911450"/>
              <a:gd name="connsiteY72" fmla="*/ 958291 h 3079699"/>
              <a:gd name="connsiteX73" fmla="*/ 1009498 w 2911450"/>
              <a:gd name="connsiteY73" fmla="*/ 1031443 h 3079699"/>
              <a:gd name="connsiteX74" fmla="*/ 980237 w 2911450"/>
              <a:gd name="connsiteY74" fmla="*/ 1068019 h 3079699"/>
              <a:gd name="connsiteX75" fmla="*/ 943661 w 2911450"/>
              <a:gd name="connsiteY75" fmla="*/ 1133856 h 3079699"/>
              <a:gd name="connsiteX76" fmla="*/ 921715 w 2911450"/>
              <a:gd name="connsiteY76" fmla="*/ 1155802 h 3079699"/>
              <a:gd name="connsiteX77" fmla="*/ 907085 w 2911450"/>
              <a:gd name="connsiteY77" fmla="*/ 1177747 h 3079699"/>
              <a:gd name="connsiteX78" fmla="*/ 870509 w 2911450"/>
              <a:gd name="connsiteY78" fmla="*/ 1214323 h 3079699"/>
              <a:gd name="connsiteX79" fmla="*/ 855878 w 2911450"/>
              <a:gd name="connsiteY79" fmla="*/ 1228954 h 3079699"/>
              <a:gd name="connsiteX80" fmla="*/ 833933 w 2911450"/>
              <a:gd name="connsiteY80" fmla="*/ 1243584 h 3079699"/>
              <a:gd name="connsiteX81" fmla="*/ 819302 w 2911450"/>
              <a:gd name="connsiteY81" fmla="*/ 1265530 h 3079699"/>
              <a:gd name="connsiteX82" fmla="*/ 768096 w 2911450"/>
              <a:gd name="connsiteY82" fmla="*/ 1294790 h 3079699"/>
              <a:gd name="connsiteX83" fmla="*/ 724205 w 2911450"/>
              <a:gd name="connsiteY83" fmla="*/ 1309421 h 3079699"/>
              <a:gd name="connsiteX84" fmla="*/ 680314 w 2911450"/>
              <a:gd name="connsiteY84" fmla="*/ 1331366 h 3079699"/>
              <a:gd name="connsiteX85" fmla="*/ 621792 w 2911450"/>
              <a:gd name="connsiteY85" fmla="*/ 1360627 h 3079699"/>
              <a:gd name="connsiteX86" fmla="*/ 592531 w 2911450"/>
              <a:gd name="connsiteY86" fmla="*/ 1367942 h 3079699"/>
              <a:gd name="connsiteX87" fmla="*/ 504749 w 2911450"/>
              <a:gd name="connsiteY87" fmla="*/ 1382573 h 3079699"/>
              <a:gd name="connsiteX88" fmla="*/ 482803 w 2911450"/>
              <a:gd name="connsiteY88" fmla="*/ 1389888 h 3079699"/>
              <a:gd name="connsiteX89" fmla="*/ 416966 w 2911450"/>
              <a:gd name="connsiteY89" fmla="*/ 1404518 h 3079699"/>
              <a:gd name="connsiteX90" fmla="*/ 329184 w 2911450"/>
              <a:gd name="connsiteY90" fmla="*/ 1419149 h 3079699"/>
              <a:gd name="connsiteX91" fmla="*/ 307238 w 2911450"/>
              <a:gd name="connsiteY91" fmla="*/ 1433779 h 3079699"/>
              <a:gd name="connsiteX92" fmla="*/ 285293 w 2911450"/>
              <a:gd name="connsiteY92" fmla="*/ 1441094 h 3079699"/>
              <a:gd name="connsiteX93" fmla="*/ 256032 w 2911450"/>
              <a:gd name="connsiteY93" fmla="*/ 1477670 h 3079699"/>
              <a:gd name="connsiteX94" fmla="*/ 241402 w 2911450"/>
              <a:gd name="connsiteY94" fmla="*/ 1492301 h 3079699"/>
              <a:gd name="connsiteX95" fmla="*/ 226771 w 2911450"/>
              <a:gd name="connsiteY95" fmla="*/ 1536192 h 3079699"/>
              <a:gd name="connsiteX96" fmla="*/ 219456 w 2911450"/>
              <a:gd name="connsiteY96" fmla="*/ 1558138 h 3079699"/>
              <a:gd name="connsiteX97" fmla="*/ 212141 w 2911450"/>
              <a:gd name="connsiteY97" fmla="*/ 1602029 h 3079699"/>
              <a:gd name="connsiteX98" fmla="*/ 204826 w 2911450"/>
              <a:gd name="connsiteY98" fmla="*/ 1821485 h 3079699"/>
              <a:gd name="connsiteX99" fmla="*/ 197510 w 2911450"/>
              <a:gd name="connsiteY99" fmla="*/ 1843430 h 3079699"/>
              <a:gd name="connsiteX100" fmla="*/ 131674 w 2911450"/>
              <a:gd name="connsiteY100" fmla="*/ 1916582 h 3079699"/>
              <a:gd name="connsiteX101" fmla="*/ 109728 w 2911450"/>
              <a:gd name="connsiteY101" fmla="*/ 1923898 h 3079699"/>
              <a:gd name="connsiteX102" fmla="*/ 51206 w 2911450"/>
              <a:gd name="connsiteY102" fmla="*/ 1967789 h 3079699"/>
              <a:gd name="connsiteX103" fmla="*/ 29261 w 2911450"/>
              <a:gd name="connsiteY103" fmla="*/ 1982419 h 3079699"/>
              <a:gd name="connsiteX104" fmla="*/ 21946 w 2911450"/>
              <a:gd name="connsiteY104" fmla="*/ 2004365 h 3079699"/>
              <a:gd name="connsiteX105" fmla="*/ 7315 w 2911450"/>
              <a:gd name="connsiteY105" fmla="*/ 2026310 h 3079699"/>
              <a:gd name="connsiteX106" fmla="*/ 0 w 2911450"/>
              <a:gd name="connsiteY106" fmla="*/ 2092147 h 3079699"/>
              <a:gd name="connsiteX107" fmla="*/ 14630 w 2911450"/>
              <a:gd name="connsiteY107" fmla="*/ 2194560 h 3079699"/>
              <a:gd name="connsiteX108" fmla="*/ 21946 w 2911450"/>
              <a:gd name="connsiteY108" fmla="*/ 2216506 h 3079699"/>
              <a:gd name="connsiteX109" fmla="*/ 43891 w 2911450"/>
              <a:gd name="connsiteY109" fmla="*/ 2267712 h 3079699"/>
              <a:gd name="connsiteX110" fmla="*/ 73152 w 2911450"/>
              <a:gd name="connsiteY110" fmla="*/ 2296973 h 3079699"/>
              <a:gd name="connsiteX111" fmla="*/ 124358 w 2911450"/>
              <a:gd name="connsiteY111" fmla="*/ 2326234 h 3079699"/>
              <a:gd name="connsiteX112" fmla="*/ 153619 w 2911450"/>
              <a:gd name="connsiteY112" fmla="*/ 2348179 h 3079699"/>
              <a:gd name="connsiteX113" fmla="*/ 168250 w 2911450"/>
              <a:gd name="connsiteY113" fmla="*/ 2362810 h 3079699"/>
              <a:gd name="connsiteX114" fmla="*/ 190195 w 2911450"/>
              <a:gd name="connsiteY114" fmla="*/ 2370125 h 3079699"/>
              <a:gd name="connsiteX115" fmla="*/ 204826 w 2911450"/>
              <a:gd name="connsiteY115" fmla="*/ 2384755 h 3079699"/>
              <a:gd name="connsiteX116" fmla="*/ 277978 w 2911450"/>
              <a:gd name="connsiteY116" fmla="*/ 2406701 h 3079699"/>
              <a:gd name="connsiteX117" fmla="*/ 629107 w 2911450"/>
              <a:gd name="connsiteY117" fmla="*/ 2414016 h 3079699"/>
              <a:gd name="connsiteX118" fmla="*/ 731520 w 2911450"/>
              <a:gd name="connsiteY118" fmla="*/ 2428646 h 3079699"/>
              <a:gd name="connsiteX119" fmla="*/ 775411 w 2911450"/>
              <a:gd name="connsiteY119" fmla="*/ 2435962 h 3079699"/>
              <a:gd name="connsiteX120" fmla="*/ 797357 w 2911450"/>
              <a:gd name="connsiteY120" fmla="*/ 2443277 h 3079699"/>
              <a:gd name="connsiteX121" fmla="*/ 870509 w 2911450"/>
              <a:gd name="connsiteY121" fmla="*/ 2457907 h 3079699"/>
              <a:gd name="connsiteX122" fmla="*/ 914400 w 2911450"/>
              <a:gd name="connsiteY122" fmla="*/ 2479853 h 3079699"/>
              <a:gd name="connsiteX123" fmla="*/ 965606 w 2911450"/>
              <a:gd name="connsiteY123" fmla="*/ 2494483 h 3079699"/>
              <a:gd name="connsiteX124" fmla="*/ 972922 w 2911450"/>
              <a:gd name="connsiteY124" fmla="*/ 2516429 h 3079699"/>
              <a:gd name="connsiteX125" fmla="*/ 994867 w 2911450"/>
              <a:gd name="connsiteY125" fmla="*/ 2523744 h 3079699"/>
              <a:gd name="connsiteX126" fmla="*/ 1009498 w 2911450"/>
              <a:gd name="connsiteY126" fmla="*/ 2538374 h 3079699"/>
              <a:gd name="connsiteX127" fmla="*/ 1031443 w 2911450"/>
              <a:gd name="connsiteY127" fmla="*/ 2618842 h 3079699"/>
              <a:gd name="connsiteX128" fmla="*/ 1024128 w 2911450"/>
              <a:gd name="connsiteY128" fmla="*/ 2757830 h 3079699"/>
              <a:gd name="connsiteX129" fmla="*/ 1016813 w 2911450"/>
              <a:gd name="connsiteY129" fmla="*/ 2801722 h 3079699"/>
              <a:gd name="connsiteX130" fmla="*/ 1009498 w 2911450"/>
              <a:gd name="connsiteY130" fmla="*/ 2860243 h 3079699"/>
              <a:gd name="connsiteX131" fmla="*/ 1031443 w 2911450"/>
              <a:gd name="connsiteY131" fmla="*/ 2962656 h 3079699"/>
              <a:gd name="connsiteX132" fmla="*/ 1060704 w 2911450"/>
              <a:gd name="connsiteY132" fmla="*/ 2991917 h 3079699"/>
              <a:gd name="connsiteX133" fmla="*/ 1082650 w 2911450"/>
              <a:gd name="connsiteY133" fmla="*/ 3013862 h 3079699"/>
              <a:gd name="connsiteX134" fmla="*/ 1126541 w 2911450"/>
              <a:gd name="connsiteY134" fmla="*/ 3028493 h 3079699"/>
              <a:gd name="connsiteX135" fmla="*/ 1148486 w 2911450"/>
              <a:gd name="connsiteY135" fmla="*/ 3035808 h 3079699"/>
              <a:gd name="connsiteX136" fmla="*/ 1236269 w 2911450"/>
              <a:gd name="connsiteY136" fmla="*/ 3057754 h 3079699"/>
              <a:gd name="connsiteX137" fmla="*/ 1265530 w 2911450"/>
              <a:gd name="connsiteY137" fmla="*/ 3065069 h 3079699"/>
              <a:gd name="connsiteX138" fmla="*/ 1389888 w 2911450"/>
              <a:gd name="connsiteY138" fmla="*/ 3079699 h 3079699"/>
              <a:gd name="connsiteX139" fmla="*/ 1733702 w 2911450"/>
              <a:gd name="connsiteY139" fmla="*/ 3072384 h 3079699"/>
              <a:gd name="connsiteX140" fmla="*/ 1770278 w 2911450"/>
              <a:gd name="connsiteY140" fmla="*/ 3065069 h 3079699"/>
              <a:gd name="connsiteX141" fmla="*/ 1843430 w 2911450"/>
              <a:gd name="connsiteY141" fmla="*/ 3065069 h 307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2911450" h="3079699">
                <a:moveTo>
                  <a:pt x="2860243" y="1345997"/>
                </a:moveTo>
                <a:lnTo>
                  <a:pt x="2882189" y="1280160"/>
                </a:lnTo>
                <a:lnTo>
                  <a:pt x="2889504" y="1258214"/>
                </a:lnTo>
                <a:cubicBezTo>
                  <a:pt x="2891942" y="1221638"/>
                  <a:pt x="2893344" y="1184978"/>
                  <a:pt x="2896819" y="1148486"/>
                </a:cubicBezTo>
                <a:cubicBezTo>
                  <a:pt x="2898225" y="1133721"/>
                  <a:pt x="2902036" y="1119278"/>
                  <a:pt x="2904134" y="1104595"/>
                </a:cubicBezTo>
                <a:cubicBezTo>
                  <a:pt x="2906914" y="1085134"/>
                  <a:pt x="2909011" y="1065581"/>
                  <a:pt x="2911450" y="1046074"/>
                </a:cubicBezTo>
                <a:cubicBezTo>
                  <a:pt x="2909011" y="980237"/>
                  <a:pt x="2908376" y="914308"/>
                  <a:pt x="2904134" y="848563"/>
                </a:cubicBezTo>
                <a:cubicBezTo>
                  <a:pt x="2903448" y="837932"/>
                  <a:pt x="2884093" y="777315"/>
                  <a:pt x="2882189" y="775411"/>
                </a:cubicBezTo>
                <a:lnTo>
                  <a:pt x="2867558" y="760781"/>
                </a:lnTo>
                <a:cubicBezTo>
                  <a:pt x="2862681" y="746151"/>
                  <a:pt x="2861482" y="729722"/>
                  <a:pt x="2852928" y="716890"/>
                </a:cubicBezTo>
                <a:cubicBezTo>
                  <a:pt x="2848051" y="709575"/>
                  <a:pt x="2841869" y="702978"/>
                  <a:pt x="2838298" y="694944"/>
                </a:cubicBezTo>
                <a:cubicBezTo>
                  <a:pt x="2838291" y="694929"/>
                  <a:pt x="2820012" y="640088"/>
                  <a:pt x="2816352" y="629107"/>
                </a:cubicBezTo>
                <a:cubicBezTo>
                  <a:pt x="2813914" y="621792"/>
                  <a:pt x="2813314" y="613578"/>
                  <a:pt x="2809037" y="607162"/>
                </a:cubicBezTo>
                <a:lnTo>
                  <a:pt x="2794406" y="585216"/>
                </a:lnTo>
                <a:cubicBezTo>
                  <a:pt x="2776019" y="530053"/>
                  <a:pt x="2800822" y="598048"/>
                  <a:pt x="2772461" y="541325"/>
                </a:cubicBezTo>
                <a:cubicBezTo>
                  <a:pt x="2753469" y="503341"/>
                  <a:pt x="2779092" y="533324"/>
                  <a:pt x="2750515" y="504749"/>
                </a:cubicBezTo>
                <a:cubicBezTo>
                  <a:pt x="2736274" y="462024"/>
                  <a:pt x="2754343" y="501262"/>
                  <a:pt x="2721254" y="468173"/>
                </a:cubicBezTo>
                <a:cubicBezTo>
                  <a:pt x="2712633" y="459552"/>
                  <a:pt x="2707409" y="448024"/>
                  <a:pt x="2699309" y="438912"/>
                </a:cubicBezTo>
                <a:cubicBezTo>
                  <a:pt x="2699272" y="438871"/>
                  <a:pt x="2658359" y="397963"/>
                  <a:pt x="2648102" y="387706"/>
                </a:cubicBezTo>
                <a:cubicBezTo>
                  <a:pt x="2643225" y="382829"/>
                  <a:pt x="2640015" y="375256"/>
                  <a:pt x="2633472" y="373075"/>
                </a:cubicBezTo>
                <a:lnTo>
                  <a:pt x="2611526" y="365760"/>
                </a:lnTo>
                <a:cubicBezTo>
                  <a:pt x="2604211" y="358445"/>
                  <a:pt x="2597999" y="349827"/>
                  <a:pt x="2589581" y="343814"/>
                </a:cubicBezTo>
                <a:cubicBezTo>
                  <a:pt x="2519501" y="293756"/>
                  <a:pt x="2595963" y="360626"/>
                  <a:pt x="2538374" y="314554"/>
                </a:cubicBezTo>
                <a:cubicBezTo>
                  <a:pt x="2532988" y="310246"/>
                  <a:pt x="2529130" y="304231"/>
                  <a:pt x="2523744" y="299923"/>
                </a:cubicBezTo>
                <a:cubicBezTo>
                  <a:pt x="2516879" y="294431"/>
                  <a:pt x="2508663" y="290785"/>
                  <a:pt x="2501798" y="285293"/>
                </a:cubicBezTo>
                <a:cubicBezTo>
                  <a:pt x="2496412" y="280985"/>
                  <a:pt x="2492466" y="275077"/>
                  <a:pt x="2487168" y="270662"/>
                </a:cubicBezTo>
                <a:cubicBezTo>
                  <a:pt x="2477802" y="262857"/>
                  <a:pt x="2467273" y="256522"/>
                  <a:pt x="2457907" y="248717"/>
                </a:cubicBezTo>
                <a:cubicBezTo>
                  <a:pt x="2414487" y="212533"/>
                  <a:pt x="2475879" y="259374"/>
                  <a:pt x="2428646" y="212141"/>
                </a:cubicBezTo>
                <a:cubicBezTo>
                  <a:pt x="2422429" y="205924"/>
                  <a:pt x="2413566" y="203002"/>
                  <a:pt x="2406701" y="197510"/>
                </a:cubicBezTo>
                <a:cubicBezTo>
                  <a:pt x="2401315" y="193202"/>
                  <a:pt x="2397456" y="187188"/>
                  <a:pt x="2392070" y="182880"/>
                </a:cubicBezTo>
                <a:cubicBezTo>
                  <a:pt x="2385205" y="177388"/>
                  <a:pt x="2376741" y="174039"/>
                  <a:pt x="2370125" y="168250"/>
                </a:cubicBezTo>
                <a:cubicBezTo>
                  <a:pt x="2318397" y="122988"/>
                  <a:pt x="2354244" y="138573"/>
                  <a:pt x="2311603" y="124358"/>
                </a:cubicBezTo>
                <a:cubicBezTo>
                  <a:pt x="2306726" y="117043"/>
                  <a:pt x="2303190" y="108630"/>
                  <a:pt x="2296973" y="102413"/>
                </a:cubicBezTo>
                <a:cubicBezTo>
                  <a:pt x="2285053" y="90493"/>
                  <a:pt x="2268948" y="84433"/>
                  <a:pt x="2253082" y="80467"/>
                </a:cubicBezTo>
                <a:cubicBezTo>
                  <a:pt x="2219571" y="72089"/>
                  <a:pt x="2193518" y="70279"/>
                  <a:pt x="2157984" y="65837"/>
                </a:cubicBezTo>
                <a:cubicBezTo>
                  <a:pt x="2137075" y="58868"/>
                  <a:pt x="2129731" y="55797"/>
                  <a:pt x="2106778" y="51206"/>
                </a:cubicBezTo>
                <a:cubicBezTo>
                  <a:pt x="2092234" y="48297"/>
                  <a:pt x="2077517" y="46329"/>
                  <a:pt x="2062886" y="43891"/>
                </a:cubicBezTo>
                <a:cubicBezTo>
                  <a:pt x="1962990" y="10593"/>
                  <a:pt x="2065076" y="46920"/>
                  <a:pt x="1989734" y="14630"/>
                </a:cubicBezTo>
                <a:cubicBezTo>
                  <a:pt x="1975042" y="8333"/>
                  <a:pt x="1953376" y="3712"/>
                  <a:pt x="1938528" y="0"/>
                </a:cubicBezTo>
                <a:cubicBezTo>
                  <a:pt x="1882445" y="2438"/>
                  <a:pt x="1826290" y="3581"/>
                  <a:pt x="1770278" y="7315"/>
                </a:cubicBezTo>
                <a:cubicBezTo>
                  <a:pt x="1745981" y="8935"/>
                  <a:pt x="1714304" y="14598"/>
                  <a:pt x="1689811" y="21946"/>
                </a:cubicBezTo>
                <a:cubicBezTo>
                  <a:pt x="1675040" y="26377"/>
                  <a:pt x="1659714" y="29679"/>
                  <a:pt x="1645920" y="36576"/>
                </a:cubicBezTo>
                <a:cubicBezTo>
                  <a:pt x="1636166" y="41453"/>
                  <a:pt x="1626682" y="46910"/>
                  <a:pt x="1616659" y="51206"/>
                </a:cubicBezTo>
                <a:cubicBezTo>
                  <a:pt x="1575630" y="68790"/>
                  <a:pt x="1613969" y="45430"/>
                  <a:pt x="1565453" y="73152"/>
                </a:cubicBezTo>
                <a:cubicBezTo>
                  <a:pt x="1526044" y="95670"/>
                  <a:pt x="1558921" y="78378"/>
                  <a:pt x="1528877" y="102413"/>
                </a:cubicBezTo>
                <a:cubicBezTo>
                  <a:pt x="1511648" y="116196"/>
                  <a:pt x="1497689" y="121664"/>
                  <a:pt x="1477670" y="131674"/>
                </a:cubicBezTo>
                <a:cubicBezTo>
                  <a:pt x="1472793" y="138989"/>
                  <a:pt x="1469905" y="148127"/>
                  <a:pt x="1463040" y="153619"/>
                </a:cubicBezTo>
                <a:cubicBezTo>
                  <a:pt x="1457019" y="158436"/>
                  <a:pt x="1447706" y="156967"/>
                  <a:pt x="1441094" y="160934"/>
                </a:cubicBezTo>
                <a:cubicBezTo>
                  <a:pt x="1435180" y="164482"/>
                  <a:pt x="1431341" y="170688"/>
                  <a:pt x="1426464" y="175565"/>
                </a:cubicBezTo>
                <a:cubicBezTo>
                  <a:pt x="1424026" y="182880"/>
                  <a:pt x="1423116" y="190898"/>
                  <a:pt x="1419149" y="197510"/>
                </a:cubicBezTo>
                <a:cubicBezTo>
                  <a:pt x="1415600" y="203424"/>
                  <a:pt x="1408656" y="206623"/>
                  <a:pt x="1404518" y="212141"/>
                </a:cubicBezTo>
                <a:cubicBezTo>
                  <a:pt x="1393968" y="226208"/>
                  <a:pt x="1383797" y="240661"/>
                  <a:pt x="1375258" y="256032"/>
                </a:cubicBezTo>
                <a:cubicBezTo>
                  <a:pt x="1371513" y="262773"/>
                  <a:pt x="1371391" y="271081"/>
                  <a:pt x="1367942" y="277978"/>
                </a:cubicBezTo>
                <a:cubicBezTo>
                  <a:pt x="1364010" y="285841"/>
                  <a:pt x="1357674" y="292290"/>
                  <a:pt x="1353312" y="299923"/>
                </a:cubicBezTo>
                <a:cubicBezTo>
                  <a:pt x="1347902" y="309391"/>
                  <a:pt x="1343978" y="319651"/>
                  <a:pt x="1338682" y="329184"/>
                </a:cubicBezTo>
                <a:cubicBezTo>
                  <a:pt x="1331777" y="341613"/>
                  <a:pt x="1324051" y="353568"/>
                  <a:pt x="1316736" y="365760"/>
                </a:cubicBezTo>
                <a:cubicBezTo>
                  <a:pt x="1302192" y="423938"/>
                  <a:pt x="1320634" y="366255"/>
                  <a:pt x="1287475" y="424282"/>
                </a:cubicBezTo>
                <a:cubicBezTo>
                  <a:pt x="1283649" y="430977"/>
                  <a:pt x="1282867" y="439007"/>
                  <a:pt x="1280160" y="446227"/>
                </a:cubicBezTo>
                <a:cubicBezTo>
                  <a:pt x="1275549" y="458522"/>
                  <a:pt x="1272045" y="471402"/>
                  <a:pt x="1265530" y="482803"/>
                </a:cubicBezTo>
                <a:cubicBezTo>
                  <a:pt x="1262108" y="488791"/>
                  <a:pt x="1255776" y="492557"/>
                  <a:pt x="1250899" y="497434"/>
                </a:cubicBezTo>
                <a:cubicBezTo>
                  <a:pt x="1245650" y="518432"/>
                  <a:pt x="1237857" y="552782"/>
                  <a:pt x="1228954" y="570586"/>
                </a:cubicBezTo>
                <a:cubicBezTo>
                  <a:pt x="1224077" y="580339"/>
                  <a:pt x="1219733" y="590378"/>
                  <a:pt x="1214323" y="599846"/>
                </a:cubicBezTo>
                <a:cubicBezTo>
                  <a:pt x="1209961" y="607479"/>
                  <a:pt x="1203625" y="613928"/>
                  <a:pt x="1199693" y="621792"/>
                </a:cubicBezTo>
                <a:cubicBezTo>
                  <a:pt x="1196245" y="628689"/>
                  <a:pt x="1195416" y="636650"/>
                  <a:pt x="1192378" y="643738"/>
                </a:cubicBezTo>
                <a:cubicBezTo>
                  <a:pt x="1188082" y="653761"/>
                  <a:pt x="1182043" y="662975"/>
                  <a:pt x="1177747" y="672998"/>
                </a:cubicBezTo>
                <a:cubicBezTo>
                  <a:pt x="1174709" y="680086"/>
                  <a:pt x="1173880" y="688047"/>
                  <a:pt x="1170432" y="694944"/>
                </a:cubicBezTo>
                <a:cubicBezTo>
                  <a:pt x="1166500" y="702808"/>
                  <a:pt x="1160164" y="709257"/>
                  <a:pt x="1155802" y="716890"/>
                </a:cubicBezTo>
                <a:cubicBezTo>
                  <a:pt x="1150392" y="726358"/>
                  <a:pt x="1146581" y="736682"/>
                  <a:pt x="1141171" y="746150"/>
                </a:cubicBezTo>
                <a:cubicBezTo>
                  <a:pt x="1128865" y="767686"/>
                  <a:pt x="1127934" y="766703"/>
                  <a:pt x="1111910" y="782726"/>
                </a:cubicBezTo>
                <a:cubicBezTo>
                  <a:pt x="1109472" y="790041"/>
                  <a:pt x="1108043" y="797775"/>
                  <a:pt x="1104595" y="804672"/>
                </a:cubicBezTo>
                <a:cubicBezTo>
                  <a:pt x="1100663" y="812536"/>
                  <a:pt x="1093536" y="818584"/>
                  <a:pt x="1089965" y="826618"/>
                </a:cubicBezTo>
                <a:cubicBezTo>
                  <a:pt x="1055145" y="904962"/>
                  <a:pt x="1093813" y="842791"/>
                  <a:pt x="1060704" y="892454"/>
                </a:cubicBezTo>
                <a:cubicBezTo>
                  <a:pt x="1043294" y="944687"/>
                  <a:pt x="1054629" y="923514"/>
                  <a:pt x="1031443" y="958291"/>
                </a:cubicBezTo>
                <a:cubicBezTo>
                  <a:pt x="1028128" y="971552"/>
                  <a:pt x="1015435" y="1025506"/>
                  <a:pt x="1009498" y="1031443"/>
                </a:cubicBezTo>
                <a:cubicBezTo>
                  <a:pt x="988650" y="1052291"/>
                  <a:pt x="998693" y="1040335"/>
                  <a:pt x="980237" y="1068019"/>
                </a:cubicBezTo>
                <a:cubicBezTo>
                  <a:pt x="971038" y="1095616"/>
                  <a:pt x="968816" y="1108701"/>
                  <a:pt x="943661" y="1133856"/>
                </a:cubicBezTo>
                <a:cubicBezTo>
                  <a:pt x="936346" y="1141171"/>
                  <a:pt x="928338" y="1147854"/>
                  <a:pt x="921715" y="1155802"/>
                </a:cubicBezTo>
                <a:cubicBezTo>
                  <a:pt x="916087" y="1162556"/>
                  <a:pt x="912874" y="1171131"/>
                  <a:pt x="907085" y="1177747"/>
                </a:cubicBezTo>
                <a:cubicBezTo>
                  <a:pt x="895731" y="1190723"/>
                  <a:pt x="882701" y="1202131"/>
                  <a:pt x="870509" y="1214323"/>
                </a:cubicBezTo>
                <a:cubicBezTo>
                  <a:pt x="865632" y="1219200"/>
                  <a:pt x="861617" y="1225128"/>
                  <a:pt x="855878" y="1228954"/>
                </a:cubicBezTo>
                <a:lnTo>
                  <a:pt x="833933" y="1243584"/>
                </a:lnTo>
                <a:cubicBezTo>
                  <a:pt x="829056" y="1250899"/>
                  <a:pt x="825519" y="1259313"/>
                  <a:pt x="819302" y="1265530"/>
                </a:cubicBezTo>
                <a:cubicBezTo>
                  <a:pt x="810503" y="1274329"/>
                  <a:pt x="777659" y="1290965"/>
                  <a:pt x="768096" y="1294790"/>
                </a:cubicBezTo>
                <a:cubicBezTo>
                  <a:pt x="753777" y="1300518"/>
                  <a:pt x="724205" y="1309421"/>
                  <a:pt x="724205" y="1309421"/>
                </a:cubicBezTo>
                <a:cubicBezTo>
                  <a:pt x="695417" y="1338207"/>
                  <a:pt x="726538" y="1312106"/>
                  <a:pt x="680314" y="1331366"/>
                </a:cubicBezTo>
                <a:cubicBezTo>
                  <a:pt x="660182" y="1339754"/>
                  <a:pt x="642951" y="1355338"/>
                  <a:pt x="621792" y="1360627"/>
                </a:cubicBezTo>
                <a:cubicBezTo>
                  <a:pt x="612038" y="1363065"/>
                  <a:pt x="602413" y="1366089"/>
                  <a:pt x="592531" y="1367942"/>
                </a:cubicBezTo>
                <a:cubicBezTo>
                  <a:pt x="563375" y="1373409"/>
                  <a:pt x="532891" y="1373193"/>
                  <a:pt x="504749" y="1382573"/>
                </a:cubicBezTo>
                <a:cubicBezTo>
                  <a:pt x="497434" y="1385011"/>
                  <a:pt x="490217" y="1387770"/>
                  <a:pt x="482803" y="1389888"/>
                </a:cubicBezTo>
                <a:cubicBezTo>
                  <a:pt x="464389" y="1395149"/>
                  <a:pt x="435070" y="1401501"/>
                  <a:pt x="416966" y="1404518"/>
                </a:cubicBezTo>
                <a:cubicBezTo>
                  <a:pt x="308084" y="1422666"/>
                  <a:pt x="415383" y="1401910"/>
                  <a:pt x="329184" y="1419149"/>
                </a:cubicBezTo>
                <a:cubicBezTo>
                  <a:pt x="321869" y="1424026"/>
                  <a:pt x="315102" y="1429847"/>
                  <a:pt x="307238" y="1433779"/>
                </a:cubicBezTo>
                <a:cubicBezTo>
                  <a:pt x="300341" y="1437227"/>
                  <a:pt x="291905" y="1437127"/>
                  <a:pt x="285293" y="1441094"/>
                </a:cubicBezTo>
                <a:cubicBezTo>
                  <a:pt x="271706" y="1449246"/>
                  <a:pt x="265233" y="1466168"/>
                  <a:pt x="256032" y="1477670"/>
                </a:cubicBezTo>
                <a:cubicBezTo>
                  <a:pt x="251724" y="1483056"/>
                  <a:pt x="246279" y="1487424"/>
                  <a:pt x="241402" y="1492301"/>
                </a:cubicBezTo>
                <a:lnTo>
                  <a:pt x="226771" y="1536192"/>
                </a:lnTo>
                <a:cubicBezTo>
                  <a:pt x="224333" y="1543507"/>
                  <a:pt x="220724" y="1550532"/>
                  <a:pt x="219456" y="1558138"/>
                </a:cubicBezTo>
                <a:lnTo>
                  <a:pt x="212141" y="1602029"/>
                </a:lnTo>
                <a:cubicBezTo>
                  <a:pt x="209703" y="1675181"/>
                  <a:pt x="209254" y="1748426"/>
                  <a:pt x="204826" y="1821485"/>
                </a:cubicBezTo>
                <a:cubicBezTo>
                  <a:pt x="204360" y="1829182"/>
                  <a:pt x="201255" y="1836690"/>
                  <a:pt x="197510" y="1843430"/>
                </a:cubicBezTo>
                <a:cubicBezTo>
                  <a:pt x="181384" y="1872458"/>
                  <a:pt x="162277" y="1901280"/>
                  <a:pt x="131674" y="1916582"/>
                </a:cubicBezTo>
                <a:cubicBezTo>
                  <a:pt x="124777" y="1920031"/>
                  <a:pt x="116469" y="1920153"/>
                  <a:pt x="109728" y="1923898"/>
                </a:cubicBezTo>
                <a:cubicBezTo>
                  <a:pt x="26205" y="1970300"/>
                  <a:pt x="91565" y="1935502"/>
                  <a:pt x="51206" y="1967789"/>
                </a:cubicBezTo>
                <a:cubicBezTo>
                  <a:pt x="44341" y="1973281"/>
                  <a:pt x="36576" y="1977542"/>
                  <a:pt x="29261" y="1982419"/>
                </a:cubicBezTo>
                <a:cubicBezTo>
                  <a:pt x="26823" y="1989734"/>
                  <a:pt x="25395" y="1997468"/>
                  <a:pt x="21946" y="2004365"/>
                </a:cubicBezTo>
                <a:cubicBezTo>
                  <a:pt x="18014" y="2012229"/>
                  <a:pt x="9447" y="2017781"/>
                  <a:pt x="7315" y="2026310"/>
                </a:cubicBezTo>
                <a:cubicBezTo>
                  <a:pt x="1960" y="2047731"/>
                  <a:pt x="2438" y="2070201"/>
                  <a:pt x="0" y="2092147"/>
                </a:cubicBezTo>
                <a:cubicBezTo>
                  <a:pt x="4877" y="2126285"/>
                  <a:pt x="8637" y="2160601"/>
                  <a:pt x="14630" y="2194560"/>
                </a:cubicBezTo>
                <a:cubicBezTo>
                  <a:pt x="15970" y="2202154"/>
                  <a:pt x="19827" y="2209092"/>
                  <a:pt x="21946" y="2216506"/>
                </a:cubicBezTo>
                <a:cubicBezTo>
                  <a:pt x="30117" y="2245103"/>
                  <a:pt x="24801" y="2245440"/>
                  <a:pt x="43891" y="2267712"/>
                </a:cubicBezTo>
                <a:cubicBezTo>
                  <a:pt x="52868" y="2278185"/>
                  <a:pt x="60814" y="2290804"/>
                  <a:pt x="73152" y="2296973"/>
                </a:cubicBezTo>
                <a:cubicBezTo>
                  <a:pt x="101735" y="2311264"/>
                  <a:pt x="100226" y="2308997"/>
                  <a:pt x="124358" y="2326234"/>
                </a:cubicBezTo>
                <a:cubicBezTo>
                  <a:pt x="134279" y="2333320"/>
                  <a:pt x="144253" y="2340374"/>
                  <a:pt x="153619" y="2348179"/>
                </a:cubicBezTo>
                <a:cubicBezTo>
                  <a:pt x="158918" y="2352594"/>
                  <a:pt x="162336" y="2359261"/>
                  <a:pt x="168250" y="2362810"/>
                </a:cubicBezTo>
                <a:cubicBezTo>
                  <a:pt x="174862" y="2366777"/>
                  <a:pt x="182880" y="2367687"/>
                  <a:pt x="190195" y="2370125"/>
                </a:cubicBezTo>
                <a:cubicBezTo>
                  <a:pt x="195072" y="2375002"/>
                  <a:pt x="198657" y="2381671"/>
                  <a:pt x="204826" y="2384755"/>
                </a:cubicBezTo>
                <a:cubicBezTo>
                  <a:pt x="207874" y="2386279"/>
                  <a:pt x="266600" y="2406263"/>
                  <a:pt x="277978" y="2406701"/>
                </a:cubicBezTo>
                <a:cubicBezTo>
                  <a:pt x="394960" y="2411200"/>
                  <a:pt x="512064" y="2411578"/>
                  <a:pt x="629107" y="2414016"/>
                </a:cubicBezTo>
                <a:cubicBezTo>
                  <a:pt x="733868" y="2425656"/>
                  <a:pt x="658333" y="2415339"/>
                  <a:pt x="731520" y="2428646"/>
                </a:cubicBezTo>
                <a:cubicBezTo>
                  <a:pt x="746113" y="2431299"/>
                  <a:pt x="760932" y="2432744"/>
                  <a:pt x="775411" y="2435962"/>
                </a:cubicBezTo>
                <a:cubicBezTo>
                  <a:pt x="782938" y="2437635"/>
                  <a:pt x="789943" y="2441159"/>
                  <a:pt x="797357" y="2443277"/>
                </a:cubicBezTo>
                <a:cubicBezTo>
                  <a:pt x="827912" y="2452007"/>
                  <a:pt x="836020" y="2452159"/>
                  <a:pt x="870509" y="2457907"/>
                </a:cubicBezTo>
                <a:cubicBezTo>
                  <a:pt x="925671" y="2476294"/>
                  <a:pt x="857674" y="2451490"/>
                  <a:pt x="914400" y="2479853"/>
                </a:cubicBezTo>
                <a:cubicBezTo>
                  <a:pt x="924893" y="2485099"/>
                  <a:pt x="956233" y="2492140"/>
                  <a:pt x="965606" y="2494483"/>
                </a:cubicBezTo>
                <a:cubicBezTo>
                  <a:pt x="968045" y="2501798"/>
                  <a:pt x="967469" y="2510976"/>
                  <a:pt x="972922" y="2516429"/>
                </a:cubicBezTo>
                <a:cubicBezTo>
                  <a:pt x="978374" y="2521881"/>
                  <a:pt x="988255" y="2519777"/>
                  <a:pt x="994867" y="2523744"/>
                </a:cubicBezTo>
                <a:cubicBezTo>
                  <a:pt x="1000781" y="2527292"/>
                  <a:pt x="1004621" y="2533497"/>
                  <a:pt x="1009498" y="2538374"/>
                </a:cubicBezTo>
                <a:cubicBezTo>
                  <a:pt x="1028060" y="2594061"/>
                  <a:pt x="1021104" y="2567143"/>
                  <a:pt x="1031443" y="2618842"/>
                </a:cubicBezTo>
                <a:cubicBezTo>
                  <a:pt x="1029005" y="2665171"/>
                  <a:pt x="1027828" y="2711584"/>
                  <a:pt x="1024128" y="2757830"/>
                </a:cubicBezTo>
                <a:cubicBezTo>
                  <a:pt x="1022945" y="2772615"/>
                  <a:pt x="1018911" y="2787039"/>
                  <a:pt x="1016813" y="2801722"/>
                </a:cubicBezTo>
                <a:cubicBezTo>
                  <a:pt x="1014033" y="2821183"/>
                  <a:pt x="1011936" y="2840736"/>
                  <a:pt x="1009498" y="2860243"/>
                </a:cubicBezTo>
                <a:cubicBezTo>
                  <a:pt x="1013144" y="2893060"/>
                  <a:pt x="1011657" y="2932976"/>
                  <a:pt x="1031443" y="2962656"/>
                </a:cubicBezTo>
                <a:cubicBezTo>
                  <a:pt x="1039094" y="2974133"/>
                  <a:pt x="1050950" y="2982163"/>
                  <a:pt x="1060704" y="2991917"/>
                </a:cubicBezTo>
                <a:cubicBezTo>
                  <a:pt x="1068019" y="2999232"/>
                  <a:pt x="1072836" y="3010590"/>
                  <a:pt x="1082650" y="3013862"/>
                </a:cubicBezTo>
                <a:lnTo>
                  <a:pt x="1126541" y="3028493"/>
                </a:lnTo>
                <a:lnTo>
                  <a:pt x="1148486" y="3035808"/>
                </a:lnTo>
                <a:cubicBezTo>
                  <a:pt x="1181572" y="3068891"/>
                  <a:pt x="1152254" y="3045751"/>
                  <a:pt x="1236269" y="3057754"/>
                </a:cubicBezTo>
                <a:cubicBezTo>
                  <a:pt x="1246222" y="3059176"/>
                  <a:pt x="1255613" y="3063416"/>
                  <a:pt x="1265530" y="3065069"/>
                </a:cubicBezTo>
                <a:cubicBezTo>
                  <a:pt x="1285640" y="3068421"/>
                  <a:pt x="1372265" y="3077741"/>
                  <a:pt x="1389888" y="3079699"/>
                </a:cubicBezTo>
                <a:lnTo>
                  <a:pt x="1733702" y="3072384"/>
                </a:lnTo>
                <a:cubicBezTo>
                  <a:pt x="1746126" y="3071906"/>
                  <a:pt x="1757872" y="3065896"/>
                  <a:pt x="1770278" y="3065069"/>
                </a:cubicBezTo>
                <a:cubicBezTo>
                  <a:pt x="1794608" y="3063447"/>
                  <a:pt x="1819046" y="3065069"/>
                  <a:pt x="1843430" y="306506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8179886-DDF4-483C-9E12-E0B37F3483F1}"/>
              </a:ext>
            </a:extLst>
          </p:cNvPr>
          <p:cNvSpPr/>
          <p:nvPr/>
        </p:nvSpPr>
        <p:spPr>
          <a:xfrm>
            <a:off x="6623765" y="1820351"/>
            <a:ext cx="528861" cy="8127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4" name="Rectangle: Rounded Corners 1153">
            <a:extLst>
              <a:ext uri="{FF2B5EF4-FFF2-40B4-BE49-F238E27FC236}">
                <a16:creationId xmlns:a16="http://schemas.microsoft.com/office/drawing/2014/main" id="{0B32A71F-F9DC-4E00-8A42-9B52D07B6437}"/>
              </a:ext>
            </a:extLst>
          </p:cNvPr>
          <p:cNvSpPr/>
          <p:nvPr/>
        </p:nvSpPr>
        <p:spPr>
          <a:xfrm>
            <a:off x="717250" y="3600680"/>
            <a:ext cx="307700" cy="65166"/>
          </a:xfrm>
          <a:prstGeom prst="round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500" dirty="0"/>
              <a:t>232134</a:t>
            </a:r>
          </a:p>
        </p:txBody>
      </p:sp>
      <p:pic>
        <p:nvPicPr>
          <p:cNvPr id="1155" name="Picture 1154" descr="Graphical user interface, Teams&#10;&#10;Description automatically generated">
            <a:extLst>
              <a:ext uri="{FF2B5EF4-FFF2-40B4-BE49-F238E27FC236}">
                <a16:creationId xmlns:a16="http://schemas.microsoft.com/office/drawing/2014/main" id="{15419D3F-7C79-499C-BBEB-9E5772CFAC8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83624" y="2509179"/>
            <a:ext cx="403389" cy="221864"/>
          </a:xfrm>
          <a:prstGeom prst="rect">
            <a:avLst/>
          </a:prstGeom>
        </p:spPr>
      </p:pic>
      <p:pic>
        <p:nvPicPr>
          <p:cNvPr id="1156" name="Picture 1155" descr="A person in a uniform&#10;&#10;Description automatically generated with medium confidence">
            <a:extLst>
              <a:ext uri="{FF2B5EF4-FFF2-40B4-BE49-F238E27FC236}">
                <a16:creationId xmlns:a16="http://schemas.microsoft.com/office/drawing/2014/main" id="{0374CE76-A4B2-4CB5-9513-AD5BD840A4D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63567" y="4614401"/>
            <a:ext cx="791610" cy="398861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E0D4336-C963-4F7F-A120-44E5321218E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41593" y="3553582"/>
            <a:ext cx="457609" cy="384166"/>
          </a:xfrm>
          <a:prstGeom prst="rect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3F53E08-547E-4433-BEFF-1A867E91783E}"/>
              </a:ext>
            </a:extLst>
          </p:cNvPr>
          <p:cNvSpPr/>
          <p:nvPr/>
        </p:nvSpPr>
        <p:spPr>
          <a:xfrm>
            <a:off x="163495" y="2542155"/>
            <a:ext cx="7790303" cy="2574208"/>
          </a:xfrm>
          <a:custGeom>
            <a:avLst/>
            <a:gdLst>
              <a:gd name="connsiteX0" fmla="*/ 7584145 w 7716924"/>
              <a:gd name="connsiteY0" fmla="*/ 1427018 h 2582577"/>
              <a:gd name="connsiteX1" fmla="*/ 6974545 w 7716924"/>
              <a:gd name="connsiteY1" fmla="*/ 2459182 h 2582577"/>
              <a:gd name="connsiteX2" fmla="*/ 1883000 w 7716924"/>
              <a:gd name="connsiteY2" fmla="*/ 2493818 h 2582577"/>
              <a:gd name="connsiteX3" fmla="*/ 61127 w 7716924"/>
              <a:gd name="connsiteY3" fmla="*/ 1828800 h 2582577"/>
              <a:gd name="connsiteX4" fmla="*/ 608381 w 7716924"/>
              <a:gd name="connsiteY4" fmla="*/ 0 h 2582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6924" h="2582577">
                <a:moveTo>
                  <a:pt x="7584145" y="1427018"/>
                </a:moveTo>
                <a:cubicBezTo>
                  <a:pt x="7754440" y="1854200"/>
                  <a:pt x="7924736" y="2281382"/>
                  <a:pt x="6974545" y="2459182"/>
                </a:cubicBezTo>
                <a:cubicBezTo>
                  <a:pt x="6024354" y="2636982"/>
                  <a:pt x="3035236" y="2598882"/>
                  <a:pt x="1883000" y="2493818"/>
                </a:cubicBezTo>
                <a:cubicBezTo>
                  <a:pt x="730764" y="2388754"/>
                  <a:pt x="273563" y="2244436"/>
                  <a:pt x="61127" y="1828800"/>
                </a:cubicBezTo>
                <a:cubicBezTo>
                  <a:pt x="-151309" y="1413164"/>
                  <a:pt x="228536" y="706582"/>
                  <a:pt x="608381" y="0"/>
                </a:cubicBezTo>
              </a:path>
            </a:pathLst>
          </a:custGeom>
          <a:noFill/>
          <a:ln w="47625"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F8EEF59-1B61-408A-B0A3-BE6B9FE6F5F7}"/>
              </a:ext>
            </a:extLst>
          </p:cNvPr>
          <p:cNvSpPr/>
          <p:nvPr/>
        </p:nvSpPr>
        <p:spPr>
          <a:xfrm>
            <a:off x="3012558" y="2027274"/>
            <a:ext cx="4586177" cy="1682251"/>
          </a:xfrm>
          <a:custGeom>
            <a:avLst/>
            <a:gdLst>
              <a:gd name="connsiteX0" fmla="*/ 4586177 w 4586177"/>
              <a:gd name="connsiteY0" fmla="*/ 1580707 h 1682251"/>
              <a:gd name="connsiteX1" fmla="*/ 3005470 w 4586177"/>
              <a:gd name="connsiteY1" fmla="*/ 1552354 h 1682251"/>
              <a:gd name="connsiteX2" fmla="*/ 1502735 w 4586177"/>
              <a:gd name="connsiteY2" fmla="*/ 1679945 h 1682251"/>
              <a:gd name="connsiteX3" fmla="*/ 2239926 w 4586177"/>
              <a:gd name="connsiteY3" fmla="*/ 1424763 h 1682251"/>
              <a:gd name="connsiteX4" fmla="*/ 1977656 w 4586177"/>
              <a:gd name="connsiteY4" fmla="*/ 340242 h 1682251"/>
              <a:gd name="connsiteX5" fmla="*/ 815163 w 4586177"/>
              <a:gd name="connsiteY5" fmla="*/ 1034903 h 1682251"/>
              <a:gd name="connsiteX6" fmla="*/ 0 w 4586177"/>
              <a:gd name="connsiteY6" fmla="*/ 0 h 168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86177" h="1682251">
                <a:moveTo>
                  <a:pt x="4586177" y="1580707"/>
                </a:moveTo>
                <a:cubicBezTo>
                  <a:pt x="4052777" y="1558260"/>
                  <a:pt x="3519377" y="1535814"/>
                  <a:pt x="3005470" y="1552354"/>
                </a:cubicBezTo>
                <a:cubicBezTo>
                  <a:pt x="2491563" y="1568894"/>
                  <a:pt x="1630326" y="1701210"/>
                  <a:pt x="1502735" y="1679945"/>
                </a:cubicBezTo>
                <a:cubicBezTo>
                  <a:pt x="1375144" y="1658680"/>
                  <a:pt x="2160773" y="1648047"/>
                  <a:pt x="2239926" y="1424763"/>
                </a:cubicBezTo>
                <a:cubicBezTo>
                  <a:pt x="2319079" y="1201479"/>
                  <a:pt x="2215116" y="405219"/>
                  <a:pt x="1977656" y="340242"/>
                </a:cubicBezTo>
                <a:cubicBezTo>
                  <a:pt x="1740196" y="275265"/>
                  <a:pt x="1144772" y="1091610"/>
                  <a:pt x="815163" y="1034903"/>
                </a:cubicBezTo>
                <a:cubicBezTo>
                  <a:pt x="485554" y="978196"/>
                  <a:pt x="242777" y="489098"/>
                  <a:pt x="0" y="0"/>
                </a:cubicBezTo>
              </a:path>
            </a:pathLst>
          </a:custGeom>
          <a:noFill/>
          <a:ln w="50800"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BFA4C24F-E6E7-4B8B-BF3C-250E0515A5C1}"/>
              </a:ext>
            </a:extLst>
          </p:cNvPr>
          <p:cNvSpPr/>
          <p:nvPr/>
        </p:nvSpPr>
        <p:spPr>
          <a:xfrm>
            <a:off x="6254698" y="610160"/>
            <a:ext cx="1885147" cy="2895916"/>
          </a:xfrm>
          <a:custGeom>
            <a:avLst/>
            <a:gdLst>
              <a:gd name="connsiteX0" fmla="*/ 1516912 w 1885147"/>
              <a:gd name="connsiteY0" fmla="*/ 2895916 h 2895916"/>
              <a:gd name="connsiteX1" fmla="*/ 1524000 w 1885147"/>
              <a:gd name="connsiteY1" fmla="*/ 2045312 h 2895916"/>
              <a:gd name="connsiteX2" fmla="*/ 1835889 w 1885147"/>
              <a:gd name="connsiteY2" fmla="*/ 769405 h 2895916"/>
              <a:gd name="connsiteX3" fmla="*/ 1793358 w 1885147"/>
              <a:gd name="connsiteY3" fmla="*/ 195246 h 2895916"/>
              <a:gd name="connsiteX4" fmla="*/ 978196 w 1885147"/>
              <a:gd name="connsiteY4" fmla="*/ 3860 h 2895916"/>
              <a:gd name="connsiteX5" fmla="*/ 382772 w 1885147"/>
              <a:gd name="connsiteY5" fmla="*/ 337014 h 2895916"/>
              <a:gd name="connsiteX6" fmla="*/ 0 w 1885147"/>
              <a:gd name="connsiteY6" fmla="*/ 1123823 h 2895916"/>
              <a:gd name="connsiteX7" fmla="*/ 382772 w 1885147"/>
              <a:gd name="connsiteY7" fmla="*/ 1662539 h 2895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5147" h="2895916">
                <a:moveTo>
                  <a:pt x="1516912" y="2895916"/>
                </a:moveTo>
                <a:cubicBezTo>
                  <a:pt x="1493874" y="2647823"/>
                  <a:pt x="1470837" y="2399730"/>
                  <a:pt x="1524000" y="2045312"/>
                </a:cubicBezTo>
                <a:cubicBezTo>
                  <a:pt x="1577163" y="1690894"/>
                  <a:pt x="1790996" y="1077749"/>
                  <a:pt x="1835889" y="769405"/>
                </a:cubicBezTo>
                <a:cubicBezTo>
                  <a:pt x="1880782" y="461061"/>
                  <a:pt x="1936307" y="322837"/>
                  <a:pt x="1793358" y="195246"/>
                </a:cubicBezTo>
                <a:cubicBezTo>
                  <a:pt x="1650409" y="67655"/>
                  <a:pt x="1213294" y="-19768"/>
                  <a:pt x="978196" y="3860"/>
                </a:cubicBezTo>
                <a:cubicBezTo>
                  <a:pt x="743098" y="27488"/>
                  <a:pt x="545805" y="150354"/>
                  <a:pt x="382772" y="337014"/>
                </a:cubicBezTo>
                <a:cubicBezTo>
                  <a:pt x="219739" y="523674"/>
                  <a:pt x="0" y="902902"/>
                  <a:pt x="0" y="1123823"/>
                </a:cubicBezTo>
                <a:cubicBezTo>
                  <a:pt x="0" y="1344744"/>
                  <a:pt x="191386" y="1503641"/>
                  <a:pt x="382772" y="1662539"/>
                </a:cubicBezTo>
              </a:path>
            </a:pathLst>
          </a:custGeom>
          <a:noFill/>
          <a:ln w="44450"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AE0E8B4-C3E6-4955-8FC1-E58A8544A28B}"/>
              </a:ext>
            </a:extLst>
          </p:cNvPr>
          <p:cNvSpPr/>
          <p:nvPr/>
        </p:nvSpPr>
        <p:spPr>
          <a:xfrm>
            <a:off x="1309356" y="1743740"/>
            <a:ext cx="6338997" cy="3352223"/>
          </a:xfrm>
          <a:custGeom>
            <a:avLst/>
            <a:gdLst>
              <a:gd name="connsiteX0" fmla="*/ 6338997 w 6338997"/>
              <a:gd name="connsiteY0" fmla="*/ 2183218 h 3352223"/>
              <a:gd name="connsiteX1" fmla="*/ 5906607 w 6338997"/>
              <a:gd name="connsiteY1" fmla="*/ 3239386 h 3352223"/>
              <a:gd name="connsiteX2" fmla="*/ 4396784 w 6338997"/>
              <a:gd name="connsiteY2" fmla="*/ 3317358 h 3352223"/>
              <a:gd name="connsiteX3" fmla="*/ 2759370 w 6338997"/>
              <a:gd name="connsiteY3" fmla="*/ 3196855 h 3352223"/>
              <a:gd name="connsiteX4" fmla="*/ 781714 w 6338997"/>
              <a:gd name="connsiteY4" fmla="*/ 2984204 h 3352223"/>
              <a:gd name="connsiteX5" fmla="*/ 335146 w 6338997"/>
              <a:gd name="connsiteY5" fmla="*/ 1715386 h 3352223"/>
              <a:gd name="connsiteX6" fmla="*/ 23258 w 6338997"/>
              <a:gd name="connsiteY6" fmla="*/ 1261730 h 3352223"/>
              <a:gd name="connsiteX7" fmla="*/ 980188 w 6338997"/>
              <a:gd name="connsiteY7" fmla="*/ 1169581 h 3352223"/>
              <a:gd name="connsiteX8" fmla="*/ 2064709 w 6338997"/>
              <a:gd name="connsiteY8" fmla="*/ 630865 h 3352223"/>
              <a:gd name="connsiteX9" fmla="*/ 2702663 w 6338997"/>
              <a:gd name="connsiteY9" fmla="*/ 0 h 3352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38997" h="3352223">
                <a:moveTo>
                  <a:pt x="6338997" y="2183218"/>
                </a:moveTo>
                <a:cubicBezTo>
                  <a:pt x="6284653" y="2616790"/>
                  <a:pt x="6230309" y="3050363"/>
                  <a:pt x="5906607" y="3239386"/>
                </a:cubicBezTo>
                <a:cubicBezTo>
                  <a:pt x="5582905" y="3428409"/>
                  <a:pt x="4921323" y="3324446"/>
                  <a:pt x="4396784" y="3317358"/>
                </a:cubicBezTo>
                <a:cubicBezTo>
                  <a:pt x="3872245" y="3310270"/>
                  <a:pt x="3361882" y="3252381"/>
                  <a:pt x="2759370" y="3196855"/>
                </a:cubicBezTo>
                <a:cubicBezTo>
                  <a:pt x="2156858" y="3141329"/>
                  <a:pt x="1185751" y="3231116"/>
                  <a:pt x="781714" y="2984204"/>
                </a:cubicBezTo>
                <a:cubicBezTo>
                  <a:pt x="377677" y="2737293"/>
                  <a:pt x="461555" y="2002465"/>
                  <a:pt x="335146" y="1715386"/>
                </a:cubicBezTo>
                <a:cubicBezTo>
                  <a:pt x="208737" y="1428307"/>
                  <a:pt x="-84249" y="1352697"/>
                  <a:pt x="23258" y="1261730"/>
                </a:cubicBezTo>
                <a:cubicBezTo>
                  <a:pt x="130765" y="1170763"/>
                  <a:pt x="639946" y="1274725"/>
                  <a:pt x="980188" y="1169581"/>
                </a:cubicBezTo>
                <a:cubicBezTo>
                  <a:pt x="1320430" y="1064437"/>
                  <a:pt x="1777630" y="825795"/>
                  <a:pt x="2064709" y="630865"/>
                </a:cubicBezTo>
                <a:cubicBezTo>
                  <a:pt x="2351788" y="435935"/>
                  <a:pt x="2527225" y="217967"/>
                  <a:pt x="2702663" y="0"/>
                </a:cubicBezTo>
              </a:path>
            </a:pathLst>
          </a:custGeom>
          <a:noFill/>
          <a:ln w="44450"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Diagram, schematic&#10;&#10;Description automatically generated">
            <a:extLst>
              <a:ext uri="{FF2B5EF4-FFF2-40B4-BE49-F238E27FC236}">
                <a16:creationId xmlns:a16="http://schemas.microsoft.com/office/drawing/2014/main" id="{A8938AD8-8720-4D36-8009-4E8D56FCF4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5629" y="335574"/>
            <a:ext cx="733422" cy="511388"/>
          </a:xfrm>
          <a:prstGeom prst="rect">
            <a:avLst/>
          </a:prstGeom>
        </p:spPr>
      </p:pic>
      <p:pic>
        <p:nvPicPr>
          <p:cNvPr id="1153" name="Picture 1152" descr="Diagram, schematic&#10;&#10;Description automatically generated">
            <a:extLst>
              <a:ext uri="{FF2B5EF4-FFF2-40B4-BE49-F238E27FC236}">
                <a16:creationId xmlns:a16="http://schemas.microsoft.com/office/drawing/2014/main" id="{50928A37-E8D6-422B-81BD-F6C5366273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8958" y="409456"/>
            <a:ext cx="692055" cy="482544"/>
          </a:xfrm>
          <a:prstGeom prst="rect">
            <a:avLst/>
          </a:prstGeom>
        </p:spPr>
      </p:pic>
      <p:pic>
        <p:nvPicPr>
          <p:cNvPr id="42" name="Picture 41" descr="Diagram, schematic&#10;&#10;Description automatically generated">
            <a:extLst>
              <a:ext uri="{FF2B5EF4-FFF2-40B4-BE49-F238E27FC236}">
                <a16:creationId xmlns:a16="http://schemas.microsoft.com/office/drawing/2014/main" id="{C84A031C-4488-4393-84BA-C70F46B4CC9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42828" y="344605"/>
            <a:ext cx="744427" cy="52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6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34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1"/>
          <p:cNvSpPr txBox="1"/>
          <p:nvPr/>
        </p:nvSpPr>
        <p:spPr>
          <a:xfrm>
            <a:off x="4501650" y="1640475"/>
            <a:ext cx="39138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00" dirty="0">
                <a:solidFill>
                  <a:schemeClr val="lt1"/>
                </a:solidFill>
                <a:latin typeface="Public Sans Thin"/>
                <a:ea typeface="Public Sans Thin"/>
                <a:cs typeface="Public Sans Thin"/>
                <a:sym typeface="Public Sans Thin"/>
              </a:rPr>
              <a:t>Obrigado(a)</a:t>
            </a:r>
            <a:endParaRPr sz="3300" dirty="0">
              <a:solidFill>
                <a:schemeClr val="lt1"/>
              </a:solidFill>
              <a:latin typeface="Public Sans Thin"/>
              <a:ea typeface="Public Sans Thin"/>
              <a:cs typeface="Public Sans Thin"/>
              <a:sym typeface="Public Sans Thin"/>
            </a:endParaRPr>
          </a:p>
        </p:txBody>
      </p:sp>
      <p:pic>
        <p:nvPicPr>
          <p:cNvPr id="262" name="Google Shape;26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1639" y="2652100"/>
            <a:ext cx="297850" cy="234563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1"/>
          <p:cNvSpPr txBox="1"/>
          <p:nvPr/>
        </p:nvSpPr>
        <p:spPr>
          <a:xfrm>
            <a:off x="4955975" y="2573200"/>
            <a:ext cx="34470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50" dirty="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jennifer@bayuk.com</a:t>
            </a:r>
            <a:endParaRPr dirty="0"/>
          </a:p>
        </p:txBody>
      </p:sp>
      <p:sp>
        <p:nvSpPr>
          <p:cNvPr id="266" name="Google Shape;266;p31"/>
          <p:cNvSpPr txBox="1"/>
          <p:nvPr/>
        </p:nvSpPr>
        <p:spPr>
          <a:xfrm>
            <a:off x="4955975" y="2886663"/>
            <a:ext cx="34470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50" dirty="0">
                <a:solidFill>
                  <a:schemeClr val="lt1"/>
                </a:solidFill>
                <a:latin typeface="Public Sans"/>
                <a:sym typeface="Public Sans"/>
              </a:rPr>
              <a:t>www.bayuk.com</a:t>
            </a:r>
            <a:endParaRPr dirty="0"/>
          </a:p>
        </p:txBody>
      </p:sp>
      <p:cxnSp>
        <p:nvCxnSpPr>
          <p:cNvPr id="268" name="Google Shape;268;p31"/>
          <p:cNvCxnSpPr/>
          <p:nvPr/>
        </p:nvCxnSpPr>
        <p:spPr>
          <a:xfrm>
            <a:off x="4219275" y="2625325"/>
            <a:ext cx="0" cy="1902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QUINNIPIAC Theme">
      <a:dk1>
        <a:srgbClr val="002144"/>
      </a:dk1>
      <a:lt1>
        <a:srgbClr val="FFFFFF"/>
      </a:lt1>
      <a:dk2>
        <a:srgbClr val="0D2240"/>
      </a:dk2>
      <a:lt2>
        <a:srgbClr val="FFFFFF"/>
      </a:lt2>
      <a:accent1>
        <a:srgbClr val="418EDE"/>
      </a:accent1>
      <a:accent2>
        <a:srgbClr val="FA6B2D"/>
      </a:accent2>
      <a:accent3>
        <a:srgbClr val="008242"/>
      </a:accent3>
      <a:accent4>
        <a:srgbClr val="00A0C7"/>
      </a:accent4>
      <a:accent5>
        <a:srgbClr val="6E288A"/>
      </a:accent5>
      <a:accent6>
        <a:srgbClr val="C61886"/>
      </a:accent6>
      <a:hlink>
        <a:srgbClr val="418EDE"/>
      </a:hlink>
      <a:folHlink>
        <a:srgbClr val="D2D2D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D22274A0CFBB428E162EFC26DB4B80" ma:contentTypeVersion="6" ma:contentTypeDescription="Create a new document." ma:contentTypeScope="" ma:versionID="7c0209940d58a45948d2a0673b4ecb1d">
  <xsd:schema xmlns:xsd="http://www.w3.org/2001/XMLSchema" xmlns:xs="http://www.w3.org/2001/XMLSchema" xmlns:p="http://schemas.microsoft.com/office/2006/metadata/properties" xmlns:ns2="d9d799a0-dcc2-4613-9255-cfb596e471e9" xmlns:ns3="3bd27bd4-a67a-45ea-a96b-6fe26bdca613" targetNamespace="http://schemas.microsoft.com/office/2006/metadata/properties" ma:root="true" ma:fieldsID="10daa0bb6e820172a67af52dc535cf2e" ns2:_="" ns3:_="">
    <xsd:import namespace="d9d799a0-dcc2-4613-9255-cfb596e471e9"/>
    <xsd:import namespace="3bd27bd4-a67a-45ea-a96b-6fe26bdca6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799a0-dcc2-4613-9255-cfb596e471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d27bd4-a67a-45ea-a96b-6fe26bdca61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433F98-93D7-4DFE-9B93-92C31B9C11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9CE0B3-719A-4ED4-87A8-C97A7ED4DE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d799a0-dcc2-4613-9255-cfb596e471e9"/>
    <ds:schemaRef ds:uri="3bd27bd4-a67a-45ea-a96b-6fe26bdca6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9D4D229-3F14-4B79-A061-9DDE4C5E7F85}">
  <ds:schemaRefs>
    <ds:schemaRef ds:uri="http://purl.org/dc/dcmitype/"/>
    <ds:schemaRef ds:uri="http://www.w3.org/XML/1998/namespace"/>
    <ds:schemaRef ds:uri="3bd27bd4-a67a-45ea-a96b-6fe26bdca613"/>
    <ds:schemaRef ds:uri="http://schemas.microsoft.com/office/2006/documentManagement/types"/>
    <ds:schemaRef ds:uri="d9d799a0-dcc2-4613-9255-cfb596e471e9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23970</TotalTime>
  <Words>548</Words>
  <Application>Microsoft Office PowerPoint</Application>
  <PresentationFormat>On-screen Show (16:9)</PresentationFormat>
  <Paragraphs>369</Paragraphs>
  <Slides>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Arial Black</vt:lpstr>
      <vt:lpstr>Arial Narrow</vt:lpstr>
      <vt:lpstr>Arial Regular</vt:lpstr>
      <vt:lpstr>Calibri</vt:lpstr>
      <vt:lpstr>Public Sans</vt:lpstr>
      <vt:lpstr>Public Sans Thin</vt:lpstr>
      <vt:lpstr>Times New Roman</vt:lpstr>
      <vt:lpstr>1_Office Theme</vt:lpstr>
      <vt:lpstr>Simple Light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Decision Framework Systems,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CyberSecurity</dc:title>
  <dc:subject>September 14, 2021</dc:subject>
  <dc:creator>Jennifer L Bayuk</dc:creator>
  <dc:description>Jennifer L Bayuk, LLC, All Rights Reserved</dc:description>
  <cp:lastModifiedBy>jen</cp:lastModifiedBy>
  <cp:revision>215</cp:revision>
  <dcterms:modified xsi:type="dcterms:W3CDTF">2021-10-21T14:52:06Z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0x01010041D22274A0CFBB428E162EFC26DB4B80</vt:lpwstr>
  </property>
</Properties>
</file>